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7559675" cy="1069181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 snapToGrid="0">
      <p:cViewPr>
        <p:scale>
          <a:sx n="300" d="100"/>
          <a:sy n="300" d="100"/>
        </p:scale>
        <p:origin x="-2910" y="-7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9583" y="7891463"/>
            <a:ext cx="38862" cy="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9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65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</p:spPr>
        <p:txBody>
          <a:bodyPr anchor="b"/>
          <a:lstStyle>
            <a:lvl1pPr>
              <a:defRPr sz="496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9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2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679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4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80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21DBB5D-E2F6-415B-98D6-FB6E3C64F7BB}" type="datetimeFigureOut">
              <a:rPr lang="tr-TR" smtClean="0"/>
              <a:t>13.12.2021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661C141F-F737-44CC-A1B9-E204C0988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4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9" y="1503107"/>
            <a:ext cx="7200191" cy="7200000"/>
          </a:xfrm>
          <a:prstGeom prst="rect">
            <a:avLst/>
          </a:prstGeom>
        </p:spPr>
      </p:pic>
      <p:sp>
        <p:nvSpPr>
          <p:cNvPr id="10" name="Dikdörtgen 9"/>
          <p:cNvSpPr/>
          <p:nvPr userDrawn="1"/>
        </p:nvSpPr>
        <p:spPr>
          <a:xfrm rot="17873545">
            <a:off x="151613" y="3219370"/>
            <a:ext cx="778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En dıştaki</a:t>
            </a:r>
            <a:endParaRPr lang="tr-TR" sz="1200" dirty="0"/>
          </a:p>
        </p:txBody>
      </p:sp>
      <p:sp>
        <p:nvSpPr>
          <p:cNvPr id="11" name="Dikdörtgen 10"/>
          <p:cNvSpPr/>
          <p:nvPr userDrawn="1"/>
        </p:nvSpPr>
        <p:spPr>
          <a:xfrm rot="18305966">
            <a:off x="498697" y="2706247"/>
            <a:ext cx="732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değerler,</a:t>
            </a:r>
            <a:endParaRPr lang="tr-TR" sz="1200" dirty="0"/>
          </a:p>
        </p:txBody>
      </p:sp>
      <p:sp>
        <p:nvSpPr>
          <p:cNvPr id="12" name="Dikdörtgen 11"/>
          <p:cNvSpPr/>
          <p:nvPr userDrawn="1"/>
        </p:nvSpPr>
        <p:spPr>
          <a:xfrm rot="19164737">
            <a:off x="913732" y="2231382"/>
            <a:ext cx="794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KAYNAĞA</a:t>
            </a:r>
            <a:endParaRPr lang="tr-TR" sz="1200" dirty="0"/>
          </a:p>
        </p:txBody>
      </p:sp>
      <p:sp>
        <p:nvSpPr>
          <p:cNvPr id="13" name="Dikdörtgen 12"/>
          <p:cNvSpPr/>
          <p:nvPr userDrawn="1"/>
        </p:nvSpPr>
        <p:spPr>
          <a:xfrm rot="19643718">
            <a:off x="1477640" y="1839273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DOĞRU</a:t>
            </a:r>
            <a:endParaRPr lang="tr-TR" sz="1200" dirty="0"/>
          </a:p>
        </p:txBody>
      </p:sp>
      <p:sp>
        <p:nvSpPr>
          <p:cNvPr id="14" name="Dikdörtgen 13"/>
          <p:cNvSpPr/>
          <p:nvPr userDrawn="1"/>
        </p:nvSpPr>
        <p:spPr>
          <a:xfrm rot="20224874">
            <a:off x="1931745" y="1541597"/>
            <a:ext cx="971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DALGABOYU</a:t>
            </a:r>
            <a:endParaRPr lang="tr-TR" sz="1200" dirty="0"/>
          </a:p>
        </p:txBody>
      </p:sp>
      <p:sp>
        <p:nvSpPr>
          <p:cNvPr id="15" name="Dikdörtgen 14"/>
          <p:cNvSpPr/>
          <p:nvPr userDrawn="1"/>
        </p:nvSpPr>
        <p:spPr>
          <a:xfrm rot="21092286">
            <a:off x="2747369" y="1312954"/>
            <a:ext cx="881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CİNSİNDEN</a:t>
            </a:r>
            <a:endParaRPr lang="tr-TR" sz="1200" dirty="0"/>
          </a:p>
        </p:txBody>
      </p:sp>
      <p:sp>
        <p:nvSpPr>
          <p:cNvPr id="16" name="Dikdörtgen 15"/>
          <p:cNvSpPr/>
          <p:nvPr userDrawn="1"/>
        </p:nvSpPr>
        <p:spPr>
          <a:xfrm>
            <a:off x="3505756" y="1254656"/>
            <a:ext cx="694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MESAFE</a:t>
            </a:r>
            <a:endParaRPr lang="tr-TR" sz="1200" dirty="0"/>
          </a:p>
        </p:txBody>
      </p:sp>
      <p:sp>
        <p:nvSpPr>
          <p:cNvPr id="17" name="Dikdörtgen 16"/>
          <p:cNvSpPr/>
          <p:nvPr userDrawn="1"/>
        </p:nvSpPr>
        <p:spPr>
          <a:xfrm rot="593738">
            <a:off x="4072834" y="1311807"/>
            <a:ext cx="767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DEĞİŞİMİ</a:t>
            </a:r>
            <a:endParaRPr lang="tr-TR" sz="1200" dirty="0"/>
          </a:p>
        </p:txBody>
      </p:sp>
      <p:sp>
        <p:nvSpPr>
          <p:cNvPr id="20" name="Serbest Form 19"/>
          <p:cNvSpPr/>
          <p:nvPr userDrawn="1"/>
        </p:nvSpPr>
        <p:spPr>
          <a:xfrm>
            <a:off x="4820426" y="1504402"/>
            <a:ext cx="448287" cy="178244"/>
          </a:xfrm>
          <a:custGeom>
            <a:avLst/>
            <a:gdLst>
              <a:gd name="connsiteX0" fmla="*/ 0 w 819150"/>
              <a:gd name="connsiteY0" fmla="*/ 0 h 457200"/>
              <a:gd name="connsiteX1" fmla="*/ 457200 w 819150"/>
              <a:gd name="connsiteY1" fmla="*/ 161925 h 457200"/>
              <a:gd name="connsiteX2" fmla="*/ 819150 w 81915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457200">
                <a:moveTo>
                  <a:pt x="0" y="0"/>
                </a:moveTo>
                <a:cubicBezTo>
                  <a:pt x="160337" y="42862"/>
                  <a:pt x="320675" y="85725"/>
                  <a:pt x="457200" y="161925"/>
                </a:cubicBezTo>
                <a:cubicBezTo>
                  <a:pt x="593725" y="238125"/>
                  <a:pt x="706437" y="347662"/>
                  <a:pt x="819150" y="4572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erbest Form 20"/>
          <p:cNvSpPr/>
          <p:nvPr userDrawn="1"/>
        </p:nvSpPr>
        <p:spPr>
          <a:xfrm rot="16035878">
            <a:off x="112063" y="3817525"/>
            <a:ext cx="448287" cy="178244"/>
          </a:xfrm>
          <a:custGeom>
            <a:avLst/>
            <a:gdLst>
              <a:gd name="connsiteX0" fmla="*/ 0 w 819150"/>
              <a:gd name="connsiteY0" fmla="*/ 0 h 457200"/>
              <a:gd name="connsiteX1" fmla="*/ 457200 w 819150"/>
              <a:gd name="connsiteY1" fmla="*/ 161925 h 457200"/>
              <a:gd name="connsiteX2" fmla="*/ 819150 w 81915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457200">
                <a:moveTo>
                  <a:pt x="0" y="0"/>
                </a:moveTo>
                <a:cubicBezTo>
                  <a:pt x="160337" y="42862"/>
                  <a:pt x="320675" y="85725"/>
                  <a:pt x="457200" y="161925"/>
                </a:cubicBezTo>
                <a:cubicBezTo>
                  <a:pt x="593725" y="238125"/>
                  <a:pt x="706437" y="347662"/>
                  <a:pt x="819150" y="4572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Serbest Form 21"/>
          <p:cNvSpPr/>
          <p:nvPr userDrawn="1"/>
        </p:nvSpPr>
        <p:spPr>
          <a:xfrm rot="11431266" flipH="1">
            <a:off x="4120233" y="8691282"/>
            <a:ext cx="448287" cy="178244"/>
          </a:xfrm>
          <a:custGeom>
            <a:avLst/>
            <a:gdLst>
              <a:gd name="connsiteX0" fmla="*/ 0 w 819150"/>
              <a:gd name="connsiteY0" fmla="*/ 0 h 457200"/>
              <a:gd name="connsiteX1" fmla="*/ 457200 w 819150"/>
              <a:gd name="connsiteY1" fmla="*/ 161925 h 457200"/>
              <a:gd name="connsiteX2" fmla="*/ 819150 w 81915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457200">
                <a:moveTo>
                  <a:pt x="0" y="0"/>
                </a:moveTo>
                <a:cubicBezTo>
                  <a:pt x="160337" y="42862"/>
                  <a:pt x="320675" y="85725"/>
                  <a:pt x="457200" y="161925"/>
                </a:cubicBezTo>
                <a:cubicBezTo>
                  <a:pt x="593725" y="238125"/>
                  <a:pt x="706437" y="347662"/>
                  <a:pt x="819150" y="4572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Serbest Form 22"/>
          <p:cNvSpPr/>
          <p:nvPr userDrawn="1"/>
        </p:nvSpPr>
        <p:spPr>
          <a:xfrm rot="16591606" flipH="1">
            <a:off x="20232" y="5916153"/>
            <a:ext cx="448287" cy="178244"/>
          </a:xfrm>
          <a:custGeom>
            <a:avLst/>
            <a:gdLst>
              <a:gd name="connsiteX0" fmla="*/ 0 w 819150"/>
              <a:gd name="connsiteY0" fmla="*/ 0 h 457200"/>
              <a:gd name="connsiteX1" fmla="*/ 457200 w 819150"/>
              <a:gd name="connsiteY1" fmla="*/ 161925 h 457200"/>
              <a:gd name="connsiteX2" fmla="*/ 819150 w 81915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457200">
                <a:moveTo>
                  <a:pt x="0" y="0"/>
                </a:moveTo>
                <a:cubicBezTo>
                  <a:pt x="160337" y="42862"/>
                  <a:pt x="320675" y="85725"/>
                  <a:pt x="457200" y="161925"/>
                </a:cubicBezTo>
                <a:cubicBezTo>
                  <a:pt x="593725" y="238125"/>
                  <a:pt x="706437" y="347662"/>
                  <a:pt x="819150" y="4572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 userDrawn="1"/>
        </p:nvSpPr>
        <p:spPr>
          <a:xfrm rot="1265862">
            <a:off x="2083915" y="8487798"/>
            <a:ext cx="881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CİNSİNDEN</a:t>
            </a:r>
            <a:endParaRPr lang="tr-TR" sz="1200" dirty="0"/>
          </a:p>
        </p:txBody>
      </p:sp>
      <p:sp>
        <p:nvSpPr>
          <p:cNvPr id="25" name="Dikdörtgen 24"/>
          <p:cNvSpPr/>
          <p:nvPr userDrawn="1"/>
        </p:nvSpPr>
        <p:spPr>
          <a:xfrm rot="539063">
            <a:off x="2821847" y="8658475"/>
            <a:ext cx="694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MESAFE</a:t>
            </a:r>
            <a:endParaRPr lang="tr-TR" sz="1200" dirty="0"/>
          </a:p>
        </p:txBody>
      </p:sp>
      <p:sp>
        <p:nvSpPr>
          <p:cNvPr id="26" name="Dikdörtgen 25"/>
          <p:cNvSpPr/>
          <p:nvPr userDrawn="1"/>
        </p:nvSpPr>
        <p:spPr>
          <a:xfrm>
            <a:off x="3380026" y="8698294"/>
            <a:ext cx="767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DEĞİŞİMİ</a:t>
            </a:r>
            <a:endParaRPr lang="tr-TR" sz="1200" dirty="0"/>
          </a:p>
        </p:txBody>
      </p:sp>
      <p:sp>
        <p:nvSpPr>
          <p:cNvPr id="27" name="Dikdörtgen 26"/>
          <p:cNvSpPr/>
          <p:nvPr userDrawn="1"/>
        </p:nvSpPr>
        <p:spPr>
          <a:xfrm rot="2389912">
            <a:off x="944881" y="7695537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DOĞRU</a:t>
            </a:r>
            <a:endParaRPr lang="tr-TR" sz="1200" dirty="0"/>
          </a:p>
        </p:txBody>
      </p:sp>
      <p:sp>
        <p:nvSpPr>
          <p:cNvPr id="28" name="Dikdörtgen 27"/>
          <p:cNvSpPr/>
          <p:nvPr userDrawn="1"/>
        </p:nvSpPr>
        <p:spPr>
          <a:xfrm rot="2135301">
            <a:off x="1341068" y="8119601"/>
            <a:ext cx="971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DALGABOYU</a:t>
            </a:r>
            <a:endParaRPr lang="tr-TR" sz="1200" dirty="0"/>
          </a:p>
        </p:txBody>
      </p:sp>
      <p:sp>
        <p:nvSpPr>
          <p:cNvPr id="29" name="Dikdörtgen 28"/>
          <p:cNvSpPr/>
          <p:nvPr userDrawn="1"/>
        </p:nvSpPr>
        <p:spPr>
          <a:xfrm rot="2939306">
            <a:off x="692628" y="7353971"/>
            <a:ext cx="514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YÜKE</a:t>
            </a:r>
            <a:endParaRPr lang="tr-TR" sz="1200" dirty="0"/>
          </a:p>
        </p:txBody>
      </p:sp>
      <p:sp>
        <p:nvSpPr>
          <p:cNvPr id="30" name="Dikdörtgen 29"/>
          <p:cNvSpPr/>
          <p:nvPr userDrawn="1"/>
        </p:nvSpPr>
        <p:spPr>
          <a:xfrm rot="3110822">
            <a:off x="539012" y="7070511"/>
            <a:ext cx="44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sıra,</a:t>
            </a:r>
            <a:endParaRPr lang="tr-TR" sz="1200" dirty="0"/>
          </a:p>
        </p:txBody>
      </p:sp>
      <p:sp>
        <p:nvSpPr>
          <p:cNvPr id="31" name="Dikdörtgen 30"/>
          <p:cNvSpPr/>
          <p:nvPr userDrawn="1"/>
        </p:nvSpPr>
        <p:spPr>
          <a:xfrm rot="3621384">
            <a:off x="317776" y="6757980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ikinci</a:t>
            </a:r>
            <a:endParaRPr lang="tr-TR" sz="1200" dirty="0"/>
          </a:p>
        </p:txBody>
      </p:sp>
      <p:sp>
        <p:nvSpPr>
          <p:cNvPr id="32" name="Dikdörtgen 31"/>
          <p:cNvSpPr/>
          <p:nvPr userDrawn="1"/>
        </p:nvSpPr>
        <p:spPr>
          <a:xfrm rot="3961771">
            <a:off x="110199" y="6368873"/>
            <a:ext cx="577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Dıştan</a:t>
            </a:r>
            <a:endParaRPr lang="tr-TR" sz="1200" dirty="0"/>
          </a:p>
        </p:txBody>
      </p:sp>
      <p:sp>
        <p:nvSpPr>
          <p:cNvPr id="33" name="Metin kutusu 32"/>
          <p:cNvSpPr txBox="1"/>
          <p:nvPr userDrawn="1"/>
        </p:nvSpPr>
        <p:spPr>
          <a:xfrm rot="5400000">
            <a:off x="5207361" y="2231382"/>
            <a:ext cx="421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En içteki sıradakiler, YANSIMA</a:t>
            </a:r>
            <a:r>
              <a:rPr lang="tr-TR" sz="1200" baseline="0" dirty="0" smtClean="0"/>
              <a:t> KATSAYISI AÇISI (derece)</a:t>
            </a:r>
            <a:endParaRPr lang="tr-TR" sz="1200" dirty="0"/>
          </a:p>
        </p:txBody>
      </p:sp>
      <p:pic>
        <p:nvPicPr>
          <p:cNvPr id="34" name="Resim 3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539583" y="7891463"/>
            <a:ext cx="38862" cy="6858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06279" y="9124827"/>
            <a:ext cx="7355777" cy="1191101"/>
          </a:xfrm>
          <a:prstGeom prst="rect">
            <a:avLst/>
          </a:prstGeom>
        </p:spPr>
      </p:pic>
      <p:cxnSp>
        <p:nvCxnSpPr>
          <p:cNvPr id="36" name="Düz Bağlayıcı 35"/>
          <p:cNvCxnSpPr/>
          <p:nvPr userDrawn="1"/>
        </p:nvCxnSpPr>
        <p:spPr>
          <a:xfrm>
            <a:off x="793760" y="7416000"/>
            <a:ext cx="0" cy="18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 userDrawn="1"/>
        </p:nvCxnSpPr>
        <p:spPr>
          <a:xfrm>
            <a:off x="6858839" y="7309320"/>
            <a:ext cx="0" cy="18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 userDrawn="1"/>
        </p:nvSpPr>
        <p:spPr>
          <a:xfrm>
            <a:off x="799186" y="9208027"/>
            <a:ext cx="3643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DURAN DALGA ORANI (</a:t>
            </a:r>
            <a:r>
              <a:rPr lang="tr-TR" sz="800" b="0" dirty="0" smtClean="0"/>
              <a:t>s</a:t>
            </a:r>
            <a:r>
              <a:rPr lang="tr-TR" sz="800" dirty="0" smtClean="0"/>
              <a:t>) (Üst sıra sol taraf CENTER’a kadar)</a:t>
            </a:r>
            <a:endParaRPr lang="tr-TR" sz="800" dirty="0"/>
          </a:p>
        </p:txBody>
      </p:sp>
      <p:sp>
        <p:nvSpPr>
          <p:cNvPr id="19" name="Serbest Form 18"/>
          <p:cNvSpPr/>
          <p:nvPr userDrawn="1"/>
        </p:nvSpPr>
        <p:spPr>
          <a:xfrm>
            <a:off x="415475" y="9893300"/>
            <a:ext cx="317950" cy="533400"/>
          </a:xfrm>
          <a:custGeom>
            <a:avLst/>
            <a:gdLst>
              <a:gd name="connsiteX0" fmla="*/ 317950 w 317950"/>
              <a:gd name="connsiteY0" fmla="*/ 0 h 533400"/>
              <a:gd name="connsiteX1" fmla="*/ 3625 w 317950"/>
              <a:gd name="connsiteY1" fmla="*/ 390525 h 533400"/>
              <a:gd name="connsiteX2" fmla="*/ 175075 w 31795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50" h="533400">
                <a:moveTo>
                  <a:pt x="317950" y="0"/>
                </a:moveTo>
                <a:cubicBezTo>
                  <a:pt x="172693" y="150812"/>
                  <a:pt x="27437" y="301625"/>
                  <a:pt x="3625" y="390525"/>
                </a:cubicBezTo>
                <a:cubicBezTo>
                  <a:pt x="-20188" y="479425"/>
                  <a:pt x="77443" y="506412"/>
                  <a:pt x="175075" y="533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Metin kutusu 38"/>
          <p:cNvSpPr txBox="1"/>
          <p:nvPr userDrawn="1"/>
        </p:nvSpPr>
        <p:spPr>
          <a:xfrm>
            <a:off x="595850" y="10315928"/>
            <a:ext cx="3643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YANSIMA KATSAYISI GENLİĞİ (</a:t>
            </a:r>
            <a:r>
              <a:rPr lang="el-GR" sz="800" b="0" dirty="0" smtClean="0"/>
              <a:t>ρ</a:t>
            </a:r>
            <a:r>
              <a:rPr lang="tr-TR" sz="800" dirty="0" smtClean="0"/>
              <a:t>) (Alttan</a:t>
            </a:r>
            <a:r>
              <a:rPr lang="tr-TR" sz="800" baseline="0" dirty="0" smtClean="0"/>
              <a:t> ikinci</a:t>
            </a:r>
            <a:r>
              <a:rPr lang="tr-TR" sz="800" dirty="0" smtClean="0"/>
              <a:t> sıra sol taraf CENTER’a kadar)</a:t>
            </a:r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23624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185.png"/><Relationship Id="rId3" Type="http://schemas.openxmlformats.org/officeDocument/2006/relationships/image" Target="../media/image1870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184.png"/><Relationship Id="rId2" Type="http://schemas.openxmlformats.org/officeDocument/2006/relationships/image" Target="../media/image189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0.png"/><Relationship Id="rId15" Type="http://schemas.openxmlformats.org/officeDocument/2006/relationships/image" Target="../media/image199.png"/><Relationship Id="rId10" Type="http://schemas.openxmlformats.org/officeDocument/2006/relationships/image" Target="../media/image194.png"/><Relationship Id="rId19" Type="http://schemas.openxmlformats.org/officeDocument/2006/relationships/image" Target="../media/image201.png"/><Relationship Id="rId4" Type="http://schemas.openxmlformats.org/officeDocument/2006/relationships/image" Target="../media/image1880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0.png"/><Relationship Id="rId26" Type="http://schemas.openxmlformats.org/officeDocument/2006/relationships/image" Target="../media/image216.png"/><Relationship Id="rId39" Type="http://schemas.openxmlformats.org/officeDocument/2006/relationships/image" Target="../media/image188.png"/><Relationship Id="rId3" Type="http://schemas.openxmlformats.org/officeDocument/2006/relationships/image" Target="../media/image207.png"/><Relationship Id="rId34" Type="http://schemas.openxmlformats.org/officeDocument/2006/relationships/image" Target="../media/image183.png"/><Relationship Id="rId12" Type="http://schemas.openxmlformats.org/officeDocument/2006/relationships/image" Target="../media/image213.png"/><Relationship Id="rId25" Type="http://schemas.openxmlformats.org/officeDocument/2006/relationships/image" Target="../media/image215.png"/><Relationship Id="rId33" Type="http://schemas.openxmlformats.org/officeDocument/2006/relationships/image" Target="../media/image182.png"/><Relationship Id="rId38" Type="http://schemas.openxmlformats.org/officeDocument/2006/relationships/image" Target="../media/image187.png"/><Relationship Id="rId2" Type="http://schemas.openxmlformats.org/officeDocument/2006/relationships/image" Target="../media/image206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11" Type="http://schemas.openxmlformats.org/officeDocument/2006/relationships/image" Target="../media/image212.png"/><Relationship Id="rId24" Type="http://schemas.openxmlformats.org/officeDocument/2006/relationships/image" Target="../media/image214.png"/><Relationship Id="rId32" Type="http://schemas.openxmlformats.org/officeDocument/2006/relationships/image" Target="../media/image205.png"/><Relationship Id="rId37" Type="http://schemas.openxmlformats.org/officeDocument/2006/relationships/image" Target="../media/image186.png"/><Relationship Id="rId5" Type="http://schemas.openxmlformats.org/officeDocument/2006/relationships/image" Target="../media/image209.png"/><Relationship Id="rId28" Type="http://schemas.openxmlformats.org/officeDocument/2006/relationships/image" Target="../media/image218.png"/><Relationship Id="rId36" Type="http://schemas.openxmlformats.org/officeDocument/2006/relationships/image" Target="../media/image185.png"/><Relationship Id="rId10" Type="http://schemas.openxmlformats.org/officeDocument/2006/relationships/image" Target="../media/image211.png"/><Relationship Id="rId31" Type="http://schemas.openxmlformats.org/officeDocument/2006/relationships/image" Target="../media/image221.png"/><Relationship Id="rId4" Type="http://schemas.openxmlformats.org/officeDocument/2006/relationships/image" Target="../media/image208.png"/><Relationship Id="rId9" Type="http://schemas.openxmlformats.org/officeDocument/2006/relationships/image" Target="../media/image2100.png"/><Relationship Id="rId27" Type="http://schemas.openxmlformats.org/officeDocument/2006/relationships/image" Target="../media/image203.png"/><Relationship Id="rId30" Type="http://schemas.openxmlformats.org/officeDocument/2006/relationships/image" Target="../media/image204.png"/><Relationship Id="rId35" Type="http://schemas.openxmlformats.org/officeDocument/2006/relationships/image" Target="../media/image1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" Type="http://schemas.openxmlformats.org/officeDocument/2006/relationships/image" Target="../media/image224.png"/><Relationship Id="rId21" Type="http://schemas.openxmlformats.org/officeDocument/2006/relationships/image" Target="../media/image184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23.png"/><Relationship Id="rId16" Type="http://schemas.openxmlformats.org/officeDocument/2006/relationships/image" Target="../media/image22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32.png"/><Relationship Id="rId24" Type="http://schemas.openxmlformats.org/officeDocument/2006/relationships/image" Target="../media/image201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23" Type="http://schemas.openxmlformats.org/officeDocument/2006/relationships/image" Target="../media/image188.png"/><Relationship Id="rId10" Type="http://schemas.openxmlformats.org/officeDocument/2006/relationships/image" Target="../media/image231.png"/><Relationship Id="rId19" Type="http://schemas.openxmlformats.org/officeDocument/2006/relationships/image" Target="../media/image199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Relationship Id="rId22" Type="http://schemas.openxmlformats.org/officeDocument/2006/relationships/image" Target="../media/image1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26" Type="http://schemas.openxmlformats.org/officeDocument/2006/relationships/image" Target="../media/image260.png"/><Relationship Id="rId3" Type="http://schemas.openxmlformats.org/officeDocument/2006/relationships/image" Target="../media/image234.png"/><Relationship Id="rId21" Type="http://schemas.openxmlformats.org/officeDocument/2006/relationships/image" Target="../media/image255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251.png"/><Relationship Id="rId25" Type="http://schemas.openxmlformats.org/officeDocument/2006/relationships/image" Target="../media/image259.png"/><Relationship Id="rId2" Type="http://schemas.openxmlformats.org/officeDocument/2006/relationships/image" Target="../media/image227.png"/><Relationship Id="rId16" Type="http://schemas.openxmlformats.org/officeDocument/2006/relationships/image" Target="../media/image250.png"/><Relationship Id="rId20" Type="http://schemas.openxmlformats.org/officeDocument/2006/relationships/image" Target="../media/image254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24" Type="http://schemas.openxmlformats.org/officeDocument/2006/relationships/image" Target="../media/image258.png"/><Relationship Id="rId5" Type="http://schemas.openxmlformats.org/officeDocument/2006/relationships/image" Target="../media/image239.png"/><Relationship Id="rId15" Type="http://schemas.openxmlformats.org/officeDocument/2006/relationships/image" Target="../media/image249.png"/><Relationship Id="rId23" Type="http://schemas.openxmlformats.org/officeDocument/2006/relationships/image" Target="../media/image257.png"/><Relationship Id="rId28" Type="http://schemas.openxmlformats.org/officeDocument/2006/relationships/image" Target="../media/image262.png"/><Relationship Id="rId10" Type="http://schemas.openxmlformats.org/officeDocument/2006/relationships/image" Target="../media/image244.png"/><Relationship Id="rId19" Type="http://schemas.openxmlformats.org/officeDocument/2006/relationships/image" Target="../media/image253.png"/><Relationship Id="rId4" Type="http://schemas.openxmlformats.org/officeDocument/2006/relationships/image" Target="../media/image237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Relationship Id="rId22" Type="http://schemas.openxmlformats.org/officeDocument/2006/relationships/image" Target="../media/image256.png"/><Relationship Id="rId27" Type="http://schemas.openxmlformats.org/officeDocument/2006/relationships/image" Target="../media/image261.png"/><Relationship Id="rId30" Type="http://schemas.openxmlformats.org/officeDocument/2006/relationships/image" Target="../media/image2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276.png"/><Relationship Id="rId18" Type="http://schemas.openxmlformats.org/officeDocument/2006/relationships/image" Target="../media/image281.png"/><Relationship Id="rId3" Type="http://schemas.openxmlformats.org/officeDocument/2006/relationships/image" Target="../media/image266.png"/><Relationship Id="rId7" Type="http://schemas.openxmlformats.org/officeDocument/2006/relationships/image" Target="../media/image270.png"/><Relationship Id="rId12" Type="http://schemas.openxmlformats.org/officeDocument/2006/relationships/image" Target="../media/image275.png"/><Relationship Id="rId17" Type="http://schemas.openxmlformats.org/officeDocument/2006/relationships/image" Target="../media/image280.png"/><Relationship Id="rId2" Type="http://schemas.openxmlformats.org/officeDocument/2006/relationships/image" Target="../media/image265.png"/><Relationship Id="rId16" Type="http://schemas.openxmlformats.org/officeDocument/2006/relationships/image" Target="../media/image279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9.png"/><Relationship Id="rId11" Type="http://schemas.openxmlformats.org/officeDocument/2006/relationships/image" Target="../media/image274.png"/><Relationship Id="rId5" Type="http://schemas.openxmlformats.org/officeDocument/2006/relationships/image" Target="../media/image268.png"/><Relationship Id="rId15" Type="http://schemas.openxmlformats.org/officeDocument/2006/relationships/image" Target="../media/image278.png"/><Relationship Id="rId10" Type="http://schemas.openxmlformats.org/officeDocument/2006/relationships/image" Target="../media/image273.png"/><Relationship Id="rId19" Type="http://schemas.openxmlformats.org/officeDocument/2006/relationships/image" Target="../media/image282.png"/><Relationship Id="rId4" Type="http://schemas.openxmlformats.org/officeDocument/2006/relationships/image" Target="../media/image267.png"/><Relationship Id="rId9" Type="http://schemas.openxmlformats.org/officeDocument/2006/relationships/image" Target="../media/image272.png"/><Relationship Id="rId14" Type="http://schemas.openxmlformats.org/officeDocument/2006/relationships/image" Target="../media/image2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277.png"/><Relationship Id="rId18" Type="http://schemas.openxmlformats.org/officeDocument/2006/relationships/image" Target="../media/image282.png"/><Relationship Id="rId3" Type="http://schemas.openxmlformats.org/officeDocument/2006/relationships/image" Target="../media/image285.png"/><Relationship Id="rId7" Type="http://schemas.openxmlformats.org/officeDocument/2006/relationships/image" Target="../media/image289.png"/><Relationship Id="rId12" Type="http://schemas.openxmlformats.org/officeDocument/2006/relationships/image" Target="../media/image294.png"/><Relationship Id="rId17" Type="http://schemas.openxmlformats.org/officeDocument/2006/relationships/image" Target="../media/image281.png"/><Relationship Id="rId2" Type="http://schemas.openxmlformats.org/officeDocument/2006/relationships/image" Target="../media/image284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png"/><Relationship Id="rId11" Type="http://schemas.openxmlformats.org/officeDocument/2006/relationships/image" Target="../media/image293.png"/><Relationship Id="rId5" Type="http://schemas.openxmlformats.org/officeDocument/2006/relationships/image" Target="../media/image287.png"/><Relationship Id="rId15" Type="http://schemas.openxmlformats.org/officeDocument/2006/relationships/image" Target="../media/image295.png"/><Relationship Id="rId10" Type="http://schemas.openxmlformats.org/officeDocument/2006/relationships/image" Target="../media/image292.png"/><Relationship Id="rId19" Type="http://schemas.openxmlformats.org/officeDocument/2006/relationships/image" Target="../media/image296.png"/><Relationship Id="rId4" Type="http://schemas.openxmlformats.org/officeDocument/2006/relationships/image" Target="../media/image286.png"/><Relationship Id="rId9" Type="http://schemas.openxmlformats.org/officeDocument/2006/relationships/image" Target="../media/image291.png"/><Relationship Id="rId14" Type="http://schemas.openxmlformats.org/officeDocument/2006/relationships/image" Target="../media/image2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34" Type="http://schemas.openxmlformats.org/officeDocument/2006/relationships/image" Target="../media/image134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33" Type="http://schemas.openxmlformats.org/officeDocument/2006/relationships/image" Target="../media/image133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32" Type="http://schemas.openxmlformats.org/officeDocument/2006/relationships/image" Target="../media/image132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Relationship Id="rId35" Type="http://schemas.openxmlformats.org/officeDocument/2006/relationships/image" Target="../media/image135.png"/><Relationship Id="rId8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26" Type="http://schemas.openxmlformats.org/officeDocument/2006/relationships/image" Target="../media/image153.png"/><Relationship Id="rId39" Type="http://schemas.openxmlformats.org/officeDocument/2006/relationships/image" Target="../media/image162.png"/><Relationship Id="rId21" Type="http://schemas.openxmlformats.org/officeDocument/2006/relationships/image" Target="../media/image149.png"/><Relationship Id="rId34" Type="http://schemas.openxmlformats.org/officeDocument/2006/relationships/image" Target="../media/image157.png"/><Relationship Id="rId42" Type="http://schemas.openxmlformats.org/officeDocument/2006/relationships/image" Target="../media/image16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5" Type="http://schemas.openxmlformats.org/officeDocument/2006/relationships/image" Target="../media/image152.png"/><Relationship Id="rId33" Type="http://schemas.openxmlformats.org/officeDocument/2006/relationships/image" Target="../media/image155.png"/><Relationship Id="rId38" Type="http://schemas.openxmlformats.org/officeDocument/2006/relationships/image" Target="../media/image161.png"/><Relationship Id="rId2" Type="http://schemas.openxmlformats.org/officeDocument/2006/relationships/image" Target="../media/image136.png"/><Relationship Id="rId20" Type="http://schemas.openxmlformats.org/officeDocument/2006/relationships/image" Target="../media/image148.png"/><Relationship Id="rId29" Type="http://schemas.openxmlformats.org/officeDocument/2006/relationships/image" Target="../media/image1530.png"/><Relationship Id="rId41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10.png"/><Relationship Id="rId32" Type="http://schemas.openxmlformats.org/officeDocument/2006/relationships/image" Target="../media/image156.png"/><Relationship Id="rId37" Type="http://schemas.openxmlformats.org/officeDocument/2006/relationships/image" Target="../media/image160.png"/><Relationship Id="rId40" Type="http://schemas.openxmlformats.org/officeDocument/2006/relationships/image" Target="../media/image163.png"/><Relationship Id="rId5" Type="http://schemas.openxmlformats.org/officeDocument/2006/relationships/image" Target="../media/image139.png"/><Relationship Id="rId23" Type="http://schemas.openxmlformats.org/officeDocument/2006/relationships/image" Target="../media/image151.png"/><Relationship Id="rId28" Type="http://schemas.openxmlformats.org/officeDocument/2006/relationships/image" Target="../media/image1520.png"/><Relationship Id="rId36" Type="http://schemas.openxmlformats.org/officeDocument/2006/relationships/image" Target="../media/image159.png"/><Relationship Id="rId10" Type="http://schemas.openxmlformats.org/officeDocument/2006/relationships/image" Target="../media/image144.png"/><Relationship Id="rId19" Type="http://schemas.openxmlformats.org/officeDocument/2006/relationships/image" Target="../media/image119.png"/><Relationship Id="rId44" Type="http://schemas.openxmlformats.org/officeDocument/2006/relationships/image" Target="../media/image167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22" Type="http://schemas.openxmlformats.org/officeDocument/2006/relationships/image" Target="../media/image150.png"/><Relationship Id="rId27" Type="http://schemas.openxmlformats.org/officeDocument/2006/relationships/image" Target="../media/image154.png"/><Relationship Id="rId35" Type="http://schemas.openxmlformats.org/officeDocument/2006/relationships/image" Target="../media/image158.png"/><Relationship Id="rId43" Type="http://schemas.openxmlformats.org/officeDocument/2006/relationships/image" Target="../media/image166.png"/><Relationship Id="rId8" Type="http://schemas.openxmlformats.org/officeDocument/2006/relationships/image" Target="../media/image142.png"/><Relationship Id="rId3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69.png"/><Relationship Id="rId21" Type="http://schemas.openxmlformats.org/officeDocument/2006/relationships/image" Target="../media/image187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8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83" y="7891463"/>
            <a:ext cx="38862" cy="68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322061" y="234904"/>
                <a:ext cx="2506864" cy="826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Boş hali aşağıdaki gibidir. İstenirse empedans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𝑅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ve gerilim yansıma katsayısı </a:t>
                </a:r>
                <a14:m>
                  <m:oMath xmlns:m="http://schemas.openxmlformats.org/officeDocument/2006/math">
                    <m: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anlamında kullanılır. Bu durumda tam çemberlerde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sabit,</a:t>
                </a:r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yaylarda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baseline="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sabit </a:t>
                </a:r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(alt yaylarda eksi) olur</a:t>
                </a:r>
                <a:r>
                  <a:rPr lang="tr-TR" sz="800" baseline="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" y="234904"/>
                <a:ext cx="2506864" cy="826765"/>
              </a:xfrm>
              <a:prstGeom prst="rect">
                <a:avLst/>
              </a:prstGeom>
              <a:blipFill rotWithShape="0">
                <a:blip r:embed="rId3"/>
                <a:stretch>
                  <a:fillRect b="-14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4425748" y="234904"/>
                <a:ext cx="2109989" cy="79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İstenirse admitans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𝑌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𝐺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ve akım yansıma katsayısı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anlamında kullanılır. Bu durumda tam çemberlerde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sabit,</a:t>
                </a:r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yaylarda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b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sabit (alt</a:t>
                </a:r>
                <a:r>
                  <a:rPr lang="tr-TR" sz="800" baseline="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yaylarda eksi) olur.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48" y="234904"/>
                <a:ext cx="2109989" cy="797334"/>
              </a:xfrm>
              <a:prstGeom prst="rect">
                <a:avLst/>
              </a:prstGeom>
              <a:blipFill rotWithShape="0">
                <a:blip r:embed="rId4"/>
                <a:stretch>
                  <a:fillRect r="-3179" b="-23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5389361" y="1095522"/>
                <a:ext cx="1773439" cy="488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Orijin merkezli çemberin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yarıçapı ise, yansıma katsayısının büyüklüğüdür (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).</a:t>
                </a:r>
                <a:endParaRPr lang="tr-TR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61" y="1095522"/>
                <a:ext cx="1773439" cy="488916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/>
              <p:cNvSpPr txBox="1"/>
              <p:nvPr/>
            </p:nvSpPr>
            <p:spPr>
              <a:xfrm>
                <a:off x="95049" y="1032203"/>
                <a:ext cx="1793385" cy="1104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Orijin merkezli çemberin belirli bir yöndeki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(hattın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dalgaboyu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cinsinden belirli bir mesafesindeki) yatay ve düşey </a:t>
                </a:r>
                <a14:m>
                  <m:oMath xmlns:m="http://schemas.openxmlformats.org/officeDocument/2006/math">
                    <m:r>
                      <a:rPr lang="tr-T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uzaklıkları,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ızgara üzerinde yazan sayılar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değil, yansıma katsayısının sırasıyla reel ve sanal bileşenleridir.</a:t>
                </a:r>
                <a:endParaRPr lang="tr-TR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Metin kutus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9" y="1032203"/>
                <a:ext cx="1793385" cy="1104470"/>
              </a:xfrm>
              <a:prstGeom prst="rect">
                <a:avLst/>
              </a:prstGeom>
              <a:blipFill rotWithShape="0">
                <a:blip r:embed="rId6"/>
                <a:stretch>
                  <a:fillRect b="-5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etin kutusu 14"/>
          <p:cNvSpPr txBox="1"/>
          <p:nvPr/>
        </p:nvSpPr>
        <p:spPr>
          <a:xfrm>
            <a:off x="8810625" y="1800225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6060179" y="1514675"/>
                <a:ext cx="1329633" cy="99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Duran dalga oranı </a:t>
                </a:r>
                <a14:m>
                  <m:oMath xmlns:m="http://schemas.openxmlformats.org/officeDocument/2006/math"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ise bu yarıçapa bağlı bir değer olup aşağıda hizalanan yerden okunur.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1514675"/>
                <a:ext cx="1329633" cy="992195"/>
              </a:xfrm>
              <a:prstGeom prst="rect">
                <a:avLst/>
              </a:prstGeom>
              <a:blipFill rotWithShape="0">
                <a:blip r:embed="rId7"/>
                <a:stretch>
                  <a:fillRect b="-12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Metin kutusu 16"/>
          <p:cNvSpPr txBox="1"/>
          <p:nvPr/>
        </p:nvSpPr>
        <p:spPr>
          <a:xfrm>
            <a:off x="3055937" y="33120"/>
            <a:ext cx="202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SMITH ABAĞI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5084762" y="8356600"/>
            <a:ext cx="1862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Dikkat: Bu dosyadaki Smith </a:t>
            </a:r>
            <a:r>
              <a:rPr lang="tr-TR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abağı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arka plan görüntüsüdür. Normal çizim işlemleriyle bozulmaz. Boş bir </a:t>
            </a:r>
            <a:r>
              <a:rPr lang="tr-TR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abak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isterseniz yandaki slayt listesinde yeni slayt eklemeniz yeterlidir.</a:t>
            </a:r>
          </a:p>
        </p:txBody>
      </p:sp>
    </p:spTree>
    <p:extLst>
      <p:ext uri="{BB962C8B-B14F-4D97-AF65-F5344CB8AC3E}">
        <p14:creationId xmlns:p14="http://schemas.microsoft.com/office/powerpoint/2010/main" val="34959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-6292" y="69557"/>
                <a:ext cx="3460691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𝒁</m:t>
                            </m:r>
                          </m:e>
                        </m:acc>
                      </m:e>
                      <m:sub>
                        <m:r>
                          <a:rPr lang="tr-TR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empedans </a:t>
                </a:r>
                <a:r>
                  <a:rPr lang="tr-TR" sz="800" b="1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birim çemberin dışındaysa:</a:t>
                </a: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2" y="69557"/>
                <a:ext cx="3460691" cy="245516"/>
              </a:xfrm>
              <a:prstGeom prst="rect">
                <a:avLst/>
              </a:prstGeom>
              <a:blipFill rotWithShape="0"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/>
          <p:cNvSpPr txBox="1"/>
          <p:nvPr/>
        </p:nvSpPr>
        <p:spPr>
          <a:xfrm>
            <a:off x="-6291" y="274622"/>
            <a:ext cx="433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Önce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seri </a:t>
            </a:r>
            <a:r>
              <a:rPr lang="tr-TR" sz="800" dirty="0" err="1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bağlanır, sonra bu seri yapıya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paralel </a:t>
            </a:r>
            <a:r>
              <a:rPr lang="tr-TR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 bağlanır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-22390" y="426057"/>
            <a:ext cx="7645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Paralel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süseptanstan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hemen önce yükü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üzerine taşımak gerekir. Dikkat: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-6291" y="592426"/>
            <a:ext cx="5876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empedans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karşılığı ise 180° döndürülmüşü olan 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çember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dir.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-6291" y="744976"/>
                <a:ext cx="7096125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yüzden seri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değeri, empedans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abağındaki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yükü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</a:t>
                </a:r>
                <a:r>
                  <a:rPr lang="tr-TR" sz="800" dirty="0" smtClean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simetrik birim çember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üzerine taşıyacak iki çözümden biri seçilir.</a:t>
                </a:r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1" y="744976"/>
                <a:ext cx="7096125" cy="245516"/>
              </a:xfrm>
              <a:prstGeom prst="rect">
                <a:avLst/>
              </a:prstGeom>
              <a:blipFill rotWithShape="0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-6291" y="936473"/>
                <a:ext cx="2659380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Önce yük empedansının empedans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abağındaki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yerini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buluyoruz (Burada empedans çemberini çizmemize gerek yok).</a:t>
                </a: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1" y="936473"/>
                <a:ext cx="2659380" cy="491738"/>
              </a:xfrm>
              <a:prstGeom prst="rect">
                <a:avLst/>
              </a:prstGeom>
              <a:blipFill rotWithShape="0">
                <a:blip r:embed="rId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-6292" y="1393079"/>
                <a:ext cx="2043152" cy="246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 noktadaki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𝑅</m:t>
                    </m:r>
                    <m:r>
                      <a:rPr lang="tr-TR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çemberi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nin,</a:t>
                </a: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2" y="1393079"/>
                <a:ext cx="2043152" cy="24654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etin kutusu 8"/>
          <p:cNvSpPr txBox="1"/>
          <p:nvPr/>
        </p:nvSpPr>
        <p:spPr>
          <a:xfrm>
            <a:off x="5289609" y="990492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Seri yapının </a:t>
            </a:r>
            <a:r>
              <a:rPr lang="tr-TR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yeri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180° simetriyle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üzerinde bulunur.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5798242" y="1404733"/>
                <a:ext cx="135455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orijine çekmek için gereken paralel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=−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10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belirlenip bağlanır.</a:t>
                </a: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42" y="1404733"/>
                <a:ext cx="1354553" cy="738664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824958" y="3580605"/>
            <a:ext cx="3027600" cy="3027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794977" y="3583005"/>
            <a:ext cx="3027600" cy="3027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859805" y="4454842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/>
              <p:cNvSpPr txBox="1"/>
              <p:nvPr/>
            </p:nvSpPr>
            <p:spPr>
              <a:xfrm>
                <a:off x="1970411" y="4318954"/>
                <a:ext cx="818750" cy="1542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Metin kutus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411" y="4318954"/>
                <a:ext cx="818750" cy="154209"/>
              </a:xfrm>
              <a:prstGeom prst="rect">
                <a:avLst/>
              </a:prstGeom>
              <a:blipFill rotWithShape="0">
                <a:blip r:embed="rId7"/>
                <a:stretch>
                  <a:fillRect l="-2222" r="-12593" b="-307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1803220" y="2569605"/>
            <a:ext cx="5076000" cy="505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2290777" y="3563156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 rot="18647544">
                <a:off x="2075056" y="3108841"/>
                <a:ext cx="837344" cy="1542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7544">
                <a:off x="2075056" y="3108841"/>
                <a:ext cx="837344" cy="154209"/>
              </a:xfrm>
              <a:prstGeom prst="rect">
                <a:avLst/>
              </a:prstGeom>
              <a:blipFill rotWithShape="0">
                <a:blip r:embed="rId8"/>
                <a:stretch>
                  <a:fillRect t="-9091" r="-909" b="-16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Yay 17"/>
          <p:cNvSpPr>
            <a:spLocks noChangeAspect="1"/>
          </p:cNvSpPr>
          <p:nvPr/>
        </p:nvSpPr>
        <p:spPr>
          <a:xfrm rot="15765173">
            <a:off x="1818978" y="2836972"/>
            <a:ext cx="4212000" cy="4212000"/>
          </a:xfrm>
          <a:prstGeom prst="arc">
            <a:avLst>
              <a:gd name="adj1" fmla="val 17419945"/>
              <a:gd name="adj2" fmla="val 19040098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9" name="Düz Bağlayıcı 18"/>
          <p:cNvCxnSpPr/>
          <p:nvPr/>
        </p:nvCxnSpPr>
        <p:spPr>
          <a:xfrm flipV="1">
            <a:off x="2111535" y="3709546"/>
            <a:ext cx="110802" cy="47625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 flipV="1">
            <a:off x="2211058" y="3718813"/>
            <a:ext cx="1010" cy="7837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/>
              <p:cNvSpPr txBox="1"/>
              <p:nvPr/>
            </p:nvSpPr>
            <p:spPr>
              <a:xfrm rot="17574469">
                <a:off x="1534807" y="3934872"/>
                <a:ext cx="62247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d>
                        <m:dPr>
                          <m:ctrlP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sz="10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" name="Metin kutus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74469">
                <a:off x="1534807" y="3934872"/>
                <a:ext cx="622478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563" t="-666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Düz Bağlayıcı 21"/>
          <p:cNvCxnSpPr/>
          <p:nvPr/>
        </p:nvCxnSpPr>
        <p:spPr>
          <a:xfrm>
            <a:off x="2076450" y="3343275"/>
            <a:ext cx="3552825" cy="35433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31069" y="6585401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/>
              <p:cNvSpPr txBox="1"/>
              <p:nvPr/>
            </p:nvSpPr>
            <p:spPr>
              <a:xfrm rot="20115565">
                <a:off x="5397385" y="6289762"/>
                <a:ext cx="68191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acc>
                        <m:accPr>
                          <m:chr m:val="̅"/>
                          <m:ctrlP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tr-TR" sz="10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5565">
                <a:off x="5397385" y="6289762"/>
                <a:ext cx="681918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70" t="-12676" r="-12389" b="-42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etin kutusu 24"/>
              <p:cNvSpPr txBox="1"/>
              <p:nvPr/>
            </p:nvSpPr>
            <p:spPr>
              <a:xfrm rot="19968742">
                <a:off x="4844036" y="6834936"/>
                <a:ext cx="1132237" cy="3532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7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(Bu şekil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&lt;0</m:t>
                    </m:r>
                  </m:oMath>
                </a14:m>
                <a:r>
                  <a:rPr lang="tr-TR" sz="7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oldu, ama şart değil)</a:t>
                </a:r>
              </a:p>
            </p:txBody>
          </p:sp>
        </mc:Choice>
        <mc:Fallback xmlns="">
          <p:sp>
            <p:nvSpPr>
              <p:cNvPr id="25" name="Metin kutus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8742">
                <a:off x="4844036" y="6834936"/>
                <a:ext cx="1132237" cy="3532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Yay 25"/>
          <p:cNvSpPr>
            <a:spLocks noChangeAspect="1"/>
          </p:cNvSpPr>
          <p:nvPr/>
        </p:nvSpPr>
        <p:spPr>
          <a:xfrm rot="5400000" flipV="1">
            <a:off x="3792495" y="3554050"/>
            <a:ext cx="3083148" cy="3027600"/>
          </a:xfrm>
          <a:prstGeom prst="arc">
            <a:avLst>
              <a:gd name="adj1" fmla="val 16287606"/>
              <a:gd name="adj2" fmla="val 2159639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Düz Bağlayıcı 26"/>
          <p:cNvCxnSpPr/>
          <p:nvPr/>
        </p:nvCxnSpPr>
        <p:spPr>
          <a:xfrm flipV="1">
            <a:off x="3929062" y="5733615"/>
            <a:ext cx="38100" cy="133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>
            <a:off x="3973929" y="5744112"/>
            <a:ext cx="101501" cy="476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Metin kutusu 28"/>
              <p:cNvSpPr txBox="1"/>
              <p:nvPr/>
            </p:nvSpPr>
            <p:spPr>
              <a:xfrm rot="2703029">
                <a:off x="3650270" y="6280339"/>
                <a:ext cx="1077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1000" b="0" dirty="0" smtClean="0">
                    <a:solidFill>
                      <a:srgbClr val="C00000"/>
                    </a:solidFill>
                    <a:ea typeface="Verdana" panose="020B0604030504040204" pitchFamily="34" charset="0"/>
                  </a:rPr>
                  <a:t>paralel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8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</a:t>
                </a:r>
              </a:p>
            </p:txBody>
          </p:sp>
        </mc:Choice>
        <mc:Fallback xmlns="">
          <p:sp>
            <p:nvSpPr>
              <p:cNvPr id="29" name="Metin kutus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3029">
                <a:off x="3650270" y="6280339"/>
                <a:ext cx="1077811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etin kutusu 29"/>
          <p:cNvSpPr txBox="1"/>
          <p:nvPr/>
        </p:nvSpPr>
        <p:spPr>
          <a:xfrm>
            <a:off x="6308643" y="2036364"/>
            <a:ext cx="1028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Böylece eşdeğer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1+j0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olur ve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uyum</a:t>
            </a:r>
          </a:p>
          <a:p>
            <a:r>
              <a:rPr lang="tr-TR" sz="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sağlanır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cxnSp>
        <p:nvCxnSpPr>
          <p:cNvPr id="31" name="Düz Ok Bağlayıcısı 30"/>
          <p:cNvCxnSpPr/>
          <p:nvPr/>
        </p:nvCxnSpPr>
        <p:spPr>
          <a:xfrm flipV="1">
            <a:off x="2305360" y="6697230"/>
            <a:ext cx="0" cy="3143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290777" y="6598702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Metin kutusu 32"/>
          <p:cNvSpPr txBox="1"/>
          <p:nvPr/>
        </p:nvSpPr>
        <p:spPr>
          <a:xfrm rot="1510466">
            <a:off x="1741205" y="7046328"/>
            <a:ext cx="11834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İsteseydik diğer çözüm ile de devam edebilirdik.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/>
              <p:cNvSpPr txBox="1"/>
              <p:nvPr/>
            </p:nvSpPr>
            <p:spPr>
              <a:xfrm>
                <a:off x="8949" y="1606932"/>
                <a:ext cx="1713548" cy="3696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simetrik birim çember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ile bir 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kesişim noktası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𝑆</m:t>
                        </m:r>
                      </m:sub>
                    </m:sSub>
                    <m:r>
                      <a:rPr lang="tr-TR" sz="1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" y="1606932"/>
                <a:ext cx="1713548" cy="369653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>
                <a:off x="-7784" y="1953037"/>
                <a:ext cx="12650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taşımak için gereken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seri </a:t>
                </a:r>
                <a:r>
                  <a:rPr lang="tr-TR" sz="800" dirty="0" err="1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tr-TR" sz="1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d>
                        <m:dPr>
                          <m:ctrlP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sz="1000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belirlenir.</a:t>
                </a: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84" y="1953037"/>
                <a:ext cx="1265084" cy="615553"/>
              </a:xfrm>
              <a:prstGeom prst="rect">
                <a:avLst/>
              </a:prstGeom>
              <a:blipFill rotWithShape="0">
                <a:blip r:embed="rId14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up 58"/>
          <p:cNvGrpSpPr/>
          <p:nvPr/>
        </p:nvGrpSpPr>
        <p:grpSpPr>
          <a:xfrm>
            <a:off x="4656000" y="8186678"/>
            <a:ext cx="2221692" cy="1093945"/>
            <a:chOff x="4656000" y="8186678"/>
            <a:chExt cx="2221692" cy="1093945"/>
          </a:xfrm>
        </p:grpSpPr>
        <p:sp>
          <p:nvSpPr>
            <p:cNvPr id="36" name="Dikdörtgen 35"/>
            <p:cNvSpPr/>
            <p:nvPr/>
          </p:nvSpPr>
          <p:spPr>
            <a:xfrm>
              <a:off x="6617202" y="8640729"/>
              <a:ext cx="45719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Düz Bağlayıcı 36"/>
            <p:cNvCxnSpPr/>
            <p:nvPr/>
          </p:nvCxnSpPr>
          <p:spPr>
            <a:xfrm>
              <a:off x="6637680" y="84967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6637680" y="88693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Metin kutusu 38"/>
                <p:cNvSpPr txBox="1"/>
                <p:nvPr/>
              </p:nvSpPr>
              <p:spPr>
                <a:xfrm>
                  <a:off x="5665846" y="8647524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Metin kutusu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846" y="8647524"/>
                  <a:ext cx="276225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Düz Bağlayıcı 39"/>
            <p:cNvCxnSpPr/>
            <p:nvPr/>
          </p:nvCxnSpPr>
          <p:spPr>
            <a:xfrm>
              <a:off x="6417470" y="8496729"/>
              <a:ext cx="22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üz Bağlayıcı 40"/>
            <p:cNvCxnSpPr/>
            <p:nvPr/>
          </p:nvCxnSpPr>
          <p:spPr>
            <a:xfrm>
              <a:off x="5798242" y="8496729"/>
              <a:ext cx="0" cy="15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Bağlayıcı 41"/>
            <p:cNvCxnSpPr/>
            <p:nvPr/>
          </p:nvCxnSpPr>
          <p:spPr>
            <a:xfrm>
              <a:off x="5799197" y="8865345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Bağlayıcı 42"/>
            <p:cNvCxnSpPr/>
            <p:nvPr/>
          </p:nvCxnSpPr>
          <p:spPr>
            <a:xfrm>
              <a:off x="5486902" y="9009345"/>
              <a:ext cx="115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Metin kutusu 43"/>
                <p:cNvSpPr txBox="1"/>
                <p:nvPr/>
              </p:nvSpPr>
              <p:spPr>
                <a:xfrm>
                  <a:off x="6140694" y="8389007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4" name="Metin kutusu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694" y="8389007"/>
                  <a:ext cx="276225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Metin kutusu 44"/>
                <p:cNvSpPr txBox="1"/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5" name="Metin kutusu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Düz Bağlayıcı 45"/>
            <p:cNvCxnSpPr/>
            <p:nvPr/>
          </p:nvCxnSpPr>
          <p:spPr>
            <a:xfrm>
              <a:off x="5486901" y="8496729"/>
              <a:ext cx="648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/>
            <p:cNvCxnSpPr/>
            <p:nvPr/>
          </p:nvCxnSpPr>
          <p:spPr>
            <a:xfrm>
              <a:off x="5119396" y="8496729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Bağlayıcı 47"/>
            <p:cNvCxnSpPr/>
            <p:nvPr/>
          </p:nvCxnSpPr>
          <p:spPr>
            <a:xfrm>
              <a:off x="5119396" y="9009345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Metin kutusu 48"/>
                <p:cNvSpPr txBox="1"/>
                <p:nvPr/>
              </p:nvSpPr>
              <p:spPr>
                <a:xfrm>
                  <a:off x="5545138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Metin kutusu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138" y="9039556"/>
                  <a:ext cx="262188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Metin kutusu 50"/>
                <p:cNvSpPr txBox="1"/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1" name="Metin kutusu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Düz Ok Bağlayıcısı 51"/>
            <p:cNvCxnSpPr/>
            <p:nvPr/>
          </p:nvCxnSpPr>
          <p:spPr>
            <a:xfrm>
              <a:off x="4905235" y="8748713"/>
              <a:ext cx="223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Düz Bağlayıcı 52"/>
            <p:cNvCxnSpPr/>
            <p:nvPr/>
          </p:nvCxnSpPr>
          <p:spPr>
            <a:xfrm>
              <a:off x="4905235" y="8748713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Metin kutusu 53"/>
                <p:cNvSpPr txBox="1"/>
                <p:nvPr/>
              </p:nvSpPr>
              <p:spPr>
                <a:xfrm>
                  <a:off x="4656000" y="9034401"/>
                  <a:ext cx="51084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  <m:r>
                          <a:rPr lang="tr-TR" sz="8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tr-TR" sz="80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4" name="Metin kutusu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000" y="9034401"/>
                  <a:ext cx="510845" cy="1231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571" b="-45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Metin kutusu 54"/>
                <p:cNvSpPr txBox="1"/>
                <p:nvPr/>
              </p:nvSpPr>
              <p:spPr>
                <a:xfrm>
                  <a:off x="4656000" y="9157512"/>
                  <a:ext cx="53521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tr-TR" sz="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)=</m:t>
                        </m:r>
                        <m:sSub>
                          <m:sSubPr>
                            <m:ctrlP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5" name="Metin kutusu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000" y="9157512"/>
                  <a:ext cx="535211" cy="12311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409" b="-45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Metin kutusu 56"/>
            <p:cNvSpPr txBox="1"/>
            <p:nvPr/>
          </p:nvSpPr>
          <p:spPr>
            <a:xfrm>
              <a:off x="6323572" y="8186678"/>
              <a:ext cx="5457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Şekil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/>
      <p:bldP spid="32" grpId="0" animBg="1"/>
      <p:bldP spid="33" grpId="0" animBg="1"/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Metin kutusu 45"/>
              <p:cNvSpPr txBox="1"/>
              <p:nvPr/>
            </p:nvSpPr>
            <p:spPr>
              <a:xfrm>
                <a:off x="-1493" y="109099"/>
                <a:ext cx="747077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 a)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Karakteristik empedansı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=75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olan bir iletim hattı,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150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4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’</a:t>
                </a:r>
                <a:r>
                  <a:rPr lang="tr-TR" sz="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luk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bir yükle sonlandırılmıştır. Yükü iletim hattına uyumlandırmak için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yük ile aynı konuma, iki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(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hangi değerlerde ve nasıl bağlanmalıdır?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6" name="Metin kutusu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3" y="109099"/>
                <a:ext cx="747077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Metin kutusu 46"/>
              <p:cNvSpPr txBox="1"/>
              <p:nvPr/>
            </p:nvSpPr>
            <p:spPr>
              <a:xfrm>
                <a:off x="0" y="418107"/>
                <a:ext cx="3228975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Çözüm: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tr-TR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2+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0,6=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empedans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7" name="Metin kutusu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107"/>
                <a:ext cx="3228975" cy="245516"/>
              </a:xfrm>
              <a:prstGeom prst="rect">
                <a:avLst/>
              </a:prstGeom>
              <a:blipFill rotWithShape="0">
                <a:blip r:embed="rId3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Metin kutusu 47"/>
          <p:cNvSpPr txBox="1"/>
          <p:nvPr/>
        </p:nvSpPr>
        <p:spPr>
          <a:xfrm>
            <a:off x="0" y="600312"/>
            <a:ext cx="666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 yüzden paralel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yüke doğrudan bağlanacak, sonra bu paralel yapıya seri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bağlanacak.</a:t>
            </a:r>
          </a:p>
        </p:txBody>
      </p:sp>
      <p:sp>
        <p:nvSpPr>
          <p:cNvPr id="49" name="Metin kutusu 48"/>
          <p:cNvSpPr txBox="1"/>
          <p:nvPr/>
        </p:nvSpPr>
        <p:spPr>
          <a:xfrm>
            <a:off x="0" y="752862"/>
            <a:ext cx="3721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Paralel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hesabı için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abak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olarak kullanılacaktır.</a:t>
            </a:r>
          </a:p>
        </p:txBody>
      </p:sp>
      <p:sp>
        <p:nvSpPr>
          <p:cNvPr id="50" name="Metin kutusu 49"/>
          <p:cNvSpPr txBox="1"/>
          <p:nvPr/>
        </p:nvSpPr>
        <p:spPr>
          <a:xfrm>
            <a:off x="-1" y="889541"/>
            <a:ext cx="755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Empedans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inin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karşılığı 180° döndürülmüşü olan, yatayda 0,33 merkezli 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çember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çizilir.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Metin kutusu 52"/>
              <p:cNvSpPr txBox="1"/>
              <p:nvPr/>
            </p:nvSpPr>
            <p:spPr>
              <a:xfrm>
                <a:off x="0" y="1042091"/>
                <a:ext cx="7096125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Paralel bağlanacak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değeri,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abağındaki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yükü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</a:t>
                </a:r>
                <a:r>
                  <a:rPr lang="tr-TR" sz="800" dirty="0" smtClean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simetrik birim çember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üzerine taşıyacak iki çözümden biri seçilir.</a:t>
                </a:r>
              </a:p>
            </p:txBody>
          </p:sp>
        </mc:Choice>
        <mc:Fallback xmlns="">
          <p:sp>
            <p:nvSpPr>
              <p:cNvPr id="53" name="Metin kutusu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2091"/>
                <a:ext cx="7096125" cy="245516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Metin kutusu 53"/>
          <p:cNvSpPr txBox="1"/>
          <p:nvPr/>
        </p:nvSpPr>
        <p:spPr>
          <a:xfrm>
            <a:off x="0" y="1233588"/>
            <a:ext cx="265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Önce yük empedansının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yerini </a:t>
            </a:r>
            <a:r>
              <a:rPr lang="tr-TR" sz="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orijin merkezli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üzerinde simetriden buluyoruz: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Metin kutusu 55"/>
              <p:cNvSpPr txBox="1"/>
              <p:nvPr/>
            </p:nvSpPr>
            <p:spPr>
              <a:xfrm>
                <a:off x="0" y="1614525"/>
                <a:ext cx="1443038" cy="246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𝐺</m:t>
                        </m:r>
                      </m:e>
                    </m:acc>
                    <m:r>
                      <a:rPr lang="tr-TR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=0,46</m:t>
                    </m:r>
                  </m:oMath>
                </a14:m>
                <a:r>
                  <a:rPr lang="tr-TR" sz="800" dirty="0" smtClean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çemberi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nin,</a:t>
                </a:r>
              </a:p>
            </p:txBody>
          </p:sp>
        </mc:Choice>
        <mc:Fallback xmlns="">
          <p:sp>
            <p:nvSpPr>
              <p:cNvPr id="56" name="Metin kutusu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4525"/>
                <a:ext cx="1443038" cy="24654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Metin kutusu 56"/>
          <p:cNvSpPr txBox="1"/>
          <p:nvPr/>
        </p:nvSpPr>
        <p:spPr>
          <a:xfrm>
            <a:off x="5295900" y="1287607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Paralel yapının 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empedans </a:t>
            </a:r>
            <a:r>
              <a:rPr lang="tr-TR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yeri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180° simetriyle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üzerinde bulunur: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Metin kutusu 60"/>
              <p:cNvSpPr txBox="1"/>
              <p:nvPr/>
            </p:nvSpPr>
            <p:spPr>
              <a:xfrm>
                <a:off x="6104956" y="1911269"/>
                <a:ext cx="1470026" cy="6120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empedansı orijine çekmek için gereken seri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=−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1,09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bulunur.</a:t>
                </a:r>
              </a:p>
            </p:txBody>
          </p:sp>
        </mc:Choice>
        <mc:Fallback xmlns="">
          <p:sp>
            <p:nvSpPr>
              <p:cNvPr id="61" name="Metin kutusu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56" y="1911269"/>
                <a:ext cx="1470026" cy="612027"/>
              </a:xfrm>
              <a:prstGeom prst="rect">
                <a:avLst/>
              </a:prstGeom>
              <a:blipFill rotWithShape="0">
                <a:blip r:embed="rId6"/>
                <a:stretch>
                  <a:fillRect b="-3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3824958" y="3580605"/>
            <a:ext cx="3027600" cy="3027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4900374" y="469473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Metin kutusu 68"/>
              <p:cNvSpPr txBox="1"/>
              <p:nvPr/>
            </p:nvSpPr>
            <p:spPr>
              <a:xfrm>
                <a:off x="5017154" y="4694735"/>
                <a:ext cx="77989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=2+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0,6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9" name="Metin kutusu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154" y="4694735"/>
                <a:ext cx="779893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2344" r="-3906" b="-36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4977" y="3583005"/>
            <a:ext cx="3027600" cy="3027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2677148" y="3946740"/>
            <a:ext cx="2307600" cy="2307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4" name="Düz Bağlayıcı 73"/>
          <p:cNvCxnSpPr/>
          <p:nvPr/>
        </p:nvCxnSpPr>
        <p:spPr>
          <a:xfrm flipV="1">
            <a:off x="2609850" y="4672075"/>
            <a:ext cx="2423928" cy="8530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722542" y="5460614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Metin kutusu 75"/>
              <p:cNvSpPr txBox="1"/>
              <p:nvPr/>
            </p:nvSpPr>
            <p:spPr>
              <a:xfrm>
                <a:off x="1654126" y="5332121"/>
                <a:ext cx="100149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=0,46−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0,14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6" name="Metin kutusu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26" y="5332121"/>
                <a:ext cx="1001493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18" r="-242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2708266" y="3023767"/>
            <a:ext cx="4147200" cy="41472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123648" y="6348568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Metin kutusu 78"/>
              <p:cNvSpPr txBox="1"/>
              <p:nvPr/>
            </p:nvSpPr>
            <p:spPr>
              <a:xfrm>
                <a:off x="1994126" y="6249616"/>
                <a:ext cx="1010790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=0,46−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0,50</m:t>
                      </m:r>
                    </m:oMath>
                  </m:oMathPara>
                </a14:m>
                <a:endParaRPr lang="tr-TR" sz="1000" b="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Metin kutusu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126" y="6249616"/>
                <a:ext cx="1010790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807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Yay 79"/>
          <p:cNvSpPr>
            <a:spLocks noChangeAspect="1"/>
          </p:cNvSpPr>
          <p:nvPr/>
        </p:nvSpPr>
        <p:spPr>
          <a:xfrm rot="12387488">
            <a:off x="2725350" y="3493836"/>
            <a:ext cx="3492000" cy="3492000"/>
          </a:xfrm>
          <a:prstGeom prst="arc">
            <a:avLst>
              <a:gd name="adj1" fmla="val 17585279"/>
              <a:gd name="adj2" fmla="val 19516369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1" name="Düz Bağlayıcı 80"/>
          <p:cNvCxnSpPr/>
          <p:nvPr/>
        </p:nvCxnSpPr>
        <p:spPr>
          <a:xfrm>
            <a:off x="2840831" y="6062663"/>
            <a:ext cx="116897" cy="5520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Düz Bağlayıcı 81"/>
          <p:cNvCxnSpPr/>
          <p:nvPr/>
        </p:nvCxnSpPr>
        <p:spPr>
          <a:xfrm flipV="1">
            <a:off x="2970520" y="5995988"/>
            <a:ext cx="10805" cy="1233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Düz Bağlayıcı 83"/>
          <p:cNvCxnSpPr/>
          <p:nvPr/>
        </p:nvCxnSpPr>
        <p:spPr>
          <a:xfrm flipV="1">
            <a:off x="3043328" y="3649588"/>
            <a:ext cx="1568461" cy="28857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501715" y="3807633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Metin kutusu 85"/>
              <p:cNvSpPr txBox="1"/>
              <p:nvPr/>
            </p:nvSpPr>
            <p:spPr>
              <a:xfrm>
                <a:off x="4594801" y="3797220"/>
                <a:ext cx="859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1,09</m:t>
                      </m:r>
                    </m:oMath>
                  </m:oMathPara>
                </a14:m>
                <a:endParaRPr lang="tr-TR" sz="10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6" name="Metin kutusu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01" y="3797220"/>
                <a:ext cx="859723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2837" r="-283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Yay 87"/>
          <p:cNvSpPr>
            <a:spLocks noChangeAspect="1"/>
          </p:cNvSpPr>
          <p:nvPr/>
        </p:nvSpPr>
        <p:spPr>
          <a:xfrm rot="16200000">
            <a:off x="3797320" y="3603477"/>
            <a:ext cx="3083148" cy="3027600"/>
          </a:xfrm>
          <a:prstGeom prst="arc">
            <a:avLst>
              <a:gd name="adj1" fmla="val 16287606"/>
              <a:gd name="adj2" fmla="val 1962559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9" name="Düz Bağlayıcı 88"/>
          <p:cNvCxnSpPr/>
          <p:nvPr/>
        </p:nvCxnSpPr>
        <p:spPr>
          <a:xfrm flipV="1">
            <a:off x="3958757" y="4410194"/>
            <a:ext cx="115000" cy="951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üz Bağlayıcı 89"/>
          <p:cNvCxnSpPr/>
          <p:nvPr/>
        </p:nvCxnSpPr>
        <p:spPr>
          <a:xfrm>
            <a:off x="3908177" y="4365606"/>
            <a:ext cx="40621" cy="1244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Metin kutusu 90"/>
              <p:cNvSpPr txBox="1"/>
              <p:nvPr/>
            </p:nvSpPr>
            <p:spPr>
              <a:xfrm rot="18343912">
                <a:off x="3545261" y="3795648"/>
                <a:ext cx="850901" cy="365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1,09</m:t>
                    </m:r>
                  </m:oMath>
                </a14:m>
                <a:r>
                  <a:rPr lang="tr-TR" sz="8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seri </a:t>
                </a:r>
                <a:r>
                  <a:rPr lang="tr-TR" sz="800" dirty="0" err="1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</a:t>
                </a:r>
              </a:p>
            </p:txBody>
          </p:sp>
        </mc:Choice>
        <mc:Fallback xmlns="">
          <p:sp>
            <p:nvSpPr>
              <p:cNvPr id="91" name="Metin kutusu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43912">
                <a:off x="3545261" y="3795648"/>
                <a:ext cx="850901" cy="36580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Metin kutusu 91"/>
          <p:cNvSpPr txBox="1"/>
          <p:nvPr/>
        </p:nvSpPr>
        <p:spPr>
          <a:xfrm>
            <a:off x="6559860" y="2522437"/>
            <a:ext cx="10288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Böylece eşdeğer empedans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1+j0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olur ve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uyum</a:t>
            </a:r>
          </a:p>
          <a:p>
            <a:r>
              <a:rPr lang="tr-TR" sz="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sağlanır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cxnSp>
        <p:nvCxnSpPr>
          <p:cNvPr id="93" name="Düz Ok Bağlayıcısı 92"/>
          <p:cNvCxnSpPr/>
          <p:nvPr/>
        </p:nvCxnSpPr>
        <p:spPr>
          <a:xfrm>
            <a:off x="3132433" y="3423442"/>
            <a:ext cx="0" cy="3143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123648" y="3807633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Metin kutusu 94"/>
          <p:cNvSpPr txBox="1"/>
          <p:nvPr/>
        </p:nvSpPr>
        <p:spPr>
          <a:xfrm>
            <a:off x="2358270" y="2926844"/>
            <a:ext cx="11834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İsteseydik diğer çözüm ile de devam edebilirdik.</a:t>
            </a:r>
          </a:p>
        </p:txBody>
      </p:sp>
      <p:sp>
        <p:nvSpPr>
          <p:cNvPr id="96" name="Metin kutusu 95"/>
          <p:cNvSpPr txBox="1"/>
          <p:nvPr/>
        </p:nvSpPr>
        <p:spPr>
          <a:xfrm>
            <a:off x="0" y="1798504"/>
            <a:ext cx="171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ile bir </a:t>
            </a:r>
            <a:r>
              <a:rPr lang="tr-TR" sz="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kesişim noktası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bulunur:</a:t>
            </a:r>
            <a:endParaRPr lang="tr-TR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Metin kutusu 96"/>
          <p:cNvSpPr txBox="1"/>
          <p:nvPr/>
        </p:nvSpPr>
        <p:spPr>
          <a:xfrm>
            <a:off x="-3687" y="231444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Oraya taşımak için gereken </a:t>
            </a:r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paralel </a:t>
            </a:r>
            <a:r>
              <a:rPr lang="tr-TR" sz="800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1790700" y="5697217"/>
                <a:ext cx="9531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0,36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paralel </a:t>
                </a:r>
                <a:r>
                  <a:rPr lang="tr-TR" sz="800" dirty="0" err="1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</a:t>
                </a:r>
                <a:endPara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5697217"/>
                <a:ext cx="953175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Metin kutusu 118"/>
          <p:cNvSpPr txBox="1"/>
          <p:nvPr/>
        </p:nvSpPr>
        <p:spPr>
          <a:xfrm>
            <a:off x="3090837" y="442697"/>
            <a:ext cx="1759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içinde bulunur.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171446" y="1424912"/>
                <a:ext cx="12037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=0,46−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0,14</m:t>
                    </m:r>
                  </m:oMath>
                </a14:m>
                <a:r>
                  <a:rPr lang="tr-TR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46" y="1424912"/>
                <a:ext cx="1203791" cy="30777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-3687" y="2120914"/>
                <a:ext cx="117942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0,46−</m:t>
                      </m:r>
                      <m:r>
                        <a:rPr lang="tr-TR" sz="1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7" y="2120914"/>
                <a:ext cx="1179425" cy="246221"/>
              </a:xfrm>
              <a:prstGeom prst="rect">
                <a:avLst/>
              </a:prstGeom>
              <a:blipFill rotWithShape="0"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47172" y="2770162"/>
                <a:ext cx="1077706" cy="3042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0,50−</m:t>
                      </m:r>
                      <m:d>
                        <m:dPr>
                          <m:ctrlP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0,14</m:t>
                          </m:r>
                        </m:e>
                      </m:d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tr-TR" sz="1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0,36</m:t>
                      </m:r>
                    </m:oMath>
                  </m:oMathPara>
                </a14:m>
                <a:endParaRPr lang="tr-TR" sz="10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2" y="2770162"/>
                <a:ext cx="1077706" cy="304250"/>
              </a:xfrm>
              <a:prstGeom prst="rect">
                <a:avLst/>
              </a:prstGeom>
              <a:blipFill rotWithShape="0">
                <a:blip r:embed="rId27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5735185" y="1691660"/>
                <a:ext cx="10283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1,09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85" y="1691660"/>
                <a:ext cx="1028358" cy="246221"/>
              </a:xfrm>
              <a:prstGeom prst="rect">
                <a:avLst/>
              </a:prstGeom>
              <a:blipFill rotWithShape="0"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70880" y="7901940"/>
            <a:ext cx="15436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Diğer çözümü siz yapınız. Şu değerleri bulmalısınız:</a:t>
            </a:r>
            <a:endParaRPr lang="en-US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Metin kutusu 67"/>
              <p:cNvSpPr txBox="1"/>
              <p:nvPr/>
            </p:nvSpPr>
            <p:spPr>
              <a:xfrm>
                <a:off x="148143" y="8248114"/>
                <a:ext cx="1010790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=0,46+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0,50</m:t>
                      </m:r>
                    </m:oMath>
                  </m:oMathPara>
                </a14:m>
                <a:endParaRPr lang="tr-TR" sz="1000" b="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Metin kutusu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3" y="8248114"/>
                <a:ext cx="1010790" cy="153888"/>
              </a:xfrm>
              <a:prstGeom prst="rect">
                <a:avLst/>
              </a:prstGeom>
              <a:blipFill rotWithShape="0">
                <a:blip r:embed="rId29"/>
                <a:stretch>
                  <a:fillRect l="-1807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70881" y="8401303"/>
                <a:ext cx="96871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0,64</m:t>
                      </m:r>
                    </m:oMath>
                  </m:oMathPara>
                </a14:m>
                <a:endPara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" y="8401303"/>
                <a:ext cx="968714" cy="246221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Metin kutusu 69"/>
              <p:cNvSpPr txBox="1"/>
              <p:nvPr/>
            </p:nvSpPr>
            <p:spPr>
              <a:xfrm>
                <a:off x="179871" y="8640729"/>
                <a:ext cx="859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=1−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1,09</m:t>
                      </m:r>
                    </m:oMath>
                  </m:oMathPara>
                </a14:m>
                <a:endParaRPr lang="tr-TR" sz="10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Metin kutusu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1" y="8640729"/>
                <a:ext cx="85972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2837" r="-283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72924" y="8804835"/>
                <a:ext cx="85645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1,09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" y="8804835"/>
                <a:ext cx="856453" cy="246221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 70"/>
          <p:cNvGrpSpPr/>
          <p:nvPr/>
        </p:nvGrpSpPr>
        <p:grpSpPr>
          <a:xfrm>
            <a:off x="4689058" y="8226027"/>
            <a:ext cx="2188634" cy="1073786"/>
            <a:chOff x="4689058" y="8226027"/>
            <a:chExt cx="2188634" cy="1073786"/>
          </a:xfrm>
        </p:grpSpPr>
        <p:sp>
          <p:nvSpPr>
            <p:cNvPr id="83" name="Dikdörtgen 82"/>
            <p:cNvSpPr/>
            <p:nvPr/>
          </p:nvSpPr>
          <p:spPr>
            <a:xfrm>
              <a:off x="6617202" y="8640729"/>
              <a:ext cx="45719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Düz Bağlayıcı 86"/>
            <p:cNvCxnSpPr/>
            <p:nvPr/>
          </p:nvCxnSpPr>
          <p:spPr>
            <a:xfrm>
              <a:off x="6637680" y="84967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Düz Bağlayıcı 119"/>
            <p:cNvCxnSpPr/>
            <p:nvPr/>
          </p:nvCxnSpPr>
          <p:spPr>
            <a:xfrm>
              <a:off x="6637680" y="88693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Metin kutusu 120"/>
                <p:cNvSpPr txBox="1"/>
                <p:nvPr/>
              </p:nvSpPr>
              <p:spPr>
                <a:xfrm>
                  <a:off x="6159861" y="8647524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Metin kutusu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861" y="8647524"/>
                  <a:ext cx="276225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Düz Bağlayıcı 121"/>
            <p:cNvCxnSpPr/>
            <p:nvPr/>
          </p:nvCxnSpPr>
          <p:spPr>
            <a:xfrm>
              <a:off x="5979027" y="8496729"/>
              <a:ext cx="6586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Düz Bağlayıcı 122"/>
            <p:cNvCxnSpPr/>
            <p:nvPr/>
          </p:nvCxnSpPr>
          <p:spPr>
            <a:xfrm>
              <a:off x="6292257" y="8496729"/>
              <a:ext cx="0" cy="15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Düz Bağlayıcı 123"/>
            <p:cNvCxnSpPr/>
            <p:nvPr/>
          </p:nvCxnSpPr>
          <p:spPr>
            <a:xfrm>
              <a:off x="6293212" y="8865345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Düz Bağlayıcı 124"/>
            <p:cNvCxnSpPr/>
            <p:nvPr/>
          </p:nvCxnSpPr>
          <p:spPr>
            <a:xfrm>
              <a:off x="5486902" y="9009345"/>
              <a:ext cx="115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Metin kutusu 125"/>
                <p:cNvSpPr txBox="1"/>
                <p:nvPr/>
              </p:nvSpPr>
              <p:spPr>
                <a:xfrm>
                  <a:off x="5702801" y="8389007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Metin kutusu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801" y="8389007"/>
                  <a:ext cx="27622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Metin kutusu 126"/>
                <p:cNvSpPr txBox="1"/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Metin kutusu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Düz Bağlayıcı 127"/>
            <p:cNvCxnSpPr/>
            <p:nvPr/>
          </p:nvCxnSpPr>
          <p:spPr>
            <a:xfrm>
              <a:off x="5486902" y="8496729"/>
              <a:ext cx="215899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Düz Bağlayıcı 128"/>
            <p:cNvCxnSpPr/>
            <p:nvPr/>
          </p:nvCxnSpPr>
          <p:spPr>
            <a:xfrm>
              <a:off x="5119396" y="8496729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Düz Bağlayıcı 129"/>
            <p:cNvCxnSpPr/>
            <p:nvPr/>
          </p:nvCxnSpPr>
          <p:spPr>
            <a:xfrm>
              <a:off x="5119396" y="9009345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Metin kutusu 130"/>
                <p:cNvSpPr txBox="1"/>
                <p:nvPr/>
              </p:nvSpPr>
              <p:spPr>
                <a:xfrm>
                  <a:off x="5355808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Metin kutusu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808" y="9039556"/>
                  <a:ext cx="262188" cy="12311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Metin kutusu 131"/>
                <p:cNvSpPr txBox="1"/>
                <p:nvPr/>
              </p:nvSpPr>
              <p:spPr>
                <a:xfrm>
                  <a:off x="6104956" y="9036894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Metin kutusu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6" y="9036894"/>
                  <a:ext cx="262188" cy="123111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977" r="-6977" b="-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Metin kutusu 132"/>
                <p:cNvSpPr txBox="1"/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Metin kutusu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Düz Ok Bağlayıcısı 133"/>
            <p:cNvCxnSpPr/>
            <p:nvPr/>
          </p:nvCxnSpPr>
          <p:spPr>
            <a:xfrm>
              <a:off x="4905235" y="8748713"/>
              <a:ext cx="223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Düz Bağlayıcı 134"/>
            <p:cNvCxnSpPr/>
            <p:nvPr/>
          </p:nvCxnSpPr>
          <p:spPr>
            <a:xfrm>
              <a:off x="4905235" y="8748713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Metin kutusu 135"/>
                <p:cNvSpPr txBox="1"/>
                <p:nvPr/>
              </p:nvSpPr>
              <p:spPr>
                <a:xfrm>
                  <a:off x="4720572" y="9051056"/>
                  <a:ext cx="44781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a14:m>
                  <a:r>
                    <a:rPr lang="tr-TR" sz="8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tr-TR" sz="8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8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8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Metin kutusu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572" y="9051056"/>
                  <a:ext cx="447815" cy="12311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8108" t="-30000" r="-5405" b="-50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Metin kutusu 136"/>
                <p:cNvSpPr txBox="1"/>
                <p:nvPr/>
              </p:nvSpPr>
              <p:spPr>
                <a:xfrm>
                  <a:off x="4689058" y="9176702"/>
                  <a:ext cx="51084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)=</m:t>
                        </m:r>
                        <m:sSub>
                          <m:sSubPr>
                            <m:ctrlP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Metin kutusu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058" y="9176702"/>
                  <a:ext cx="510845" cy="12311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71" b="-38095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Metin kutusu 137"/>
            <p:cNvSpPr txBox="1"/>
            <p:nvPr/>
          </p:nvSpPr>
          <p:spPr>
            <a:xfrm>
              <a:off x="6237453" y="8226027"/>
              <a:ext cx="5457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Şekil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6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3" grpId="0"/>
      <p:bldP spid="54" grpId="0"/>
      <p:bldP spid="56" grpId="0"/>
      <p:bldP spid="57" grpId="0"/>
      <p:bldP spid="61" grpId="0" animBg="1"/>
      <p:bldP spid="64" grpId="0" animBg="1"/>
      <p:bldP spid="64" grpId="1" animBg="1"/>
      <p:bldP spid="65" grpId="0" animBg="1"/>
      <p:bldP spid="69" grpId="0" animBg="1"/>
      <p:bldP spid="72" grpId="0" animBg="1"/>
      <p:bldP spid="72" grpId="1" animBg="1"/>
      <p:bldP spid="73" grpId="0" animBg="1"/>
      <p:bldP spid="73" grpId="1" animBg="1"/>
      <p:bldP spid="75" grpId="0" animBg="1"/>
      <p:bldP spid="76" grpId="0" animBg="1"/>
      <p:bldP spid="77" grpId="0" animBg="1"/>
      <p:bldP spid="77" grpId="1" animBg="1"/>
      <p:bldP spid="78" grpId="0" animBg="1"/>
      <p:bldP spid="79" grpId="0" animBg="1"/>
      <p:bldP spid="80" grpId="0" animBg="1"/>
      <p:bldP spid="85" grpId="0" animBg="1"/>
      <p:bldP spid="86" grpId="0" animBg="1"/>
      <p:bldP spid="88" grpId="0" animBg="1"/>
      <p:bldP spid="91" grpId="0" animBg="1"/>
      <p:bldP spid="92" grpId="0" animBg="1"/>
      <p:bldP spid="94" grpId="0" animBg="1"/>
      <p:bldP spid="95" grpId="0" animBg="1"/>
      <p:bldP spid="96" grpId="0"/>
      <p:bldP spid="97" grpId="0"/>
      <p:bldP spid="6" grpId="0" animBg="1"/>
      <p:bldP spid="119" grpId="0"/>
      <p:bldP spid="2" grpId="0"/>
      <p:bldP spid="3" grpId="0"/>
      <p:bldP spid="5" grpId="0" animBg="1"/>
      <p:bldP spid="7" grpId="0"/>
      <p:bldP spid="8" grpId="0" animBg="1"/>
      <p:bldP spid="68" grpId="0" animBg="1"/>
      <p:bldP spid="9" grpId="0" animBg="1"/>
      <p:bldP spid="70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Metin kutusu 45"/>
              <p:cNvSpPr txBox="1"/>
              <p:nvPr/>
            </p:nvSpPr>
            <p:spPr>
              <a:xfrm>
                <a:off x="-1493" y="109099"/>
                <a:ext cx="747077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 b)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Karakteristik empedansı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50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olan bir iletim hattı,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10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35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’</a:t>
                </a:r>
                <a:r>
                  <a:rPr lang="tr-TR" sz="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luk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bir yükle sonlandırılmıştır. Yükü iletim hattına uyumlandırmak için yük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ile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aynı konuma, iki </a:t>
                </a:r>
                <a:r>
                  <a:rPr lang="tr-TR" sz="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(</a:t>
                </a:r>
                <a:r>
                  <a:rPr lang="tr-TR" sz="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hangi değerlerde ve nasıl bağlanmalıdır?</a:t>
                </a: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6" name="Metin kutusu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3" y="109099"/>
                <a:ext cx="747077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Metin kutusu 46"/>
              <p:cNvSpPr txBox="1"/>
              <p:nvPr/>
            </p:nvSpPr>
            <p:spPr>
              <a:xfrm>
                <a:off x="-1" y="418107"/>
                <a:ext cx="5129073" cy="36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Çözüm: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tr-TR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0,2+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0,7=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empedans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birim çemberin dışında bulunur.</a:t>
                </a:r>
              </a:p>
              <a:p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7" name="Metin kutusu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18107"/>
                <a:ext cx="5129073" cy="368627"/>
              </a:xfrm>
              <a:prstGeom prst="rect">
                <a:avLst/>
              </a:prstGeom>
              <a:blipFill rotWithShape="0">
                <a:blip r:embed="rId3"/>
                <a:stretch>
                  <a:fillRect t="-55000" b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Metin kutusu 47"/>
          <p:cNvSpPr txBox="1"/>
          <p:nvPr/>
        </p:nvSpPr>
        <p:spPr>
          <a:xfrm>
            <a:off x="0" y="600312"/>
            <a:ext cx="666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 yüzden seri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yüke doğrudan bağlanacak, sonra bu seri yapıya paralel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bağlanacak.</a:t>
            </a:r>
          </a:p>
        </p:txBody>
      </p:sp>
      <p:sp>
        <p:nvSpPr>
          <p:cNvPr id="49" name="Metin kutusu 48"/>
          <p:cNvSpPr txBox="1"/>
          <p:nvPr/>
        </p:nvSpPr>
        <p:spPr>
          <a:xfrm>
            <a:off x="0" y="752862"/>
            <a:ext cx="4611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Seri yapının </a:t>
            </a:r>
            <a:r>
              <a:rPr lang="tr-TR" sz="800" u="sng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u="sng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üzerinde olması gerekir.</a:t>
            </a:r>
          </a:p>
        </p:txBody>
      </p:sp>
      <p:sp>
        <p:nvSpPr>
          <p:cNvPr id="50" name="Metin kutusu 49"/>
          <p:cNvSpPr txBox="1"/>
          <p:nvPr/>
        </p:nvSpPr>
        <p:spPr>
          <a:xfrm>
            <a:off x="-1" y="889541"/>
            <a:ext cx="755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inin empedans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karşılığı, 180° döndürülmüşü olan, yatayda 0,33 merkezli 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çember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çizilir.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Metin kutusu 52"/>
              <p:cNvSpPr txBox="1"/>
              <p:nvPr/>
            </p:nvSpPr>
            <p:spPr>
              <a:xfrm>
                <a:off x="0" y="1042091"/>
                <a:ext cx="4367645" cy="36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Seri bağlanacak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değeri, empedans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abağındaki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yükü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=0,2+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0,7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</a:t>
                </a:r>
                <a:r>
                  <a:rPr lang="tr-TR" sz="800" dirty="0" smtClean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simetrik birim çember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üzerine taşıyacak iki çözümden biri seçilecek.</a:t>
                </a:r>
              </a:p>
            </p:txBody>
          </p:sp>
        </mc:Choice>
        <mc:Fallback xmlns="">
          <p:sp>
            <p:nvSpPr>
              <p:cNvPr id="53" name="Metin kutusu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2091"/>
                <a:ext cx="4367645" cy="368627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Metin kutusu 55"/>
              <p:cNvSpPr txBox="1"/>
              <p:nvPr/>
            </p:nvSpPr>
            <p:spPr>
              <a:xfrm>
                <a:off x="-3687" y="1347676"/>
                <a:ext cx="1270512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𝑅</m:t>
                        </m:r>
                      </m:e>
                    </m:acc>
                    <m:r>
                      <a:rPr lang="tr-TR" sz="1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0,2</m:t>
                    </m:r>
                  </m:oMath>
                </a14:m>
                <a:r>
                  <a:rPr lang="tr-TR" sz="800" dirty="0" smtClean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çemberi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nin,</a:t>
                </a:r>
              </a:p>
            </p:txBody>
          </p:sp>
        </mc:Choice>
        <mc:Fallback xmlns="">
          <p:sp>
            <p:nvSpPr>
              <p:cNvPr id="56" name="Metin kutusu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7" y="1347676"/>
                <a:ext cx="1270512" cy="245516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Metin kutusu 56"/>
          <p:cNvSpPr txBox="1"/>
          <p:nvPr/>
        </p:nvSpPr>
        <p:spPr>
          <a:xfrm>
            <a:off x="5295900" y="1287607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Seri yapının </a:t>
            </a:r>
            <a:r>
              <a:rPr lang="tr-TR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yeri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180° simetriyle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üzerinde bulunur: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Metin kutusu 60"/>
              <p:cNvSpPr txBox="1"/>
              <p:nvPr/>
            </p:nvSpPr>
            <p:spPr>
              <a:xfrm>
                <a:off x="6039492" y="1870614"/>
                <a:ext cx="1304284" cy="62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orijine çekmek için gereken paralel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2,0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’dır.</a:t>
                </a:r>
              </a:p>
            </p:txBody>
          </p:sp>
        </mc:Choice>
        <mc:Fallback xmlns="">
          <p:sp>
            <p:nvSpPr>
              <p:cNvPr id="61" name="Metin kutusu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92" y="1870614"/>
                <a:ext cx="1304284" cy="6291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3824958" y="3580605"/>
            <a:ext cx="3027600" cy="3027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070205" y="288123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Metin kutusu 68"/>
              <p:cNvSpPr txBox="1"/>
              <p:nvPr/>
            </p:nvSpPr>
            <p:spPr>
              <a:xfrm>
                <a:off x="3186985" y="2881235"/>
                <a:ext cx="876074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=0,2+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0,7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9" name="Metin kutusu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85" y="2881235"/>
                <a:ext cx="876074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2778" r="-208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4977" y="3583005"/>
            <a:ext cx="3027600" cy="3027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796424" y="2558340"/>
            <a:ext cx="5076000" cy="5076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2283132" y="6592605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Metin kutusu 78"/>
              <p:cNvSpPr txBox="1"/>
              <p:nvPr/>
            </p:nvSpPr>
            <p:spPr>
              <a:xfrm>
                <a:off x="1381585" y="3372485"/>
                <a:ext cx="942309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=0,2+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0,40</m:t>
                      </m:r>
                    </m:oMath>
                  </m:oMathPara>
                </a14:m>
                <a:endParaRPr lang="tr-TR" sz="1000" b="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Metin kutusu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85" y="3372485"/>
                <a:ext cx="942309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2597" r="-259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Yay 79"/>
          <p:cNvSpPr>
            <a:spLocks noChangeAspect="1"/>
          </p:cNvSpPr>
          <p:nvPr/>
        </p:nvSpPr>
        <p:spPr>
          <a:xfrm rot="16769311">
            <a:off x="2011792" y="2705537"/>
            <a:ext cx="3816000" cy="3816000"/>
          </a:xfrm>
          <a:prstGeom prst="arc">
            <a:avLst>
              <a:gd name="adj1" fmla="val 17585279"/>
              <a:gd name="adj2" fmla="val 1943036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1" name="Düz Bağlayıcı 80"/>
          <p:cNvCxnSpPr/>
          <p:nvPr/>
        </p:nvCxnSpPr>
        <p:spPr>
          <a:xfrm flipV="1">
            <a:off x="2638995" y="3191409"/>
            <a:ext cx="123255" cy="1531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Düz Bağlayıcı 81"/>
          <p:cNvCxnSpPr/>
          <p:nvPr/>
        </p:nvCxnSpPr>
        <p:spPr>
          <a:xfrm flipV="1">
            <a:off x="2637715" y="3071813"/>
            <a:ext cx="5473" cy="13259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Düz Bağlayıcı 83"/>
          <p:cNvCxnSpPr/>
          <p:nvPr/>
        </p:nvCxnSpPr>
        <p:spPr>
          <a:xfrm>
            <a:off x="2195892" y="3483388"/>
            <a:ext cx="3342896" cy="33269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31752" y="659845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Metin kutusu 85"/>
              <p:cNvSpPr txBox="1"/>
              <p:nvPr/>
            </p:nvSpPr>
            <p:spPr>
              <a:xfrm>
                <a:off x="4496331" y="6654693"/>
                <a:ext cx="789190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=1−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2,0</m:t>
                      </m:r>
                    </m:oMath>
                  </m:oMathPara>
                </a14:m>
                <a:endParaRPr lang="tr-TR" sz="10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6" name="Metin kutusu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31" y="6654693"/>
                <a:ext cx="78919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775" r="-155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Yay 87"/>
          <p:cNvSpPr>
            <a:spLocks noChangeAspect="1"/>
          </p:cNvSpPr>
          <p:nvPr/>
        </p:nvSpPr>
        <p:spPr>
          <a:xfrm rot="5400000" flipV="1">
            <a:off x="3802083" y="3560610"/>
            <a:ext cx="3083148" cy="3027600"/>
          </a:xfrm>
          <a:prstGeom prst="arc">
            <a:avLst>
              <a:gd name="adj1" fmla="val 16287606"/>
              <a:gd name="adj2" fmla="val 2154741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9" name="Düz Bağlayıcı 88"/>
          <p:cNvCxnSpPr/>
          <p:nvPr/>
        </p:nvCxnSpPr>
        <p:spPr>
          <a:xfrm>
            <a:off x="4241150" y="6129427"/>
            <a:ext cx="170108" cy="443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üz Bağlayıcı 89"/>
          <p:cNvCxnSpPr/>
          <p:nvPr/>
        </p:nvCxnSpPr>
        <p:spPr>
          <a:xfrm flipH="1" flipV="1">
            <a:off x="4241150" y="6137206"/>
            <a:ext cx="23675" cy="1738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Metin kutusu 90"/>
              <p:cNvSpPr txBox="1"/>
              <p:nvPr/>
            </p:nvSpPr>
            <p:spPr>
              <a:xfrm rot="2441470">
                <a:off x="3602175" y="6220232"/>
                <a:ext cx="850901" cy="365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2,0</m:t>
                    </m:r>
                  </m:oMath>
                </a14:m>
                <a:r>
                  <a:rPr lang="tr-TR" sz="8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paralel </a:t>
                </a:r>
                <a:r>
                  <a:rPr lang="tr-TR" sz="800" dirty="0" err="1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</a:t>
                </a:r>
              </a:p>
            </p:txBody>
          </p:sp>
        </mc:Choice>
        <mc:Fallback xmlns="">
          <p:sp>
            <p:nvSpPr>
              <p:cNvPr id="91" name="Metin kutusu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1470">
                <a:off x="3602175" y="6220232"/>
                <a:ext cx="850901" cy="36580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Metin kutusu 91"/>
          <p:cNvSpPr txBox="1"/>
          <p:nvPr/>
        </p:nvSpPr>
        <p:spPr>
          <a:xfrm>
            <a:off x="6477391" y="2460813"/>
            <a:ext cx="10288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Böylece eşdeğer empedans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1+j0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olur ve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uyum</a:t>
            </a:r>
          </a:p>
          <a:p>
            <a:r>
              <a:rPr lang="tr-TR" sz="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sağlanır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cxnSp>
        <p:nvCxnSpPr>
          <p:cNvPr id="93" name="Düz Ok Bağlayıcısı 92"/>
          <p:cNvCxnSpPr/>
          <p:nvPr/>
        </p:nvCxnSpPr>
        <p:spPr>
          <a:xfrm>
            <a:off x="2319132" y="6173812"/>
            <a:ext cx="0" cy="3143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287894" y="3565005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Metin kutusu 94"/>
          <p:cNvSpPr txBox="1"/>
          <p:nvPr/>
        </p:nvSpPr>
        <p:spPr>
          <a:xfrm>
            <a:off x="2060860" y="5689954"/>
            <a:ext cx="11834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İsteseydik diğer çözüm ile de devam edebilirdik.</a:t>
            </a:r>
          </a:p>
        </p:txBody>
      </p:sp>
      <p:sp>
        <p:nvSpPr>
          <p:cNvPr id="96" name="Metin kutusu 95"/>
          <p:cNvSpPr txBox="1"/>
          <p:nvPr/>
        </p:nvSpPr>
        <p:spPr>
          <a:xfrm>
            <a:off x="-14091" y="1567504"/>
            <a:ext cx="171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ile bir </a:t>
            </a:r>
            <a:r>
              <a:rPr lang="tr-TR" sz="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kesişim noktası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bulunur:</a:t>
            </a:r>
            <a:endParaRPr lang="tr-TR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Metin kutusu 96"/>
          <p:cNvSpPr txBox="1"/>
          <p:nvPr/>
        </p:nvSpPr>
        <p:spPr>
          <a:xfrm>
            <a:off x="-14091" y="2108909"/>
            <a:ext cx="128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Oraya taşımak için gereken </a:t>
            </a:r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seri </a:t>
            </a:r>
            <a:r>
              <a:rPr lang="tr-TR" sz="800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 rot="19478244">
                <a:off x="2024216" y="2727390"/>
                <a:ext cx="9531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0,30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seri </a:t>
                </a:r>
                <a:r>
                  <a:rPr lang="tr-TR" sz="800" dirty="0" err="1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</a:t>
                </a:r>
                <a:endPara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8244">
                <a:off x="2024216" y="2727390"/>
                <a:ext cx="95317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-14091" y="1902311"/>
                <a:ext cx="11109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0,2+</m:t>
                      </m:r>
                      <m:r>
                        <a:rPr lang="tr-TR" sz="1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91" y="1902311"/>
                <a:ext cx="1110945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34567" y="2537813"/>
                <a:ext cx="905256" cy="3042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0,40−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0,7</m:t>
                      </m:r>
                      <m:r>
                        <a:rPr lang="tr-TR" sz="1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0,30</m:t>
                      </m:r>
                    </m:oMath>
                  </m:oMathPara>
                </a14:m>
                <a:endParaRPr lang="tr-TR" sz="1000" i="1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7" y="2537813"/>
                <a:ext cx="905256" cy="304250"/>
              </a:xfrm>
              <a:prstGeom prst="rect">
                <a:avLst/>
              </a:prstGeom>
              <a:blipFill rotWithShape="0">
                <a:blip r:embed="rId13"/>
                <a:stretch>
                  <a:fillRect l="-4054" r="-3378" b="-18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5735185" y="1691660"/>
                <a:ext cx="9578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tr-TR" sz="1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2,0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85" y="1691660"/>
                <a:ext cx="957826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70880" y="7901940"/>
            <a:ext cx="15436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Diğer çözümü siz yapınız. Şu değerleri bulmalısınız:</a:t>
            </a:r>
            <a:endParaRPr lang="en-US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Metin kutusu 67"/>
              <p:cNvSpPr txBox="1"/>
              <p:nvPr/>
            </p:nvSpPr>
            <p:spPr>
              <a:xfrm>
                <a:off x="148143" y="8248114"/>
                <a:ext cx="942309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=0,2−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0,40</m:t>
                      </m:r>
                    </m:oMath>
                  </m:oMathPara>
                </a14:m>
                <a:endParaRPr lang="tr-TR" sz="1000" b="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Metin kutusu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3" y="8248114"/>
                <a:ext cx="942309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935" r="-258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70881" y="8401303"/>
                <a:ext cx="102597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tr-TR" sz="1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1,10</m:t>
                      </m:r>
                    </m:oMath>
                  </m:oMathPara>
                </a14:m>
                <a:endPara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" y="8401303"/>
                <a:ext cx="10259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Metin kutusu 69"/>
              <p:cNvSpPr txBox="1"/>
              <p:nvPr/>
            </p:nvSpPr>
            <p:spPr>
              <a:xfrm>
                <a:off x="179871" y="8640729"/>
                <a:ext cx="759952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2,0</m:t>
                      </m:r>
                    </m:oMath>
                  </m:oMathPara>
                </a14:m>
                <a:endParaRPr lang="tr-TR" sz="10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Metin kutusu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1" y="8640729"/>
                <a:ext cx="759952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3226" r="-322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72924" y="8804835"/>
                <a:ext cx="88229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tr-TR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tr-TR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tr-TR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" y="8804835"/>
                <a:ext cx="882293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 65"/>
          <p:cNvGrpSpPr/>
          <p:nvPr/>
        </p:nvGrpSpPr>
        <p:grpSpPr>
          <a:xfrm>
            <a:off x="4656000" y="8186678"/>
            <a:ext cx="2221692" cy="1093945"/>
            <a:chOff x="4656000" y="8186678"/>
            <a:chExt cx="2221692" cy="1093945"/>
          </a:xfrm>
        </p:grpSpPr>
        <p:sp>
          <p:nvSpPr>
            <p:cNvPr id="67" name="Dikdörtgen 66"/>
            <p:cNvSpPr/>
            <p:nvPr/>
          </p:nvSpPr>
          <p:spPr>
            <a:xfrm>
              <a:off x="6617202" y="8640729"/>
              <a:ext cx="45719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Düz Bağlayıcı 70"/>
            <p:cNvCxnSpPr/>
            <p:nvPr/>
          </p:nvCxnSpPr>
          <p:spPr>
            <a:xfrm>
              <a:off x="6637680" y="84967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Bağlayıcı 72"/>
            <p:cNvCxnSpPr/>
            <p:nvPr/>
          </p:nvCxnSpPr>
          <p:spPr>
            <a:xfrm>
              <a:off x="6637680" y="88693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Metin kutusu 73"/>
                <p:cNvSpPr txBox="1"/>
                <p:nvPr/>
              </p:nvSpPr>
              <p:spPr>
                <a:xfrm>
                  <a:off x="5665846" y="8647524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4" name="Metin kutusu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846" y="8647524"/>
                  <a:ext cx="276225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Düz Bağlayıcı 74"/>
            <p:cNvCxnSpPr/>
            <p:nvPr/>
          </p:nvCxnSpPr>
          <p:spPr>
            <a:xfrm>
              <a:off x="6417470" y="8496729"/>
              <a:ext cx="22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Bağlayıcı 75"/>
            <p:cNvCxnSpPr/>
            <p:nvPr/>
          </p:nvCxnSpPr>
          <p:spPr>
            <a:xfrm>
              <a:off x="5798242" y="8496729"/>
              <a:ext cx="0" cy="15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Bağlayıcı 82"/>
            <p:cNvCxnSpPr/>
            <p:nvPr/>
          </p:nvCxnSpPr>
          <p:spPr>
            <a:xfrm>
              <a:off x="5799197" y="8865345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Düz Bağlayıcı 97"/>
            <p:cNvCxnSpPr/>
            <p:nvPr/>
          </p:nvCxnSpPr>
          <p:spPr>
            <a:xfrm>
              <a:off x="5486902" y="9009345"/>
              <a:ext cx="115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Metin kutusu 98"/>
                <p:cNvSpPr txBox="1"/>
                <p:nvPr/>
              </p:nvSpPr>
              <p:spPr>
                <a:xfrm>
                  <a:off x="6140694" y="8389007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99" name="Metin kutusu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694" y="8389007"/>
                  <a:ext cx="276225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Metin kutusu 99"/>
                <p:cNvSpPr txBox="1"/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Metin kutusu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Düz Bağlayıcı 100"/>
            <p:cNvCxnSpPr/>
            <p:nvPr/>
          </p:nvCxnSpPr>
          <p:spPr>
            <a:xfrm>
              <a:off x="5486901" y="8496729"/>
              <a:ext cx="648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Düz Bağlayıcı 101"/>
            <p:cNvCxnSpPr/>
            <p:nvPr/>
          </p:nvCxnSpPr>
          <p:spPr>
            <a:xfrm>
              <a:off x="5119396" y="8496729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Bağlayıcı 102"/>
            <p:cNvCxnSpPr/>
            <p:nvPr/>
          </p:nvCxnSpPr>
          <p:spPr>
            <a:xfrm>
              <a:off x="5119396" y="9009345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Metin kutusu 103"/>
                <p:cNvSpPr txBox="1"/>
                <p:nvPr/>
              </p:nvSpPr>
              <p:spPr>
                <a:xfrm>
                  <a:off x="5545138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Metin kutusu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138" y="9039556"/>
                  <a:ext cx="262188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Metin kutusu 104"/>
                <p:cNvSpPr txBox="1"/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Metin kutusu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Düz Ok Bağlayıcısı 105"/>
            <p:cNvCxnSpPr/>
            <p:nvPr/>
          </p:nvCxnSpPr>
          <p:spPr>
            <a:xfrm>
              <a:off x="4905235" y="8748713"/>
              <a:ext cx="223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06"/>
            <p:cNvCxnSpPr/>
            <p:nvPr/>
          </p:nvCxnSpPr>
          <p:spPr>
            <a:xfrm>
              <a:off x="4905235" y="8748713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Metin kutusu 107"/>
                <p:cNvSpPr txBox="1"/>
                <p:nvPr/>
              </p:nvSpPr>
              <p:spPr>
                <a:xfrm>
                  <a:off x="4656000" y="9034401"/>
                  <a:ext cx="51084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  <m:r>
                          <a:rPr lang="tr-TR" sz="8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tr-TR" sz="80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Metin kutusu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000" y="9034401"/>
                  <a:ext cx="510845" cy="12311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3571" b="-45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Metin kutusu 108"/>
                <p:cNvSpPr txBox="1"/>
                <p:nvPr/>
              </p:nvSpPr>
              <p:spPr>
                <a:xfrm>
                  <a:off x="4656000" y="9157512"/>
                  <a:ext cx="53521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tr-TR" sz="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)=</m:t>
                        </m:r>
                        <m:sSub>
                          <m:sSubPr>
                            <m:ctrlP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Metin kutusu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000" y="9157512"/>
                  <a:ext cx="535211" cy="12311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3409" b="-45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Metin kutusu 109"/>
            <p:cNvSpPr txBox="1"/>
            <p:nvPr/>
          </p:nvSpPr>
          <p:spPr>
            <a:xfrm>
              <a:off x="6323572" y="8186678"/>
              <a:ext cx="5457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Şekil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2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3" grpId="0"/>
      <p:bldP spid="56" grpId="0"/>
      <p:bldP spid="57" grpId="0"/>
      <p:bldP spid="61" grpId="0"/>
      <p:bldP spid="64" grpId="0" animBg="1"/>
      <p:bldP spid="64" grpId="1" animBg="1"/>
      <p:bldP spid="65" grpId="0" animBg="1"/>
      <p:bldP spid="69" grpId="0" animBg="1"/>
      <p:bldP spid="72" grpId="0" animBg="1"/>
      <p:bldP spid="72" grpId="1" animBg="1"/>
      <p:bldP spid="77" grpId="0" animBg="1"/>
      <p:bldP spid="77" grpId="1" animBg="1"/>
      <p:bldP spid="78" grpId="0" animBg="1"/>
      <p:bldP spid="79" grpId="0" animBg="1"/>
      <p:bldP spid="80" grpId="0" animBg="1"/>
      <p:bldP spid="85" grpId="0" animBg="1"/>
      <p:bldP spid="86" grpId="0" animBg="1"/>
      <p:bldP spid="88" grpId="0" animBg="1"/>
      <p:bldP spid="91" grpId="0" animBg="1"/>
      <p:bldP spid="92" grpId="0" animBg="1"/>
      <p:bldP spid="94" grpId="0" animBg="1"/>
      <p:bldP spid="95" grpId="0" animBg="1"/>
      <p:bldP spid="96" grpId="0"/>
      <p:bldP spid="97" grpId="0"/>
      <p:bldP spid="6" grpId="0" animBg="1"/>
      <p:bldP spid="3" grpId="0"/>
      <p:bldP spid="5" grpId="0" animBg="1"/>
      <p:bldP spid="7" grpId="0"/>
      <p:bldP spid="8" grpId="0" animBg="1"/>
      <p:bldP spid="68" grpId="0" animBg="1"/>
      <p:bldP spid="9" grpId="0" animBg="1"/>
      <p:bldP spid="70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05233" y="13334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ÇEYREK DALGA BOYU TRANSFORMATÖR İLE UYUMLANDIRMA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96836" y="189602"/>
                <a:ext cx="6540500" cy="330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Bir iletim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hattının </a:t>
                </a:r>
                <a:r>
                  <a:rPr lang="tr-TR" sz="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normalize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giriş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empedansı, çeyrek dalga boyu yol sonrasında tersine dönüşür: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10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10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𝑙</m:t>
                            </m:r>
                          </m:e>
                        </m:d>
                      </m:den>
                    </m:f>
                  </m:oMath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6" y="189602"/>
                <a:ext cx="6540500" cy="330475"/>
              </a:xfrm>
              <a:prstGeom prst="rect">
                <a:avLst/>
              </a:prstGeom>
              <a:blipFill rotWithShape="0">
                <a:blip r:embed="rId2"/>
                <a:stretch>
                  <a:fillRect t="-51852" b="-8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96836" y="443729"/>
            <a:ext cx="68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Yani ya akımı yükselip gerilimi alçalır, ya da akımı alçalıp gerilimi yükselir. Bu yüzden çeyrek dalga boyunda bir iletim hattı parçası, bir transformatör gibi düşünülebilir ve empedans uyumlandırmada kullanılabilir.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96836" y="718285"/>
                <a:ext cx="4062413" cy="249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Ancak bunun ayar parametresi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  <m:sup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𝑇𝑟</m:t>
                        </m:r>
                      </m:sup>
                    </m:sSubSup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karakteristik empedansı olacaktır. </a:t>
                </a:r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6" y="718285"/>
                <a:ext cx="4062413" cy="24936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/>
          <p:cNvSpPr txBox="1"/>
          <p:nvPr/>
        </p:nvSpPr>
        <p:spPr>
          <a:xfrm>
            <a:off x="3713161" y="745061"/>
            <a:ext cx="3276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Kayıpsız hatlarda karakteristik empedans reel olduğu için,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96836" y="893210"/>
                <a:ext cx="7232651" cy="36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çeyrek dalga boyu transformatörün yük tarafında görülen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normalize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giriş empedansı reel olmalıdır, ki bu da Smith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ya yatayı sağda kesen noktadır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𝑠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→  </m:t>
                    </m:r>
                    <m:sSub>
                      <m:sSub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olur,</a:t>
                </a: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6" y="893210"/>
                <a:ext cx="7232651" cy="368627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3227385" y="1017311"/>
                <a:ext cx="4144964" cy="245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ya da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yatayı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solda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kesen noktadır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den>
                    </m:f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→  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olur.</a:t>
                </a:r>
                <a:endParaRPr lang="tr-TR" sz="800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85" y="1017311"/>
                <a:ext cx="4144964" cy="245516"/>
              </a:xfrm>
              <a:prstGeom prst="rect">
                <a:avLst/>
              </a:prstGeom>
              <a:blipFill rotWithShape="0">
                <a:blip r:embed="rId5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96836" y="1165857"/>
                <a:ext cx="3950056" cy="365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Burada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, iletim hattının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normal kısımları için karakteristik empedanstır.</a:t>
                </a:r>
              </a:p>
              <a:p>
                <a:endParaRPr lang="tr-TR" sz="800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6" y="1165857"/>
                <a:ext cx="3950056" cy="3658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/>
          <p:cNvSpPr/>
          <p:nvPr/>
        </p:nvSpPr>
        <p:spPr>
          <a:xfrm>
            <a:off x="96836" y="1348760"/>
            <a:ext cx="37782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Çeyrek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dalga boyu transformatörün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kaynak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tarafında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görülen giriş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empedansı,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normal hattın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ohm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cinsinden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karakteristik empedansına eşit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olmalı ki uyumlandırma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sağlansın:</a:t>
            </a:r>
            <a:endParaRPr lang="tr-T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528425" y="1506370"/>
                <a:ext cx="1387559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𝑙</m:t>
                              </m:r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tr-TR" sz="10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tr-TR" sz="10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𝑇𝑟</m:t>
                              </m:r>
                            </m:sup>
                          </m:sSubSup>
                        </m:den>
                      </m:f>
                      <m:r>
                        <a:rPr lang="tr-TR" sz="1000" i="1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𝑇𝑟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425" y="1506370"/>
                <a:ext cx="1387559" cy="441724"/>
              </a:xfrm>
              <a:prstGeom prst="rect">
                <a:avLst/>
              </a:prstGeom>
              <a:blipFill rotWithShape="0">
                <a:blip r:embed="rId7"/>
                <a:stretch>
                  <a:fillRect t="-45205" b="-287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96836" y="2143569"/>
                <a:ext cx="11969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6" y="2143569"/>
                <a:ext cx="1196930" cy="246221"/>
              </a:xfrm>
              <a:prstGeom prst="rect">
                <a:avLst/>
              </a:prstGeom>
              <a:blipFill rotWithShape="0">
                <a:blip r:embed="rId8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etin kutusu 14"/>
          <p:cNvSpPr txBox="1"/>
          <p:nvPr/>
        </p:nvSpPr>
        <p:spPr>
          <a:xfrm>
            <a:off x="5114924" y="1337422"/>
            <a:ext cx="2214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İlk formülü düzenleyip bunu yazarsak: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6273386" y="1884315"/>
                <a:ext cx="899349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𝑇𝑟</m:t>
                              </m:r>
                            </m:sup>
                          </m:sSubSup>
                        </m:den>
                      </m:f>
                      <m:r>
                        <a:rPr lang="tr-TR" sz="1000" i="1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𝑇𝑟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86" y="1884315"/>
                <a:ext cx="899349" cy="4417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/>
              <p:cNvSpPr/>
              <p:nvPr/>
            </p:nvSpPr>
            <p:spPr>
              <a:xfrm>
                <a:off x="6160085" y="2308131"/>
                <a:ext cx="1125949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17" name="Dikdörtge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85" y="2308131"/>
                <a:ext cx="1125949" cy="2786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>
                <a:off x="5401021" y="8097264"/>
                <a:ext cx="2181224" cy="488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’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nin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sanal kısmı artı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ise, en yakın uyumlandırma mesafesi,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abakta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yatay sağdaki nokta olup, </a:t>
                </a:r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021" y="8097264"/>
                <a:ext cx="2181224" cy="488916"/>
              </a:xfrm>
              <a:prstGeom prst="rect">
                <a:avLst/>
              </a:prstGeom>
              <a:blipFill rotWithShape="0">
                <a:blip r:embed="rId11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kdörtgen 18"/>
              <p:cNvSpPr/>
              <p:nvPr/>
            </p:nvSpPr>
            <p:spPr>
              <a:xfrm>
                <a:off x="5230013" y="8785435"/>
                <a:ext cx="854849" cy="24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</m:e>
                      </m:rad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19" name="Dikdörtge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13" y="8785435"/>
                <a:ext cx="854849" cy="249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Metin kutusu 19"/>
          <p:cNvSpPr txBox="1"/>
          <p:nvPr/>
        </p:nvSpPr>
        <p:spPr>
          <a:xfrm>
            <a:off x="6160085" y="8811631"/>
            <a:ext cx="653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bulunur.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5255424" y="8802395"/>
            <a:ext cx="804025" cy="20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etin kutusu 21"/>
              <p:cNvSpPr txBox="1"/>
              <p:nvPr/>
            </p:nvSpPr>
            <p:spPr>
              <a:xfrm>
                <a:off x="4633551" y="9021085"/>
                <a:ext cx="2456317" cy="2451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Yükten uzaklığı ise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0,25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olmalıdır.</a:t>
                </a:r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Metin kutus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51" y="9021085"/>
                <a:ext cx="2456317" cy="245132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/>
              <p:cNvSpPr txBox="1"/>
              <p:nvPr/>
            </p:nvSpPr>
            <p:spPr>
              <a:xfrm>
                <a:off x="-1621" y="8066623"/>
                <a:ext cx="2181224" cy="488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’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nin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sanal kısmı eksi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ise, en yakın uyumlandırma mesafesi,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abakta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yatay soldaki nokta olup, </a:t>
                </a:r>
              </a:p>
            </p:txBody>
          </p:sp>
        </mc:Choice>
        <mc:Fallback xmlns=""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1" y="8066623"/>
                <a:ext cx="2181224" cy="488916"/>
              </a:xfrm>
              <a:prstGeom prst="rect">
                <a:avLst/>
              </a:prstGeom>
              <a:blipFill rotWithShape="0">
                <a:blip r:embed="rId1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ikdörtgen 24"/>
              <p:cNvSpPr/>
              <p:nvPr/>
            </p:nvSpPr>
            <p:spPr>
              <a:xfrm>
                <a:off x="428908" y="8756817"/>
                <a:ext cx="925831" cy="2493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25" name="Dikdörtge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08" y="8756817"/>
                <a:ext cx="925831" cy="249364"/>
              </a:xfrm>
              <a:prstGeom prst="rect">
                <a:avLst/>
              </a:prstGeom>
              <a:blipFill rotWithShape="0">
                <a:blip r:embed="rId15"/>
                <a:stretch>
                  <a:fillRect t="-80488" r="-20395" b="-1292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etin kutusu 25"/>
          <p:cNvSpPr txBox="1"/>
          <p:nvPr/>
        </p:nvSpPr>
        <p:spPr>
          <a:xfrm>
            <a:off x="1418898" y="8786158"/>
            <a:ext cx="653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bulunur.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479058" y="8778723"/>
            <a:ext cx="804025" cy="20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379144" y="8984543"/>
                <a:ext cx="245631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Yükten uzaklığı ise 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50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olmalıdır.</a:t>
                </a:r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4" y="8984543"/>
                <a:ext cx="2456317" cy="246221"/>
              </a:xfrm>
              <a:prstGeom prst="rect">
                <a:avLst/>
              </a:prstGeom>
              <a:blipFill rotWithShape="0"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ikdörtgen 28"/>
              <p:cNvSpPr/>
              <p:nvPr/>
            </p:nvSpPr>
            <p:spPr>
              <a:xfrm>
                <a:off x="5406242" y="8505709"/>
                <a:ext cx="154972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000" dirty="0" smtClean="0"/>
                  <a:t> olduğundan,</a:t>
                </a:r>
                <a:endParaRPr lang="tr-TR" sz="1000" dirty="0"/>
              </a:p>
            </p:txBody>
          </p:sp>
        </mc:Choice>
        <mc:Fallback xmlns="">
          <p:sp>
            <p:nvSpPr>
              <p:cNvPr id="29" name="Dikdörtge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42" y="8505709"/>
                <a:ext cx="1549720" cy="246221"/>
              </a:xfrm>
              <a:prstGeom prst="rect">
                <a:avLst/>
              </a:prstGeom>
              <a:blipFill rotWithShape="0">
                <a:blip r:embed="rId1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ikdörtgen 29"/>
              <p:cNvSpPr/>
              <p:nvPr/>
            </p:nvSpPr>
            <p:spPr>
              <a:xfrm>
                <a:off x="249880" y="8522093"/>
                <a:ext cx="166462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tr-TR" sz="1000" dirty="0" smtClean="0"/>
                  <a:t> olduğundan,</a:t>
                </a:r>
                <a:endParaRPr lang="tr-TR" sz="1000" dirty="0"/>
              </a:p>
            </p:txBody>
          </p:sp>
        </mc:Choice>
        <mc:Fallback xmlns="">
          <p:sp>
            <p:nvSpPr>
              <p:cNvPr id="30" name="Dikdörtgen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80" y="8522093"/>
                <a:ext cx="1664623" cy="246221"/>
              </a:xfrm>
              <a:prstGeom prst="rect">
                <a:avLst/>
              </a:prstGeom>
              <a:blipFill rotWithShape="0">
                <a:blip r:embed="rId18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Düz Bağlayıcı 22"/>
          <p:cNvCxnSpPr/>
          <p:nvPr/>
        </p:nvCxnSpPr>
        <p:spPr>
          <a:xfrm>
            <a:off x="1071563" y="2881313"/>
            <a:ext cx="2745104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Metin kutusu 31"/>
              <p:cNvSpPr txBox="1"/>
              <p:nvPr/>
            </p:nvSpPr>
            <p:spPr>
              <a:xfrm rot="18795862">
                <a:off x="850928" y="2654134"/>
                <a:ext cx="62081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=0,0540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2" name="Metin kutusu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95862">
                <a:off x="850928" y="2654134"/>
                <a:ext cx="620811" cy="123111"/>
              </a:xfrm>
              <a:prstGeom prst="rect">
                <a:avLst/>
              </a:prstGeom>
              <a:blipFill rotWithShape="0">
                <a:blip r:embed="rId19"/>
                <a:stretch>
                  <a:fillRect l="-2353" t="-1124" r="-3529" b="-33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702304" y="2989888"/>
            <a:ext cx="4219200" cy="4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156840" y="3749333"/>
            <a:ext cx="36000" cy="3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/>
              <p:cNvSpPr txBox="1"/>
              <p:nvPr/>
            </p:nvSpPr>
            <p:spPr>
              <a:xfrm>
                <a:off x="2298652" y="3672389"/>
                <a:ext cx="946606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=0,2+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0,34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52" y="3672389"/>
                <a:ext cx="946606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935" r="-3226" b="-307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 rot="21600000">
                <a:off x="5011220" y="5144537"/>
                <a:ext cx="850489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=5,60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00000">
                <a:off x="5011220" y="5144537"/>
                <a:ext cx="850489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2143" r="-2857" b="-16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Metin kutusu 35"/>
              <p:cNvSpPr txBox="1"/>
              <p:nvPr/>
            </p:nvSpPr>
            <p:spPr>
              <a:xfrm>
                <a:off x="4633551" y="5298425"/>
                <a:ext cx="122815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=0,25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−0,054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Metin kutusu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51" y="5298425"/>
                <a:ext cx="1228159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>
                <a:off x="4805364" y="5493785"/>
                <a:ext cx="83797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=0,1960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64" y="5493785"/>
                <a:ext cx="837972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Düz Ok Bağlayıcısı 38"/>
          <p:cNvCxnSpPr/>
          <p:nvPr/>
        </p:nvCxnSpPr>
        <p:spPr>
          <a:xfrm flipH="1">
            <a:off x="5957887" y="4752975"/>
            <a:ext cx="178385" cy="319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ikdörtgen 39"/>
              <p:cNvSpPr/>
              <p:nvPr/>
            </p:nvSpPr>
            <p:spPr>
              <a:xfrm>
                <a:off x="4616254" y="5733186"/>
                <a:ext cx="1041182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5,60</m:t>
                          </m:r>
                        </m:e>
                      </m:rad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40" name="Dikdörtge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4" y="5733186"/>
                <a:ext cx="1041182" cy="27866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2156840" y="6406943"/>
            <a:ext cx="36000" cy="3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/>
              <p:cNvSpPr txBox="1"/>
              <p:nvPr/>
            </p:nvSpPr>
            <p:spPr>
              <a:xfrm>
                <a:off x="2280779" y="6386128"/>
                <a:ext cx="946606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=0,2−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0,34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Metin kutusu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79" y="6386128"/>
                <a:ext cx="946606" cy="153888"/>
              </a:xfrm>
              <a:prstGeom prst="rect">
                <a:avLst/>
              </a:prstGeom>
              <a:blipFill rotWithShape="0">
                <a:blip r:embed="rId25"/>
                <a:stretch>
                  <a:fillRect l="-1935" r="-3226" b="-3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Düz Ok Bağlayıcısı 42"/>
          <p:cNvCxnSpPr/>
          <p:nvPr/>
        </p:nvCxnSpPr>
        <p:spPr>
          <a:xfrm>
            <a:off x="1407123" y="4809325"/>
            <a:ext cx="276990" cy="26424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Metin kutusu 43"/>
              <p:cNvSpPr txBox="1"/>
              <p:nvPr/>
            </p:nvSpPr>
            <p:spPr>
              <a:xfrm rot="21600000">
                <a:off x="1767384" y="5130614"/>
                <a:ext cx="1062535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</m:den>
                      </m:f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=0,179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Metin kutusu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00000">
                <a:off x="1767384" y="5130614"/>
                <a:ext cx="1062535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2299" t="-164000" r="-2299" b="-244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Metin kutusu 44"/>
              <p:cNvSpPr txBox="1"/>
              <p:nvPr/>
            </p:nvSpPr>
            <p:spPr>
              <a:xfrm>
                <a:off x="1819532" y="5317633"/>
                <a:ext cx="122815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=0,5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−0,4460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Metin kutusu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532" y="5317633"/>
                <a:ext cx="1228159" cy="246221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Metin kutusu 45"/>
              <p:cNvSpPr txBox="1"/>
              <p:nvPr/>
            </p:nvSpPr>
            <p:spPr>
              <a:xfrm>
                <a:off x="1880642" y="5525470"/>
                <a:ext cx="83797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=0,0540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6" name="Metin kutusu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42" y="5525470"/>
                <a:ext cx="837972" cy="246221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Dikdörtgen 46"/>
              <p:cNvSpPr/>
              <p:nvPr/>
            </p:nvSpPr>
            <p:spPr>
              <a:xfrm>
                <a:off x="594077" y="5808346"/>
                <a:ext cx="1205523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0,179</m:t>
                          </m:r>
                        </m:e>
                      </m:rad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47" name="Dikdörtgen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7" y="5808346"/>
                <a:ext cx="1205523" cy="278666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Düz Bağlayıcı 47"/>
          <p:cNvCxnSpPr/>
          <p:nvPr/>
        </p:nvCxnSpPr>
        <p:spPr>
          <a:xfrm flipV="1">
            <a:off x="1061059" y="5105448"/>
            <a:ext cx="2745104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Metin kutusu 48"/>
              <p:cNvSpPr txBox="1"/>
              <p:nvPr/>
            </p:nvSpPr>
            <p:spPr>
              <a:xfrm rot="2908239">
                <a:off x="729981" y="7316598"/>
                <a:ext cx="62081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=0,4460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" name="Metin kutusu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08239">
                <a:off x="729981" y="7316598"/>
                <a:ext cx="620811" cy="123111"/>
              </a:xfrm>
              <a:prstGeom prst="rect">
                <a:avLst/>
              </a:prstGeom>
              <a:blipFill rotWithShape="0">
                <a:blip r:embed="rId30"/>
                <a:stretch>
                  <a:fillRect l="-3614" t="-2198" r="-1205" b="-21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9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8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29" grpId="1"/>
      <p:bldP spid="30" grpId="0" animBg="1"/>
      <p:bldP spid="32" grpId="1"/>
      <p:bldP spid="32" grpId="2"/>
      <p:bldP spid="33" grpId="0" animBg="1"/>
      <p:bldP spid="33" grpId="1" animBg="1"/>
      <p:bldP spid="33" grpId="2" animBg="1"/>
      <p:bldP spid="33" grpId="3" animBg="1"/>
      <p:bldP spid="33" grpId="4" animBg="1"/>
      <p:bldP spid="8" grpId="0" animBg="1"/>
      <p:bldP spid="8" grpId="1" animBg="1"/>
      <p:bldP spid="8" grpId="2" animBg="1"/>
      <p:bldP spid="8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Düz Bağlayıcı 22"/>
          <p:cNvCxnSpPr/>
          <p:nvPr/>
        </p:nvCxnSpPr>
        <p:spPr>
          <a:xfrm flipH="1">
            <a:off x="3821430" y="4112419"/>
            <a:ext cx="3415189" cy="98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Metin kutusu 31"/>
              <p:cNvSpPr txBox="1"/>
              <p:nvPr/>
            </p:nvSpPr>
            <p:spPr>
              <a:xfrm rot="4324638">
                <a:off x="6993474" y="4091981"/>
                <a:ext cx="62081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7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2" name="Metin kutusu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324638">
                <a:off x="6993474" y="4091981"/>
                <a:ext cx="620811" cy="123111"/>
              </a:xfrm>
              <a:prstGeom prst="rect">
                <a:avLst/>
              </a:prstGeom>
              <a:blipFill rotWithShape="0">
                <a:blip r:embed="rId2"/>
                <a:stretch>
                  <a:fillRect l="-3846" t="-1923" b="-28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2436002" y="3701457"/>
            <a:ext cx="2793600" cy="279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5154023" y="4687624"/>
            <a:ext cx="36000" cy="3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Metin kutusu 33"/>
              <p:cNvSpPr txBox="1"/>
              <p:nvPr/>
            </p:nvSpPr>
            <p:spPr>
              <a:xfrm rot="20612938">
                <a:off x="5153135" y="4391388"/>
                <a:ext cx="876074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=2,4+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0,8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2938">
                <a:off x="5153135" y="4391388"/>
                <a:ext cx="876074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370" r="-2740" b="-30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 rot="21600000">
                <a:off x="5080152" y="5385433"/>
                <a:ext cx="92102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=2,715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00000">
                <a:off x="5080152" y="5385433"/>
                <a:ext cx="921021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1987" r="-3311" b="-153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Metin kutusu 35"/>
              <p:cNvSpPr txBox="1"/>
              <p:nvPr/>
            </p:nvSpPr>
            <p:spPr>
              <a:xfrm>
                <a:off x="6014671" y="2202872"/>
                <a:ext cx="1316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=0,25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−0,2172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Metin kutusu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671" y="2202872"/>
                <a:ext cx="131668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>
                <a:off x="6410033" y="2396893"/>
                <a:ext cx="8379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=0,0328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olmalıdır.</a:t>
                </a: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33" y="2396893"/>
                <a:ext cx="83797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Düz Ok Bağlayıcısı 38"/>
          <p:cNvCxnSpPr/>
          <p:nvPr/>
        </p:nvCxnSpPr>
        <p:spPr>
          <a:xfrm flipH="1" flipV="1">
            <a:off x="5247246" y="5124466"/>
            <a:ext cx="266700" cy="239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ikdörtgen 39"/>
              <p:cNvSpPr/>
              <p:nvPr/>
            </p:nvSpPr>
            <p:spPr>
              <a:xfrm>
                <a:off x="5361395" y="1524090"/>
                <a:ext cx="2145139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2,715</m:t>
                          </m:r>
                        </m:e>
                      </m:rad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2,715</m:t>
                          </m:r>
                        </m:e>
                      </m:rad>
                      <m:r>
                        <a:rPr lang="tr-T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  <m:r>
                        <m:rPr>
                          <m:sty m:val="p"/>
                        </m:rPr>
                        <a:rPr lang="el-G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Dikdörtge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395" y="1524090"/>
                <a:ext cx="2145139" cy="2786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249880" y="276225"/>
                <a:ext cx="6493820" cy="52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Örnek: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=50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karakteristik empedansına sahip bir iletim hattı,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(1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40)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yüküyle sonlandırılmıştır. Yükü iletim hattına uyumlandırmak için bir çeyrek dalga transformatörü kullanılacaktır. Yüke en yakın hangi mesafede ve hangi karakteristik empedansa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  <m:sup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𝑇𝑟</m:t>
                        </m:r>
                      </m:sup>
                    </m:sSubSup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sahip bir çeyrek dalga boyu transformatör kullanılmalıdır?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80" y="276225"/>
                <a:ext cx="6493820" cy="526363"/>
              </a:xfrm>
              <a:prstGeom prst="rect">
                <a:avLst/>
              </a:prstGeom>
              <a:blipFill rotWithShape="0">
                <a:blip r:embed="rId8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>
                <a:off x="248837" y="871117"/>
                <a:ext cx="39231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Çözüm: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(1</m:t>
                        </m:r>
                        <m: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0+</m:t>
                        </m:r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40)</m:t>
                        </m:r>
                      </m:num>
                      <m:den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50</m:t>
                        </m:r>
                      </m:den>
                    </m:f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=2,4+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0,8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empedans çemberi çizilir.</a:t>
                </a: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7" y="871117"/>
                <a:ext cx="3923114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Metin kutusu 55"/>
              <p:cNvSpPr txBox="1"/>
              <p:nvPr/>
            </p:nvSpPr>
            <p:spPr>
              <a:xfrm>
                <a:off x="4010968" y="877686"/>
                <a:ext cx="22564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0" dirty="0" smtClean="0">
                    <a:ea typeface="Verdana" panose="020B0604030504040204" pitchFamily="34" charset="0"/>
                  </a:rPr>
                  <a:t>Duran dalga oranı 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𝑠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=2,715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bulunur.</a:t>
                </a:r>
              </a:p>
            </p:txBody>
          </p:sp>
        </mc:Choice>
        <mc:Fallback xmlns="">
          <p:sp>
            <p:nvSpPr>
              <p:cNvPr id="56" name="Metin kutusu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68" y="877686"/>
                <a:ext cx="2256482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Metin kutusu 56"/>
          <p:cNvSpPr txBox="1"/>
          <p:nvPr/>
        </p:nvSpPr>
        <p:spPr>
          <a:xfrm>
            <a:off x="2974512" y="1104876"/>
            <a:ext cx="3981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Empedans çemberi yatay reel çizgiyi ilk olarak sağda keser. Bu noktada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Metin kutusu 57"/>
              <p:cNvSpPr txBox="1"/>
              <p:nvPr/>
            </p:nvSpPr>
            <p:spPr>
              <a:xfrm rot="21600000">
                <a:off x="5795622" y="1343369"/>
                <a:ext cx="92102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=2,715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Metin kutusu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00000">
                <a:off x="5795622" y="1343369"/>
                <a:ext cx="921021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2649" r="-3311" b="-153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Metin kutusu 58"/>
              <p:cNvSpPr txBox="1"/>
              <p:nvPr/>
            </p:nvSpPr>
            <p:spPr>
              <a:xfrm>
                <a:off x="248837" y="1087346"/>
                <a:ext cx="304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hizası göstergede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  <m:sup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</m:t>
                        </m:r>
                      </m:sup>
                    </m:sSubSup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=0,2172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 olmaktadır.</a:t>
                </a:r>
              </a:p>
            </p:txBody>
          </p:sp>
        </mc:Choice>
        <mc:Fallback xmlns="">
          <p:sp>
            <p:nvSpPr>
              <p:cNvPr id="59" name="Metin kutusu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7" y="1087346"/>
                <a:ext cx="304800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ikdörtgen 59"/>
              <p:cNvSpPr/>
              <p:nvPr/>
            </p:nvSpPr>
            <p:spPr>
              <a:xfrm>
                <a:off x="5924195" y="1796750"/>
                <a:ext cx="971676" cy="2493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82,39</m:t>
                      </m:r>
                      <m:r>
                        <m:rPr>
                          <m:sty m:val="p"/>
                        </m:rPr>
                        <a:rPr lang="el-G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60" name="Dikdörtge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195" y="1796750"/>
                <a:ext cx="971676" cy="249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Metin kutusu 60"/>
          <p:cNvSpPr txBox="1"/>
          <p:nvPr/>
        </p:nvSpPr>
        <p:spPr>
          <a:xfrm>
            <a:off x="5924195" y="2048122"/>
            <a:ext cx="1283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Yükten mesafesi ise</a:t>
            </a:r>
          </a:p>
        </p:txBody>
      </p:sp>
      <p:sp>
        <p:nvSpPr>
          <p:cNvPr id="62" name="Dikdörtgen 61"/>
          <p:cNvSpPr/>
          <p:nvPr/>
        </p:nvSpPr>
        <p:spPr>
          <a:xfrm>
            <a:off x="6625959" y="8631237"/>
            <a:ext cx="58554" cy="222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4" name="Düz Bağlayıcı 63"/>
          <p:cNvCxnSpPr>
            <a:endCxn id="62" idx="0"/>
          </p:cNvCxnSpPr>
          <p:nvPr/>
        </p:nvCxnSpPr>
        <p:spPr>
          <a:xfrm>
            <a:off x="6655236" y="8396287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/>
          <p:cNvCxnSpPr/>
          <p:nvPr/>
        </p:nvCxnSpPr>
        <p:spPr>
          <a:xfrm>
            <a:off x="6655236" y="8853487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Düz Bağlayıcı 66"/>
          <p:cNvCxnSpPr/>
          <p:nvPr/>
        </p:nvCxnSpPr>
        <p:spPr>
          <a:xfrm>
            <a:off x="6374671" y="8396287"/>
            <a:ext cx="280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Bağlayıcı 67"/>
          <p:cNvCxnSpPr/>
          <p:nvPr/>
        </p:nvCxnSpPr>
        <p:spPr>
          <a:xfrm>
            <a:off x="6374671" y="9088437"/>
            <a:ext cx="280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Düz Bağlayıcı 69"/>
          <p:cNvCxnSpPr/>
          <p:nvPr/>
        </p:nvCxnSpPr>
        <p:spPr>
          <a:xfrm flipV="1">
            <a:off x="5654671" y="8396287"/>
            <a:ext cx="7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/>
          <p:cNvCxnSpPr/>
          <p:nvPr/>
        </p:nvCxnSpPr>
        <p:spPr>
          <a:xfrm flipV="1">
            <a:off x="5654671" y="9088437"/>
            <a:ext cx="7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Bağlayıcı 71"/>
          <p:cNvCxnSpPr/>
          <p:nvPr/>
        </p:nvCxnSpPr>
        <p:spPr>
          <a:xfrm>
            <a:off x="5476367" y="8396287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/>
          <p:cNvCxnSpPr/>
          <p:nvPr/>
        </p:nvCxnSpPr>
        <p:spPr>
          <a:xfrm>
            <a:off x="5474671" y="9088437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Bağlayıcı 75"/>
          <p:cNvCxnSpPr/>
          <p:nvPr/>
        </p:nvCxnSpPr>
        <p:spPr>
          <a:xfrm>
            <a:off x="5194106" y="8396287"/>
            <a:ext cx="2805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/>
          <p:cNvCxnSpPr/>
          <p:nvPr/>
        </p:nvCxnSpPr>
        <p:spPr>
          <a:xfrm>
            <a:off x="5194106" y="9088437"/>
            <a:ext cx="2805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Metin kutusu 78"/>
              <p:cNvSpPr txBox="1"/>
              <p:nvPr/>
            </p:nvSpPr>
            <p:spPr>
              <a:xfrm>
                <a:off x="6517870" y="9088436"/>
                <a:ext cx="26218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Metin kutusu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0" y="9088436"/>
                <a:ext cx="262187" cy="123111"/>
              </a:xfrm>
              <a:prstGeom prst="rect">
                <a:avLst/>
              </a:prstGeom>
              <a:blipFill rotWithShape="0">
                <a:blip r:embed="rId14"/>
                <a:stretch>
                  <a:fillRect l="-6977" r="-6977" b="-1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Metin kutusu 79"/>
              <p:cNvSpPr txBox="1"/>
              <p:nvPr/>
            </p:nvSpPr>
            <p:spPr>
              <a:xfrm>
                <a:off x="6695195" y="8665418"/>
                <a:ext cx="1755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0" name="Metin kutusu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95" y="8665418"/>
                <a:ext cx="17556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0345" b="-153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Metin kutusu 82"/>
              <p:cNvSpPr txBox="1"/>
              <p:nvPr/>
            </p:nvSpPr>
            <p:spPr>
              <a:xfrm>
                <a:off x="6344920" y="8150066"/>
                <a:ext cx="562077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=0,0328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3" name="Metin kutusu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920" y="8150066"/>
                <a:ext cx="562077" cy="123111"/>
              </a:xfrm>
              <a:prstGeom prst="rect">
                <a:avLst/>
              </a:prstGeom>
              <a:blipFill rotWithShape="0">
                <a:blip r:embed="rId16"/>
                <a:stretch>
                  <a:fillRect l="-4348" r="-2174" b="-1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ağ Ayraç 83"/>
          <p:cNvSpPr/>
          <p:nvPr/>
        </p:nvSpPr>
        <p:spPr>
          <a:xfrm rot="16200000">
            <a:off x="6495480" y="8202981"/>
            <a:ext cx="47823" cy="274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Metin kutusu 84"/>
              <p:cNvSpPr txBox="1"/>
              <p:nvPr/>
            </p:nvSpPr>
            <p:spPr>
              <a:xfrm>
                <a:off x="6965077" y="7857678"/>
                <a:ext cx="638277" cy="85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</a:t>
                </a:r>
                <a14:m>
                  <m:oMath xmlns:m="http://schemas.openxmlformats.org/officeDocument/2006/math"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normal iletim hattında dalga boyu</a:t>
                </a:r>
              </a:p>
            </p:txBody>
          </p:sp>
        </mc:Choice>
        <mc:Fallback xmlns="">
          <p:sp>
            <p:nvSpPr>
              <p:cNvPr id="85" name="Metin kutusu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077" y="7857678"/>
                <a:ext cx="638277" cy="858248"/>
              </a:xfrm>
              <a:prstGeom prst="rect">
                <a:avLst/>
              </a:prstGeom>
              <a:blipFill rotWithShape="0">
                <a:blip r:embed="rId17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Düz Bağlayıcı 86"/>
          <p:cNvCxnSpPr/>
          <p:nvPr/>
        </p:nvCxnSpPr>
        <p:spPr>
          <a:xfrm flipV="1">
            <a:off x="6906997" y="8026956"/>
            <a:ext cx="134281" cy="118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ol Ayraç 90"/>
          <p:cNvSpPr/>
          <p:nvPr/>
        </p:nvSpPr>
        <p:spPr>
          <a:xfrm rot="16200000">
            <a:off x="5967578" y="8124131"/>
            <a:ext cx="95254" cy="7189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Metin kutusu 91"/>
              <p:cNvSpPr txBox="1"/>
              <p:nvPr/>
            </p:nvSpPr>
            <p:spPr>
              <a:xfrm>
                <a:off x="5831704" y="8562967"/>
                <a:ext cx="46166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,25</m:t>
                      </m:r>
                      <m:sSup>
                        <m:sSup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p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2" name="Metin kutusu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04" y="8562967"/>
                <a:ext cx="461665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5333" t="-4000" b="-1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Metin kutusu 93"/>
              <p:cNvSpPr txBox="1"/>
              <p:nvPr/>
            </p:nvSpPr>
            <p:spPr>
              <a:xfrm>
                <a:off x="5571059" y="8669013"/>
                <a:ext cx="967408" cy="3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𝑇𝑟</m:t>
                        </m:r>
                      </m:sup>
                    </m:sSup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trafoda dalga boyu </a:t>
                </a:r>
              </a:p>
            </p:txBody>
          </p:sp>
        </mc:Choice>
        <mc:Fallback xmlns="">
          <p:sp>
            <p:nvSpPr>
              <p:cNvPr id="94" name="Metin kutusu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059" y="8669013"/>
                <a:ext cx="967408" cy="368947"/>
              </a:xfrm>
              <a:prstGeom prst="rect">
                <a:avLst/>
              </a:prstGeom>
              <a:blipFill rotWithShape="0"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Metin kutusu 94"/>
              <p:cNvSpPr txBox="1"/>
              <p:nvPr/>
            </p:nvSpPr>
            <p:spPr>
              <a:xfrm>
                <a:off x="25994" y="1351504"/>
                <a:ext cx="2184400" cy="39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Dikkat: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Ohm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cinsinden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olduğu için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karekök dışına çıkıyor.</a:t>
                </a:r>
              </a:p>
            </p:txBody>
          </p:sp>
        </mc:Choice>
        <mc:Fallback xmlns="">
          <p:sp>
            <p:nvSpPr>
              <p:cNvPr id="95" name="Metin kutusu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" y="1351504"/>
                <a:ext cx="2184400" cy="396583"/>
              </a:xfrm>
              <a:prstGeom prst="rect">
                <a:avLst/>
              </a:prstGeom>
              <a:blipFill rotWithShape="0">
                <a:blip r:embed="rId2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9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8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38" grpId="0"/>
      <p:bldP spid="56" grpId="0"/>
      <p:bldP spid="57" grpId="0"/>
      <p:bldP spid="58" grpId="0" animBg="1"/>
      <p:bldP spid="59" grpId="0"/>
      <p:bldP spid="60" grpId="0" animBg="1"/>
      <p:bldP spid="61" grpId="0"/>
      <p:bldP spid="62" grpId="0" animBg="1"/>
      <p:bldP spid="79" grpId="0"/>
      <p:bldP spid="80" grpId="0"/>
      <p:bldP spid="83" grpId="0" animBg="1"/>
      <p:bldP spid="84" grpId="0" animBg="1"/>
      <p:bldP spid="85" grpId="0"/>
      <p:bldP spid="91" grpId="0" animBg="1"/>
      <p:bldP spid="92" grpId="0"/>
      <p:bldP spid="94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Düz Bağlayıcı 22"/>
          <p:cNvCxnSpPr/>
          <p:nvPr/>
        </p:nvCxnSpPr>
        <p:spPr>
          <a:xfrm flipV="1">
            <a:off x="652463" y="5098257"/>
            <a:ext cx="3171348" cy="158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Metin kutusu 31"/>
              <p:cNvSpPr txBox="1"/>
              <p:nvPr/>
            </p:nvSpPr>
            <p:spPr>
              <a:xfrm rot="3806314">
                <a:off x="294036" y="6664588"/>
                <a:ext cx="62081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=0,4631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2" name="Metin kutusu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06314">
                <a:off x="294036" y="6664588"/>
                <a:ext cx="620811" cy="123111"/>
              </a:xfrm>
              <a:prstGeom prst="rect">
                <a:avLst/>
              </a:prstGeom>
              <a:blipFill rotWithShape="0">
                <a:blip r:embed="rId2"/>
                <a:stretch>
                  <a:fillRect l="-4688" t="-1980" r="-1563"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2470211" y="3742352"/>
            <a:ext cx="2707200" cy="270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592268" y="5688911"/>
            <a:ext cx="36000" cy="3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/>
              <p:cNvSpPr txBox="1"/>
              <p:nvPr/>
            </p:nvSpPr>
            <p:spPr>
              <a:xfrm>
                <a:off x="2702559" y="5688911"/>
                <a:ext cx="876074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=0,4−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59" y="5688911"/>
                <a:ext cx="876074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2083" r="-2778" b="-36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 rot="21600000">
                <a:off x="1371042" y="5364808"/>
                <a:ext cx="1062535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</m:den>
                      </m:f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=0,382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00000">
                <a:off x="1371042" y="5364808"/>
                <a:ext cx="1062535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2299" t="-160000" r="-2299" b="-248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Metin kutusu 35"/>
              <p:cNvSpPr txBox="1"/>
              <p:nvPr/>
            </p:nvSpPr>
            <p:spPr>
              <a:xfrm>
                <a:off x="5967615" y="2157229"/>
                <a:ext cx="1316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=0,5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−0,4631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Metin kutusu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15" y="2157229"/>
                <a:ext cx="131668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>
                <a:off x="6398413" y="2393334"/>
                <a:ext cx="8379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=0,0369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olmalıdır.</a:t>
                </a: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13" y="2393334"/>
                <a:ext cx="83797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Düz Ok Bağlayıcısı 38"/>
          <p:cNvCxnSpPr/>
          <p:nvPr/>
        </p:nvCxnSpPr>
        <p:spPr>
          <a:xfrm flipV="1">
            <a:off x="2146300" y="5121298"/>
            <a:ext cx="289559" cy="2204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ikdörtgen 39"/>
              <p:cNvSpPr/>
              <p:nvPr/>
            </p:nvSpPr>
            <p:spPr>
              <a:xfrm>
                <a:off x="5325954" y="1535216"/>
                <a:ext cx="2097434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0,382</m:t>
                          </m:r>
                        </m:e>
                      </m:rad>
                      <m:r>
                        <a:rPr lang="tr-T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0,382</m:t>
                          </m:r>
                        </m:e>
                      </m:rad>
                      <m:r>
                        <a:rPr lang="tr-T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1000" i="1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75</m:t>
                      </m:r>
                      <m:r>
                        <m:rPr>
                          <m:sty m:val="p"/>
                        </m:rPr>
                        <a:rPr lang="el-G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Dikdörtge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54" y="1535216"/>
                <a:ext cx="2097434" cy="2786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249880" y="276225"/>
                <a:ext cx="6493820" cy="52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Örnek: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=75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karakteristik empedansına sahip bir iletim hattı,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(30−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15)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yüküyle sonlandırılmıştır. Yükü iletim hattına uyumlandırmak için bir çeyrek dalga transformatörü kullanılacaktır. Yüke en yakın hangi mesafede ve hangi karakteristik empedansa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  <m:sup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𝑇𝑟</m:t>
                        </m:r>
                      </m:sup>
                    </m:sSubSup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sahip bir çeyrek dalga boyu transformatör kullanılmalıdır?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80" y="276225"/>
                <a:ext cx="6493820" cy="526363"/>
              </a:xfrm>
              <a:prstGeom prst="rect">
                <a:avLst/>
              </a:prstGeom>
              <a:blipFill rotWithShape="0">
                <a:blip r:embed="rId8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>
                <a:off x="248837" y="871117"/>
                <a:ext cx="39231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Çözüm: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30−</m:t>
                        </m:r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15</m:t>
                        </m:r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num>
                      <m:den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75</m:t>
                        </m:r>
                      </m:den>
                    </m:f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=0,4−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0,2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empedans çemberi çizilir.</a:t>
                </a: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7" y="871117"/>
                <a:ext cx="3923114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Metin kutusu 55"/>
              <p:cNvSpPr txBox="1"/>
              <p:nvPr/>
            </p:nvSpPr>
            <p:spPr>
              <a:xfrm>
                <a:off x="4010968" y="877686"/>
                <a:ext cx="28597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0" dirty="0" smtClean="0">
                    <a:ea typeface="Verdana" panose="020B0604030504040204" pitchFamily="34" charset="0"/>
                  </a:rPr>
                  <a:t>Duran dalga oranının tersi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den>
                    </m:f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=0,382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bulunur.</a:t>
                </a:r>
              </a:p>
            </p:txBody>
          </p:sp>
        </mc:Choice>
        <mc:Fallback xmlns="">
          <p:sp>
            <p:nvSpPr>
              <p:cNvPr id="56" name="Metin kutusu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68" y="877686"/>
                <a:ext cx="2859788" cy="246221"/>
              </a:xfrm>
              <a:prstGeom prst="rect">
                <a:avLst/>
              </a:prstGeom>
              <a:blipFill rotWithShape="0">
                <a:blip r:embed="rId10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Metin kutusu 56"/>
          <p:cNvSpPr txBox="1"/>
          <p:nvPr/>
        </p:nvSpPr>
        <p:spPr>
          <a:xfrm>
            <a:off x="2974512" y="1104876"/>
            <a:ext cx="3981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Empedans çemberi yatay reel çizgiyi ilk olarak solda keser. Bu noktada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Metin kutusu 57"/>
              <p:cNvSpPr txBox="1"/>
              <p:nvPr/>
            </p:nvSpPr>
            <p:spPr>
              <a:xfrm rot="21600000">
                <a:off x="5440862" y="1360273"/>
                <a:ext cx="1062535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</m:den>
                      </m:f>
                      <m:r>
                        <a:rPr lang="tr-TR" sz="1000" i="1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=0,382</m:t>
                      </m:r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Metin kutusu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600000">
                <a:off x="5440862" y="1360273"/>
                <a:ext cx="1062535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2299" t="-160000" r="-2299" b="-248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Metin kutusu 58"/>
              <p:cNvSpPr txBox="1"/>
              <p:nvPr/>
            </p:nvSpPr>
            <p:spPr>
              <a:xfrm>
                <a:off x="248837" y="1087346"/>
                <a:ext cx="304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hizası göstergede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  <m:sup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−</m:t>
                        </m:r>
                      </m:sup>
                    </m:sSubSup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4631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 olmaktadır.</a:t>
                </a:r>
              </a:p>
            </p:txBody>
          </p:sp>
        </mc:Choice>
        <mc:Fallback xmlns="">
          <p:sp>
            <p:nvSpPr>
              <p:cNvPr id="59" name="Metin kutusu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7" y="1087346"/>
                <a:ext cx="304800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ikdörtgen 59"/>
              <p:cNvSpPr/>
              <p:nvPr/>
            </p:nvSpPr>
            <p:spPr>
              <a:xfrm>
                <a:off x="5734148" y="1785910"/>
                <a:ext cx="971676" cy="2493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bSup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46,35</m:t>
                      </m:r>
                      <m:r>
                        <m:rPr>
                          <m:sty m:val="p"/>
                        </m:rPr>
                        <a:rPr lang="el-G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60" name="Dikdörtge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8" y="1785910"/>
                <a:ext cx="971676" cy="249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Metin kutusu 60"/>
          <p:cNvSpPr txBox="1"/>
          <p:nvPr/>
        </p:nvSpPr>
        <p:spPr>
          <a:xfrm>
            <a:off x="5896939" y="1983160"/>
            <a:ext cx="1283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Yükten mesafesi ise</a:t>
            </a:r>
          </a:p>
        </p:txBody>
      </p:sp>
      <p:sp>
        <p:nvSpPr>
          <p:cNvPr id="62" name="Dikdörtgen 61"/>
          <p:cNvSpPr/>
          <p:nvPr/>
        </p:nvSpPr>
        <p:spPr>
          <a:xfrm>
            <a:off x="6625959" y="8631237"/>
            <a:ext cx="58554" cy="222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4" name="Düz Bağlayıcı 63"/>
          <p:cNvCxnSpPr>
            <a:endCxn id="62" idx="0"/>
          </p:cNvCxnSpPr>
          <p:nvPr/>
        </p:nvCxnSpPr>
        <p:spPr>
          <a:xfrm>
            <a:off x="6655236" y="8396287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/>
          <p:cNvCxnSpPr/>
          <p:nvPr/>
        </p:nvCxnSpPr>
        <p:spPr>
          <a:xfrm>
            <a:off x="6655236" y="8853487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Düz Bağlayıcı 66"/>
          <p:cNvCxnSpPr/>
          <p:nvPr/>
        </p:nvCxnSpPr>
        <p:spPr>
          <a:xfrm>
            <a:off x="6374671" y="8396287"/>
            <a:ext cx="280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Bağlayıcı 67"/>
          <p:cNvCxnSpPr/>
          <p:nvPr/>
        </p:nvCxnSpPr>
        <p:spPr>
          <a:xfrm>
            <a:off x="6374671" y="9088437"/>
            <a:ext cx="280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Düz Bağlayıcı 69"/>
          <p:cNvCxnSpPr/>
          <p:nvPr/>
        </p:nvCxnSpPr>
        <p:spPr>
          <a:xfrm flipV="1">
            <a:off x="5654671" y="8396287"/>
            <a:ext cx="7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/>
          <p:cNvCxnSpPr/>
          <p:nvPr/>
        </p:nvCxnSpPr>
        <p:spPr>
          <a:xfrm flipV="1">
            <a:off x="5654671" y="9088437"/>
            <a:ext cx="7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Bağlayıcı 71"/>
          <p:cNvCxnSpPr/>
          <p:nvPr/>
        </p:nvCxnSpPr>
        <p:spPr>
          <a:xfrm>
            <a:off x="5476367" y="8396287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/>
          <p:cNvCxnSpPr/>
          <p:nvPr/>
        </p:nvCxnSpPr>
        <p:spPr>
          <a:xfrm>
            <a:off x="5474671" y="9088437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Bağlayıcı 75"/>
          <p:cNvCxnSpPr/>
          <p:nvPr/>
        </p:nvCxnSpPr>
        <p:spPr>
          <a:xfrm>
            <a:off x="5194106" y="8396287"/>
            <a:ext cx="2805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/>
          <p:cNvCxnSpPr/>
          <p:nvPr/>
        </p:nvCxnSpPr>
        <p:spPr>
          <a:xfrm>
            <a:off x="5194106" y="9088437"/>
            <a:ext cx="2805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Metin kutusu 78"/>
              <p:cNvSpPr txBox="1"/>
              <p:nvPr/>
            </p:nvSpPr>
            <p:spPr>
              <a:xfrm>
                <a:off x="6517870" y="9088436"/>
                <a:ext cx="26218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Metin kutusu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0" y="9088436"/>
                <a:ext cx="262187" cy="123111"/>
              </a:xfrm>
              <a:prstGeom prst="rect">
                <a:avLst/>
              </a:prstGeom>
              <a:blipFill rotWithShape="0">
                <a:blip r:embed="rId13"/>
                <a:stretch>
                  <a:fillRect l="-6977" r="-6977" b="-1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Metin kutusu 79"/>
              <p:cNvSpPr txBox="1"/>
              <p:nvPr/>
            </p:nvSpPr>
            <p:spPr>
              <a:xfrm>
                <a:off x="6695195" y="8665418"/>
                <a:ext cx="1755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0" name="Metin kutusu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95" y="8665418"/>
                <a:ext cx="175561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0345" b="-153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Metin kutusu 82"/>
              <p:cNvSpPr txBox="1"/>
              <p:nvPr/>
            </p:nvSpPr>
            <p:spPr>
              <a:xfrm>
                <a:off x="6344920" y="8150066"/>
                <a:ext cx="562077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=0,0369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3" name="Metin kutusu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920" y="8150066"/>
                <a:ext cx="562077" cy="123111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2174" b="-1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ağ Ayraç 83"/>
          <p:cNvSpPr/>
          <p:nvPr/>
        </p:nvSpPr>
        <p:spPr>
          <a:xfrm rot="16200000">
            <a:off x="6495480" y="8202981"/>
            <a:ext cx="47823" cy="274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Metin kutusu 84"/>
              <p:cNvSpPr txBox="1"/>
              <p:nvPr/>
            </p:nvSpPr>
            <p:spPr>
              <a:xfrm>
                <a:off x="6965077" y="7857678"/>
                <a:ext cx="638277" cy="85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</a:t>
                </a:r>
                <a14:m>
                  <m:oMath xmlns:m="http://schemas.openxmlformats.org/officeDocument/2006/math"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normal iletim hattında dalga boyu</a:t>
                </a:r>
              </a:p>
            </p:txBody>
          </p:sp>
        </mc:Choice>
        <mc:Fallback xmlns="">
          <p:sp>
            <p:nvSpPr>
              <p:cNvPr id="85" name="Metin kutusu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077" y="7857678"/>
                <a:ext cx="638277" cy="858248"/>
              </a:xfrm>
              <a:prstGeom prst="rect">
                <a:avLst/>
              </a:prstGeom>
              <a:blipFill rotWithShape="0">
                <a:blip r:embed="rId16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Düz Bağlayıcı 86"/>
          <p:cNvCxnSpPr/>
          <p:nvPr/>
        </p:nvCxnSpPr>
        <p:spPr>
          <a:xfrm flipV="1">
            <a:off x="6906997" y="8026956"/>
            <a:ext cx="134281" cy="118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ol Ayraç 90"/>
          <p:cNvSpPr/>
          <p:nvPr/>
        </p:nvSpPr>
        <p:spPr>
          <a:xfrm rot="16200000">
            <a:off x="5967578" y="8124131"/>
            <a:ext cx="95254" cy="7189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Metin kutusu 91"/>
              <p:cNvSpPr txBox="1"/>
              <p:nvPr/>
            </p:nvSpPr>
            <p:spPr>
              <a:xfrm>
                <a:off x="5831704" y="8562967"/>
                <a:ext cx="46166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,25</m:t>
                      </m:r>
                      <m:sSup>
                        <m:sSupPr>
                          <m:ctrlP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𝑇𝑟</m:t>
                          </m:r>
                        </m:sup>
                      </m:sSup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2" name="Metin kutusu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04" y="8562967"/>
                <a:ext cx="461665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5333" t="-4000" b="-1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Metin kutusu 93"/>
              <p:cNvSpPr txBox="1"/>
              <p:nvPr/>
            </p:nvSpPr>
            <p:spPr>
              <a:xfrm>
                <a:off x="5571059" y="8669013"/>
                <a:ext cx="967408" cy="3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𝑇𝑟</m:t>
                        </m:r>
                      </m:sup>
                    </m:sSup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trafoda dalga boyu </a:t>
                </a:r>
              </a:p>
            </p:txBody>
          </p:sp>
        </mc:Choice>
        <mc:Fallback xmlns="">
          <p:sp>
            <p:nvSpPr>
              <p:cNvPr id="94" name="Metin kutusu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059" y="8669013"/>
                <a:ext cx="967408" cy="368947"/>
              </a:xfrm>
              <a:prstGeom prst="rect">
                <a:avLst/>
              </a:prstGeom>
              <a:blipFill rotWithShape="0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Metin kutusu 44"/>
              <p:cNvSpPr txBox="1"/>
              <p:nvPr/>
            </p:nvSpPr>
            <p:spPr>
              <a:xfrm>
                <a:off x="25994" y="1265090"/>
                <a:ext cx="2184400" cy="67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Dikkat: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Ohm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cinsinden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olduğu için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karekök dışına çıkıyor.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Abaktan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doğrudan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bulunduğu</a:t>
                </a: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için ayrıca 1/… işlemi yap</a:t>
                </a:r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yoruz.</a:t>
                </a:r>
              </a:p>
            </p:txBody>
          </p:sp>
        </mc:Choice>
        <mc:Fallback xmlns="">
          <p:sp>
            <p:nvSpPr>
              <p:cNvPr id="45" name="Metin kutusu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" y="1265090"/>
                <a:ext cx="2184400" cy="670055"/>
              </a:xfrm>
              <a:prstGeom prst="rect">
                <a:avLst/>
              </a:prstGeom>
              <a:blipFill rotWithShape="0">
                <a:blip r:embed="rId19"/>
                <a:stretch>
                  <a:fillRect t="-30275" r="-4178" b="-311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8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8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38" grpId="0"/>
      <p:bldP spid="56" grpId="0"/>
      <p:bldP spid="57" grpId="0"/>
      <p:bldP spid="58" grpId="0" animBg="1"/>
      <p:bldP spid="59" grpId="0"/>
      <p:bldP spid="60" grpId="0" animBg="1"/>
      <p:bldP spid="61" grpId="0"/>
      <p:bldP spid="62" grpId="0" animBg="1"/>
      <p:bldP spid="79" grpId="0"/>
      <p:bldP spid="80" grpId="0"/>
      <p:bldP spid="83" grpId="0" animBg="1"/>
      <p:bldP spid="84" grpId="0" animBg="1"/>
      <p:bldP spid="85" grpId="0"/>
      <p:bldP spid="91" grpId="0" animBg="1"/>
      <p:bldP spid="92" grpId="0"/>
      <p:bldP spid="9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335280" y="251460"/>
                <a:ext cx="6545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=100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yükü ile sonlandırılmış, karakteristik empedansı</a:t>
                </a:r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50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olan iletim hattının, yükten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0,3</m:t>
                    </m:r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uzakta görülen giriş empedansı nedir? 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251460"/>
                <a:ext cx="654558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390221" y="617827"/>
                <a:ext cx="6351270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Çözüm: </a:t>
                </a:r>
                <a:r>
                  <a:rPr lang="tr-TR" sz="800" u="sng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1. adım:</a:t>
                </a:r>
                <a:r>
                  <a:rPr lang="tr-TR" sz="800" b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ulunur</m:t>
                    </m:r>
                    <m:r>
                      <a:rPr lang="tr-TR" sz="1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.</m:t>
                    </m:r>
                  </m:oMath>
                </a14:m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2 çemberinin üst taraftaki 1,5 yayı ile kesişim noktası işaretlenir.</a:t>
                </a:r>
                <a:endParaRPr lang="tr-TR" sz="10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1" y="617827"/>
                <a:ext cx="6351270" cy="245516"/>
              </a:xfrm>
              <a:prstGeom prst="rect">
                <a:avLst/>
              </a:prstGeom>
              <a:blipFill rotWithShape="0">
                <a:blip r:embed="rId3"/>
                <a:stretch>
                  <a:fillRect t="-80488" b="-1292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24462" y="4279583"/>
            <a:ext cx="36000" cy="36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Bağlayıcı 5"/>
          <p:cNvCxnSpPr/>
          <p:nvPr/>
        </p:nvCxnSpPr>
        <p:spPr>
          <a:xfrm flipV="1">
            <a:off x="3824288" y="3240881"/>
            <a:ext cx="3276600" cy="185499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375421" y="816317"/>
                <a:ext cx="6650831" cy="50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Bu noktanın en dış çemberdeki hizasında, yani açı göstergesine göre </a:t>
                </a:r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=29,7°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veya dış göstergede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0,209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hizasında </a:t>
                </a:r>
                <a:r>
                  <a:rPr lang="tr-TR" sz="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10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demektir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endParaRPr lang="tr-TR" sz="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tr-TR" sz="8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21" y="816317"/>
                <a:ext cx="6650831" cy="503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 rot="19810713">
                <a:off x="6835775" y="3117770"/>
                <a:ext cx="3367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0,209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0713">
                <a:off x="6835775" y="3117770"/>
                <a:ext cx="336759" cy="123111"/>
              </a:xfrm>
              <a:prstGeom prst="rect">
                <a:avLst/>
              </a:prstGeom>
              <a:blipFill rotWithShape="0">
                <a:blip r:embed="rId5"/>
                <a:stretch>
                  <a:fillRect l="-1695" t="-2174" r="-678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 rot="19928440">
                <a:off x="6969795" y="3254909"/>
                <a:ext cx="2621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8440">
                <a:off x="6969795" y="3254909"/>
                <a:ext cx="262188" cy="123111"/>
              </a:xfrm>
              <a:prstGeom prst="rect">
                <a:avLst/>
              </a:prstGeom>
              <a:blipFill rotWithShape="0">
                <a:blip r:embed="rId6"/>
                <a:stretch>
                  <a:fillRect l="-6250" r="-6250" b="-76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etin kutusu 10"/>
          <p:cNvSpPr txBox="1"/>
          <p:nvPr/>
        </p:nvSpPr>
        <p:spPr>
          <a:xfrm>
            <a:off x="390221" y="1166390"/>
            <a:ext cx="2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adım: Pergelle orijin merkezli, işaretlenen noktaya kadar yarıçaplı çember</a:t>
            </a:r>
            <a:r>
              <a:rPr lang="tr-TR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çizilir. </a:t>
            </a:r>
          </a:p>
        </p:txBody>
      </p:sp>
      <p:sp>
        <p:nvSpPr>
          <p:cNvPr id="14" name="Oval 13"/>
          <p:cNvSpPr/>
          <p:nvPr/>
        </p:nvSpPr>
        <p:spPr>
          <a:xfrm>
            <a:off x="2193006" y="3467308"/>
            <a:ext cx="3254400" cy="3254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117171" y="1476415"/>
                <a:ext cx="1836534" cy="107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3. adım: Orijinden, yüke doğru </a:t>
                </a:r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=0,3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yani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0,209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0,3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=0,509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hizasına bir doğru çizilir. Ancak bir tur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olduğu için bu,</a:t>
                </a:r>
                <a:b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14:m>
                  <m:oMath xmlns:m="http://schemas.openxmlformats.org/officeDocument/2006/math"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09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</a:t>
                </a:r>
                <a:b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demektir. </a:t>
                </a: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1" y="1476415"/>
                <a:ext cx="1836534" cy="1073692"/>
              </a:xfrm>
              <a:prstGeom prst="rect">
                <a:avLst/>
              </a:prstGeom>
              <a:blipFill rotWithShape="0">
                <a:blip r:embed="rId7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Düz Bağlayıcı 15"/>
          <p:cNvCxnSpPr/>
          <p:nvPr/>
        </p:nvCxnSpPr>
        <p:spPr>
          <a:xfrm flipH="1" flipV="1">
            <a:off x="139700" y="4686300"/>
            <a:ext cx="3680506" cy="40412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 rot="471808">
                <a:off x="14897" y="4417666"/>
                <a:ext cx="442172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0,509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1808">
                <a:off x="14897" y="4417666"/>
                <a:ext cx="442172" cy="123111"/>
              </a:xfrm>
              <a:prstGeom prst="rect">
                <a:avLst/>
              </a:prstGeom>
              <a:blipFill rotWithShape="0">
                <a:blip r:embed="rId8"/>
                <a:stretch>
                  <a:fillRect l="-3947" r="-1316" b="-32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 rot="333391">
                <a:off x="42217" y="4711364"/>
                <a:ext cx="393762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=0,3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391">
                <a:off x="42217" y="4711364"/>
                <a:ext cx="393762" cy="123111"/>
              </a:xfrm>
              <a:prstGeom prst="rect">
                <a:avLst/>
              </a:prstGeom>
              <a:blipFill rotWithShape="0">
                <a:blip r:embed="rId9"/>
                <a:stretch>
                  <a:fillRect l="-5970" r="-2985" b="-71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/>
              <p:cNvSpPr txBox="1"/>
              <p:nvPr/>
            </p:nvSpPr>
            <p:spPr>
              <a:xfrm rot="357650">
                <a:off x="33179" y="4542615"/>
                <a:ext cx="3367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0,009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7650">
                <a:off x="33179" y="4542615"/>
                <a:ext cx="336759" cy="123111"/>
              </a:xfrm>
              <a:prstGeom prst="rect">
                <a:avLst/>
              </a:prstGeom>
              <a:blipFill rotWithShape="0">
                <a:blip r:embed="rId10"/>
                <a:stretch>
                  <a:fillRect l="-5172" r="-5172" b="-740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184844" y="4895505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2256880" y="4763856"/>
                <a:ext cx="78957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=0,3+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0,05</m:t>
                      </m:r>
                    </m:oMath>
                  </m:oMathPara>
                </a14:m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880" y="4763856"/>
                <a:ext cx="789575" cy="123111"/>
              </a:xfrm>
              <a:prstGeom prst="rect">
                <a:avLst/>
              </a:prstGeom>
              <a:blipFill rotWithShape="0">
                <a:blip r:embed="rId11"/>
                <a:stretch>
                  <a:fillRect l="-1538" r="-2308" b="-380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>
                <a:off x="4546910" y="1044010"/>
                <a:ext cx="276585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4. adım: Bu doğrunun, çizilen çemberi kestiği noktadaki ızgara değerlerinden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=0,3+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0,05</m:t>
                    </m:r>
                  </m:oMath>
                </a14:m>
                <a:endParaRPr lang="tr-TR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                        okunur. </a:t>
                </a:r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910" y="1044010"/>
                <a:ext cx="2765856" cy="492443"/>
              </a:xfrm>
              <a:prstGeom prst="rect">
                <a:avLst/>
              </a:prstGeom>
              <a:blipFill rotWithShape="0"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5444532" y="1570036"/>
                <a:ext cx="1436328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5. adım: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endParaRPr lang="tr-TR" sz="1000" i="1" dirty="0" smtClean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0,3+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0,05</m:t>
                          </m:r>
                        </m:e>
                      </m:d>
                      <m:r>
                        <a:rPr lang="tr-T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∙50</m:t>
                      </m:r>
                      <m:r>
                        <m:rPr>
                          <m:sty m:val="p"/>
                        </m:rPr>
                        <a:rPr lang="el-G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r>
                  <a:rPr lang="tr-TR" sz="1000" b="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Cambria Math" panose="02040503050406030204" pitchFamily="18" charset="0"/>
                  </a:rPr>
                  <a:t/>
                </a:r>
                <a:br>
                  <a:rPr lang="tr-TR" sz="1000" b="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Cambria Math" panose="02040503050406030204" pitchFamily="18" charset="0"/>
                  </a:rPr>
                </a:br>
                <a:endParaRPr lang="tr-TR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32" y="1570036"/>
                <a:ext cx="1436328" cy="400174"/>
              </a:xfrm>
              <a:prstGeom prst="rect">
                <a:avLst/>
              </a:prstGeom>
              <a:blipFill rotWithShape="0"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5846136" y="1952866"/>
                <a:ext cx="1261728" cy="24622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=(15+</m:t>
                      </m:r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2,5)</m:t>
                      </m:r>
                      <m:r>
                        <m:rPr>
                          <m:sty m:val="p"/>
                        </m:rPr>
                        <a:rPr lang="el-G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136" y="1952866"/>
                <a:ext cx="1261728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3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ikdörtgen 31"/>
          <p:cNvSpPr/>
          <p:nvPr/>
        </p:nvSpPr>
        <p:spPr>
          <a:xfrm>
            <a:off x="6431150" y="2207665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bulunur.</a:t>
            </a:r>
            <a:endParaRPr lang="tr-TR" sz="800" dirty="0"/>
          </a:p>
        </p:txBody>
      </p:sp>
      <p:cxnSp>
        <p:nvCxnSpPr>
          <p:cNvPr id="34" name="Düz Bağlayıcı 33"/>
          <p:cNvCxnSpPr/>
          <p:nvPr/>
        </p:nvCxnSpPr>
        <p:spPr>
          <a:xfrm>
            <a:off x="2189644" y="5090424"/>
            <a:ext cx="0" cy="5006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>
                <a:off x="1687444" y="9906456"/>
                <a:ext cx="584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=0,54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44" y="9906456"/>
                <a:ext cx="584200" cy="2154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>
                <a:off x="1687444" y="9093656"/>
                <a:ext cx="584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=3,3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44" y="9093656"/>
                <a:ext cx="584200" cy="21544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Metin kutusu 38"/>
          <p:cNvSpPr txBox="1"/>
          <p:nvPr/>
        </p:nvSpPr>
        <p:spPr>
          <a:xfrm>
            <a:off x="5489678" y="8076213"/>
            <a:ext cx="206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Herhangi bir noktadaki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sorulsaydı, orijin merkezli çemberde o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noktadanın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tam aksi tarafından (180° ötesinden) okunurdu.</a:t>
            </a:r>
          </a:p>
        </p:txBody>
      </p:sp>
      <p:cxnSp>
        <p:nvCxnSpPr>
          <p:cNvPr id="40" name="Düz Bağlayıcı 39"/>
          <p:cNvCxnSpPr/>
          <p:nvPr/>
        </p:nvCxnSpPr>
        <p:spPr>
          <a:xfrm flipV="1">
            <a:off x="2271713" y="5090424"/>
            <a:ext cx="1559293" cy="896039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Metin kutusu 40"/>
              <p:cNvSpPr txBox="1"/>
              <p:nvPr/>
            </p:nvSpPr>
            <p:spPr>
              <a:xfrm>
                <a:off x="2495005" y="5897148"/>
                <a:ext cx="802143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=0,32−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0,24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Metin kutusu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005" y="5897148"/>
                <a:ext cx="802143" cy="123111"/>
              </a:xfrm>
              <a:prstGeom prst="rect">
                <a:avLst/>
              </a:prstGeom>
              <a:blipFill rotWithShape="0">
                <a:blip r:embed="rId17"/>
                <a:stretch>
                  <a:fillRect l="-1515" r="-1515" b="-380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Düz Bağlayıcı 42"/>
          <p:cNvCxnSpPr/>
          <p:nvPr/>
        </p:nvCxnSpPr>
        <p:spPr>
          <a:xfrm>
            <a:off x="3820986" y="5093599"/>
            <a:ext cx="2025150" cy="223252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Metin kutusu 48"/>
              <p:cNvSpPr txBox="1"/>
              <p:nvPr/>
            </p:nvSpPr>
            <p:spPr>
              <a:xfrm>
                <a:off x="5462588" y="5369127"/>
                <a:ext cx="721287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=3,2−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" name="Metin kutusu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588" y="5369127"/>
                <a:ext cx="721287" cy="123111"/>
              </a:xfrm>
              <a:prstGeom prst="rect">
                <a:avLst/>
              </a:prstGeom>
              <a:blipFill rotWithShape="0">
                <a:blip r:embed="rId18"/>
                <a:stretch>
                  <a:fillRect l="-1695" t="-5000" r="-3390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Metin kutusu 49"/>
              <p:cNvSpPr txBox="1"/>
              <p:nvPr/>
            </p:nvSpPr>
            <p:spPr>
              <a:xfrm>
                <a:off x="5550867" y="8694571"/>
                <a:ext cx="802143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=0,32−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0,24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0" name="Metin kutusu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67" y="8694571"/>
                <a:ext cx="802143" cy="123111"/>
              </a:xfrm>
              <a:prstGeom prst="rect">
                <a:avLst/>
              </a:prstGeom>
              <a:blipFill rotWithShape="0">
                <a:blip r:embed="rId19"/>
                <a:stretch>
                  <a:fillRect l="-1527" r="-2290" b="-4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etin kutusu 50"/>
              <p:cNvSpPr txBox="1"/>
              <p:nvPr/>
            </p:nvSpPr>
            <p:spPr>
              <a:xfrm>
                <a:off x="5569195" y="8875662"/>
                <a:ext cx="721287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=3,2−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" name="Metin kutus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95" y="8875662"/>
                <a:ext cx="721287" cy="123111"/>
              </a:xfrm>
              <a:prstGeom prst="rect">
                <a:avLst/>
              </a:prstGeom>
              <a:blipFill rotWithShape="0">
                <a:blip r:embed="rId20"/>
                <a:stretch>
                  <a:fillRect l="-1695" t="-5000" r="-2542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ikdörtgen 51"/>
              <p:cNvSpPr/>
              <p:nvPr/>
            </p:nvSpPr>
            <p:spPr>
              <a:xfrm>
                <a:off x="5388451" y="4250737"/>
                <a:ext cx="96455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=2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tr-TR" sz="10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tr-TR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Dikdörtge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51" y="4250737"/>
                <a:ext cx="964559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9" grpId="0"/>
      <p:bldP spid="10" grpId="0"/>
      <p:bldP spid="11" grpId="0"/>
      <p:bldP spid="14" grpId="0" animBg="1"/>
      <p:bldP spid="15" grpId="0"/>
      <p:bldP spid="17" grpId="0" animBg="1"/>
      <p:bldP spid="18" grpId="0" animBg="1"/>
      <p:bldP spid="23" grpId="0"/>
      <p:bldP spid="25" grpId="0" animBg="1"/>
      <p:bldP spid="26" grpId="0" animBg="1"/>
      <p:bldP spid="27" grpId="0"/>
      <p:bldP spid="28" grpId="0"/>
      <p:bldP spid="30" grpId="0" animBg="1"/>
      <p:bldP spid="32" grpId="0"/>
      <p:bldP spid="37" grpId="0"/>
      <p:bldP spid="38" grpId="0"/>
      <p:bldP spid="39" grpId="0"/>
      <p:bldP spid="41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ikdörtgen 32"/>
              <p:cNvSpPr/>
              <p:nvPr/>
            </p:nvSpPr>
            <p:spPr>
              <a:xfrm>
                <a:off x="3050449" y="5807038"/>
                <a:ext cx="104471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0,3</m:t>
                      </m:r>
                    </m:oMath>
                  </m:oMathPara>
                </a14:m>
                <a:endParaRPr lang="tr-TR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Dikdörtge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49" y="5807038"/>
                <a:ext cx="104471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335280" y="251460"/>
                <a:ext cx="6545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=25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yükü ile sonlandırılmış, karakteristik empedansı</a:t>
                </a:r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50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olan iletim hattının, yükten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uzakta görülen giriş empedansı nedir? 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251460"/>
                <a:ext cx="654558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390220" y="615204"/>
                <a:ext cx="6490639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Çözüm</a:t>
                </a:r>
                <a:r>
                  <a:rPr lang="tr-TR" sz="800" b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tr-TR" sz="800" u="sng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1. adım:</a:t>
                </a:r>
                <a:r>
                  <a:rPr lang="tr-TR" sz="800" b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=0,5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0,3</m:t>
                    </m:r>
                  </m:oMath>
                </a14:m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ulunur</m:t>
                    </m:r>
                    <m:r>
                      <a:rPr lang="tr-TR" sz="1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.</m:t>
                    </m:r>
                  </m:oMath>
                </a14:m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0,5 çemberinin alt taraftaki 0,3 yayı ile kesişim noktası işaretlenir.</a:t>
                </a:r>
                <a:endParaRPr lang="tr-TR" sz="10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0" y="615204"/>
                <a:ext cx="6490639" cy="245516"/>
              </a:xfrm>
              <a:prstGeom prst="rect">
                <a:avLst/>
              </a:prstGeom>
              <a:blipFill rotWithShape="0">
                <a:blip r:embed="rId4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959575" y="5856945"/>
            <a:ext cx="36000" cy="36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Bağlayıcı 5"/>
          <p:cNvCxnSpPr/>
          <p:nvPr/>
        </p:nvCxnSpPr>
        <p:spPr>
          <a:xfrm flipH="1">
            <a:off x="710222" y="5095878"/>
            <a:ext cx="3114066" cy="284797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385762" y="781671"/>
                <a:ext cx="6650831" cy="546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Bu noktanın en dış çemberdeki hizasında, yani açı göstergesine göre </a:t>
                </a:r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=−137,7°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veya dış göstergede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441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hizasında </a:t>
                </a:r>
                <a:r>
                  <a:rPr lang="tr-TR" sz="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10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demektir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endParaRPr lang="tr-TR" sz="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tr-TR" sz="8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" y="781671"/>
                <a:ext cx="6650831" cy="5461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 rot="18929306">
                <a:off x="688263" y="7659800"/>
                <a:ext cx="3367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0,441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9306">
                <a:off x="688263" y="7659800"/>
                <a:ext cx="336759" cy="123111"/>
              </a:xfrm>
              <a:prstGeom prst="rect">
                <a:avLst/>
              </a:prstGeom>
              <a:blipFill rotWithShape="0">
                <a:blip r:embed="rId6"/>
                <a:stretch>
                  <a:fillRect t="-3704" r="-5455" b="-37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 rot="19047033">
                <a:off x="803230" y="7768361"/>
                <a:ext cx="2621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7033">
                <a:off x="803230" y="7768361"/>
                <a:ext cx="262188" cy="123111"/>
              </a:xfrm>
              <a:prstGeom prst="rect">
                <a:avLst/>
              </a:prstGeom>
              <a:blipFill rotWithShape="0">
                <a:blip r:embed="rId7"/>
                <a:stretch>
                  <a:fillRect l="-2174" r="-6522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etin kutusu 10"/>
          <p:cNvSpPr txBox="1"/>
          <p:nvPr/>
        </p:nvSpPr>
        <p:spPr>
          <a:xfrm>
            <a:off x="357818" y="1161021"/>
            <a:ext cx="2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adım: Pergelle orijin merkezli, işaretlenen noktaya kadar yarıçaplı çember</a:t>
            </a:r>
            <a:r>
              <a:rPr lang="tr-TR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çizilir. </a:t>
            </a:r>
          </a:p>
        </p:txBody>
      </p:sp>
      <p:sp>
        <p:nvSpPr>
          <p:cNvPr id="14" name="Oval 13"/>
          <p:cNvSpPr/>
          <p:nvPr/>
        </p:nvSpPr>
        <p:spPr>
          <a:xfrm>
            <a:off x="2672997" y="3945686"/>
            <a:ext cx="2307600" cy="2307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87488" y="1562789"/>
                <a:ext cx="1836534" cy="107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3. adım: Orijinden, yüke doğru </a:t>
                </a:r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yani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0,441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=0,541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hizasına bir doğru çizilir. Ancak bir tur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olduğu için bu,</a:t>
                </a:r>
                <a:b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14:m>
                  <m:oMath xmlns:m="http://schemas.openxmlformats.org/officeDocument/2006/math"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041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</a:t>
                </a:r>
                <a:b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demektir. </a:t>
                </a: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8" y="1562789"/>
                <a:ext cx="1836534" cy="1073692"/>
              </a:xfrm>
              <a:prstGeom prst="rect">
                <a:avLst/>
              </a:prstGeom>
              <a:blipFill rotWithShape="0">
                <a:blip r:embed="rId8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Düz Bağlayıcı 15"/>
          <p:cNvCxnSpPr/>
          <p:nvPr/>
        </p:nvCxnSpPr>
        <p:spPr>
          <a:xfrm flipH="1" flipV="1">
            <a:off x="419100" y="3162300"/>
            <a:ext cx="3401106" cy="192812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136732" y="2946599"/>
                <a:ext cx="4421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0,541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2" y="2946599"/>
                <a:ext cx="442172" cy="123111"/>
              </a:xfrm>
              <a:prstGeom prst="rect">
                <a:avLst/>
              </a:prstGeom>
              <a:blipFill rotWithShape="0">
                <a:blip r:embed="rId9"/>
                <a:stretch>
                  <a:fillRect l="-4110" r="-2740" b="-95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 rot="21432855">
                <a:off x="92010" y="3208948"/>
                <a:ext cx="3937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2855">
                <a:off x="92010" y="3208948"/>
                <a:ext cx="393762" cy="123111"/>
              </a:xfrm>
              <a:prstGeom prst="rect">
                <a:avLst/>
              </a:prstGeom>
              <a:blipFill rotWithShape="0">
                <a:blip r:embed="rId10"/>
                <a:stretch>
                  <a:fillRect l="-4478" r="-2985" b="-8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/>
              <p:cNvSpPr txBox="1"/>
              <p:nvPr/>
            </p:nvSpPr>
            <p:spPr>
              <a:xfrm>
                <a:off x="78259" y="3054803"/>
                <a:ext cx="3367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0,041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" y="3054803"/>
                <a:ext cx="336759" cy="123111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5455" b="-1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806351" y="4507051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2909628" y="4428967"/>
                <a:ext cx="84568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=0,47+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0,21</m:t>
                      </m:r>
                    </m:oMath>
                  </m:oMathPara>
                </a14:m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28" y="4428967"/>
                <a:ext cx="845681" cy="123111"/>
              </a:xfrm>
              <a:prstGeom prst="rect">
                <a:avLst/>
              </a:prstGeom>
              <a:blipFill rotWithShape="0">
                <a:blip r:embed="rId12"/>
                <a:stretch>
                  <a:fillRect l="-1439" t="-5000" r="-1439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>
                <a:off x="4364448" y="1001228"/>
                <a:ext cx="29633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4. adım: Bu doğrunun, çizilen çemberi kestiği noktadaki ızgara değerlerinden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472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0,21</m:t>
                    </m:r>
                  </m:oMath>
                </a14:m>
                <a:endParaRPr lang="tr-TR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                        okunur. </a:t>
                </a:r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448" y="1001228"/>
                <a:ext cx="2963376" cy="492443"/>
              </a:xfrm>
              <a:prstGeom prst="rect">
                <a:avLst/>
              </a:prstGeom>
              <a:blipFill rotWithShape="0"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5444532" y="1570036"/>
                <a:ext cx="1436328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5. adım: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endParaRPr lang="tr-TR" sz="1000" i="1" dirty="0" smtClean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</m:t>
                          </m:r>
                          <m: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472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0,21</m:t>
                          </m:r>
                        </m:e>
                      </m:d>
                      <m:r>
                        <a:rPr lang="tr-T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∙50</m:t>
                      </m:r>
                      <m:r>
                        <m:rPr>
                          <m:sty m:val="p"/>
                        </m:rPr>
                        <a:rPr lang="el-G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r>
                  <a:rPr lang="tr-TR" sz="1000" b="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Cambria Math" panose="02040503050406030204" pitchFamily="18" charset="0"/>
                  </a:rPr>
                  <a:t/>
                </a:r>
                <a:br>
                  <a:rPr lang="tr-TR" sz="1000" b="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Cambria Math" panose="02040503050406030204" pitchFamily="18" charset="0"/>
                  </a:rPr>
                </a:br>
                <a:endParaRPr lang="tr-TR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32" y="1570036"/>
                <a:ext cx="1436328" cy="400174"/>
              </a:xfrm>
              <a:prstGeom prst="rect">
                <a:avLst/>
              </a:prstGeom>
              <a:blipFill rotWithShape="0"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5846136" y="1952866"/>
                <a:ext cx="1380164" cy="24622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=(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23,6</m:t>
                      </m:r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10</m:t>
                      </m:r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,5)</m:t>
                      </m:r>
                      <m:r>
                        <m:rPr>
                          <m:sty m:val="p"/>
                        </m:rPr>
                        <a:rPr lang="el-G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136" y="1952866"/>
                <a:ext cx="1380164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ikdörtgen 31"/>
          <p:cNvSpPr/>
          <p:nvPr/>
        </p:nvSpPr>
        <p:spPr>
          <a:xfrm>
            <a:off x="6431150" y="2207665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bulunur.</a:t>
            </a:r>
            <a:endParaRPr lang="tr-TR" sz="800" dirty="0"/>
          </a:p>
        </p:txBody>
      </p:sp>
      <p:cxnSp>
        <p:nvCxnSpPr>
          <p:cNvPr id="34" name="Düz Bağlayıcı 33"/>
          <p:cNvCxnSpPr/>
          <p:nvPr/>
        </p:nvCxnSpPr>
        <p:spPr>
          <a:xfrm>
            <a:off x="2673035" y="5090424"/>
            <a:ext cx="0" cy="5006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>
                <a:off x="2092257" y="9888707"/>
                <a:ext cx="6810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tr-T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57" y="9888707"/>
                <a:ext cx="681038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>
                <a:off x="2170838" y="9100894"/>
                <a:ext cx="584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=2,23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38" y="9100894"/>
                <a:ext cx="584200" cy="21544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Metin kutusu 38"/>
          <p:cNvSpPr txBox="1"/>
          <p:nvPr/>
        </p:nvSpPr>
        <p:spPr>
          <a:xfrm>
            <a:off x="5489678" y="8076213"/>
            <a:ext cx="206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Admitanslar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ise, orijin merkezli çemberlerde ilgili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noktadanın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tam aksi tarafından (180° ötesinden) okunur.</a:t>
            </a:r>
          </a:p>
        </p:txBody>
      </p:sp>
      <p:cxnSp>
        <p:nvCxnSpPr>
          <p:cNvPr id="40" name="Düz Bağlayıcı 39"/>
          <p:cNvCxnSpPr/>
          <p:nvPr/>
        </p:nvCxnSpPr>
        <p:spPr>
          <a:xfrm flipV="1">
            <a:off x="3819105" y="4201654"/>
            <a:ext cx="991020" cy="900214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Metin kutusu 40"/>
              <p:cNvSpPr txBox="1"/>
              <p:nvPr/>
            </p:nvSpPr>
            <p:spPr>
              <a:xfrm>
                <a:off x="4767052" y="4268154"/>
                <a:ext cx="802143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=1,47+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0,88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Metin kutusu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52" y="4268154"/>
                <a:ext cx="802143" cy="123111"/>
              </a:xfrm>
              <a:prstGeom prst="rect">
                <a:avLst/>
              </a:prstGeom>
              <a:blipFill rotWithShape="0">
                <a:blip r:embed="rId18"/>
                <a:stretch>
                  <a:fillRect l="-1515" r="-1515" b="-4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Düz Bağlayıcı 42"/>
          <p:cNvCxnSpPr/>
          <p:nvPr/>
        </p:nvCxnSpPr>
        <p:spPr>
          <a:xfrm>
            <a:off x="3814342" y="5093426"/>
            <a:ext cx="3074066" cy="1737496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Metin kutusu 48"/>
              <p:cNvSpPr txBox="1"/>
              <p:nvPr/>
            </p:nvSpPr>
            <p:spPr>
              <a:xfrm>
                <a:off x="4911724" y="5575000"/>
                <a:ext cx="833498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=1,77−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0,78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" name="Metin kutusu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4" y="5575000"/>
                <a:ext cx="833498" cy="123111"/>
              </a:xfrm>
              <a:prstGeom prst="rect">
                <a:avLst/>
              </a:prstGeom>
              <a:blipFill rotWithShape="0">
                <a:blip r:embed="rId19"/>
                <a:stretch>
                  <a:fillRect l="-1471" t="-5000" r="-2206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Metin kutusu 49"/>
              <p:cNvSpPr txBox="1"/>
              <p:nvPr/>
            </p:nvSpPr>
            <p:spPr>
              <a:xfrm>
                <a:off x="5550867" y="8694571"/>
                <a:ext cx="802143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=1,47+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0,88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0" name="Metin kutusu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67" y="8694571"/>
                <a:ext cx="802143" cy="123111"/>
              </a:xfrm>
              <a:prstGeom prst="rect">
                <a:avLst/>
              </a:prstGeom>
              <a:blipFill rotWithShape="0">
                <a:blip r:embed="rId20"/>
                <a:stretch>
                  <a:fillRect l="-1527" r="-2290" b="-4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etin kutusu 50"/>
              <p:cNvSpPr txBox="1"/>
              <p:nvPr/>
            </p:nvSpPr>
            <p:spPr>
              <a:xfrm>
                <a:off x="5569195" y="8875662"/>
                <a:ext cx="833498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=1,77−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0,78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" name="Metin kutus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95" y="8875662"/>
                <a:ext cx="833498" cy="123111"/>
              </a:xfrm>
              <a:prstGeom prst="rect">
                <a:avLst/>
              </a:prstGeom>
              <a:blipFill rotWithShape="0">
                <a:blip r:embed="rId19"/>
                <a:stretch>
                  <a:fillRect l="-1471" t="-5000" r="-2206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95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/>
      <p:bldP spid="4" grpId="0" animBg="1"/>
      <p:bldP spid="5" grpId="0"/>
      <p:bldP spid="9" grpId="0"/>
      <p:bldP spid="10" grpId="0"/>
      <p:bldP spid="11" grpId="0"/>
      <p:bldP spid="14" grpId="0" animBg="1"/>
      <p:bldP spid="15" grpId="0"/>
      <p:bldP spid="17" grpId="0"/>
      <p:bldP spid="18" grpId="0"/>
      <p:bldP spid="23" grpId="0"/>
      <p:bldP spid="25" grpId="0" animBg="1"/>
      <p:bldP spid="26" grpId="0" animBg="1"/>
      <p:bldP spid="27" grpId="0"/>
      <p:bldP spid="28" grpId="0"/>
      <p:bldP spid="30" grpId="0" animBg="1"/>
      <p:bldP spid="32" grpId="0"/>
      <p:bldP spid="37" grpId="0"/>
      <p:bldP spid="38" grpId="0"/>
      <p:bldP spid="39" grpId="0"/>
      <p:bldP spid="41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ikdörtgen 32"/>
              <p:cNvSpPr/>
              <p:nvPr/>
            </p:nvSpPr>
            <p:spPr>
              <a:xfrm>
                <a:off x="3292328" y="2637942"/>
                <a:ext cx="117012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5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0,75</m:t>
                      </m:r>
                    </m:oMath>
                  </m:oMathPara>
                </a14:m>
                <a:endParaRPr lang="tr-TR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Dikdörtge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28" y="2637942"/>
                <a:ext cx="1170129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335280" y="251460"/>
                <a:ext cx="6545580" cy="39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 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𝑌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=0,005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0,015</m:t>
                    </m:r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yükü ile sonlandırılmış, karakteristik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admitansı</a:t>
                </a:r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𝑌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0,02 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olan iletim hattının, yükten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0,1735</m:t>
                    </m:r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uzakta görülen giriş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nedir? </a:t>
                </a:r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251460"/>
                <a:ext cx="6545580" cy="396583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390221" y="615204"/>
                <a:ext cx="6661612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Çözüm</a:t>
                </a:r>
                <a:r>
                  <a:rPr lang="tr-TR" sz="800" b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tr-TR" sz="800" u="sng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1. adım:</a:t>
                </a:r>
                <a:r>
                  <a:rPr lang="tr-TR" sz="800" b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=0,25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0,75</m:t>
                    </m:r>
                  </m:oMath>
                </a14:m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ulunur</m:t>
                    </m:r>
                    <m:r>
                      <a:rPr lang="tr-TR" sz="1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.</m:t>
                    </m:r>
                  </m:oMath>
                </a14:m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0,25 çemberinin üst taraftaki 0,75 yayı ile kesişim noktası işaretlenir.</a:t>
                </a:r>
                <a:endParaRPr lang="tr-TR" sz="10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1" y="615204"/>
                <a:ext cx="6661612" cy="245516"/>
              </a:xfrm>
              <a:prstGeom prst="rect">
                <a:avLst/>
              </a:prstGeom>
              <a:blipFill rotWithShape="0">
                <a:blip r:embed="rId4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70432" y="2939101"/>
            <a:ext cx="36000" cy="36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Bağlayıcı 5"/>
          <p:cNvCxnSpPr/>
          <p:nvPr/>
        </p:nvCxnSpPr>
        <p:spPr>
          <a:xfrm flipH="1" flipV="1">
            <a:off x="2940707" y="1562789"/>
            <a:ext cx="883581" cy="353308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401002" y="793277"/>
                <a:ext cx="6650831" cy="546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Bu noktanın en dış çemberdeki hizasında, yani açı göstergesine göre </a:t>
                </a:r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=104,0°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veya dış göstergede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1055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hizasında </a:t>
                </a:r>
                <a:r>
                  <a:rPr lang="tr-TR" sz="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10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demektir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endParaRPr lang="tr-TR" sz="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tr-TR" sz="8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" y="793277"/>
                <a:ext cx="6650831" cy="5461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 rot="20534411">
                <a:off x="2549216" y="1637053"/>
                <a:ext cx="3928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0,1055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4411">
                <a:off x="2549216" y="1637053"/>
                <a:ext cx="392864" cy="123111"/>
              </a:xfrm>
              <a:prstGeom prst="rect">
                <a:avLst/>
              </a:prstGeom>
              <a:blipFill rotWithShape="0">
                <a:blip r:embed="rId6"/>
                <a:stretch>
                  <a:fillRect l="-2899" r="-4348"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 rot="20907100">
                <a:off x="2961164" y="1508480"/>
                <a:ext cx="2621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7100">
                <a:off x="2961164" y="1508480"/>
                <a:ext cx="262188" cy="123111"/>
              </a:xfrm>
              <a:prstGeom prst="rect">
                <a:avLst/>
              </a:prstGeom>
              <a:blipFill rotWithShape="0">
                <a:blip r:embed="rId7"/>
                <a:stretch>
                  <a:fillRect l="-6383" r="-6383" b="-1034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etin kutusu 10"/>
          <p:cNvSpPr txBox="1"/>
          <p:nvPr/>
        </p:nvSpPr>
        <p:spPr>
          <a:xfrm>
            <a:off x="384824" y="1116031"/>
            <a:ext cx="2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adım: Pergelle orijin merkezli, işaretlenen noktaya kadar yarıçaplı çember</a:t>
            </a:r>
            <a:r>
              <a:rPr lang="tr-TR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çizilir. </a:t>
            </a:r>
          </a:p>
        </p:txBody>
      </p:sp>
      <p:sp>
        <p:nvSpPr>
          <p:cNvPr id="14" name="Oval 13"/>
          <p:cNvSpPr/>
          <p:nvPr/>
        </p:nvSpPr>
        <p:spPr>
          <a:xfrm>
            <a:off x="1611142" y="2896748"/>
            <a:ext cx="4406400" cy="4406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140402" y="1404009"/>
                <a:ext cx="2180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3. adım: Orijinden, yüke doğru</a:t>
                </a:r>
                <a:endParaRPr lang="tr-TR" sz="1000" i="1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=0,1735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yani 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0,1055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1735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tr-TR" sz="1000" i="1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=0,2790</m:t>
                    </m:r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hizasına bir</a:t>
                </a:r>
              </a:p>
              <a:p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doğru çizilir. </a:t>
                </a: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2" y="1404009"/>
                <a:ext cx="2180016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Düz Bağlayıcı 15"/>
          <p:cNvCxnSpPr/>
          <p:nvPr/>
        </p:nvCxnSpPr>
        <p:spPr>
          <a:xfrm flipH="1" flipV="1">
            <a:off x="3824288" y="5097140"/>
            <a:ext cx="3695700" cy="141906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 rot="1224604">
                <a:off x="7140487" y="6296888"/>
                <a:ext cx="3367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0,279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24604">
                <a:off x="7140487" y="6296888"/>
                <a:ext cx="336759" cy="123111"/>
              </a:xfrm>
              <a:prstGeom prst="rect">
                <a:avLst/>
              </a:prstGeom>
              <a:blipFill rotWithShape="0">
                <a:blip r:embed="rId9"/>
                <a:stretch>
                  <a:fillRect l="-5000" r="-3333"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 rot="1212263">
                <a:off x="7027343" y="6479894"/>
                <a:ext cx="56207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=0,1735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12263">
                <a:off x="7027343" y="6479894"/>
                <a:ext cx="562077" cy="123111"/>
              </a:xfrm>
              <a:prstGeom prst="rect">
                <a:avLst/>
              </a:prstGeom>
              <a:blipFill rotWithShape="0">
                <a:blip r:embed="rId10"/>
                <a:stretch>
                  <a:fillRect l="-4255" r="-1064" b="-38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/>
              <p:cNvSpPr txBox="1"/>
              <p:nvPr/>
            </p:nvSpPr>
            <p:spPr>
              <a:xfrm rot="17451295">
                <a:off x="49434" y="3669838"/>
                <a:ext cx="3367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0,029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51295">
                <a:off x="49434" y="3669838"/>
                <a:ext cx="336759" cy="123111"/>
              </a:xfrm>
              <a:prstGeom prst="rect">
                <a:avLst/>
              </a:prstGeom>
              <a:blipFill rotWithShape="0">
                <a:blip r:embed="rId11"/>
                <a:stretch>
                  <a:fillRect t="-3333" r="-7692"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5863516" y="5873888"/>
            <a:ext cx="18000" cy="18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5931599" y="5768777"/>
                <a:ext cx="833498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=2,77−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3,05</m:t>
                      </m:r>
                    </m:oMath>
                  </m:oMathPara>
                </a14:m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99" y="5768777"/>
                <a:ext cx="833498" cy="123111"/>
              </a:xfrm>
              <a:prstGeom prst="rect">
                <a:avLst/>
              </a:prstGeom>
              <a:blipFill rotWithShape="0">
                <a:blip r:embed="rId12"/>
                <a:stretch>
                  <a:fillRect l="-1460" r="-2190" b="-380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>
                <a:off x="4434525" y="1057761"/>
                <a:ext cx="29633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4. adım: Bu doğrunun, çizilen çemberi kestiği noktadaki ızgara değerlerinden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77−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3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05</m:t>
                    </m:r>
                  </m:oMath>
                </a14:m>
                <a:endParaRPr lang="tr-TR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                        okunur. </a:t>
                </a:r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25" y="1057761"/>
                <a:ext cx="2963376" cy="492443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5464460" y="1470333"/>
                <a:ext cx="1436328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5. adım: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𝑌</m:t>
                        </m:r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𝑌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endParaRPr lang="tr-TR" sz="1000" i="1" dirty="0" smtClean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77−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  <m:r>
                            <a:rPr lang="tr-T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tr-T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05</m:t>
                          </m:r>
                        </m:e>
                      </m:d>
                      <m:r>
                        <a:rPr lang="tr-T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∙0,02</m:t>
                      </m:r>
                      <m:r>
                        <a:rPr lang="tr-T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r>
                  <a:rPr lang="tr-TR" sz="1000" b="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Cambria Math" panose="02040503050406030204" pitchFamily="18" charset="0"/>
                  </a:rPr>
                  <a:t/>
                </a:r>
                <a:br>
                  <a:rPr lang="tr-TR" sz="1000" b="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Cambria Math" panose="02040503050406030204" pitchFamily="18" charset="0"/>
                  </a:rPr>
                </a:br>
                <a:endParaRPr lang="tr-TR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60" y="1470333"/>
                <a:ext cx="1436328" cy="40017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5637086" y="1862268"/>
                <a:ext cx="1588128" cy="24622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tr-TR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0,0554−</m:t>
                          </m:r>
                          <m: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  <m:r>
                            <a:rPr lang="tr-T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061</m:t>
                          </m:r>
                        </m:e>
                      </m:d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86" y="1862268"/>
                <a:ext cx="1588128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ikdörtgen 31"/>
          <p:cNvSpPr/>
          <p:nvPr/>
        </p:nvSpPr>
        <p:spPr>
          <a:xfrm>
            <a:off x="6402693" y="2104159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bulunur.</a:t>
            </a:r>
            <a:endParaRPr lang="tr-TR" sz="800" dirty="0"/>
          </a:p>
        </p:txBody>
      </p:sp>
      <p:cxnSp>
        <p:nvCxnSpPr>
          <p:cNvPr id="34" name="Düz Bağlayıcı 33"/>
          <p:cNvCxnSpPr/>
          <p:nvPr/>
        </p:nvCxnSpPr>
        <p:spPr>
          <a:xfrm>
            <a:off x="1610982" y="5090424"/>
            <a:ext cx="0" cy="5006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>
                <a:off x="1001644" y="9881564"/>
                <a:ext cx="6810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=0,73</m:t>
                      </m:r>
                    </m:oMath>
                  </m:oMathPara>
                </a14:m>
                <a:endParaRPr lang="tr-T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44" y="9881564"/>
                <a:ext cx="681038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>
                <a:off x="1127851" y="9086607"/>
                <a:ext cx="584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=6,3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51" y="9086607"/>
                <a:ext cx="584200" cy="21544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Metin kutusu 38"/>
          <p:cNvSpPr txBox="1"/>
          <p:nvPr/>
        </p:nvSpPr>
        <p:spPr>
          <a:xfrm>
            <a:off x="5489678" y="8076213"/>
            <a:ext cx="206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Empedanslar ise, orijin merkezli çemberlerde ilgili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noktadanın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tam aksi tarafından (180° ötesinden) okunur.</a:t>
            </a:r>
          </a:p>
        </p:txBody>
      </p:sp>
      <p:cxnSp>
        <p:nvCxnSpPr>
          <p:cNvPr id="40" name="Düz Bağlayıcı 39"/>
          <p:cNvCxnSpPr/>
          <p:nvPr/>
        </p:nvCxnSpPr>
        <p:spPr>
          <a:xfrm>
            <a:off x="3824288" y="5090424"/>
            <a:ext cx="571500" cy="2320026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Metin kutusu 40"/>
              <p:cNvSpPr txBox="1"/>
              <p:nvPr/>
            </p:nvSpPr>
            <p:spPr>
              <a:xfrm>
                <a:off x="4434525" y="7248308"/>
                <a:ext cx="81432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=0,40−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1,20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Metin kutusu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25" y="7248308"/>
                <a:ext cx="814325" cy="123111"/>
              </a:xfrm>
              <a:prstGeom prst="rect">
                <a:avLst/>
              </a:prstGeom>
              <a:blipFill rotWithShape="0">
                <a:blip r:embed="rId18"/>
                <a:stretch>
                  <a:fillRect l="-1493" r="-1493" b="-4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Düz Bağlayıcı 42"/>
          <p:cNvCxnSpPr/>
          <p:nvPr/>
        </p:nvCxnSpPr>
        <p:spPr>
          <a:xfrm>
            <a:off x="273844" y="3740944"/>
            <a:ext cx="3539114" cy="1345382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Metin kutusu 48"/>
              <p:cNvSpPr txBox="1"/>
              <p:nvPr/>
            </p:nvSpPr>
            <p:spPr>
              <a:xfrm>
                <a:off x="1824738" y="4184676"/>
                <a:ext cx="866519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=0,16+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0,18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" name="Metin kutusu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8" y="4184676"/>
                <a:ext cx="866519" cy="123111"/>
              </a:xfrm>
              <a:prstGeom prst="rect">
                <a:avLst/>
              </a:prstGeom>
              <a:blipFill rotWithShape="0">
                <a:blip r:embed="rId19"/>
                <a:stretch>
                  <a:fillRect l="-704" b="-380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Metin kutusu 49"/>
              <p:cNvSpPr txBox="1"/>
              <p:nvPr/>
            </p:nvSpPr>
            <p:spPr>
              <a:xfrm>
                <a:off x="5550867" y="8694571"/>
                <a:ext cx="81432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=0,40−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1,20</m:t>
                      </m:r>
                    </m:oMath>
                  </m:oMathPara>
                </a14:m>
                <a:endParaRPr lang="tr-TR" sz="8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0" name="Metin kutusu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67" y="8694571"/>
                <a:ext cx="814325" cy="123111"/>
              </a:xfrm>
              <a:prstGeom prst="rect">
                <a:avLst/>
              </a:prstGeom>
              <a:blipFill rotWithShape="0">
                <a:blip r:embed="rId20"/>
                <a:stretch>
                  <a:fillRect l="-1504" r="-2256" b="-4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etin kutusu 50"/>
              <p:cNvSpPr txBox="1"/>
              <p:nvPr/>
            </p:nvSpPr>
            <p:spPr>
              <a:xfrm>
                <a:off x="5569195" y="8875662"/>
                <a:ext cx="84568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=0,16+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0,18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" name="Metin kutus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95" y="8875662"/>
                <a:ext cx="845681" cy="123111"/>
              </a:xfrm>
              <a:prstGeom prst="rect">
                <a:avLst/>
              </a:prstGeom>
              <a:blipFill rotWithShape="0">
                <a:blip r:embed="rId21"/>
                <a:stretch>
                  <a:fillRect l="-1449" t="-5000" r="-2174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5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/>
      <p:bldP spid="4" grpId="0" animBg="1"/>
      <p:bldP spid="5" grpId="0"/>
      <p:bldP spid="9" grpId="0"/>
      <p:bldP spid="10" grpId="0"/>
      <p:bldP spid="11" grpId="0"/>
      <p:bldP spid="14" grpId="0" animBg="1"/>
      <p:bldP spid="15" grpId="0"/>
      <p:bldP spid="17" grpId="0"/>
      <p:bldP spid="18" grpId="0"/>
      <p:bldP spid="23" grpId="0"/>
      <p:bldP spid="25" grpId="0" animBg="1"/>
      <p:bldP spid="26" grpId="0" animBg="1"/>
      <p:bldP spid="27" grpId="0"/>
      <p:bldP spid="28" grpId="0"/>
      <p:bldP spid="30" grpId="0" animBg="1"/>
      <p:bldP spid="32" grpId="0"/>
      <p:bldP spid="37" grpId="0"/>
      <p:bldP spid="38" grpId="0"/>
      <p:bldP spid="39" grpId="0"/>
      <p:bldP spid="41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5263" y="44366"/>
            <a:ext cx="5079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Kayıpsız Hat Parçası ile Saf </a:t>
            </a:r>
            <a:r>
              <a:rPr lang="tr-TR" sz="1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veya </a:t>
            </a:r>
            <a:r>
              <a:rPr lang="tr-TR" sz="1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Elde Etmek: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223836" y="279623"/>
                <a:ext cx="6951664" cy="54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func>
                          <m:funcPr>
                            <m:ctrlPr>
                              <a:rPr lang="tr-T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tr-T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tr-T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func>
                      </m:num>
                      <m:den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func>
                          <m:funcPr>
                            <m:ctrlP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func>
                      </m:den>
                    </m:f>
                    <m:r>
                      <a:rPr lang="tr-T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olduğundan, kısa devre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ve </a:t>
                </a:r>
                <a:r>
                  <a:rPr lang="tr-TR" sz="1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açık devre </a:t>
                </a:r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durumlarında hat boyunca giriş empedansı (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ve dolayısıyla giriş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saf sanal olur.</a:t>
                </a:r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6" y="279623"/>
                <a:ext cx="6951664" cy="548292"/>
              </a:xfrm>
              <a:prstGeom prst="rect">
                <a:avLst/>
              </a:prstGeom>
              <a:blipFill rotWithShape="0"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86041" y="784625"/>
                <a:ext cx="3596959" cy="365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Hat sonu kısa devre edilmişse yük empedansı, empedans cinsinden Smith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en soldaki (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180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veya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0.00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noktadır.</a:t>
                </a: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1" y="784625"/>
                <a:ext cx="3596959" cy="365806"/>
              </a:xfrm>
              <a:prstGeom prst="rect">
                <a:avLst/>
              </a:prstGeom>
              <a:blipFill rotWithShape="0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86041" y="1074114"/>
            <a:ext cx="337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Buradan, istenen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normalize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edilmiş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yayının en dış noktasına, kaynağa doğru gidilen mesafe kadarlık bir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iletim hattı alınırsa o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elde edilir.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0" y="1509542"/>
                <a:ext cx="2079307" cy="518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 cinsinden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Smith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(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k.d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.) en sağdaki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veya 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25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noktadır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9542"/>
                <a:ext cx="2079307" cy="518988"/>
              </a:xfrm>
              <a:prstGeom prst="rect">
                <a:avLst/>
              </a:prstGeom>
              <a:blipFill rotWithShape="0">
                <a:blip r:embed="rId4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0" y="1928365"/>
            <a:ext cx="1561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Buradan, istenen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-22859" y="2036087"/>
            <a:ext cx="13182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 err="1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ormalize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edilmiş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yayının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dış noktasına,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kaynağa doğru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gidilen mesafe kadarlık bir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iletim hattı</a:t>
            </a:r>
            <a:endParaRPr lang="tr-TR" sz="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alınırsa o</a:t>
            </a:r>
          </a:p>
          <a:p>
            <a:r>
              <a:rPr lang="tr-TR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üseptans</a:t>
            </a:r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lde</a:t>
            </a:r>
          </a:p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edilir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3791836" y="768112"/>
                <a:ext cx="3520743" cy="365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Hat sonu açık devre edilmişse yük empedansı, empedans cinsinden Smith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en sağdaki (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veya</a:t>
                </a:r>
                <a:r>
                  <a:rPr lang="tr-TR" sz="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0,25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noktadır.</a:t>
                </a:r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36" y="768112"/>
                <a:ext cx="3520743" cy="365806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Metin kutusu 12"/>
          <p:cNvSpPr txBox="1"/>
          <p:nvPr/>
        </p:nvSpPr>
        <p:spPr>
          <a:xfrm>
            <a:off x="4158773" y="1043634"/>
            <a:ext cx="31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Buradan, istenen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normalize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edilmiş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yayının en dış noktasına, kaynağa doğru gidilen mesafe kadarlık bir iletim hattı alınırsa o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elde edilir.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5235894" y="1459339"/>
                <a:ext cx="2079307" cy="765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 cinsinden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Smith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endPara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r"/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(a.d.) en soldaki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18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veya 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00</m:t>
                    </m:r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noktadır.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Buradan,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istenen </a:t>
                </a:r>
                <a:r>
                  <a:rPr lang="tr-TR" sz="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normalize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edilmiş </a:t>
                </a:r>
              </a:p>
              <a:p>
                <a:endParaRPr lang="tr-TR" sz="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894" y="1459339"/>
                <a:ext cx="2079307" cy="7652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kdörtgen 15"/>
          <p:cNvSpPr/>
          <p:nvPr/>
        </p:nvSpPr>
        <p:spPr>
          <a:xfrm>
            <a:off x="5653087" y="2028530"/>
            <a:ext cx="1677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yayının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en dış noktasına,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kaynağa doğru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gidilen mesafe</a:t>
            </a:r>
          </a:p>
          <a:p>
            <a:pPr algn="r"/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Kadarlık bir iletim</a:t>
            </a:r>
          </a:p>
          <a:p>
            <a:pPr algn="r"/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Hattı alınırsa o</a:t>
            </a:r>
          </a:p>
          <a:p>
            <a:pPr algn="r"/>
            <a:r>
              <a:rPr lang="tr-TR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üseptans</a:t>
            </a:r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elde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edilir.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0" y="7741920"/>
                <a:ext cx="1436369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Örnek 1)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=−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1,2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normalize reaktansını </a:t>
                </a:r>
                <a:r>
                  <a:rPr lang="tr-TR" sz="800" dirty="0" err="1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a.d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iletim hattıyla elde edeceğimiz uzunluk,</a:t>
                </a:r>
                <a:endParaRPr lang="tr-TR" sz="10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41920"/>
                <a:ext cx="1436369" cy="615553"/>
              </a:xfrm>
              <a:prstGeom prst="rect">
                <a:avLst/>
              </a:prstGeom>
              <a:blipFill rotWithShape="0">
                <a:blip r:embed="rId7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Düz Bağlayıcı 18"/>
          <p:cNvCxnSpPr/>
          <p:nvPr/>
        </p:nvCxnSpPr>
        <p:spPr>
          <a:xfrm>
            <a:off x="3825240" y="5093970"/>
            <a:ext cx="661035" cy="360235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etin kutusu 21"/>
              <p:cNvSpPr txBox="1"/>
              <p:nvPr/>
            </p:nvSpPr>
            <p:spPr>
              <a:xfrm>
                <a:off x="6138546" y="7658100"/>
                <a:ext cx="1436369" cy="6148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Örnek 2)  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0,4</m:t>
                    </m:r>
                  </m:oMath>
                </a14:m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normalize süseptansını </a:t>
                </a:r>
                <a:r>
                  <a:rPr lang="tr-TR" sz="8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a.d</a:t>
                </a:r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iletim hattıyla elde edeceğimiz uzunluk,</a:t>
                </a:r>
                <a:endParaRPr lang="tr-TR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Metin kutus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546" y="7658100"/>
                <a:ext cx="1436369" cy="614848"/>
              </a:xfrm>
              <a:prstGeom prst="rect">
                <a:avLst/>
              </a:prstGeom>
              <a:blipFill rotWithShape="0">
                <a:blip r:embed="rId8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3902645" y="8573214"/>
                <a:ext cx="6597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0,3606</m:t>
                      </m:r>
                      <m:r>
                        <a:rPr lang="tr-T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5" y="8573214"/>
                <a:ext cx="659731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Düz Bağlayıcı 23"/>
          <p:cNvCxnSpPr/>
          <p:nvPr/>
        </p:nvCxnSpPr>
        <p:spPr>
          <a:xfrm>
            <a:off x="1196975" y="2597150"/>
            <a:ext cx="2628264" cy="25105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kdörtgen 25"/>
              <p:cNvSpPr/>
              <p:nvPr/>
            </p:nvSpPr>
            <p:spPr>
              <a:xfrm rot="18488665">
                <a:off x="729041" y="2704093"/>
                <a:ext cx="6597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0,0606</m:t>
                      </m:r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26" name="Dikdörtge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88665">
                <a:off x="729041" y="2704093"/>
                <a:ext cx="659732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Dikdörtgen 26"/>
              <p:cNvSpPr/>
              <p:nvPr/>
            </p:nvSpPr>
            <p:spPr>
              <a:xfrm rot="19172449">
                <a:off x="1068320" y="2297117"/>
                <a:ext cx="79156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≡0,5606</m:t>
                      </m:r>
                      <m:r>
                        <a:rPr lang="tr-TR" sz="1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27" name="Dikdörtgen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72449">
                <a:off x="1068320" y="2297117"/>
                <a:ext cx="791563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1717039" y="8944309"/>
                <a:ext cx="4216400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0,50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eklemek de aynı değeri verir. Eksi uzunluk çıkarsa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0,5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eklenmelidir.</a:t>
                </a: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39" y="8944309"/>
                <a:ext cx="4216400" cy="242695"/>
              </a:xfrm>
              <a:prstGeom prst="rect">
                <a:avLst/>
              </a:prstGeom>
              <a:blipFill rotWithShape="0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/>
              <p:cNvSpPr txBox="1"/>
              <p:nvPr/>
            </p:nvSpPr>
            <p:spPr>
              <a:xfrm>
                <a:off x="13969" y="8573214"/>
                <a:ext cx="1777593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err="1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k.d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r>
                  <a:rPr lang="tr-TR" sz="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iletim hattıyla elde edeceğimiz uzunluk,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0,3606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−0,00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</m:t>
                    </m:r>
                    <m:r>
                      <a:rPr lang="tr-TR" sz="1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36</m:t>
                    </m:r>
                    <m:r>
                      <a:rPr lang="tr-TR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06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tr-TR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" name="Metin kutus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" y="8573214"/>
                <a:ext cx="177759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etin kutusu 24"/>
              <p:cNvSpPr txBox="1"/>
              <p:nvPr/>
            </p:nvSpPr>
            <p:spPr>
              <a:xfrm>
                <a:off x="0" y="8357473"/>
                <a:ext cx="179156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,3606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−0,25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=0,1106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5" name="Metin kutus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57473"/>
                <a:ext cx="1791562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Metin kutusu 28"/>
              <p:cNvSpPr txBox="1"/>
              <p:nvPr/>
            </p:nvSpPr>
            <p:spPr>
              <a:xfrm>
                <a:off x="5746116" y="8450103"/>
                <a:ext cx="1707833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k.d</a:t>
                </a:r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r>
                  <a:rPr lang="tr-TR" sz="8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iletim hattıyla elde edeceğimiz uzunluk,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</m:t>
                    </m:r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5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606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−0,25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</m:t>
                    </m:r>
                    <m:r>
                      <a:rPr lang="tr-TR" sz="1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31</m:t>
                    </m:r>
                    <m:r>
                      <a:rPr lang="tr-TR" sz="1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06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tr-TR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Metin kutus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16" y="8450103"/>
                <a:ext cx="1707833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5746116" y="8234362"/>
                <a:ext cx="184499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,0606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−0,00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=0,0606</m:t>
                    </m:r>
                    <m:r>
                      <a:rPr lang="tr-T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.</a:t>
                </a:r>
                <a:endParaRPr lang="tr-TR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16" y="8234362"/>
                <a:ext cx="1844993" cy="246221"/>
              </a:xfrm>
              <a:prstGeom prst="rect">
                <a:avLst/>
              </a:prstGeom>
              <a:blipFill rotWithShape="0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 animBg="1"/>
      <p:bldP spid="22" grpId="0" animBg="1"/>
      <p:bldP spid="23" grpId="0"/>
      <p:bldP spid="26" grpId="0"/>
      <p:bldP spid="27" grpId="0"/>
      <p:bldP spid="28" grpId="0"/>
      <p:bldP spid="21" grpId="0" animBg="1"/>
      <p:bldP spid="25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83919" y="69850"/>
            <a:ext cx="550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TEK SAPLAMA İLE EMPEDANS (ADMİTANS) UYUMLANDIRMA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47625" y="287145"/>
                <a:ext cx="7232650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Gönderilen bütün gücü yüke aktarmak için </a:t>
                </a:r>
                <a14:m>
                  <m:oMath xmlns:m="http://schemas.openxmlformats.org/officeDocument/2006/math">
                    <m:r>
                      <a:rPr lang="tr-T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yapılarak yansıma sıfırlanmalıdır. Yani </a:t>
                </a:r>
                <a14:m>
                  <m:oMath xmlns:m="http://schemas.openxmlformats.org/officeDocument/2006/math">
                    <m: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 orijinden ibaret yapılmalıdır. </a:t>
                </a:r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287145"/>
                <a:ext cx="7232650" cy="242695"/>
              </a:xfrm>
              <a:prstGeom prst="rect">
                <a:avLst/>
              </a:prstGeom>
              <a:blipFill rotWithShape="0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47625" y="509395"/>
            <a:ext cx="723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Orijinde giriş empedans  için hattın uygun yerine «saplama» yapılarak seri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 da paralel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eklenir, ki bu önceki konuda gösterildiği gibi bir iletim hattı parçasını araya yerleştirerek mümkündür.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3797300" y="626155"/>
            <a:ext cx="3905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Orijinde reel kısım 1 olduğu ve yalnız sanal kısım ekleneceği için: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47625" y="860649"/>
            <a:ext cx="286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Seri saplama hesabında Smith </a:t>
            </a:r>
            <a:r>
              <a:rPr lang="tr-TR" sz="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</a:t>
            </a:r>
            <a:r>
              <a:rPr lang="tr-TR" sz="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empedans cinsinden kullanılır.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47625" y="1142078"/>
                <a:ext cx="3095625" cy="39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𝑅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çemberini kestiği noktalardan biri seçilir. Bu noktaya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diyelim.</a:t>
                </a: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1142078"/>
                <a:ext cx="3095625" cy="399405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kdörtgen 8"/>
          <p:cNvSpPr/>
          <p:nvPr/>
        </p:nvSpPr>
        <p:spPr>
          <a:xfrm>
            <a:off x="36512" y="8122752"/>
            <a:ext cx="150653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Abakta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görünen </a:t>
            </a:r>
            <a:r>
              <a:rPr lang="tr-TR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nokta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ve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bunların yarım dalga</a:t>
            </a:r>
            <a:endParaRPr lang="tr-TR" sz="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42862" y="1525057"/>
                <a:ext cx="1493838" cy="73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kadar seri bir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(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a.d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. ya da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k.d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. iletim hattı parçası) saplaması ile amaca ulaşılır.</a:t>
                </a: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" y="1525057"/>
                <a:ext cx="1493838" cy="737959"/>
              </a:xfrm>
              <a:prstGeom prst="rect">
                <a:avLst/>
              </a:prstGeom>
              <a:blipFill rotWithShape="0">
                <a:blip r:embed="rId4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etin kutusu 10"/>
          <p:cNvSpPr txBox="1"/>
          <p:nvPr/>
        </p:nvSpPr>
        <p:spPr>
          <a:xfrm>
            <a:off x="42862" y="2198146"/>
            <a:ext cx="134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ile kaynak arasındaki her noktada 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430212" y="2038299"/>
            <a:ext cx="1498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Artık bu nokta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-31750" y="2450326"/>
                <a:ext cx="110972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</m:e>
                    </m:d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1000" dirty="0" smtClean="0"/>
                  <a:t>=1</a:t>
                </a:r>
                <a:endParaRPr lang="tr-TR" sz="1000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750" y="2450326"/>
                <a:ext cx="1109727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-41275" y="2627448"/>
                <a:ext cx="8343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</m:d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75" y="2627448"/>
                <a:ext cx="834396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/>
              <p:cNvSpPr/>
              <p:nvPr/>
            </p:nvSpPr>
            <p:spPr>
              <a:xfrm>
                <a:off x="-41275" y="2818227"/>
                <a:ext cx="8343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</m:d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15" name="Dikdörtge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75" y="2818227"/>
                <a:ext cx="834396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etin kutusu 15"/>
          <p:cNvSpPr txBox="1"/>
          <p:nvPr/>
        </p:nvSpPr>
        <p:spPr>
          <a:xfrm>
            <a:off x="42862" y="3039783"/>
            <a:ext cx="452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olur.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4249737" y="833241"/>
            <a:ext cx="286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Paralel saplama hesabında Smith </a:t>
            </a:r>
            <a:r>
              <a:rPr lang="tr-TR" sz="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</a:t>
            </a:r>
            <a:r>
              <a:rPr lang="tr-TR" sz="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cinsinden kullanılır.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>
                <a:off x="4200590" y="1093266"/>
                <a:ext cx="3095625" cy="39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𝐺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çemberini kestiği noktalardan biri seçilir. Bu noktaya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diyelim.</a:t>
                </a:r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90" y="1093266"/>
                <a:ext cx="3095625" cy="399405"/>
              </a:xfrm>
              <a:prstGeom prst="rect">
                <a:avLst/>
              </a:prstGeom>
              <a:blipFill rotWithShape="0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/>
              <p:cNvSpPr txBox="1"/>
              <p:nvPr/>
            </p:nvSpPr>
            <p:spPr>
              <a:xfrm>
                <a:off x="5384007" y="1447906"/>
                <a:ext cx="2000249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kadar paralel bir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(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a.d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ya da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k.d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iletim hattı parçası) saplaması ile amaca ulaşılır.</a:t>
                </a:r>
              </a:p>
            </p:txBody>
          </p:sp>
        </mc:Choice>
        <mc:Fallback xmlns="">
          <p:sp>
            <p:nvSpPr>
              <p:cNvPr id="19" name="Metin kutus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007" y="1447906"/>
                <a:ext cx="2000249" cy="491738"/>
              </a:xfrm>
              <a:prstGeom prst="rect">
                <a:avLst/>
              </a:prstGeom>
              <a:blipFill rotWithShape="0">
                <a:blip r:embed="rId9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Metin kutusu 19"/>
          <p:cNvSpPr txBox="1"/>
          <p:nvPr/>
        </p:nvSpPr>
        <p:spPr>
          <a:xfrm>
            <a:off x="5824538" y="2000311"/>
            <a:ext cx="1681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arasındaki her noktada 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5748402" y="1864484"/>
            <a:ext cx="1498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Artık bu nokta ile kaynak</a:t>
            </a:r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kdörtgen 21"/>
              <p:cNvSpPr/>
              <p:nvPr/>
            </p:nvSpPr>
            <p:spPr>
              <a:xfrm>
                <a:off x="6152522" y="2139905"/>
                <a:ext cx="110972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</m:e>
                    </m:d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1000" dirty="0" smtClean="0"/>
                  <a:t>=1</a:t>
                </a:r>
                <a:endParaRPr lang="tr-TR" sz="1000" dirty="0"/>
              </a:p>
            </p:txBody>
          </p:sp>
        </mc:Choice>
        <mc:Fallback xmlns="">
          <p:sp>
            <p:nvSpPr>
              <p:cNvPr id="22" name="Dikdörtgen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22" y="2139905"/>
                <a:ext cx="1109727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6384131" y="2536700"/>
                <a:ext cx="8343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</m:d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1" y="2536700"/>
                <a:ext cx="834396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ikdörtgen 23"/>
              <p:cNvSpPr/>
              <p:nvPr/>
            </p:nvSpPr>
            <p:spPr>
              <a:xfrm>
                <a:off x="6384131" y="2338312"/>
                <a:ext cx="8343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</m:d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24" name="Dikdörtge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1" y="2338312"/>
                <a:ext cx="834396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Metin kutusu 24"/>
          <p:cNvSpPr txBox="1"/>
          <p:nvPr/>
        </p:nvSpPr>
        <p:spPr>
          <a:xfrm>
            <a:off x="6766089" y="2750558"/>
            <a:ext cx="452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olur.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30162" y="8828980"/>
            <a:ext cx="31003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Aşırı kısa olmamak şartıyla en kısa çözümler tercih edilir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(hem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yüke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yakınlık,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hem de saplama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boyu için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30162" y="8419667"/>
            <a:ext cx="20208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boyunun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katları kadar yükten daha uzak noktaların her biri bir çözüm olabilir. </a:t>
            </a:r>
          </a:p>
        </p:txBody>
      </p:sp>
      <p:sp>
        <p:nvSpPr>
          <p:cNvPr id="28" name="Metin kutusu 27"/>
          <p:cNvSpPr txBox="1"/>
          <p:nvPr/>
        </p:nvSpPr>
        <p:spPr>
          <a:xfrm>
            <a:off x="6152522" y="7661087"/>
            <a:ext cx="1498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Uyumlandırmadan sonra yansıma sadece yük ile saplama arasında olur.  </a:t>
            </a:r>
          </a:p>
        </p:txBody>
      </p:sp>
      <p:sp>
        <p:nvSpPr>
          <p:cNvPr id="29" name="Metin kutusu 28"/>
          <p:cNvSpPr txBox="1"/>
          <p:nvPr/>
        </p:nvSpPr>
        <p:spPr>
          <a:xfrm>
            <a:off x="5320570" y="8221568"/>
            <a:ext cx="22573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Arada yansıyıp duran dalga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gücü, başka reel bileşen olmadığı için </a:t>
            </a:r>
            <a:r>
              <a:rPr lang="tr-TR" sz="800" dirty="0">
                <a:latin typeface="Verdana" panose="020B0604030504040204" pitchFamily="34" charset="0"/>
                <a:ea typeface="Verdana" panose="020B0604030504040204" pitchFamily="34" charset="0"/>
              </a:rPr>
              <a:t>nihayet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yük tarafından tamamen emilir,</a:t>
            </a:r>
          </a:p>
        </p:txBody>
      </p:sp>
      <p:sp>
        <p:nvSpPr>
          <p:cNvPr id="30" name="Metin kutusu 29"/>
          <p:cNvSpPr txBox="1"/>
          <p:nvPr/>
        </p:nvSpPr>
        <p:spPr>
          <a:xfrm>
            <a:off x="5059426" y="8635624"/>
            <a:ext cx="24614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tıpkı güç sistemlerinde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kompanzasyon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için eklenen kondansatör ile yükün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indüktif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bileşeni arasında gidip gelen enerji gibi.</a:t>
            </a:r>
          </a:p>
        </p:txBody>
      </p:sp>
      <p:sp>
        <p:nvSpPr>
          <p:cNvPr id="31" name="Oval 30"/>
          <p:cNvSpPr/>
          <p:nvPr/>
        </p:nvSpPr>
        <p:spPr>
          <a:xfrm>
            <a:off x="2209796" y="3477488"/>
            <a:ext cx="3240000" cy="32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ikdörtgen 31"/>
              <p:cNvSpPr/>
              <p:nvPr/>
            </p:nvSpPr>
            <p:spPr>
              <a:xfrm rot="20203644">
                <a:off x="2820166" y="3403191"/>
                <a:ext cx="34419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Dikdörtge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3644">
                <a:off x="2820166" y="3403191"/>
                <a:ext cx="344197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3045300" y="3651907"/>
            <a:ext cx="36000" cy="36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4673865" y="3710465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>
                <a:off x="4809476" y="3651521"/>
                <a:ext cx="742639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acc>
                        <m:accPr>
                          <m:chr m:val="̅"/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76" y="3651521"/>
                <a:ext cx="742639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3279" r="-20492" b="-36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Yay 44"/>
          <p:cNvSpPr>
            <a:spLocks noChangeAspect="1"/>
          </p:cNvSpPr>
          <p:nvPr/>
        </p:nvSpPr>
        <p:spPr>
          <a:xfrm rot="16200000">
            <a:off x="3792496" y="3609174"/>
            <a:ext cx="3083148" cy="3027600"/>
          </a:xfrm>
          <a:prstGeom prst="arc">
            <a:avLst>
              <a:gd name="adj1" fmla="val 16287606"/>
              <a:gd name="adj2" fmla="val 2010710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7" name="Düz Bağlayıcı 46"/>
          <p:cNvCxnSpPr/>
          <p:nvPr/>
        </p:nvCxnSpPr>
        <p:spPr>
          <a:xfrm>
            <a:off x="3914775" y="4338638"/>
            <a:ext cx="38100" cy="133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/>
          <p:cNvCxnSpPr/>
          <p:nvPr/>
        </p:nvCxnSpPr>
        <p:spPr>
          <a:xfrm flipV="1">
            <a:off x="3965674" y="4424363"/>
            <a:ext cx="101501" cy="47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etin kutusu 50"/>
              <p:cNvSpPr txBox="1"/>
              <p:nvPr/>
            </p:nvSpPr>
            <p:spPr>
              <a:xfrm rot="18074104">
                <a:off x="3067308" y="4138111"/>
                <a:ext cx="1396483" cy="2455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b="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Seri</a:t>
                </a:r>
                <a:r>
                  <a:rPr lang="tr-TR" sz="800" b="0" dirty="0" smtClean="0">
                    <a:solidFill>
                      <a:srgbClr val="0070C0"/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saplamasıyla</a:t>
                </a:r>
              </a:p>
            </p:txBody>
          </p:sp>
        </mc:Choice>
        <mc:Fallback xmlns="">
          <p:sp>
            <p:nvSpPr>
              <p:cNvPr id="51" name="Metin kutus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74104">
                <a:off x="3067308" y="4138111"/>
                <a:ext cx="1396483" cy="24551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etin kutusu 51"/>
              <p:cNvSpPr txBox="1"/>
              <p:nvPr/>
            </p:nvSpPr>
            <p:spPr>
              <a:xfrm>
                <a:off x="3433714" y="5204866"/>
                <a:ext cx="124015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Yeni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=1+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</m:oMath>
                </a14:m>
                <a:endParaRPr lang="tr-TR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2" name="Metin kutusu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14" y="5204866"/>
                <a:ext cx="1240151" cy="246221"/>
              </a:xfrm>
              <a:prstGeom prst="rect">
                <a:avLst/>
              </a:prstGeom>
              <a:blipFill rotWithShape="0"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Dikdörtgen 40"/>
              <p:cNvSpPr/>
              <p:nvPr/>
            </p:nvSpPr>
            <p:spPr>
              <a:xfrm rot="20203644">
                <a:off x="2850317" y="3358048"/>
                <a:ext cx="32855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Dikdörtgen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3644">
                <a:off x="2850317" y="3358048"/>
                <a:ext cx="328551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/>
              <p:cNvSpPr txBox="1"/>
              <p:nvPr/>
            </p:nvSpPr>
            <p:spPr>
              <a:xfrm>
                <a:off x="4860302" y="3669907"/>
                <a:ext cx="72891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acc>
                        <m:accPr>
                          <m:chr m:val="̅"/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Metin kutusu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02" y="3669907"/>
                <a:ext cx="728917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2500" r="-20000" b="-36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Metin kutusu 42"/>
              <p:cNvSpPr txBox="1"/>
              <p:nvPr/>
            </p:nvSpPr>
            <p:spPr>
              <a:xfrm rot="18074104">
                <a:off x="3030937" y="4178169"/>
                <a:ext cx="139648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b="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aralel</m:t>
                    </m:r>
                    <m:r>
                      <a:rPr lang="tr-TR" sz="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</m:acc>
                    <m:r>
                      <a:rPr lang="tr-TR" sz="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saplamasıyla</a:t>
                </a:r>
              </a:p>
            </p:txBody>
          </p:sp>
        </mc:Choice>
        <mc:Fallback xmlns="">
          <p:sp>
            <p:nvSpPr>
              <p:cNvPr id="43" name="Metin kutusu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74104">
                <a:off x="3030937" y="4178169"/>
                <a:ext cx="1396483" cy="21544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Metin kutusu 43"/>
              <p:cNvSpPr txBox="1"/>
              <p:nvPr/>
            </p:nvSpPr>
            <p:spPr>
              <a:xfrm>
                <a:off x="3433713" y="5222633"/>
                <a:ext cx="124015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Yeni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=1+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</m:oMath>
                </a14:m>
                <a:endParaRPr lang="tr-TR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Metin kutusu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13" y="5222633"/>
                <a:ext cx="1240151" cy="246221"/>
              </a:xfrm>
              <a:prstGeom prst="rect">
                <a:avLst/>
              </a:prstGeom>
              <a:blipFill rotWithShape="0"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4680214" y="6448684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2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45" grpId="0" animBg="1"/>
      <p:bldP spid="45" grpId="1" animBg="1"/>
      <p:bldP spid="45" grpId="2" animBg="1"/>
      <p:bldP spid="51" grpId="0" animBg="1"/>
      <p:bldP spid="51" grpId="1" animBg="1"/>
      <p:bldP spid="52" grpId="0" animBg="1"/>
      <p:bldP spid="52" grpId="1" animBg="1"/>
      <p:bldP spid="41" grpId="0" animBg="1"/>
      <p:bldP spid="42" grpId="0" animBg="1"/>
      <p:bldP spid="43" grpId="0" animBg="1"/>
      <p:bldP spid="44" grpId="0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17145" y="123825"/>
                <a:ext cx="6844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 1)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Karakteristik empedansı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=75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olan bir iletim hattı,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=75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150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’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luk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bir yükle sonlandırılmıştır. Yükü iletim hattına uyumlandırmak için yükten hangi uzaklığa, aynı tip iletim hattından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hangi boyda </a:t>
                </a:r>
                <a:r>
                  <a:rPr lang="tr-TR" sz="8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paralel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saplama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yapmak gerekir?</a:t>
                </a: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" y="123825"/>
                <a:ext cx="684406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/>
          <p:cNvSpPr txBox="1"/>
          <p:nvPr/>
        </p:nvSpPr>
        <p:spPr>
          <a:xfrm>
            <a:off x="17146" y="670560"/>
            <a:ext cx="643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Çözüm:</a:t>
            </a:r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202950" y="651115"/>
                <a:ext cx="240792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75+</m:t>
                              </m:r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150</m:t>
                              </m:r>
                            </m:e>
                          </m:d>
                        </m:num>
                        <m:den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75</m:t>
                          </m:r>
                        </m:den>
                      </m:f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tr-TR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0" y="651115"/>
                <a:ext cx="2407920" cy="246221"/>
              </a:xfrm>
              <a:prstGeom prst="rect">
                <a:avLst/>
              </a:prstGeom>
              <a:blipFill rotWithShape="0">
                <a:blip r:embed="rId3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9527" y="877034"/>
            <a:ext cx="4613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Fakat paralel saplama hesabı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cinsinden yapılmalı.)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2208847" y="666727"/>
                <a:ext cx="4762361" cy="365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(Seri saplama olsaydı, reel kısım 1 olduğu için –</a:t>
                </a:r>
                <a:r>
                  <a:rPr lang="tr-TR" sz="800" i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j2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reaktansını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yüke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doğrudan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</m:t>
                    </m:r>
                  </m:oMath>
                </a14:m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’da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seri bağlardık. </a:t>
                </a:r>
                <a:endParaRPr lang="tr-TR" sz="800" i="1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47" y="666727"/>
                <a:ext cx="4762361" cy="365806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146" y="1012937"/>
            <a:ext cx="254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Karmaşık bölmeyle hiç uğraşmadan, </a:t>
            </a:r>
            <a:r>
              <a:rPr lang="tr-TR" sz="800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cinsinden </a:t>
            </a:r>
            <a:r>
              <a:rPr lang="tr-TR" sz="800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abakta</a:t>
            </a:r>
            <a:r>
              <a:rPr lang="tr-TR" sz="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1+</a:t>
            </a:r>
            <a:r>
              <a:rPr lang="tr-TR" sz="800" i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  <a:r>
              <a:rPr lang="tr-TR" sz="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çemberinin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0" y="1304128"/>
                <a:ext cx="26993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tam aksi noktasından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=0,2−</m:t>
                    </m:r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0,4</m:t>
                    </m:r>
                  </m:oMath>
                </a14:m>
                <a:r>
                  <a:rPr lang="tr-TR" sz="10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bulunur.</a:t>
                </a: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4128"/>
                <a:ext cx="2699386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290482" y="6598307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5324196" y="3568563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691323" y="2959894"/>
            <a:ext cx="4280400" cy="4280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Bağlayıcı 13"/>
          <p:cNvCxnSpPr/>
          <p:nvPr/>
        </p:nvCxnSpPr>
        <p:spPr>
          <a:xfrm flipV="1">
            <a:off x="1287781" y="2519363"/>
            <a:ext cx="5117782" cy="51054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etin kutusu 21"/>
              <p:cNvSpPr txBox="1"/>
              <p:nvPr/>
            </p:nvSpPr>
            <p:spPr>
              <a:xfrm>
                <a:off x="5428162" y="3491619"/>
                <a:ext cx="385555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1+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tr-TR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Metin kutus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62" y="3491619"/>
                <a:ext cx="385555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4688" r="-9375" b="-3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/>
              <p:cNvSpPr txBox="1"/>
              <p:nvPr/>
            </p:nvSpPr>
            <p:spPr>
              <a:xfrm>
                <a:off x="2427787" y="6534600"/>
                <a:ext cx="89319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=0,2−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</m:t>
                      </m:r>
                    </m:oMath>
                  </m:oMathPara>
                </a14:m>
                <a:endParaRPr lang="tr-T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87" y="6534600"/>
                <a:ext cx="893193" cy="153888"/>
              </a:xfrm>
              <a:prstGeom prst="rect">
                <a:avLst/>
              </a:prstGeom>
              <a:blipFill rotWithShape="0">
                <a:blip r:embed="rId7"/>
                <a:stretch>
                  <a:fillRect r="-680" b="-3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 rot="2862190">
                <a:off x="970999" y="7396692"/>
                <a:ext cx="3928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0,4375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62190">
                <a:off x="970999" y="7396692"/>
                <a:ext cx="392864" cy="123111"/>
              </a:xfrm>
              <a:prstGeom prst="rect">
                <a:avLst/>
              </a:prstGeom>
              <a:blipFill rotWithShape="0">
                <a:blip r:embed="rId8"/>
                <a:stretch>
                  <a:fillRect l="-5085" r="-1695" b="-47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 rot="2511755">
                <a:off x="1275817" y="7672896"/>
                <a:ext cx="26218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11755">
                <a:off x="1275817" y="7672896"/>
                <a:ext cx="262187" cy="123111"/>
              </a:xfrm>
              <a:prstGeom prst="rect">
                <a:avLst/>
              </a:prstGeom>
              <a:blipFill rotWithShape="0">
                <a:blip r:embed="rId9"/>
                <a:stretch>
                  <a:fillRect l="-8696" t="-2222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17146" y="1503323"/>
                <a:ext cx="1930717" cy="53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çemberinin, kaynağa doğru giderken,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𝐺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 ilk kestiği nokta yine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1+</a:t>
                </a:r>
                <a:r>
                  <a:rPr lang="tr-TR" sz="800" i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j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2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’dir.</a:t>
                </a: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" y="1503323"/>
                <a:ext cx="1930717" cy="5361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Metin kutusu 28"/>
          <p:cNvSpPr txBox="1"/>
          <p:nvPr/>
        </p:nvSpPr>
        <p:spPr>
          <a:xfrm>
            <a:off x="17146" y="1968473"/>
            <a:ext cx="122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Fakat bu defa bu bir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değeridir.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-27539" y="2239619"/>
                <a:ext cx="1221999" cy="765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Öyleyse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=0,25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mesafesinde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err="1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süseptanslı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bir paralel saplama yapılır. </a:t>
                </a:r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39" y="2239619"/>
                <a:ext cx="1221999" cy="765915"/>
              </a:xfrm>
              <a:prstGeom prst="rect">
                <a:avLst/>
              </a:prstGeom>
              <a:blipFill rotWithShape="0">
                <a:blip r:embed="rId11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Yay 30"/>
          <p:cNvSpPr>
            <a:spLocks noChangeAspect="1"/>
          </p:cNvSpPr>
          <p:nvPr/>
        </p:nvSpPr>
        <p:spPr>
          <a:xfrm rot="16200000">
            <a:off x="3792496" y="3609174"/>
            <a:ext cx="3083148" cy="3027600"/>
          </a:xfrm>
          <a:prstGeom prst="arc">
            <a:avLst>
              <a:gd name="adj1" fmla="val 16287606"/>
              <a:gd name="adj2" fmla="val 2155920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2" name="Düz Bağlayıcı 31"/>
          <p:cNvCxnSpPr/>
          <p:nvPr/>
        </p:nvCxnSpPr>
        <p:spPr>
          <a:xfrm>
            <a:off x="3914775" y="4338638"/>
            <a:ext cx="38100" cy="133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 flipV="1">
            <a:off x="3965674" y="4424363"/>
            <a:ext cx="101501" cy="47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/>
              <p:cNvSpPr txBox="1"/>
              <p:nvPr/>
            </p:nvSpPr>
            <p:spPr>
              <a:xfrm rot="18216472">
                <a:off x="3004466" y="4144530"/>
                <a:ext cx="1500530" cy="2426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paralel saplamasıyla</a:t>
                </a:r>
              </a:p>
            </p:txBody>
          </p:sp>
        </mc:Choice>
        <mc:Fallback xmlns=""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16472">
                <a:off x="3004466" y="4144530"/>
                <a:ext cx="1500530" cy="2426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>
                <a:off x="2557245" y="5140947"/>
                <a:ext cx="106125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&gt;0,25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)=1</m:t>
                      </m:r>
                    </m:oMath>
                  </m:oMathPara>
                </a14:m>
                <a:endParaRPr lang="tr-T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45" y="5140947"/>
                <a:ext cx="1061253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714" r="-1714" b="-384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Düz Bağlayıcı 35"/>
          <p:cNvCxnSpPr/>
          <p:nvPr/>
        </p:nvCxnSpPr>
        <p:spPr>
          <a:xfrm>
            <a:off x="3824288" y="5103019"/>
            <a:ext cx="2240756" cy="29741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 rot="19755357">
                <a:off x="5170904" y="8149483"/>
                <a:ext cx="9000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,3238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−0,00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5357">
                <a:off x="5170904" y="8149483"/>
                <a:ext cx="900070" cy="2154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/>
              <p:cNvSpPr txBox="1"/>
              <p:nvPr/>
            </p:nvSpPr>
            <p:spPr>
              <a:xfrm rot="19044317">
                <a:off x="5923932" y="7545817"/>
                <a:ext cx="988375" cy="2342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𝑠𝑎𝑝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.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sup>
                      </m:sSubSup>
                      <m:r>
                        <a:rPr lang="tr-TR" sz="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=0,3238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Metin kutusu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4317">
                <a:off x="5923932" y="7545817"/>
                <a:ext cx="988375" cy="23429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Metin kutusu 44"/>
              <p:cNvSpPr txBox="1"/>
              <p:nvPr/>
            </p:nvSpPr>
            <p:spPr>
              <a:xfrm rot="2461911">
                <a:off x="5938388" y="2311509"/>
                <a:ext cx="875328" cy="243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0,1875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−0,4375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=−0,25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Metin kutusu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1911">
                <a:off x="5938388" y="2311509"/>
                <a:ext cx="875328" cy="2434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Metin kutusu 45"/>
              <p:cNvSpPr txBox="1"/>
              <p:nvPr/>
            </p:nvSpPr>
            <p:spPr>
              <a:xfrm rot="2798555">
                <a:off x="6188311" y="2718401"/>
                <a:ext cx="87532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≡0,25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6" name="Metin kutusu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98555">
                <a:off x="6188311" y="2718401"/>
                <a:ext cx="875328" cy="12311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Metin kutusu 46"/>
          <p:cNvSpPr txBox="1"/>
          <p:nvPr/>
        </p:nvSpPr>
        <p:spPr>
          <a:xfrm>
            <a:off x="6861207" y="2899253"/>
            <a:ext cx="7179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saplama mesafesi (1.çözüm)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Metin kutusu 47"/>
              <p:cNvSpPr txBox="1"/>
              <p:nvPr/>
            </p:nvSpPr>
            <p:spPr>
              <a:xfrm rot="19597978">
                <a:off x="5398160" y="8006022"/>
                <a:ext cx="2173978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a.d. saplama boyu,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10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(1. </a:t>
                </a:r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çözüm) </a:t>
                </a:r>
                <a:r>
                  <a:rPr lang="tr-TR" sz="800" dirty="0" err="1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yayının en dışta görünen konumuna, 180° hizasından kaynağa doğru gidilen mesafeyle bulunur.</a:t>
                </a:r>
              </a:p>
            </p:txBody>
          </p:sp>
        </mc:Choice>
        <mc:Fallback xmlns="">
          <p:sp>
            <p:nvSpPr>
              <p:cNvPr id="48" name="Metin kutusu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7978">
                <a:off x="5398160" y="8006022"/>
                <a:ext cx="2173978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145" y="424599"/>
                <a:ext cx="5391572" cy="24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Dalgaboyu (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cinsinden, saplamanın açık devre ya da kısa devre seçenekleri için ayrı ayrı bulunuz.</a:t>
                </a:r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" y="424599"/>
                <a:ext cx="5391572" cy="242695"/>
              </a:xfrm>
              <a:prstGeom prst="rect">
                <a:avLst/>
              </a:prstGeom>
              <a:blipFill rotWithShape="0"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 rot="19600318">
                <a:off x="5293090" y="8203344"/>
                <a:ext cx="2313384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</a:t>
                </a:r>
                <a:r>
                  <a:rPr lang="tr-TR" sz="800" dirty="0" err="1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.d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saplama boyu ise,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1000" dirty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(1. 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çözüm) </a:t>
                </a:r>
                <a:r>
                  <a:rPr lang="tr-TR" sz="800" dirty="0" err="1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yayının en dışta görünen konumuna, 0° hizasından kaynağa doğru gidilen mesafeyle bulunur.</a:t>
                </a: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0318">
                <a:off x="5293090" y="8203344"/>
                <a:ext cx="2313384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Metin kutusu 38"/>
              <p:cNvSpPr txBox="1"/>
              <p:nvPr/>
            </p:nvSpPr>
            <p:spPr>
              <a:xfrm rot="19755357">
                <a:off x="5241509" y="8252027"/>
                <a:ext cx="9000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,3238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−0,25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Metin kutusu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5357">
                <a:off x="5241509" y="8252027"/>
                <a:ext cx="900070" cy="21544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Metin kutusu 40"/>
              <p:cNvSpPr txBox="1"/>
              <p:nvPr/>
            </p:nvSpPr>
            <p:spPr>
              <a:xfrm rot="19044317">
                <a:off x="5970099" y="7641885"/>
                <a:ext cx="988375" cy="2342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𝑠𝑎𝑝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𝑘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.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sup>
                      </m:sSubSup>
                      <m:r>
                        <a:rPr lang="tr-TR" sz="800" b="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=0,0738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Metin kutusu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4317">
                <a:off x="5970099" y="7641885"/>
                <a:ext cx="988375" cy="23429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211589" y="987200"/>
                <a:ext cx="2041077" cy="52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2. çözümde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çemberinin, kaynağa doğru giderken,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𝐺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 ikinci kez kestiği nokta</a:t>
                </a: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89" y="987200"/>
                <a:ext cx="2041077" cy="521810"/>
              </a:xfrm>
              <a:prstGeom prst="rect">
                <a:avLst/>
              </a:prstGeom>
              <a:blipFill rotWithShape="0"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Düz Bağlayıcı 16"/>
          <p:cNvCxnSpPr/>
          <p:nvPr/>
        </p:nvCxnSpPr>
        <p:spPr>
          <a:xfrm>
            <a:off x="3824288" y="5098256"/>
            <a:ext cx="2738437" cy="272811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24196" y="6593544"/>
            <a:ext cx="36000" cy="36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Metin kutusu 43"/>
          <p:cNvSpPr txBox="1"/>
          <p:nvPr/>
        </p:nvSpPr>
        <p:spPr>
          <a:xfrm>
            <a:off x="5238822" y="1487216"/>
            <a:ext cx="78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1–</a:t>
            </a:r>
            <a:r>
              <a:rPr lang="tr-TR" sz="800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seçilir.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Metin kutusu 49"/>
              <p:cNvSpPr txBox="1"/>
              <p:nvPr/>
            </p:nvSpPr>
            <p:spPr>
              <a:xfrm>
                <a:off x="5408477" y="6547869"/>
                <a:ext cx="30854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1−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0" name="Metin kutusu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77" y="6547869"/>
                <a:ext cx="308546" cy="123111"/>
              </a:xfrm>
              <a:prstGeom prst="rect">
                <a:avLst/>
              </a:prstGeom>
              <a:blipFill rotWithShape="0">
                <a:blip r:embed="rId24"/>
                <a:stretch>
                  <a:fillRect l="-5882" r="-9804" b="-4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etin kutusu 50"/>
              <p:cNvSpPr txBox="1"/>
              <p:nvPr/>
            </p:nvSpPr>
            <p:spPr>
              <a:xfrm>
                <a:off x="5314218" y="1457241"/>
                <a:ext cx="1767030" cy="51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Yani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=0,3750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mesafesinde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err="1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süseptanslı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bir paralel saplama yapılır. </a:t>
                </a:r>
              </a:p>
            </p:txBody>
          </p:sp>
        </mc:Choice>
        <mc:Fallback xmlns="">
          <p:sp>
            <p:nvSpPr>
              <p:cNvPr id="51" name="Metin kutus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18" y="1457241"/>
                <a:ext cx="1767030" cy="519694"/>
              </a:xfrm>
              <a:prstGeom prst="rect">
                <a:avLst/>
              </a:prstGeom>
              <a:blipFill rotWithShape="0">
                <a:blip r:embed="rId25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etin kutusu 51"/>
              <p:cNvSpPr txBox="1"/>
              <p:nvPr/>
            </p:nvSpPr>
            <p:spPr>
              <a:xfrm rot="19236703">
                <a:off x="5613675" y="7853123"/>
                <a:ext cx="871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0,3125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−0,4375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tr-TR" sz="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=−0,1250</m:t>
                      </m:r>
                      <m:r>
                        <a:rPr lang="tr-TR" sz="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2" name="Metin kutusu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36703">
                <a:off x="5613675" y="7853123"/>
                <a:ext cx="871457" cy="246221"/>
              </a:xfrm>
              <a:prstGeom prst="rect">
                <a:avLst/>
              </a:prstGeom>
              <a:blipFill rotWithShape="0">
                <a:blip r:embed="rId26"/>
                <a:stretch>
                  <a:fillRect t="-1626" r="-36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Metin kutusu 53"/>
              <p:cNvSpPr txBox="1"/>
              <p:nvPr/>
            </p:nvSpPr>
            <p:spPr>
              <a:xfrm rot="18746614">
                <a:off x="6343276" y="7372061"/>
                <a:ext cx="73738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0,3750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4" name="Metin kutusu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6614">
                <a:off x="6343276" y="7372061"/>
                <a:ext cx="737381" cy="123111"/>
              </a:xfrm>
              <a:prstGeom prst="rect">
                <a:avLst/>
              </a:prstGeom>
              <a:blipFill rotWithShape="0">
                <a:blip r:embed="rId27"/>
                <a:stretch>
                  <a:fillRect r="-102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Düz Bağlayıcı 55"/>
          <p:cNvCxnSpPr/>
          <p:nvPr/>
        </p:nvCxnSpPr>
        <p:spPr>
          <a:xfrm flipV="1">
            <a:off x="3824288" y="2100263"/>
            <a:ext cx="2255043" cy="29960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Metin kutusu 59"/>
              <p:cNvSpPr txBox="1"/>
              <p:nvPr/>
            </p:nvSpPr>
            <p:spPr>
              <a:xfrm rot="1862552">
                <a:off x="5249738" y="1939146"/>
                <a:ext cx="7592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0,1762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−0,00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0" name="Metin kutusu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2552">
                <a:off x="5249738" y="1939146"/>
                <a:ext cx="759247" cy="123111"/>
              </a:xfrm>
              <a:prstGeom prst="rect">
                <a:avLst/>
              </a:prstGeom>
              <a:blipFill rotWithShape="0">
                <a:blip r:embed="rId28"/>
                <a:stretch>
                  <a:fillRect l="-1681" r="-840" b="-36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Metin kutusu 60"/>
              <p:cNvSpPr txBox="1"/>
              <p:nvPr/>
            </p:nvSpPr>
            <p:spPr>
              <a:xfrm rot="2531621">
                <a:off x="5893961" y="2423226"/>
                <a:ext cx="841577" cy="142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𝑠𝑎𝑝</m:t>
                          </m:r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.</m:t>
                          </m:r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=0,1762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1" name="Metin kutusu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31621">
                <a:off x="5893961" y="2423226"/>
                <a:ext cx="841577" cy="142218"/>
              </a:xfrm>
              <a:prstGeom prst="rect">
                <a:avLst/>
              </a:prstGeom>
              <a:blipFill rotWithShape="0">
                <a:blip r:embed="rId29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Metin kutusu 61"/>
              <p:cNvSpPr txBox="1"/>
              <p:nvPr/>
            </p:nvSpPr>
            <p:spPr>
              <a:xfrm>
                <a:off x="3332783" y="2127063"/>
                <a:ext cx="2173978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a.d. saplama boyu,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10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(2. çözüm) </a:t>
                </a:r>
                <a:r>
                  <a:rPr lang="tr-TR" sz="800" dirty="0" err="1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yayının en dışta görünen konumuna, 180° hizasından kaynağa doğru gidilen mesafeyle bulunur.</a:t>
                </a:r>
              </a:p>
            </p:txBody>
          </p:sp>
        </mc:Choice>
        <mc:Fallback xmlns="">
          <p:sp>
            <p:nvSpPr>
              <p:cNvPr id="62" name="Metin kutusu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83" y="2127063"/>
                <a:ext cx="2173978" cy="615553"/>
              </a:xfrm>
              <a:prstGeom prst="rect">
                <a:avLst/>
              </a:prstGeom>
              <a:blipFill rotWithShape="0">
                <a:blip r:embed="rId30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Metin kutusu 62"/>
          <p:cNvSpPr txBox="1"/>
          <p:nvPr/>
        </p:nvSpPr>
        <p:spPr>
          <a:xfrm>
            <a:off x="6896151" y="6638899"/>
            <a:ext cx="7179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saplama mesafesi (2.çözüm)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Metin kutusu 63"/>
              <p:cNvSpPr txBox="1"/>
              <p:nvPr/>
            </p:nvSpPr>
            <p:spPr>
              <a:xfrm>
                <a:off x="2355474" y="5185510"/>
                <a:ext cx="1106136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&gt;0375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)=1</m:t>
                      </m:r>
                    </m:oMath>
                  </m:oMathPara>
                </a14:m>
                <a:endParaRPr lang="tr-T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Metin kutusu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74" y="5185510"/>
                <a:ext cx="1106136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1648" t="-4000" r="-1648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Metin kutusu 64"/>
              <p:cNvSpPr txBox="1"/>
              <p:nvPr/>
            </p:nvSpPr>
            <p:spPr>
              <a:xfrm>
                <a:off x="3325614" y="2226085"/>
                <a:ext cx="2173978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k.d. saplama boyu,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1000" dirty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(2. çözüm) </a:t>
                </a:r>
                <a:r>
                  <a:rPr lang="tr-TR" sz="800" dirty="0" err="1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yayının en dışta görünen konumuna, 0° hizasından kaynağa doğru gidilen mesafeyle bulunur.</a:t>
                </a:r>
              </a:p>
            </p:txBody>
          </p:sp>
        </mc:Choice>
        <mc:Fallback xmlns="">
          <p:sp>
            <p:nvSpPr>
              <p:cNvPr id="65" name="Metin kutusu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614" y="2226085"/>
                <a:ext cx="2173978" cy="615553"/>
              </a:xfrm>
              <a:prstGeom prst="rect">
                <a:avLst/>
              </a:prstGeom>
              <a:blipFill rotWithShape="0">
                <a:blip r:embed="rId32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Metin kutusu 66"/>
              <p:cNvSpPr txBox="1"/>
              <p:nvPr/>
            </p:nvSpPr>
            <p:spPr>
              <a:xfrm rot="946396">
                <a:off x="5321871" y="1935047"/>
                <a:ext cx="7592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0,1762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−0,25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7" name="Metin kutusu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46396">
                <a:off x="5321871" y="1935047"/>
                <a:ext cx="759247" cy="123111"/>
              </a:xfrm>
              <a:prstGeom prst="rect">
                <a:avLst/>
              </a:prstGeom>
              <a:blipFill rotWithShape="0">
                <a:blip r:embed="rId33"/>
                <a:stretch>
                  <a:fillRect l="-1587" r="-2381" b="-36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Metin kutusu 67"/>
              <p:cNvSpPr txBox="1"/>
              <p:nvPr/>
            </p:nvSpPr>
            <p:spPr>
              <a:xfrm rot="1323626">
                <a:off x="6061508" y="2194882"/>
                <a:ext cx="841577" cy="265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=−0,0738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𝑠𝑎𝑝</m:t>
                          </m:r>
                          <m:r>
                            <a:rPr lang="tr-TR" sz="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𝑘</m:t>
                          </m:r>
                          <m:r>
                            <a:rPr lang="tr-TR" sz="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.</m:t>
                          </m:r>
                          <m:r>
                            <a:rPr lang="tr-TR" sz="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=0,4262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Metin kutusu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3626">
                <a:off x="6061508" y="2194882"/>
                <a:ext cx="841577" cy="265329"/>
              </a:xfrm>
              <a:prstGeom prst="rect">
                <a:avLst/>
              </a:prstGeom>
              <a:blipFill rotWithShape="0">
                <a:blip r:embed="rId3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Yay 68"/>
          <p:cNvSpPr>
            <a:spLocks noChangeAspect="1"/>
          </p:cNvSpPr>
          <p:nvPr/>
        </p:nvSpPr>
        <p:spPr>
          <a:xfrm rot="5400000" flipV="1">
            <a:off x="3792495" y="3554050"/>
            <a:ext cx="3083148" cy="3027600"/>
          </a:xfrm>
          <a:prstGeom prst="arc">
            <a:avLst>
              <a:gd name="adj1" fmla="val 16287606"/>
              <a:gd name="adj2" fmla="val 2155920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3" name="Düz Bağlayıcı 72"/>
          <p:cNvCxnSpPr/>
          <p:nvPr/>
        </p:nvCxnSpPr>
        <p:spPr>
          <a:xfrm flipV="1">
            <a:off x="3929062" y="5733615"/>
            <a:ext cx="38100" cy="133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/>
          <p:cNvCxnSpPr/>
          <p:nvPr/>
        </p:nvCxnSpPr>
        <p:spPr>
          <a:xfrm>
            <a:off x="3973929" y="5744112"/>
            <a:ext cx="101501" cy="47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Metin kutusu 74"/>
              <p:cNvSpPr txBox="1"/>
              <p:nvPr/>
            </p:nvSpPr>
            <p:spPr>
              <a:xfrm rot="3003857">
                <a:off x="3278820" y="6038330"/>
                <a:ext cx="1373921" cy="2426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2</m:t>
                    </m:r>
                  </m:oMath>
                </a14:m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paralel saplamasıyla</a:t>
                </a:r>
              </a:p>
            </p:txBody>
          </p:sp>
        </mc:Choice>
        <mc:Fallback xmlns="">
          <p:sp>
            <p:nvSpPr>
              <p:cNvPr id="75" name="Metin kutusu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3857">
                <a:off x="3278820" y="6038330"/>
                <a:ext cx="1373921" cy="24269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1" grpId="0" animBg="1"/>
      <p:bldP spid="11" grpId="1" animBg="1"/>
      <p:bldP spid="12" grpId="0" animBg="1"/>
      <p:bldP spid="22" grpId="0" animBg="1"/>
      <p:bldP spid="22" grpId="1" animBg="1"/>
      <p:bldP spid="23" grpId="0" animBg="1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42" grpId="0" animBg="1"/>
      <p:bldP spid="42" grpId="1" animBg="1"/>
      <p:bldP spid="42" grpId="2" animBg="1"/>
      <p:bldP spid="42" grpId="3" animBg="1"/>
      <p:bldP spid="45" grpId="0"/>
      <p:bldP spid="45" grpId="1"/>
      <p:bldP spid="46" grpId="0"/>
      <p:bldP spid="46" grpId="1"/>
      <p:bldP spid="46" grpId="2"/>
      <p:bldP spid="46" grpId="3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6" grpId="0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1" grpId="2" animBg="1"/>
      <p:bldP spid="41" grpId="3" animBg="1"/>
      <p:bldP spid="15" grpId="0"/>
      <p:bldP spid="43" grpId="0" animBg="1"/>
      <p:bldP spid="44" grpId="0"/>
      <p:bldP spid="50" grpId="0" animBg="1"/>
      <p:bldP spid="51" grpId="0"/>
      <p:bldP spid="52" grpId="0"/>
      <p:bldP spid="54" grpId="0"/>
      <p:bldP spid="54" grpId="1"/>
      <p:bldP spid="54" grpId="2"/>
      <p:bldP spid="60" grpId="0"/>
      <p:bldP spid="60" grpId="1"/>
      <p:bldP spid="61" grpId="0" animBg="1"/>
      <p:bldP spid="61" grpId="1" animBg="1"/>
      <p:bldP spid="61" grpId="2" animBg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5" grpId="0" animBg="1"/>
      <p:bldP spid="67" grpId="0"/>
      <p:bldP spid="68" grpId="0" animBg="1"/>
      <p:bldP spid="68" grpId="1" animBg="1"/>
      <p:bldP spid="69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/>
              <p:cNvSpPr txBox="1"/>
              <p:nvPr/>
            </p:nvSpPr>
            <p:spPr>
              <a:xfrm rot="17855978">
                <a:off x="3299152" y="4469956"/>
                <a:ext cx="6865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0,577</m:t>
                    </m:r>
                  </m:oMath>
                </a14:m>
                <a:r>
                  <a:rPr lang="tr-TR" sz="6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seri saplamasıyla</a:t>
                </a:r>
              </a:p>
            </p:txBody>
          </p:sp>
        </mc:Choice>
        <mc:Fallback xmlns=""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5978">
                <a:off x="3299152" y="4469956"/>
                <a:ext cx="68651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17145" y="123825"/>
                <a:ext cx="6844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Örnek 2)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Karakteristik empedansı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=75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olan bir iletim hattı,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=45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15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’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luk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bir yükle sonlandırılmıştır. Yükü iletim hattına uyumlandırmak için yükten hangi uzaklığa, aynı tip iletim hattından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hangi boyda </a:t>
                </a:r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seri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saplama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yapmak gerekir?</a:t>
                </a: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" y="123825"/>
                <a:ext cx="684406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/>
          <p:cNvSpPr txBox="1"/>
          <p:nvPr/>
        </p:nvSpPr>
        <p:spPr>
          <a:xfrm>
            <a:off x="17146" y="670560"/>
            <a:ext cx="643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Çözüm:</a:t>
            </a:r>
            <a:endParaRPr lang="tr-TR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05011" y="645828"/>
                <a:ext cx="240792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45+</m:t>
                              </m:r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  <m:r>
                                <a:rPr lang="tr-TR" sz="10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15</m:t>
                              </m:r>
                            </m:e>
                          </m:d>
                        </m:num>
                        <m:den>
                          <m:r>
                            <a:rPr lang="tr-TR" sz="10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75</m:t>
                          </m:r>
                        </m:den>
                      </m:f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=0,6+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</m:t>
                      </m:r>
                    </m:oMath>
                  </m:oMathPara>
                </a14:m>
                <a:endParaRPr lang="tr-TR"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1" y="645828"/>
                <a:ext cx="2407920" cy="246221"/>
              </a:xfrm>
              <a:prstGeom prst="rect">
                <a:avLst/>
              </a:prstGeom>
              <a:blipFill rotWithShape="0">
                <a:blip r:embed="rId4"/>
                <a:stretch>
                  <a:fillRect t="-82500" b="-1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2496519" y="667294"/>
            <a:ext cx="3003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Seri saplama hesabı empedans cinsinden yapılmalıdır.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17145" y="801654"/>
                <a:ext cx="3025676" cy="36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Empedans cinsinden </a:t>
                </a:r>
                <a:r>
                  <a:rPr lang="tr-TR" sz="800" dirty="0" err="1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abakta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0,6+</a:t>
                </a:r>
                <a:r>
                  <a:rPr lang="tr-TR" sz="800" i="1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j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0,2 noktası bulunur ve oradan geçen orijin merkezli çember çizilir.</a:t>
                </a: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" y="801654"/>
                <a:ext cx="3025676" cy="368627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110088" y="461915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2985803" y="4258714"/>
            <a:ext cx="1681200" cy="1681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/>
              <p:cNvSpPr txBox="1"/>
              <p:nvPr/>
            </p:nvSpPr>
            <p:spPr>
              <a:xfrm rot="18783817">
                <a:off x="2859265" y="4128534"/>
                <a:ext cx="89319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=0,6+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0,2</m:t>
                      </m:r>
                    </m:oMath>
                  </m:oMathPara>
                </a14:m>
                <a:endParaRPr lang="tr-TR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83817">
                <a:off x="2859265" y="4128534"/>
                <a:ext cx="893193" cy="153888"/>
              </a:xfrm>
              <a:prstGeom prst="rect">
                <a:avLst/>
              </a:prstGeom>
              <a:blipFill rotWithShape="0">
                <a:blip r:embed="rId6"/>
                <a:stretch>
                  <a:fillRect r="-2521" b="-7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 rot="17996081">
                <a:off x="559977" y="3229120"/>
                <a:ext cx="3928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0,0468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96081">
                <a:off x="559977" y="3229120"/>
                <a:ext cx="392864" cy="123111"/>
              </a:xfrm>
              <a:prstGeom prst="rect">
                <a:avLst/>
              </a:prstGeom>
              <a:blipFill rotWithShape="0">
                <a:blip r:embed="rId7"/>
                <a:stretch>
                  <a:fillRect t="-1493" r="-6000" b="-44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 rot="18313840">
                <a:off x="822337" y="2902315"/>
                <a:ext cx="26218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tr-TR" sz="8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3840">
                <a:off x="822337" y="2902315"/>
                <a:ext cx="262187" cy="123111"/>
              </a:xfrm>
              <a:prstGeom prst="rect">
                <a:avLst/>
              </a:prstGeom>
              <a:blipFill rotWithShape="0">
                <a:blip r:embed="rId8"/>
                <a:stretch>
                  <a:fillRect l="-2326" r="-4651" b="-8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-11929" y="1463279"/>
                <a:ext cx="2101812" cy="53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çemberinin, kaynağa doğru giderken,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𝑅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 ilk kestiği nokta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1+</a:t>
                </a:r>
                <a:r>
                  <a:rPr lang="tr-TR" sz="800" i="1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j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0,577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’dir.</a:t>
                </a: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29" y="1463279"/>
                <a:ext cx="2101812" cy="5361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Yay 30"/>
          <p:cNvSpPr>
            <a:spLocks noChangeAspect="1"/>
          </p:cNvSpPr>
          <p:nvPr/>
        </p:nvSpPr>
        <p:spPr>
          <a:xfrm rot="16200000">
            <a:off x="3792496" y="3609174"/>
            <a:ext cx="3083148" cy="3027600"/>
          </a:xfrm>
          <a:prstGeom prst="arc">
            <a:avLst>
              <a:gd name="adj1" fmla="val 16287606"/>
              <a:gd name="adj2" fmla="val 181784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2" name="Düz Bağlayıcı 31"/>
          <p:cNvCxnSpPr/>
          <p:nvPr/>
        </p:nvCxnSpPr>
        <p:spPr>
          <a:xfrm>
            <a:off x="3828154" y="4583385"/>
            <a:ext cx="38100" cy="133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 flipV="1">
            <a:off x="3879053" y="4642802"/>
            <a:ext cx="108916" cy="739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>
                <a:off x="1519449" y="5333072"/>
                <a:ext cx="1217962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&gt;0,1006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)=1</m:t>
                      </m:r>
                    </m:oMath>
                  </m:oMathPara>
                </a14:m>
                <a:endParaRPr lang="tr-T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49" y="5333072"/>
                <a:ext cx="1217962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4000" r="-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Düz Bağlayıcı 35"/>
          <p:cNvCxnSpPr/>
          <p:nvPr/>
        </p:nvCxnSpPr>
        <p:spPr>
          <a:xfrm flipH="1">
            <a:off x="1976438" y="5103019"/>
            <a:ext cx="1847851" cy="31884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/>
              <p:cNvSpPr txBox="1"/>
              <p:nvPr/>
            </p:nvSpPr>
            <p:spPr>
              <a:xfrm rot="1946065">
                <a:off x="1242916" y="7873789"/>
                <a:ext cx="9000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,4167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−0,00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065">
                <a:off x="1242916" y="7873789"/>
                <a:ext cx="900070" cy="2154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/>
              <p:cNvSpPr txBox="1"/>
              <p:nvPr/>
            </p:nvSpPr>
            <p:spPr>
              <a:xfrm rot="1482956">
                <a:off x="1928274" y="8300567"/>
                <a:ext cx="988375" cy="23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𝑠𝑎𝑝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𝑘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.</m:t>
                          </m:r>
                          <m:r>
                            <a:rPr lang="tr-TR" sz="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sup>
                      </m:sSubSup>
                      <m:r>
                        <a:rPr lang="tr-TR" sz="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=0,4167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Metin kutusu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2956">
                <a:off x="1928274" y="8300567"/>
                <a:ext cx="988375" cy="2342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Metin kutusu 47"/>
              <p:cNvSpPr txBox="1"/>
              <p:nvPr/>
            </p:nvSpPr>
            <p:spPr>
              <a:xfrm rot="1703882">
                <a:off x="715634" y="8338557"/>
                <a:ext cx="225975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k.d. saplama boyu,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0,577</m:t>
                    </m:r>
                  </m:oMath>
                </a14:m>
                <a:r>
                  <a:rPr lang="tr-TR" sz="10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(1. </a:t>
                </a:r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çözüm) </a:t>
                </a:r>
                <a:r>
                  <a:rPr lang="tr-TR" sz="800" dirty="0" err="1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yayının en dışta görünen konumuna, 180° hizasından kaynağa doğru gidilen mesafeyle bulunur.</a:t>
                </a:r>
              </a:p>
            </p:txBody>
          </p:sp>
        </mc:Choice>
        <mc:Fallback xmlns="">
          <p:sp>
            <p:nvSpPr>
              <p:cNvPr id="48" name="Metin kutusu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3882">
                <a:off x="715634" y="8338557"/>
                <a:ext cx="2259756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145" y="424599"/>
                <a:ext cx="5391572" cy="24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Dalgaboyu (</a:t>
                </a:r>
                <a14:m>
                  <m:oMath xmlns:m="http://schemas.openxmlformats.org/officeDocument/2006/math">
                    <m:r>
                      <a:rPr lang="tr-T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cinsinden, saplamanın açık devre ya da kısa devre seçenekleri için ayrı ayrı bulunuz.</a:t>
                </a:r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" y="424599"/>
                <a:ext cx="5391572" cy="242695"/>
              </a:xfrm>
              <a:prstGeom prst="rect">
                <a:avLst/>
              </a:prstGeom>
              <a:blipFill rotWithShape="0"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 rot="1901216">
                <a:off x="568209" y="8371609"/>
                <a:ext cx="247021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  <a:r>
                  <a:rPr lang="tr-TR" sz="800" dirty="0" err="1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.d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saplama boyu ise,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0,577</m:t>
                    </m:r>
                  </m:oMath>
                </a14:m>
                <a:r>
                  <a:rPr lang="tr-TR" sz="1000" dirty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(1. 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çözüm) </a:t>
                </a:r>
                <a:r>
                  <a:rPr lang="tr-TR" sz="800" dirty="0" err="1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chemeClr val="accent5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yayının en dışta görünen konumuna, 0° hizasından kaynağa doğru gidilen mesafeyle bulunur.</a:t>
                </a: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1216">
                <a:off x="568209" y="8371609"/>
                <a:ext cx="2470211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Metin kutusu 38"/>
              <p:cNvSpPr txBox="1"/>
              <p:nvPr/>
            </p:nvSpPr>
            <p:spPr>
              <a:xfrm rot="2081773">
                <a:off x="1165854" y="7856152"/>
                <a:ext cx="9000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,4167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−0,25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Metin kutusu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1773">
                <a:off x="1165854" y="7856152"/>
                <a:ext cx="900070" cy="21544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Metin kutusu 40"/>
              <p:cNvSpPr txBox="1"/>
              <p:nvPr/>
            </p:nvSpPr>
            <p:spPr>
              <a:xfrm rot="1494557">
                <a:off x="1989247" y="8357045"/>
                <a:ext cx="988375" cy="2342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𝑠𝑎𝑝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.</m:t>
                          </m:r>
                          <m:r>
                            <a:rPr lang="tr-TR" sz="8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sup>
                      </m:sSubSup>
                      <m:r>
                        <a:rPr lang="tr-TR" sz="800" b="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=0,1667</m:t>
                      </m:r>
                      <m:r>
                        <a:rPr lang="tr-TR" sz="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Metin kutusu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94557">
                <a:off x="1989247" y="8357045"/>
                <a:ext cx="988375" cy="23429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211589" y="987200"/>
                <a:ext cx="2041077" cy="52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2. çözümde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𝑖𝑛</m:t>
                        </m:r>
                      </m:sub>
                    </m:sSub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çemberinin, kaynağa doğru giderken,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𝑅</m:t>
                        </m:r>
                      </m:e>
                    </m:acc>
                    <m:r>
                      <a:rPr lang="tr-TR" sz="1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çemberini ikinci kez kestiği nokta</a:t>
                </a: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89" y="987200"/>
                <a:ext cx="2041077" cy="521810"/>
              </a:xfrm>
              <a:prstGeom prst="rect">
                <a:avLst/>
              </a:prstGeom>
              <a:blipFill rotWithShape="0"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040148" y="4269148"/>
            <a:ext cx="36000" cy="36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Metin kutusu 43"/>
          <p:cNvSpPr txBox="1"/>
          <p:nvPr/>
        </p:nvSpPr>
        <p:spPr>
          <a:xfrm>
            <a:off x="5208636" y="1432090"/>
            <a:ext cx="1035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1–</a:t>
            </a:r>
            <a:r>
              <a:rPr lang="tr-TR" sz="800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0,577 seçilir.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Metin kutusu 49"/>
              <p:cNvSpPr txBox="1"/>
              <p:nvPr/>
            </p:nvSpPr>
            <p:spPr>
              <a:xfrm>
                <a:off x="4150416" y="4182037"/>
                <a:ext cx="4977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1+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0,577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0" name="Metin kutusu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16" y="4182037"/>
                <a:ext cx="497700" cy="123111"/>
              </a:xfrm>
              <a:prstGeom prst="rect">
                <a:avLst/>
              </a:prstGeom>
              <a:blipFill rotWithShape="0">
                <a:blip r:embed="rId24"/>
                <a:stretch>
                  <a:fillRect l="-3704" r="-3704" b="-4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etin kutusu 50"/>
              <p:cNvSpPr txBox="1"/>
              <p:nvPr/>
            </p:nvSpPr>
            <p:spPr>
              <a:xfrm>
                <a:off x="5142800" y="1408404"/>
                <a:ext cx="20864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Yani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=0,3058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tr-TR" sz="10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r"/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mesafesinde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r>
                      <a:rPr lang="tr-TR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0,577</m:t>
                    </m:r>
                  </m:oMath>
                </a14:m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reaktanslı</a:t>
                </a:r>
              </a:p>
              <a:p>
                <a:pPr algn="r"/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bir seri saplama yapılır. </a:t>
                </a:r>
              </a:p>
            </p:txBody>
          </p:sp>
        </mc:Choice>
        <mc:Fallback xmlns="">
          <p:sp>
            <p:nvSpPr>
              <p:cNvPr id="51" name="Metin kutus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800" y="1408404"/>
                <a:ext cx="2086441" cy="523220"/>
              </a:xfrm>
              <a:prstGeom prst="rect">
                <a:avLst/>
              </a:prstGeom>
              <a:blipFill rotWithShape="0">
                <a:blip r:embed="rId2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etin kutusu 51"/>
              <p:cNvSpPr txBox="1"/>
              <p:nvPr/>
            </p:nvSpPr>
            <p:spPr>
              <a:xfrm rot="21008224">
                <a:off x="3848209" y="8583306"/>
                <a:ext cx="961802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0,3526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−0,0468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r>
                  <a:rPr lang="tr-TR" sz="800" b="0" i="1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tr-TR" sz="800" b="0" i="1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2" name="Metin kutusu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8224">
                <a:off x="3848209" y="8583306"/>
                <a:ext cx="961802" cy="123175"/>
              </a:xfrm>
              <a:prstGeom prst="rect">
                <a:avLst/>
              </a:prstGeom>
              <a:blipFill rotWithShape="0">
                <a:blip r:embed="rId26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Metin kutusu 53"/>
              <p:cNvSpPr txBox="1"/>
              <p:nvPr/>
            </p:nvSpPr>
            <p:spPr>
              <a:xfrm rot="20327823">
                <a:off x="4813759" y="8356157"/>
                <a:ext cx="71173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=0,3058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4" name="Metin kutusu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27823">
                <a:off x="4813759" y="8356157"/>
                <a:ext cx="711733" cy="123111"/>
              </a:xfrm>
              <a:prstGeom prst="rect">
                <a:avLst/>
              </a:prstGeom>
              <a:blipFill rotWithShape="0">
                <a:blip r:embed="rId27"/>
                <a:stretch>
                  <a:fillRect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Düz Bağlayıcı 55"/>
          <p:cNvCxnSpPr/>
          <p:nvPr/>
        </p:nvCxnSpPr>
        <p:spPr>
          <a:xfrm flipV="1">
            <a:off x="3824288" y="1581150"/>
            <a:ext cx="1016793" cy="351514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tin kutusu 62"/>
          <p:cNvSpPr txBox="1"/>
          <p:nvPr/>
        </p:nvSpPr>
        <p:spPr>
          <a:xfrm>
            <a:off x="5722812" y="8092885"/>
            <a:ext cx="7179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saplama mesafesi (2.çözüm)</a:t>
            </a:r>
          </a:p>
        </p:txBody>
      </p:sp>
      <p:sp>
        <p:nvSpPr>
          <p:cNvPr id="69" name="Yay 68"/>
          <p:cNvSpPr>
            <a:spLocks noChangeAspect="1"/>
          </p:cNvSpPr>
          <p:nvPr/>
        </p:nvSpPr>
        <p:spPr>
          <a:xfrm rot="5400000" flipV="1">
            <a:off x="3792495" y="3554050"/>
            <a:ext cx="3083148" cy="3027600"/>
          </a:xfrm>
          <a:prstGeom prst="arc">
            <a:avLst>
              <a:gd name="adj1" fmla="val 16287606"/>
              <a:gd name="adj2" fmla="val 1818636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3" name="Düz Bağlayıcı 72"/>
          <p:cNvCxnSpPr/>
          <p:nvPr/>
        </p:nvCxnSpPr>
        <p:spPr>
          <a:xfrm flipV="1">
            <a:off x="3824287" y="5448443"/>
            <a:ext cx="38100" cy="133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/>
          <p:cNvCxnSpPr/>
          <p:nvPr/>
        </p:nvCxnSpPr>
        <p:spPr>
          <a:xfrm>
            <a:off x="3869154" y="5458940"/>
            <a:ext cx="93246" cy="694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 flipH="1" flipV="1">
            <a:off x="806452" y="3086101"/>
            <a:ext cx="3008311" cy="2009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Metin kutusu 69"/>
              <p:cNvSpPr txBox="1"/>
              <p:nvPr/>
            </p:nvSpPr>
            <p:spPr>
              <a:xfrm rot="685248">
                <a:off x="3953110" y="1496072"/>
                <a:ext cx="87145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0,1474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−0,0468</m:t>
                      </m:r>
                      <m:r>
                        <a:rPr lang="tr-TR" sz="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Metin kutusu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5248">
                <a:off x="3953110" y="1496072"/>
                <a:ext cx="871457" cy="123111"/>
              </a:xfrm>
              <a:prstGeom prst="rect">
                <a:avLst/>
              </a:prstGeom>
              <a:blipFill rotWithShape="0">
                <a:blip r:embed="rId28"/>
                <a:stretch>
                  <a:fillRect l="-685" r="-685" b="-40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Metin kutusu 70"/>
              <p:cNvSpPr txBox="1"/>
              <p:nvPr/>
            </p:nvSpPr>
            <p:spPr>
              <a:xfrm rot="1156619">
                <a:off x="4802354" y="1703879"/>
                <a:ext cx="68089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=0,1006</m:t>
                      </m:r>
                      <m:r>
                        <a:rPr lang="tr-TR" sz="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1" name="Metin kutusu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6619">
                <a:off x="4802354" y="1703879"/>
                <a:ext cx="680892" cy="123111"/>
              </a:xfrm>
              <a:prstGeom prst="rect">
                <a:avLst/>
              </a:prstGeom>
              <a:blipFill rotWithShape="0">
                <a:blip r:embed="rId29"/>
                <a:stretch>
                  <a:fillRect r="-177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Metin kutusu 65"/>
          <p:cNvSpPr txBox="1"/>
          <p:nvPr/>
        </p:nvSpPr>
        <p:spPr>
          <a:xfrm>
            <a:off x="-19990" y="1930010"/>
            <a:ext cx="168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 noktaya orijinden çizilen doğrunun uzantısından</a:t>
            </a:r>
            <a:endParaRPr lang="tr-TR" sz="1000" b="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Metin kutusu 71"/>
          <p:cNvSpPr txBox="1"/>
          <p:nvPr/>
        </p:nvSpPr>
        <p:spPr>
          <a:xfrm>
            <a:off x="8870" y="1161541"/>
            <a:ext cx="2772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Ayrıca orijinden o noktaya çizilen doğru hizasında</a:t>
            </a:r>
            <a:endParaRPr lang="tr-TR" sz="1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Dikdörtgen 75"/>
              <p:cNvSpPr/>
              <p:nvPr/>
            </p:nvSpPr>
            <p:spPr>
              <a:xfrm>
                <a:off x="-31107" y="2345253"/>
                <a:ext cx="1095204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=0,1006</m:t>
                    </m:r>
                    <m:r>
                      <a:rPr lang="tr-TR" sz="10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10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saplama mesafesi (1. çözüm) bulunur</a:t>
                </a:r>
                <a:r>
                  <a:rPr lang="tr-TR" sz="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6" name="Dikdörtgen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107" y="2345253"/>
                <a:ext cx="1095204" cy="615553"/>
              </a:xfrm>
              <a:prstGeom prst="rect">
                <a:avLst/>
              </a:prstGeom>
              <a:blipFill rotWithShape="0">
                <a:blip r:embed="rId32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-18353" y="1307293"/>
                <a:ext cx="1118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6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tr-TR" sz="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0,0468</m:t>
                    </m:r>
                    <m:r>
                      <a:rPr lang="tr-T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6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tr-T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tr-T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8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’dır.</a:t>
                </a:r>
                <a:endParaRPr lang="en-US" sz="8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53" y="1307293"/>
                <a:ext cx="1118258" cy="215444"/>
              </a:xfrm>
              <a:prstGeom prst="rect">
                <a:avLst/>
              </a:prstGeom>
              <a:blipFill rotWithShape="0"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Metin kutusu 44"/>
              <p:cNvSpPr txBox="1"/>
              <p:nvPr/>
            </p:nvSpPr>
            <p:spPr>
              <a:xfrm>
                <a:off x="-48140" y="2189900"/>
                <a:ext cx="13063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0,1474−0,0468</m:t>
                          </m:r>
                        </m:e>
                      </m:d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tr-TR" sz="1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Metin kutusu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40" y="2189900"/>
                <a:ext cx="1306366" cy="246221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4040802" y="5888066"/>
            <a:ext cx="36000" cy="36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Metin kutusu 48"/>
              <p:cNvSpPr txBox="1"/>
              <p:nvPr/>
            </p:nvSpPr>
            <p:spPr>
              <a:xfrm>
                <a:off x="4150416" y="5893480"/>
                <a:ext cx="4977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1−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r>
                        <a:rPr lang="tr-TR" sz="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0,577</m:t>
                      </m:r>
                    </m:oMath>
                  </m:oMathPara>
                </a14:m>
                <a:endParaRPr lang="tr-TR" sz="8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" name="Metin kutusu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16" y="5893480"/>
                <a:ext cx="497700" cy="123111"/>
              </a:xfrm>
              <a:prstGeom prst="rect">
                <a:avLst/>
              </a:prstGeom>
              <a:blipFill rotWithShape="0">
                <a:blip r:embed="rId35"/>
                <a:stretch>
                  <a:fillRect l="-3704" t="-5000" r="-370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Düz Bağlayıcı 52"/>
          <p:cNvCxnSpPr/>
          <p:nvPr/>
        </p:nvCxnSpPr>
        <p:spPr>
          <a:xfrm>
            <a:off x="3821820" y="5095875"/>
            <a:ext cx="1016793" cy="351514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Bağlayıcı 54"/>
          <p:cNvCxnSpPr/>
          <p:nvPr/>
        </p:nvCxnSpPr>
        <p:spPr>
          <a:xfrm flipH="1" flipV="1">
            <a:off x="2021681" y="1978819"/>
            <a:ext cx="1800599" cy="311796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 rot="19415341">
                <a:off x="1315344" y="2166182"/>
                <a:ext cx="7592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0,0833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−0,25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5341">
                <a:off x="1315344" y="2166182"/>
                <a:ext cx="759247" cy="123111"/>
              </a:xfrm>
              <a:prstGeom prst="rect">
                <a:avLst/>
              </a:prstGeom>
              <a:blipFill rotWithShape="0">
                <a:blip r:embed="rId36"/>
                <a:stretch>
                  <a:fillRect t="-1099" r="-2632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Metin kutusu 58"/>
              <p:cNvSpPr txBox="1"/>
              <p:nvPr/>
            </p:nvSpPr>
            <p:spPr>
              <a:xfrm rot="20086168">
                <a:off x="2000807" y="1816305"/>
                <a:ext cx="5752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</m:t>
                      </m:r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1667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9" name="Metin kutusu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6168">
                <a:off x="2000807" y="1816305"/>
                <a:ext cx="575222" cy="123111"/>
              </a:xfrm>
              <a:prstGeom prst="rect">
                <a:avLst/>
              </a:prstGeom>
              <a:blipFill rotWithShape="0">
                <a:blip r:embed="rId37"/>
                <a:stretch>
                  <a:fillRect r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Metin kutusu 59"/>
              <p:cNvSpPr txBox="1"/>
              <p:nvPr/>
            </p:nvSpPr>
            <p:spPr>
              <a:xfrm rot="20668420">
                <a:off x="2515386" y="1575105"/>
                <a:ext cx="841577" cy="14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3333</m:t>
                      </m:r>
                      <m:r>
                        <a:rPr lang="tr-T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𝑠𝑎𝑝</m:t>
                          </m:r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tr-T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0" name="Metin kutusu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8420">
                <a:off x="2515386" y="1575105"/>
                <a:ext cx="841577" cy="142218"/>
              </a:xfrm>
              <a:prstGeom prst="rect">
                <a:avLst/>
              </a:prstGeom>
              <a:blipFill rotWithShape="0">
                <a:blip r:embed="rId38"/>
                <a:stretch>
                  <a:fillRect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2956123" y="1008033"/>
                <a:ext cx="1302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a.d. saplama yapılırsa boyu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0,3333</m:t>
                    </m:r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0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23" y="1008033"/>
                <a:ext cx="1302528" cy="369332"/>
              </a:xfrm>
              <a:prstGeom prst="rect">
                <a:avLst/>
              </a:prstGeom>
              <a:blipFill rotWithShape="0">
                <a:blip r:embed="rId3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Metin kutusu 60"/>
              <p:cNvSpPr txBox="1"/>
              <p:nvPr/>
            </p:nvSpPr>
            <p:spPr>
              <a:xfrm rot="19415341">
                <a:off x="1315342" y="2166183"/>
                <a:ext cx="75924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0,0833</m:t>
                      </m:r>
                      <m:r>
                        <a:rPr lang="tr-TR" sz="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−0,00</m:t>
                      </m:r>
                      <m:r>
                        <a:rPr lang="tr-TR" sz="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1" name="Metin kutusu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5341">
                <a:off x="1315342" y="2166183"/>
                <a:ext cx="759247" cy="123111"/>
              </a:xfrm>
              <a:prstGeom prst="rect">
                <a:avLst/>
              </a:prstGeom>
              <a:blipFill rotWithShape="0">
                <a:blip r:embed="rId40"/>
                <a:stretch>
                  <a:fillRect t="-1099" r="-2632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Metin kutusu 61"/>
              <p:cNvSpPr txBox="1"/>
              <p:nvPr/>
            </p:nvSpPr>
            <p:spPr>
              <a:xfrm rot="20086168">
                <a:off x="2039279" y="1810011"/>
                <a:ext cx="49827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tr-TR" sz="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tr-T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0833</m:t>
                      </m:r>
                      <m:r>
                        <a:rPr lang="tr-TR" sz="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Metin kutusu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6168">
                <a:off x="2039279" y="1810011"/>
                <a:ext cx="498277" cy="123111"/>
              </a:xfrm>
              <a:prstGeom prst="rect">
                <a:avLst/>
              </a:prstGeom>
              <a:blipFill rotWithShape="0">
                <a:blip r:embed="rId41"/>
                <a:stretch>
                  <a:fillRect r="-36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Metin kutusu 63"/>
              <p:cNvSpPr txBox="1"/>
              <p:nvPr/>
            </p:nvSpPr>
            <p:spPr>
              <a:xfrm rot="20668420">
                <a:off x="2506813" y="1639344"/>
                <a:ext cx="351699" cy="14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𝑠𝑎𝑝</m:t>
                          </m:r>
                          <m:r>
                            <a:rPr lang="tr-T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tr-T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Metin kutusu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8420">
                <a:off x="2506813" y="1639344"/>
                <a:ext cx="351699" cy="142218"/>
              </a:xfrm>
              <a:prstGeom prst="rect">
                <a:avLst/>
              </a:prstGeom>
              <a:blipFill rotWithShape="0">
                <a:blip r:embed="rId42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Metin kutusu 64"/>
              <p:cNvSpPr txBox="1"/>
              <p:nvPr/>
            </p:nvSpPr>
            <p:spPr>
              <a:xfrm>
                <a:off x="2956123" y="1001739"/>
                <a:ext cx="1302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chemeClr val="accent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k.d. saplama yapılırsa boyu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0,0833</m:t>
                    </m:r>
                    <m:r>
                      <a:rPr lang="tr-TR" sz="1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000" dirty="0" smtClean="0">
                  <a:solidFill>
                    <a:schemeClr val="accent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5" name="Metin kutusu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23" y="1001739"/>
                <a:ext cx="1302528" cy="369332"/>
              </a:xfrm>
              <a:prstGeom prst="rect">
                <a:avLst/>
              </a:prstGeom>
              <a:blipFill rotWithShape="0">
                <a:blip r:embed="rId4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Metin kutusu 66"/>
              <p:cNvSpPr txBox="1"/>
              <p:nvPr/>
            </p:nvSpPr>
            <p:spPr>
              <a:xfrm>
                <a:off x="1529983" y="5376026"/>
                <a:ext cx="1217962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&gt;0,3058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)=1</m:t>
                      </m:r>
                    </m:oMath>
                  </m:oMathPara>
                </a14:m>
                <a:endParaRPr lang="tr-T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7" name="Metin kutusu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83" y="5376026"/>
                <a:ext cx="1217962" cy="153888"/>
              </a:xfrm>
              <a:prstGeom prst="rect">
                <a:avLst/>
              </a:prstGeom>
              <a:blipFill rotWithShape="0">
                <a:blip r:embed="rId44"/>
                <a:stretch>
                  <a:fillRect l="-1500" t="-4000" r="-15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" grpId="0"/>
      <p:bldP spid="4" grpId="0"/>
      <p:bldP spid="5" grpId="0"/>
      <p:bldP spid="8" grpId="0"/>
      <p:bldP spid="10" grpId="0" animBg="1"/>
      <p:bldP spid="12" grpId="0" animBg="1"/>
      <p:bldP spid="23" grpId="0" animBg="1"/>
      <p:bldP spid="26" grpId="0"/>
      <p:bldP spid="27" grpId="0"/>
      <p:bldP spid="28" grpId="0"/>
      <p:bldP spid="28" grpId="1"/>
      <p:bldP spid="31" grpId="0" animBg="1"/>
      <p:bldP spid="31" grpId="1" animBg="1"/>
      <p:bldP spid="35" grpId="0" animBg="1"/>
      <p:bldP spid="35" grpId="1" animBg="1"/>
      <p:bldP spid="35" grpId="2" animBg="1"/>
      <p:bldP spid="37" grpId="0"/>
      <p:bldP spid="37" grpId="1"/>
      <p:bldP spid="37" grpId="2"/>
      <p:bldP spid="42" grpId="1"/>
      <p:bldP spid="42" grpId="2"/>
      <p:bldP spid="42" grpId="3"/>
      <p:bldP spid="48" grpId="0"/>
      <p:bldP spid="48" grpId="1"/>
      <p:bldP spid="48" grpId="2"/>
      <p:bldP spid="6" grpId="0"/>
      <p:bldP spid="38" grpId="0"/>
      <p:bldP spid="38" grpId="1"/>
      <p:bldP spid="39" grpId="0" animBg="1"/>
      <p:bldP spid="39" grpId="1" animBg="1"/>
      <p:bldP spid="41" grpId="1" animBg="1"/>
      <p:bldP spid="41" grpId="3" animBg="1"/>
      <p:bldP spid="15" grpId="0"/>
      <p:bldP spid="43" grpId="0" animBg="1"/>
      <p:bldP spid="43" grpId="1" animBg="1"/>
      <p:bldP spid="44" grpId="0"/>
      <p:bldP spid="50" grpId="1" animBg="1"/>
      <p:bldP spid="50" grpId="2" animBg="1"/>
      <p:bldP spid="51" grpId="0"/>
      <p:bldP spid="52" grpId="0"/>
      <p:bldP spid="54" grpId="0"/>
      <p:bldP spid="63" grpId="0" animBg="1"/>
      <p:bldP spid="63" grpId="1" animBg="1"/>
      <p:bldP spid="69" grpId="0" animBg="1"/>
      <p:bldP spid="70" grpId="0"/>
      <p:bldP spid="70" grpId="1"/>
      <p:bldP spid="71" grpId="0"/>
      <p:bldP spid="71" grpId="1"/>
      <p:bldP spid="66" grpId="0"/>
      <p:bldP spid="66" grpId="1"/>
      <p:bldP spid="72" grpId="0"/>
      <p:bldP spid="76" grpId="0"/>
      <p:bldP spid="76" grpId="1"/>
      <p:bldP spid="7" grpId="0"/>
      <p:bldP spid="45" grpId="0"/>
      <p:bldP spid="45" grpId="1"/>
      <p:bldP spid="47" grpId="0" animBg="1"/>
      <p:bldP spid="49" grpId="0" animBg="1"/>
      <p:bldP spid="11" grpId="0"/>
      <p:bldP spid="11" grpId="1"/>
      <p:bldP spid="59" grpId="0"/>
      <p:bldP spid="59" grpId="1"/>
      <p:bldP spid="60" grpId="0"/>
      <p:bldP spid="60" grpId="1"/>
      <p:bldP spid="13" grpId="0"/>
      <p:bldP spid="13" grpId="1"/>
      <p:bldP spid="61" grpId="0"/>
      <p:bldP spid="62" grpId="0"/>
      <p:bldP spid="64" grpId="0"/>
      <p:bldP spid="65" grpId="0"/>
      <p:bldP spid="67" grpId="0" animBg="1"/>
      <p:bldP spid="6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Metin kutusu 42"/>
          <p:cNvSpPr txBox="1"/>
          <p:nvPr/>
        </p:nvSpPr>
        <p:spPr>
          <a:xfrm>
            <a:off x="1120140" y="0"/>
            <a:ext cx="5757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YÜK KONUMUNDA EMPEDANS (ADMİTANS) UYUMLANDIRMA</a:t>
            </a:r>
          </a:p>
        </p:txBody>
      </p:sp>
      <p:sp>
        <p:nvSpPr>
          <p:cNvPr id="46" name="Metin kutusu 45"/>
          <p:cNvSpPr txBox="1"/>
          <p:nvPr/>
        </p:nvSpPr>
        <p:spPr>
          <a:xfrm>
            <a:off x="0" y="171886"/>
            <a:ext cx="747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Yüke bir seri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ve bir paralel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ilavesiyle de uyumlandırma yapılabilir. Burada aynı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abak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bazen empedans bazen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cinsinden kullanılacağı için dikkatli olunmalıdır. Önce seri ve paralel bağlama sırası </a:t>
            </a:r>
            <a:r>
              <a:rPr lang="tr-TR" sz="800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normalize</a:t>
            </a:r>
            <a:r>
              <a:rPr lang="tr-TR" sz="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yük empedansının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abaktaki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yerine bağlıdır.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Metin kutusu 46"/>
              <p:cNvSpPr txBox="1"/>
              <p:nvPr/>
            </p:nvSpPr>
            <p:spPr>
              <a:xfrm>
                <a:off x="0" y="418107"/>
                <a:ext cx="3224214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𝒁</m:t>
                            </m:r>
                          </m:e>
                        </m:acc>
                      </m:e>
                      <m:sub>
                        <m:r>
                          <a:rPr lang="tr-TR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empedans </a:t>
                </a:r>
                <a:r>
                  <a:rPr lang="tr-TR" sz="800" b="1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</a:t>
                </a:r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birim çember</a:t>
                </a:r>
                <a:r>
                  <a:rPr lang="tr-TR" sz="800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in içindeyse:</a:t>
                </a:r>
              </a:p>
            </p:txBody>
          </p:sp>
        </mc:Choice>
        <mc:Fallback xmlns="">
          <p:sp>
            <p:nvSpPr>
              <p:cNvPr id="47" name="Metin kutusu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107"/>
                <a:ext cx="3224214" cy="245516"/>
              </a:xfrm>
              <a:prstGeom prst="rect">
                <a:avLst/>
              </a:prstGeom>
              <a:blipFill rotWithShape="0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Metin kutusu 47"/>
          <p:cNvSpPr txBox="1"/>
          <p:nvPr/>
        </p:nvSpPr>
        <p:spPr>
          <a:xfrm>
            <a:off x="0" y="600312"/>
            <a:ext cx="433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Önce paralel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süseptans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bağlanır, sonra bu paralel yapıya seri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bağlanır.</a:t>
            </a:r>
          </a:p>
        </p:txBody>
      </p:sp>
      <p:sp>
        <p:nvSpPr>
          <p:cNvPr id="49" name="Metin kutusu 48"/>
          <p:cNvSpPr txBox="1"/>
          <p:nvPr/>
        </p:nvSpPr>
        <p:spPr>
          <a:xfrm>
            <a:off x="0" y="752862"/>
            <a:ext cx="5095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Seri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reaktanstan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hemen önce yükü empedans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üzerine taşımak gerekir.</a:t>
            </a:r>
          </a:p>
        </p:txBody>
      </p:sp>
      <p:sp>
        <p:nvSpPr>
          <p:cNvPr id="50" name="Metin kutusu 49"/>
          <p:cNvSpPr txBox="1"/>
          <p:nvPr/>
        </p:nvSpPr>
        <p:spPr>
          <a:xfrm>
            <a:off x="0" y="889541"/>
            <a:ext cx="5876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Bu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admitans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karşılığı ise 180° döndürülmüşü olan 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çember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dir.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Metin kutusu 52"/>
              <p:cNvSpPr txBox="1"/>
              <p:nvPr/>
            </p:nvSpPr>
            <p:spPr>
              <a:xfrm>
                <a:off x="0" y="1042091"/>
                <a:ext cx="7096125" cy="24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yüzden paralel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değeri,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abağındaki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yükü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 </a:t>
                </a:r>
                <a:r>
                  <a:rPr lang="tr-TR" sz="800" dirty="0" smtClean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simetrik birim çember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üzerine taşıyacak iki çözümden biri seçilir.</a:t>
                </a:r>
              </a:p>
            </p:txBody>
          </p:sp>
        </mc:Choice>
        <mc:Fallback xmlns="">
          <p:sp>
            <p:nvSpPr>
              <p:cNvPr id="53" name="Metin kutusu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2091"/>
                <a:ext cx="7096125" cy="245516"/>
              </a:xfrm>
              <a:prstGeom prst="rect">
                <a:avLst/>
              </a:prstGeom>
              <a:blipFill rotWithShape="0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Metin kutusu 53"/>
              <p:cNvSpPr txBox="1"/>
              <p:nvPr/>
            </p:nvSpPr>
            <p:spPr>
              <a:xfrm>
                <a:off x="0" y="1233588"/>
                <a:ext cx="265938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Önce yük empedansının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admitans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abağındaki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yerini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), </a:t>
                </a:r>
                <a:r>
                  <a:rPr lang="tr-TR" sz="800" dirty="0" smtClean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orijin merkezli çember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üzerinde simetriden buluyoruz.</a:t>
                </a:r>
              </a:p>
            </p:txBody>
          </p:sp>
        </mc:Choice>
        <mc:Fallback xmlns="">
          <p:sp>
            <p:nvSpPr>
              <p:cNvPr id="54" name="Metin kutusu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3588"/>
                <a:ext cx="2659380" cy="492764"/>
              </a:xfrm>
              <a:prstGeom prst="rect">
                <a:avLst/>
              </a:prstGeom>
              <a:blipFill rotWithShape="0"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Metin kutusu 55"/>
              <p:cNvSpPr txBox="1"/>
              <p:nvPr/>
            </p:nvSpPr>
            <p:spPr>
              <a:xfrm>
                <a:off x="-2" y="1690194"/>
                <a:ext cx="2211059" cy="246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O noktadaki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𝐺</m:t>
                        </m:r>
                        <m:r>
                          <a:rPr lang="tr-TR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sz="800" dirty="0" smtClean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çemberi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nin,</a:t>
                </a:r>
              </a:p>
            </p:txBody>
          </p:sp>
        </mc:Choice>
        <mc:Fallback xmlns="">
          <p:sp>
            <p:nvSpPr>
              <p:cNvPr id="56" name="Metin kutusu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690194"/>
                <a:ext cx="2211059" cy="246542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Metin kutusu 56"/>
          <p:cNvSpPr txBox="1"/>
          <p:nvPr/>
        </p:nvSpPr>
        <p:spPr>
          <a:xfrm>
            <a:off x="5295900" y="1287607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Paralel yapının 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empedans </a:t>
            </a:r>
            <a:r>
              <a:rPr lang="tr-TR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abağındaki</a:t>
            </a:r>
            <a:r>
              <a:rPr lang="tr-TR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yeri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180° simetriyle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üzerinde bulunur.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Metin kutusu 60"/>
              <p:cNvSpPr txBox="1"/>
              <p:nvPr/>
            </p:nvSpPr>
            <p:spPr>
              <a:xfrm>
                <a:off x="5780761" y="1676901"/>
                <a:ext cx="145914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Bu empedansı orijine çekmek için gereken seri </a:t>
                </a:r>
                <a:r>
                  <a:rPr lang="tr-TR" sz="800" dirty="0" err="1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reaktans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sub>
                    </m:sSub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=−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𝑗𝑋</m:t>
                    </m:r>
                  </m:oMath>
                </a14:m>
                <a:r>
                  <a:rPr lang="tr-TR" sz="10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belirlenip bağlanır.</a:t>
                </a:r>
              </a:p>
            </p:txBody>
          </p:sp>
        </mc:Choice>
        <mc:Fallback xmlns="">
          <p:sp>
            <p:nvSpPr>
              <p:cNvPr id="61" name="Metin kutusu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61" y="1676901"/>
                <a:ext cx="1459149" cy="615553"/>
              </a:xfrm>
              <a:prstGeom prst="rect">
                <a:avLst/>
              </a:prstGeom>
              <a:blipFill rotWithShape="0">
                <a:blip r:embed="rId6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3824958" y="3580605"/>
            <a:ext cx="3027600" cy="3027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5751276" y="5707380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Metin kutusu 68"/>
              <p:cNvSpPr txBox="1"/>
              <p:nvPr/>
            </p:nvSpPr>
            <p:spPr>
              <a:xfrm>
                <a:off x="5941593" y="5529680"/>
                <a:ext cx="17556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9" name="Metin kutusu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593" y="5529680"/>
                <a:ext cx="175561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67857" b="-2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4977" y="3583005"/>
            <a:ext cx="3027600" cy="3027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1785199" y="3059205"/>
            <a:ext cx="4075200" cy="4075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4" name="Düz Bağlayıcı 73"/>
          <p:cNvCxnSpPr/>
          <p:nvPr/>
        </p:nvCxnSpPr>
        <p:spPr>
          <a:xfrm>
            <a:off x="1728788" y="4421982"/>
            <a:ext cx="4202112" cy="13533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859805" y="4454842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Metin kutusu 75"/>
              <p:cNvSpPr txBox="1"/>
              <p:nvPr/>
            </p:nvSpPr>
            <p:spPr>
              <a:xfrm>
                <a:off x="1970411" y="4318954"/>
                <a:ext cx="803105" cy="1542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tr-T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6" name="Metin kutusu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411" y="4318954"/>
                <a:ext cx="803105" cy="154209"/>
              </a:xfrm>
              <a:prstGeom prst="rect">
                <a:avLst/>
              </a:prstGeom>
              <a:blipFill rotWithShape="0">
                <a:blip r:embed="rId8"/>
                <a:stretch>
                  <a:fillRect l="-2273" r="-12121" b="-307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1803220" y="2569605"/>
            <a:ext cx="5076000" cy="505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2290777" y="3563156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Metin kutusu 78"/>
              <p:cNvSpPr txBox="1"/>
              <p:nvPr/>
            </p:nvSpPr>
            <p:spPr>
              <a:xfrm rot="18647544">
                <a:off x="2082878" y="3108841"/>
                <a:ext cx="821700" cy="1542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Metin kutusu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7544">
                <a:off x="2082878" y="3108841"/>
                <a:ext cx="821700" cy="154209"/>
              </a:xfrm>
              <a:prstGeom prst="rect">
                <a:avLst/>
              </a:prstGeom>
              <a:blipFill rotWithShape="0">
                <a:blip r:embed="rId9"/>
                <a:stretch>
                  <a:fillRect t="-8403" r="-2778" b="-33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Yay 79"/>
          <p:cNvSpPr>
            <a:spLocks noChangeAspect="1"/>
          </p:cNvSpPr>
          <p:nvPr/>
        </p:nvSpPr>
        <p:spPr>
          <a:xfrm rot="15765173">
            <a:off x="1818978" y="2836972"/>
            <a:ext cx="4212000" cy="4212000"/>
          </a:xfrm>
          <a:prstGeom prst="arc">
            <a:avLst>
              <a:gd name="adj1" fmla="val 17419945"/>
              <a:gd name="adj2" fmla="val 19040098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1" name="Düz Bağlayıcı 80"/>
          <p:cNvCxnSpPr/>
          <p:nvPr/>
        </p:nvCxnSpPr>
        <p:spPr>
          <a:xfrm flipV="1">
            <a:off x="2111535" y="3709546"/>
            <a:ext cx="110802" cy="47625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Düz Bağlayıcı 81"/>
          <p:cNvCxnSpPr/>
          <p:nvPr/>
        </p:nvCxnSpPr>
        <p:spPr>
          <a:xfrm flipV="1">
            <a:off x="2211058" y="3718813"/>
            <a:ext cx="1010" cy="7837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Metin kutusu 82"/>
              <p:cNvSpPr txBox="1"/>
              <p:nvPr/>
            </p:nvSpPr>
            <p:spPr>
              <a:xfrm rot="17574469">
                <a:off x="1521759" y="3934872"/>
                <a:ext cx="648575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d>
                        <m:dPr>
                          <m:ctrlP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tr-TR" sz="1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10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1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sz="1000" dirty="0" smtClean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3" name="Metin kutusu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74469">
                <a:off x="1521759" y="3934872"/>
                <a:ext cx="648575" cy="153888"/>
              </a:xfrm>
              <a:prstGeom prst="rect">
                <a:avLst/>
              </a:prstGeom>
              <a:blipFill rotWithShape="0">
                <a:blip r:embed="rId10"/>
                <a:stretch>
                  <a:fillRect t="-4587" b="-55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Düz Bağlayıcı 83"/>
          <p:cNvCxnSpPr/>
          <p:nvPr/>
        </p:nvCxnSpPr>
        <p:spPr>
          <a:xfrm>
            <a:off x="2076450" y="3343275"/>
            <a:ext cx="3552825" cy="35433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31069" y="6585401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Metin kutusu 85"/>
              <p:cNvSpPr txBox="1"/>
              <p:nvPr/>
            </p:nvSpPr>
            <p:spPr>
              <a:xfrm rot="20115565">
                <a:off x="5382766" y="6289762"/>
                <a:ext cx="71115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sz="1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tr-TR" sz="1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=1+</m:t>
                      </m:r>
                      <m:r>
                        <a:rPr lang="tr-TR" sz="1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𝑗</m:t>
                      </m:r>
                      <m:acc>
                        <m:accPr>
                          <m:chr m:val="̅"/>
                          <m:ctrlP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tr-TR" sz="1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tr-TR" sz="1000" dirty="0" smtClean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6" name="Metin kutusu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5565">
                <a:off x="5382766" y="6289762"/>
                <a:ext cx="711157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709" t="-12329" r="-12821" b="-41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Metin kutusu 86"/>
              <p:cNvSpPr txBox="1"/>
              <p:nvPr/>
            </p:nvSpPr>
            <p:spPr>
              <a:xfrm rot="19968742">
                <a:off x="4878319" y="6790339"/>
                <a:ext cx="1201714" cy="3532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7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(Bu şekil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  <m:r>
                      <a:rPr lang="tr-TR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&lt;0</m:t>
                    </m:r>
                  </m:oMath>
                </a14:m>
                <a:r>
                  <a:rPr lang="tr-TR" sz="700" dirty="0" smtClean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oldu, ama şart değil)</a:t>
                </a:r>
              </a:p>
            </p:txBody>
          </p:sp>
        </mc:Choice>
        <mc:Fallback xmlns="">
          <p:sp>
            <p:nvSpPr>
              <p:cNvPr id="87" name="Metin kutusu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8742">
                <a:off x="4878319" y="6790339"/>
                <a:ext cx="1201714" cy="35323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Yay 87"/>
          <p:cNvSpPr>
            <a:spLocks noChangeAspect="1"/>
          </p:cNvSpPr>
          <p:nvPr/>
        </p:nvSpPr>
        <p:spPr>
          <a:xfrm rot="5400000" flipV="1">
            <a:off x="3792495" y="3554050"/>
            <a:ext cx="3083148" cy="3027600"/>
          </a:xfrm>
          <a:prstGeom prst="arc">
            <a:avLst>
              <a:gd name="adj1" fmla="val 16287606"/>
              <a:gd name="adj2" fmla="val 2159639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9" name="Düz Bağlayıcı 88"/>
          <p:cNvCxnSpPr/>
          <p:nvPr/>
        </p:nvCxnSpPr>
        <p:spPr>
          <a:xfrm flipV="1">
            <a:off x="3929062" y="5733615"/>
            <a:ext cx="38100" cy="133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üz Bağlayıcı 89"/>
          <p:cNvCxnSpPr/>
          <p:nvPr/>
        </p:nvCxnSpPr>
        <p:spPr>
          <a:xfrm>
            <a:off x="3973929" y="5744112"/>
            <a:ext cx="101501" cy="476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Metin kutusu 90"/>
              <p:cNvSpPr txBox="1"/>
              <p:nvPr/>
            </p:nvSpPr>
            <p:spPr>
              <a:xfrm rot="2703029">
                <a:off x="3683572" y="6200043"/>
                <a:ext cx="85090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1000" b="0" dirty="0" smtClean="0">
                    <a:solidFill>
                      <a:srgbClr val="C00000"/>
                    </a:solidFill>
                    <a:ea typeface="Verdana" panose="020B0604030504040204" pitchFamily="34" charset="0"/>
                  </a:rPr>
                  <a:t>seri </a:t>
                </a:r>
                <a14:m>
                  <m:oMath xmlns:m="http://schemas.openxmlformats.org/officeDocument/2006/math"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tr-TR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acc>
                      <m:accPr>
                        <m:chr m:val="̅"/>
                        <m:ctrlP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tr-TR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800" dirty="0" smtClean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ile</a:t>
                </a:r>
              </a:p>
            </p:txBody>
          </p:sp>
        </mc:Choice>
        <mc:Fallback xmlns="">
          <p:sp>
            <p:nvSpPr>
              <p:cNvPr id="91" name="Metin kutusu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3029">
                <a:off x="3683572" y="6200043"/>
                <a:ext cx="850901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Metin kutusu 91"/>
          <p:cNvSpPr txBox="1"/>
          <p:nvPr/>
        </p:nvSpPr>
        <p:spPr>
          <a:xfrm>
            <a:off x="6314934" y="2333479"/>
            <a:ext cx="1028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Böylece eşdeğer empedans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1+j0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olur ve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uyum</a:t>
            </a:r>
          </a:p>
          <a:p>
            <a:r>
              <a:rPr lang="tr-TR" sz="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sağlanır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cxnSp>
        <p:nvCxnSpPr>
          <p:cNvPr id="93" name="Düz Ok Bağlayıcısı 92"/>
          <p:cNvCxnSpPr/>
          <p:nvPr/>
        </p:nvCxnSpPr>
        <p:spPr>
          <a:xfrm flipV="1">
            <a:off x="2305360" y="6697230"/>
            <a:ext cx="0" cy="3143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290777" y="6598702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Metin kutusu 94"/>
          <p:cNvSpPr txBox="1"/>
          <p:nvPr/>
        </p:nvSpPr>
        <p:spPr>
          <a:xfrm rot="1510466">
            <a:off x="1741205" y="7046328"/>
            <a:ext cx="11834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İsteseydik diğer çözüm ile de devam edebilirdik.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Metin kutusu 95"/>
              <p:cNvSpPr txBox="1"/>
              <p:nvPr/>
            </p:nvSpPr>
            <p:spPr>
              <a:xfrm>
                <a:off x="15240" y="1904047"/>
                <a:ext cx="1713548" cy="3696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simetrik birim çember 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ile bir </a:t>
                </a:r>
                <a:r>
                  <a:rPr lang="tr-TR" sz="800" dirty="0" smtClean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kesişim noktası</a:t>
                </a:r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na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sub>
                    </m:sSub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r>
                      <a:rPr lang="tr-TR" sz="1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tr-TR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tr-TR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𝑃</m:t>
                        </m:r>
                      </m:sub>
                    </m:sSub>
                    <m:r>
                      <a:rPr lang="tr-TR" sz="1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endParaRPr lang="tr-TR" sz="10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Metin kutusu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1904047"/>
                <a:ext cx="1713548" cy="369653"/>
              </a:xfrm>
              <a:prstGeom prst="rect">
                <a:avLst/>
              </a:prstGeom>
              <a:blipFill rotWithShape="0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Metin kutusu 96"/>
              <p:cNvSpPr txBox="1"/>
              <p:nvPr/>
            </p:nvSpPr>
            <p:spPr>
              <a:xfrm>
                <a:off x="-42133" y="2234912"/>
                <a:ext cx="131445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taşımak için gereken 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paralel </a:t>
                </a:r>
                <a:r>
                  <a:rPr lang="tr-TR" sz="800" dirty="0" err="1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süseptans</a:t>
                </a:r>
                <a:r>
                  <a:rPr lang="tr-TR" sz="800" dirty="0" smtClean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sSub>
                      <m:sSubPr>
                        <m:ctrlPr>
                          <a:rPr lang="tr-TR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𝑗</m:t>
                    </m:r>
                    <m:d>
                      <m:dPr>
                        <m:ctrlPr>
                          <a:rPr lang="tr-TR" sz="1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1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10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10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tr-TR" sz="1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tr-TR" sz="1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sz="1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10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10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tr-TR" sz="1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tr-TR" sz="1000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tr-TR" sz="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belirlenir.</a:t>
                </a:r>
              </a:p>
            </p:txBody>
          </p:sp>
        </mc:Choice>
        <mc:Fallback xmlns="">
          <p:sp>
            <p:nvSpPr>
              <p:cNvPr id="97" name="Metin kutusu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133" y="2234912"/>
                <a:ext cx="1314450" cy="615553"/>
              </a:xfrm>
              <a:prstGeom prst="rect">
                <a:avLst/>
              </a:prstGeom>
              <a:blipFill rotWithShape="0">
                <a:blip r:embed="rId15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/>
          <p:cNvSpPr txBox="1"/>
          <p:nvPr/>
        </p:nvSpPr>
        <p:spPr>
          <a:xfrm>
            <a:off x="-26893" y="7523175"/>
            <a:ext cx="13144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çemberin merkezi,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3,0 çemberinin yataydan geçtiği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noktadır.</a:t>
            </a:r>
          </a:p>
        </p:txBody>
      </p:sp>
      <p:sp>
        <p:nvSpPr>
          <p:cNvPr id="66" name="Metin kutusu 65"/>
          <p:cNvSpPr txBox="1"/>
          <p:nvPr/>
        </p:nvSpPr>
        <p:spPr>
          <a:xfrm>
            <a:off x="-1493" y="8166952"/>
            <a:ext cx="197190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çemberi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çizmek için pergel,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 merkez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ile orijin arasındaki mesafe kadar yarıçapa ayarlanır. Kalem tarafı orijinde iken, merkez iğnesi yatay eksende (yani 1/3=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0,33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 noktasında) sabitlenip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simetrik çember </a:t>
            </a:r>
            <a:r>
              <a:rPr lang="tr-TR" sz="800" dirty="0" smtClean="0">
                <a:latin typeface="Verdana" panose="020B0604030504040204" pitchFamily="34" charset="0"/>
                <a:ea typeface="Verdana" panose="020B0604030504040204" pitchFamily="34" charset="0"/>
              </a:rPr>
              <a:t>çizilir.</a:t>
            </a:r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67" name="Oval 66"/>
          <p:cNvSpPr/>
          <p:nvPr/>
        </p:nvSpPr>
        <p:spPr>
          <a:xfrm>
            <a:off x="5320758" y="507892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827338" y="5084224"/>
            <a:ext cx="1038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Birim çemberin merkezi </a:t>
            </a:r>
            <a:endParaRPr lang="tr-TR" sz="800" dirty="0"/>
          </a:p>
        </p:txBody>
      </p:sp>
      <p:sp>
        <p:nvSpPr>
          <p:cNvPr id="70" name="Oval 69"/>
          <p:cNvSpPr/>
          <p:nvPr/>
        </p:nvSpPr>
        <p:spPr>
          <a:xfrm>
            <a:off x="2282675" y="5078060"/>
            <a:ext cx="36000" cy="3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/>
          <p:cNvSpPr/>
          <p:nvPr/>
        </p:nvSpPr>
        <p:spPr>
          <a:xfrm>
            <a:off x="1779730" y="5083359"/>
            <a:ext cx="1108725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tr-TR" sz="8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Simetrik birim </a:t>
            </a:r>
            <a:r>
              <a:rPr lang="tr-TR" sz="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çemberin merkezi </a:t>
            </a:r>
            <a:endParaRPr lang="tr-TR" sz="800" dirty="0">
              <a:solidFill>
                <a:srgbClr val="FFC000"/>
              </a:solidFill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4689058" y="8226027"/>
            <a:ext cx="2188634" cy="1073786"/>
            <a:chOff x="4689058" y="8226027"/>
            <a:chExt cx="2188634" cy="1073786"/>
          </a:xfrm>
        </p:grpSpPr>
        <p:sp>
          <p:nvSpPr>
            <p:cNvPr id="99" name="Dikdörtgen 98"/>
            <p:cNvSpPr/>
            <p:nvPr/>
          </p:nvSpPr>
          <p:spPr>
            <a:xfrm>
              <a:off x="6617202" y="8640729"/>
              <a:ext cx="45719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Düz Bağlayıcı 99"/>
            <p:cNvCxnSpPr/>
            <p:nvPr/>
          </p:nvCxnSpPr>
          <p:spPr>
            <a:xfrm>
              <a:off x="6637680" y="84967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Düz Bağlayıcı 100"/>
            <p:cNvCxnSpPr/>
            <p:nvPr/>
          </p:nvCxnSpPr>
          <p:spPr>
            <a:xfrm>
              <a:off x="6637680" y="8869329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Metin kutusu 101"/>
                <p:cNvSpPr txBox="1"/>
                <p:nvPr/>
              </p:nvSpPr>
              <p:spPr>
                <a:xfrm>
                  <a:off x="6159861" y="8647524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Metin kutusu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861" y="8647524"/>
                  <a:ext cx="276225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Düz Bağlayıcı 102"/>
            <p:cNvCxnSpPr/>
            <p:nvPr/>
          </p:nvCxnSpPr>
          <p:spPr>
            <a:xfrm>
              <a:off x="5979027" y="8496729"/>
              <a:ext cx="6586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üz Bağlayıcı 103"/>
            <p:cNvCxnSpPr/>
            <p:nvPr/>
          </p:nvCxnSpPr>
          <p:spPr>
            <a:xfrm>
              <a:off x="6292257" y="8496729"/>
              <a:ext cx="0" cy="15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Düz Bağlayıcı 104"/>
            <p:cNvCxnSpPr/>
            <p:nvPr/>
          </p:nvCxnSpPr>
          <p:spPr>
            <a:xfrm>
              <a:off x="6293212" y="8865345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Düz Bağlayıcı 105"/>
            <p:cNvCxnSpPr/>
            <p:nvPr/>
          </p:nvCxnSpPr>
          <p:spPr>
            <a:xfrm>
              <a:off x="5486902" y="9009345"/>
              <a:ext cx="115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Metin kutusu 106"/>
                <p:cNvSpPr txBox="1"/>
                <p:nvPr/>
              </p:nvSpPr>
              <p:spPr>
                <a:xfrm>
                  <a:off x="5702801" y="8389007"/>
                  <a:ext cx="27622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Metin kutusu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801" y="8389007"/>
                  <a:ext cx="276225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Metin kutusu 107"/>
                <p:cNvSpPr txBox="1"/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tr-TR" sz="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tr-TR" sz="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800" i="1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Metin kutusu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467" y="8647524"/>
                  <a:ext cx="276225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Düz Bağlayıcı 108"/>
            <p:cNvCxnSpPr/>
            <p:nvPr/>
          </p:nvCxnSpPr>
          <p:spPr>
            <a:xfrm>
              <a:off x="5486902" y="8496729"/>
              <a:ext cx="215899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09"/>
            <p:cNvCxnSpPr/>
            <p:nvPr/>
          </p:nvCxnSpPr>
          <p:spPr>
            <a:xfrm>
              <a:off x="5119396" y="8496729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Bağlayıcı 110"/>
            <p:cNvCxnSpPr/>
            <p:nvPr/>
          </p:nvCxnSpPr>
          <p:spPr>
            <a:xfrm>
              <a:off x="5119396" y="9009345"/>
              <a:ext cx="3476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Metin kutusu 111"/>
                <p:cNvSpPr txBox="1"/>
                <p:nvPr/>
              </p:nvSpPr>
              <p:spPr>
                <a:xfrm>
                  <a:off x="5355808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Metin kutusu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808" y="9039556"/>
                  <a:ext cx="262188" cy="12311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Metin kutusu 112"/>
                <p:cNvSpPr txBox="1"/>
                <p:nvPr/>
              </p:nvSpPr>
              <p:spPr>
                <a:xfrm>
                  <a:off x="6104956" y="9036894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Metin kutusu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6" y="9036894"/>
                  <a:ext cx="262188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977" r="-6977" b="-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Metin kutusu 113"/>
                <p:cNvSpPr txBox="1"/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Metin kutusu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391" y="9039556"/>
                  <a:ext cx="262188" cy="12311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302" r="-697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Düz Ok Bağlayıcısı 114"/>
            <p:cNvCxnSpPr/>
            <p:nvPr/>
          </p:nvCxnSpPr>
          <p:spPr>
            <a:xfrm>
              <a:off x="4905235" y="8748713"/>
              <a:ext cx="223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Düz Bağlayıcı 115"/>
            <p:cNvCxnSpPr/>
            <p:nvPr/>
          </p:nvCxnSpPr>
          <p:spPr>
            <a:xfrm>
              <a:off x="4905235" y="8748713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Metin kutusu 116"/>
                <p:cNvSpPr txBox="1"/>
                <p:nvPr/>
              </p:nvSpPr>
              <p:spPr>
                <a:xfrm>
                  <a:off x="4720572" y="9051056"/>
                  <a:ext cx="44781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𝑙</m:t>
                      </m:r>
                      <m:r>
                        <a:rPr lang="tr-TR" sz="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a14:m>
                  <a:r>
                    <a:rPr lang="tr-TR" sz="8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tr-TR" sz="80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tr-TR" sz="8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tr-TR" sz="800" b="0" i="1" dirty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Metin kutusu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572" y="9051056"/>
                  <a:ext cx="447815" cy="12311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8108" t="-30000" r="-5405" b="-50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Metin kutusu 117"/>
                <p:cNvSpPr txBox="1"/>
                <p:nvPr/>
              </p:nvSpPr>
              <p:spPr>
                <a:xfrm>
                  <a:off x="4689058" y="9176702"/>
                  <a:ext cx="51084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>
                          <a:rPr lang="tr-TR" sz="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)=</m:t>
                        </m:r>
                        <m:sSub>
                          <m:sSubPr>
                            <m:ctrlP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800" i="1" dirty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 smtClean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Metin kutusu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058" y="9176702"/>
                  <a:ext cx="510845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571" b="-38095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Metin kutusu 1"/>
            <p:cNvSpPr txBox="1"/>
            <p:nvPr/>
          </p:nvSpPr>
          <p:spPr>
            <a:xfrm>
              <a:off x="6237453" y="8226027"/>
              <a:ext cx="5457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Şekil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6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3" grpId="0"/>
      <p:bldP spid="54" grpId="0"/>
      <p:bldP spid="56" grpId="0"/>
      <p:bldP spid="57" grpId="0"/>
      <p:bldP spid="61" grpId="0"/>
      <p:bldP spid="64" grpId="0" animBg="1"/>
      <p:bldP spid="65" grpId="0" animBg="1"/>
      <p:bldP spid="69" grpId="0" animBg="1"/>
      <p:bldP spid="72" grpId="0" animBg="1"/>
      <p:bldP spid="72" grpId="1" animBg="1"/>
      <p:bldP spid="73" grpId="0" animBg="1"/>
      <p:bldP spid="75" grpId="0" animBg="1"/>
      <p:bldP spid="76" grpId="0" animBg="1"/>
      <p:bldP spid="77" grpId="0" animBg="1"/>
      <p:bldP spid="77" grpId="1" animBg="1"/>
      <p:bldP spid="78" grpId="0" animBg="1"/>
      <p:bldP spid="79" grpId="0" animBg="1"/>
      <p:bldP spid="80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2" grpId="0"/>
      <p:bldP spid="94" grpId="0" animBg="1"/>
      <p:bldP spid="95" grpId="0" animBg="1"/>
      <p:bldP spid="96" grpId="0" animBg="1"/>
      <p:bldP spid="97" grpId="0"/>
      <p:bldP spid="3" grpId="0" animBg="1"/>
      <p:bldP spid="3" grpId="1" animBg="1"/>
      <p:bldP spid="66" grpId="0" animBg="1"/>
      <p:bldP spid="67" grpId="0" animBg="1"/>
      <p:bldP spid="67" grpId="1" animBg="1"/>
      <p:bldP spid="4" grpId="0"/>
      <p:bldP spid="4" grpId="1"/>
      <p:bldP spid="70" grpId="0" animBg="1"/>
      <p:bldP spid="70" grpId="1" animBg="1"/>
      <p:bldP spid="71" grpId="0"/>
      <p:bldP spid="71" grpId="1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dirty="0" smtClean="0">
            <a:latin typeface="Verdana" panose="020B0604030504040204" pitchFamily="34" charset="0"/>
            <a:ea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4116</TotalTime>
  <Words>2481</Words>
  <Application>Microsoft Office PowerPoint</Application>
  <PresentationFormat>Özel</PresentationFormat>
  <Paragraphs>470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Verdana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X</dc:creator>
  <cp:lastModifiedBy>Ata</cp:lastModifiedBy>
  <cp:revision>254</cp:revision>
  <dcterms:created xsi:type="dcterms:W3CDTF">2019-10-17T13:18:47Z</dcterms:created>
  <dcterms:modified xsi:type="dcterms:W3CDTF">2021-12-13T22:04:06Z</dcterms:modified>
</cp:coreProperties>
</file>