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DD0405EB-21DD-4FAC-9098-830C43BB6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8BDAA89B-1567-4362-8A67-582791869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A4F00B95-1322-4ED9-84FC-C56A6556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19.10.2019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D44864E3-5D5A-4A94-A234-BA1D54C8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8C484421-5C79-4130-97E5-6A4FE6F8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53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70E9C8E0-A5AC-4159-BE79-480CA23F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8F7AC9F5-95EB-42BE-82AC-09C408FB1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87820645-E1D4-4C2D-A889-6530ED2E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19.10.2019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C6FDD681-80D3-4C1B-8C44-5D5A7788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BA6976BE-76CB-4DBF-8E9B-A9AB1C6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27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195AC89B-3D66-4AD2-9C88-BF02733BE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1FBAD3A8-8856-4710-86E6-F6A9C997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0F300F35-911A-4FB1-BB6F-95AC41AC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19.10.2019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51F93BDF-102F-4363-9959-6CA3DE1D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176E2594-1785-4D13-BC6F-567C771E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551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5AAD761A-9EBD-4B30-9766-685F0D19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D1D2C25-FCAC-44C6-8842-0D839CAF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185378AD-D38B-4CF4-AFEA-EC8829E9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19.10.2019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D7AEEA48-5D40-48C1-85D1-F45E1ECC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FB78A3C-1DC2-401A-A7D7-B62B9341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98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DF94AAF3-C255-40D5-815F-91985E2E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26944D78-67B4-489C-B3B6-FF750126A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576676C6-4AA1-49D1-BEE1-63900320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19.10.2019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38E2A74D-665F-4EAC-85D5-86CF4473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40FF3C8-F509-4317-97BC-89F03E60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92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6E36EF9B-0AAC-429E-9594-E9FC2FC8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2551DB82-89BC-4F1D-8DB8-AF65DE6F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C63405B1-0A98-4496-8E16-682A95DDA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6E5B12F0-EF3A-4AAF-9B62-7004DC4A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19.10.2019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6F71B7F2-4EED-4FE2-9430-9FA9631C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29DB1235-3810-4AA7-B20E-91383563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943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B6447B5-B549-4C49-897A-9FE74EE8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F919507D-8DAB-4CCD-A017-C4442AB03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37D2F7D3-3638-45FA-9CDA-24071FC94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A6BA0ACD-1409-42E8-9276-6565E6DFC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E5903391-C2ED-42B4-8EA1-45A1C6FEA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98841061-4479-4C69-89D9-1F89D5D8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19.10.2019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316050D6-DBB7-4186-A1EE-2C7B0300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211F1E34-8F2B-4F03-89C3-49E10189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4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CE6CA816-9666-465B-9B4E-9D0D8963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0111F06B-9AB5-4669-9977-51418001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19.10.2019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D20501DC-0D45-4082-B0DA-5ED5CC18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E8738D7B-0A3B-472D-B4D8-D88E80C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930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3194EDAC-49B3-4CF2-9B6C-95DF5721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19.10.2019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EC72579F-C819-4D68-94AF-46C3FDEE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B06EFD6B-C9B1-41C4-8B99-397EFC47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980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D0094AE-10EA-4072-A1A7-78D6ABC1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04B1D38-C01D-471A-84B3-577DCEF9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DCFDD11C-ABCC-45C9-B545-BFB89293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CDB5DB12-D42C-4D14-B063-731CF6F0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19.10.2019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4B6959B-170A-40CD-A813-E2AD7379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00E83C7-A104-45D4-A91B-E1D88382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29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C670E180-3EA1-4C91-AF61-ECFF51A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CB901418-9CB2-4D12-B350-B31ADB611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AD92DCB6-43E6-407D-B5A9-08AD1C87D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42B2AE78-58E0-47A1-BDC6-2BBD7ED7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5C3E-82E7-4341-8432-198DF830647C}" type="datetimeFigureOut">
              <a:rPr lang="tr-TR" smtClean="0"/>
              <a:t>19.10.2019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E77F1C43-7985-4A19-84A6-A3D7E823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2B004359-629F-489E-B564-DCEE3E46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6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1C0C7D6F-AFA0-4EB8-97B5-A56341EC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C3DD6754-D0DA-4837-9EA4-6B2D24243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7D5C527E-E1B4-4455-A627-DED51AA3D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5C3E-82E7-4341-8432-198DF830647C}" type="datetimeFigureOut">
              <a:rPr lang="tr-TR" smtClean="0"/>
              <a:t>19.10.2019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C5114435-6CEC-414D-8BF1-0309319F3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84412F25-598D-4C6D-A10E-6700896B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1654-2DD1-4889-B9C9-DF3AF9D3FF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83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14.bin"/><Relationship Id="rId39" Type="http://schemas.openxmlformats.org/officeDocument/2006/relationships/oleObject" Target="../embeddings/oleObject22.bin"/><Relationship Id="rId21" Type="http://schemas.openxmlformats.org/officeDocument/2006/relationships/oleObject" Target="../embeddings/oleObject11.bin"/><Relationship Id="rId34" Type="http://schemas.openxmlformats.org/officeDocument/2006/relationships/oleObject" Target="../embeddings/oleObject19.bin"/><Relationship Id="rId42" Type="http://schemas.openxmlformats.org/officeDocument/2006/relationships/oleObject" Target="../embeddings/oleObject24.bin"/><Relationship Id="rId47" Type="http://schemas.openxmlformats.org/officeDocument/2006/relationships/image" Target="../media/image19.wmf"/><Relationship Id="rId50" Type="http://schemas.openxmlformats.org/officeDocument/2006/relationships/oleObject" Target="../embeddings/oleObject29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9" Type="http://schemas.openxmlformats.org/officeDocument/2006/relationships/oleObject" Target="../embeddings/oleObject16.bin"/><Relationship Id="rId11" Type="http://schemas.openxmlformats.org/officeDocument/2006/relationships/image" Target="../media/image5.wmf"/><Relationship Id="rId24" Type="http://schemas.openxmlformats.org/officeDocument/2006/relationships/image" Target="../media/image11.wmf"/><Relationship Id="rId32" Type="http://schemas.openxmlformats.org/officeDocument/2006/relationships/oleObject" Target="../embeddings/oleObject18.bin"/><Relationship Id="rId37" Type="http://schemas.openxmlformats.org/officeDocument/2006/relationships/image" Target="../media/image16.wmf"/><Relationship Id="rId40" Type="http://schemas.openxmlformats.org/officeDocument/2006/relationships/oleObject" Target="../embeddings/oleObject23.bin"/><Relationship Id="rId45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2.wmf"/><Relationship Id="rId36" Type="http://schemas.openxmlformats.org/officeDocument/2006/relationships/oleObject" Target="../embeddings/oleObject20.bin"/><Relationship Id="rId49" Type="http://schemas.openxmlformats.org/officeDocument/2006/relationships/image" Target="../media/image20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7.bin"/><Relationship Id="rId44" Type="http://schemas.openxmlformats.org/officeDocument/2006/relationships/oleObject" Target="../embeddings/oleObject26.bin"/><Relationship Id="rId4" Type="http://schemas.openxmlformats.org/officeDocument/2006/relationships/image" Target="../media/image2.wmf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3.wmf"/><Relationship Id="rId35" Type="http://schemas.openxmlformats.org/officeDocument/2006/relationships/image" Target="../media/image15.wmf"/><Relationship Id="rId43" Type="http://schemas.openxmlformats.org/officeDocument/2006/relationships/oleObject" Target="../embeddings/oleObject25.bin"/><Relationship Id="rId48" Type="http://schemas.openxmlformats.org/officeDocument/2006/relationships/oleObject" Target="../embeddings/oleObject28.bin"/><Relationship Id="rId8" Type="http://schemas.openxmlformats.org/officeDocument/2006/relationships/oleObject" Target="../embeddings/oleObject4.bin"/><Relationship Id="rId51" Type="http://schemas.openxmlformats.org/officeDocument/2006/relationships/image" Target="../media/image21.wmf"/><Relationship Id="rId3" Type="http://schemas.openxmlformats.org/officeDocument/2006/relationships/oleObject" Target="../embeddings/oleObject1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image" Target="../media/image14.wmf"/><Relationship Id="rId38" Type="http://schemas.openxmlformats.org/officeDocument/2006/relationships/oleObject" Target="../embeddings/oleObject21.bin"/><Relationship Id="rId46" Type="http://schemas.openxmlformats.org/officeDocument/2006/relationships/oleObject" Target="../embeddings/oleObject27.bin"/><Relationship Id="rId20" Type="http://schemas.openxmlformats.org/officeDocument/2006/relationships/image" Target="../media/image9.wmf"/><Relationship Id="rId41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29.png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35.bin"/><Relationship Id="rId21" Type="http://schemas.openxmlformats.org/officeDocument/2006/relationships/image" Target="../media/image33.png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8.png"/><Relationship Id="rId17" Type="http://schemas.openxmlformats.org/officeDocument/2006/relationships/oleObject" Target="../embeddings/oleObject37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20" Type="http://schemas.openxmlformats.org/officeDocument/2006/relationships/image" Target="../media/image32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image" Target="../media/image27.png"/><Relationship Id="rId24" Type="http://schemas.openxmlformats.org/officeDocument/2006/relationships/image" Target="../media/image36.png"/><Relationship Id="rId5" Type="http://schemas.openxmlformats.org/officeDocument/2006/relationships/oleObject" Target="../embeddings/oleObject350.bin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38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38.wmf"/><Relationship Id="rId9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783D8CE0-46EB-4F81-8845-EF16EEE00893}"/>
              </a:ext>
            </a:extLst>
          </p:cNvPr>
          <p:cNvSpPr txBox="1"/>
          <p:nvPr/>
        </p:nvSpPr>
        <p:spPr>
          <a:xfrm>
            <a:off x="742122" y="424070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ŞEMALAR: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52D62CCD-A0E1-4A95-BDEF-2C74C1B0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843" y="608736"/>
            <a:ext cx="6085213" cy="360632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E326B922-042E-4A58-B8AF-3D804EE5A557}"/>
              </a:ext>
            </a:extLst>
          </p:cNvPr>
          <p:cNvSpPr/>
          <p:nvPr/>
        </p:nvSpPr>
        <p:spPr>
          <a:xfrm>
            <a:off x="742122" y="945731"/>
            <a:ext cx="487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sayıda bileşenden oluşan tasarımlar yapmayı, sunmayı veya incelemeyi oldukça kolaylaştıran bir yöntemdir.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xmlns="" id="{775E6131-0269-4E0E-9C37-445BC616EE6A}"/>
              </a:ext>
            </a:extLst>
          </p:cNvPr>
          <p:cNvSpPr/>
          <p:nvPr/>
        </p:nvSpPr>
        <p:spPr>
          <a:xfrm>
            <a:off x="742122" y="2395199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şemalar, ayrıntılarda boğulmadan durumu üstten ana hatlarıyla görebilmeyi sağlar.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9A0D9CDB-34AB-44D9-98A7-CADA3D5367D9}"/>
              </a:ext>
            </a:extLst>
          </p:cNvPr>
          <p:cNvSpPr/>
          <p:nvPr/>
        </p:nvSpPr>
        <p:spPr>
          <a:xfrm>
            <a:off x="742122" y="3567668"/>
            <a:ext cx="417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Blok şema çizimlerinin bazı </a:t>
            </a:r>
            <a:r>
              <a:rPr lang="tr-TR" dirty="0" smtClean="0"/>
              <a:t>kuralları </a:t>
            </a:r>
            <a:r>
              <a:rPr lang="tr-TR" dirty="0"/>
              <a:t>vardır: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0BBB6C58-79EB-403A-A5E3-84E0770B2C10}"/>
              </a:ext>
            </a:extLst>
          </p:cNvPr>
          <p:cNvSpPr/>
          <p:nvPr/>
        </p:nvSpPr>
        <p:spPr>
          <a:xfrm>
            <a:off x="742122" y="4323439"/>
            <a:ext cx="9671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1) Bir veya bir grup iş veya işlem yapan yapıya sistem denir ve sistemler kutularla gösterilir.</a:t>
            </a:r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xmlns="" id="{36DD980D-86AC-4793-9CD1-2A2D0A70F2BE}"/>
              </a:ext>
            </a:extLst>
          </p:cNvPr>
          <p:cNvGrpSpPr/>
          <p:nvPr/>
        </p:nvGrpSpPr>
        <p:grpSpPr>
          <a:xfrm>
            <a:off x="3789845" y="5467229"/>
            <a:ext cx="3658153" cy="1014902"/>
            <a:chOff x="3905465" y="5071233"/>
            <a:chExt cx="3658153" cy="1014902"/>
          </a:xfrm>
        </p:grpSpPr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xmlns="" id="{84AD5C4D-811C-484D-9205-9D079B8AA444}"/>
                </a:ext>
              </a:extLst>
            </p:cNvPr>
            <p:cNvSpPr/>
            <p:nvPr/>
          </p:nvSpPr>
          <p:spPr>
            <a:xfrm>
              <a:off x="4796183" y="5071233"/>
              <a:ext cx="1878234" cy="101490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Metin kutusu 11">
              <a:extLst>
                <a:ext uri="{FF2B5EF4-FFF2-40B4-BE49-F238E27FC236}">
                  <a16:creationId xmlns:a16="http://schemas.microsoft.com/office/drawing/2014/main" xmlns="" id="{9A9C70C9-0DEF-4F89-9953-3441B3595034}"/>
                </a:ext>
              </a:extLst>
            </p:cNvPr>
            <p:cNvSpPr txBox="1"/>
            <p:nvPr/>
          </p:nvSpPr>
          <p:spPr>
            <a:xfrm>
              <a:off x="5330828" y="5394018"/>
              <a:ext cx="1064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</a:p>
          </p:txBody>
        </p:sp>
        <p:cxnSp>
          <p:nvCxnSpPr>
            <p:cNvPr id="14" name="Düz Ok Bağlayıcısı 13">
              <a:extLst>
                <a:ext uri="{FF2B5EF4-FFF2-40B4-BE49-F238E27FC236}">
                  <a16:creationId xmlns:a16="http://schemas.microsoft.com/office/drawing/2014/main" xmlns="" id="{730C4C32-1A71-4202-9920-90DDB26F7510}"/>
                </a:ext>
              </a:extLst>
            </p:cNvPr>
            <p:cNvCxnSpPr/>
            <p:nvPr/>
          </p:nvCxnSpPr>
          <p:spPr>
            <a:xfrm>
              <a:off x="3906982" y="5270269"/>
              <a:ext cx="8892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Ok Bağlayıcısı 14">
              <a:extLst>
                <a:ext uri="{FF2B5EF4-FFF2-40B4-BE49-F238E27FC236}">
                  <a16:creationId xmlns:a16="http://schemas.microsoft.com/office/drawing/2014/main" xmlns="" id="{2A5AFE82-D491-4EB6-A752-E18C6437DE9B}"/>
                </a:ext>
              </a:extLst>
            </p:cNvPr>
            <p:cNvCxnSpPr/>
            <p:nvPr/>
          </p:nvCxnSpPr>
          <p:spPr>
            <a:xfrm>
              <a:off x="3906981" y="5548204"/>
              <a:ext cx="8892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xmlns="" id="{853A97EC-D5C8-4B4C-B106-F4B306ED6478}"/>
                </a:ext>
              </a:extLst>
            </p:cNvPr>
            <p:cNvCxnSpPr/>
            <p:nvPr/>
          </p:nvCxnSpPr>
          <p:spPr>
            <a:xfrm>
              <a:off x="3905465" y="5815997"/>
              <a:ext cx="8892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xmlns="" id="{747AAB7E-81BF-4BBF-8F2B-0C82F9EEF496}"/>
                </a:ext>
              </a:extLst>
            </p:cNvPr>
            <p:cNvCxnSpPr/>
            <p:nvPr/>
          </p:nvCxnSpPr>
          <p:spPr>
            <a:xfrm>
              <a:off x="6674417" y="5363538"/>
              <a:ext cx="8892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Ok Bağlayıcısı 17">
              <a:extLst>
                <a:ext uri="{FF2B5EF4-FFF2-40B4-BE49-F238E27FC236}">
                  <a16:creationId xmlns:a16="http://schemas.microsoft.com/office/drawing/2014/main" xmlns="" id="{69D56717-50F2-4473-B277-F2FEC588BA3D}"/>
                </a:ext>
              </a:extLst>
            </p:cNvPr>
            <p:cNvCxnSpPr/>
            <p:nvPr/>
          </p:nvCxnSpPr>
          <p:spPr>
            <a:xfrm>
              <a:off x="6674416" y="5763350"/>
              <a:ext cx="8892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Dikdörtgen 19">
            <a:extLst>
              <a:ext uri="{FF2B5EF4-FFF2-40B4-BE49-F238E27FC236}">
                <a16:creationId xmlns:a16="http://schemas.microsoft.com/office/drawing/2014/main" xmlns="" id="{3343C641-1132-4DEE-BFAC-7D48637DEEBD}"/>
              </a:ext>
            </a:extLst>
          </p:cNvPr>
          <p:cNvSpPr/>
          <p:nvPr/>
        </p:nvSpPr>
        <p:spPr>
          <a:xfrm>
            <a:off x="929493" y="4661071"/>
            <a:ext cx="4817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Sistemlerin belirli sayılarda giriş veya çıkışları olur.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xmlns="" id="{4EA9A1AA-941E-4F44-A92C-45024B1A2735}"/>
              </a:ext>
            </a:extLst>
          </p:cNvPr>
          <p:cNvSpPr/>
          <p:nvPr/>
        </p:nvSpPr>
        <p:spPr>
          <a:xfrm>
            <a:off x="5747222" y="4654457"/>
            <a:ext cx="316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Giriş ve çıkışlar oklarla gösterilir.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xmlns="" id="{91F3554F-118D-4CB3-8E70-E3FA318E7CEC}"/>
              </a:ext>
            </a:extLst>
          </p:cNvPr>
          <p:cNvSpPr txBox="1"/>
          <p:nvPr/>
        </p:nvSpPr>
        <p:spPr>
          <a:xfrm rot="16200000">
            <a:off x="2861892" y="5558325"/>
            <a:ext cx="1296786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Girişler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xmlns="" id="{0663DAC4-EA3D-4DA3-89B1-BDC51AAB7C3A}"/>
              </a:ext>
            </a:extLst>
          </p:cNvPr>
          <p:cNvSpPr txBox="1"/>
          <p:nvPr/>
        </p:nvSpPr>
        <p:spPr>
          <a:xfrm rot="16200000">
            <a:off x="7129909" y="5605354"/>
            <a:ext cx="1296786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Çıkışlar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xmlns="" id="{9A0D9CDB-34AB-44D9-98A7-CADA3D5367D9}"/>
              </a:ext>
            </a:extLst>
          </p:cNvPr>
          <p:cNvSpPr/>
          <p:nvPr/>
        </p:nvSpPr>
        <p:spPr>
          <a:xfrm>
            <a:off x="7535838" y="796175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Bir blok </a:t>
            </a:r>
            <a:r>
              <a:rPr lang="tr-TR" dirty="0"/>
              <a:t>şema </a:t>
            </a:r>
            <a:r>
              <a:rPr lang="tr-TR" dirty="0" smtClean="0"/>
              <a:t>örneği: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66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xmlns="" id="{EFF8CA52-9C49-408C-A5C2-666503BB6ADF}"/>
              </a:ext>
            </a:extLst>
          </p:cNvPr>
          <p:cNvSpPr/>
          <p:nvPr/>
        </p:nvSpPr>
        <p:spPr>
          <a:xfrm>
            <a:off x="379303" y="351505"/>
            <a:ext cx="607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2) Bazı çıkışlar bazı girişlere bağlanarak blok şemalar elde edilir.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C3D2D5E4-A0B7-4CF0-94DB-78680D4DD19B}"/>
              </a:ext>
            </a:extLst>
          </p:cNvPr>
          <p:cNvSpPr/>
          <p:nvPr/>
        </p:nvSpPr>
        <p:spPr>
          <a:xfrm>
            <a:off x="3502429" y="935766"/>
            <a:ext cx="1050521" cy="54060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B4880722-B971-4EA8-AD45-B0A308340DAC}"/>
              </a:ext>
            </a:extLst>
          </p:cNvPr>
          <p:cNvSpPr/>
          <p:nvPr/>
        </p:nvSpPr>
        <p:spPr>
          <a:xfrm>
            <a:off x="2368781" y="1983515"/>
            <a:ext cx="1050521" cy="54060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xmlns="" id="{D531A0DA-E9C4-4B86-BCD1-9BCAF426F2B0}"/>
              </a:ext>
            </a:extLst>
          </p:cNvPr>
          <p:cNvSpPr/>
          <p:nvPr/>
        </p:nvSpPr>
        <p:spPr>
          <a:xfrm>
            <a:off x="4778779" y="1983515"/>
            <a:ext cx="1050521" cy="54060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7AB0678F-9FB7-4C15-93C0-6CE83F3F6E01}"/>
              </a:ext>
            </a:extLst>
          </p:cNvPr>
          <p:cNvSpPr/>
          <p:nvPr/>
        </p:nvSpPr>
        <p:spPr>
          <a:xfrm>
            <a:off x="3502429" y="2888391"/>
            <a:ext cx="1050521" cy="54060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23F3C18-9644-4A9B-BEA4-B3258D412D15}"/>
              </a:ext>
            </a:extLst>
          </p:cNvPr>
          <p:cNvSpPr/>
          <p:nvPr/>
        </p:nvSpPr>
        <p:spPr>
          <a:xfrm>
            <a:off x="6610351" y="2143125"/>
            <a:ext cx="228600" cy="238125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xmlns="" id="{66894F69-B706-4AF4-9A9C-0D4409C7FA09}"/>
              </a:ext>
            </a:extLst>
          </p:cNvPr>
          <p:cNvCxnSpPr>
            <a:cxnSpLocks/>
          </p:cNvCxnSpPr>
          <p:nvPr/>
        </p:nvCxnSpPr>
        <p:spPr>
          <a:xfrm>
            <a:off x="6459301" y="2253819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xmlns="" id="{18A31EA0-73D8-4C70-8301-8705BB488B97}"/>
              </a:ext>
            </a:extLst>
          </p:cNvPr>
          <p:cNvCxnSpPr>
            <a:cxnSpLocks/>
          </p:cNvCxnSpPr>
          <p:nvPr/>
        </p:nvCxnSpPr>
        <p:spPr>
          <a:xfrm rot="5400000">
            <a:off x="6649126" y="2067600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Nesne 15">
            <a:extLst>
              <a:ext uri="{FF2B5EF4-FFF2-40B4-BE49-F238E27FC236}">
                <a16:creationId xmlns:a16="http://schemas.microsoft.com/office/drawing/2014/main" xmlns="" id="{7484AB5E-A837-41A4-9455-0CBD5FAEF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906920"/>
              </p:ext>
            </p:extLst>
          </p:nvPr>
        </p:nvGraphicFramePr>
        <p:xfrm>
          <a:off x="6457951" y="206760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" name="Denklem" r:id="rId3" imgW="139680" imgH="139680" progId="Equation.3">
                  <p:embed/>
                </p:oleObj>
              </mc:Choice>
              <mc:Fallback>
                <p:oleObj name="Denklem" r:id="rId3" imgW="13968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7951" y="2067600"/>
                        <a:ext cx="1397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Nesne 17">
            <a:extLst>
              <a:ext uri="{FF2B5EF4-FFF2-40B4-BE49-F238E27FC236}">
                <a16:creationId xmlns:a16="http://schemas.microsoft.com/office/drawing/2014/main" xmlns="" id="{82F88820-ABC7-4A64-8B2C-C2E958C0E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667886"/>
              </p:ext>
            </p:extLst>
          </p:nvPr>
        </p:nvGraphicFramePr>
        <p:xfrm>
          <a:off x="6540501" y="1913665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" name="Denklem" r:id="rId5" imgW="139680" imgH="139680" progId="Equation.3">
                  <p:embed/>
                </p:oleObj>
              </mc:Choice>
              <mc:Fallback>
                <p:oleObj name="Denklem" r:id="rId5" imgW="139680" imgH="139680" progId="Equation.3">
                  <p:embed/>
                  <p:pic>
                    <p:nvPicPr>
                      <p:cNvPr id="16" name="Nesne 15">
                        <a:extLst>
                          <a:ext uri="{FF2B5EF4-FFF2-40B4-BE49-F238E27FC236}">
                            <a16:creationId xmlns:a16="http://schemas.microsoft.com/office/drawing/2014/main" xmlns="" id="{7484AB5E-A837-41A4-9455-0CBD5FAEFC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0501" y="1913665"/>
                        <a:ext cx="1397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xmlns="" id="{9EEEAE22-09B2-4351-A155-E2205576497A}"/>
              </a:ext>
            </a:extLst>
          </p:cNvPr>
          <p:cNvSpPr/>
          <p:nvPr/>
        </p:nvSpPr>
        <p:spPr>
          <a:xfrm>
            <a:off x="1398532" y="2149045"/>
            <a:ext cx="228600" cy="238125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xmlns="" id="{CD4E5838-6788-464A-BA82-6A05998AD663}"/>
              </a:ext>
            </a:extLst>
          </p:cNvPr>
          <p:cNvCxnSpPr>
            <a:cxnSpLocks/>
          </p:cNvCxnSpPr>
          <p:nvPr/>
        </p:nvCxnSpPr>
        <p:spPr>
          <a:xfrm>
            <a:off x="937260" y="2259739"/>
            <a:ext cx="461272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xmlns="" id="{006EF622-4CC8-41B9-B908-DAA1DD006E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37307" y="2462695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Nesne 21">
            <a:extLst>
              <a:ext uri="{FF2B5EF4-FFF2-40B4-BE49-F238E27FC236}">
                <a16:creationId xmlns:a16="http://schemas.microsoft.com/office/drawing/2014/main" xmlns="" id="{17C55A4E-5F09-4679-979B-8D46F9B24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003480"/>
              </p:ext>
            </p:extLst>
          </p:nvPr>
        </p:nvGraphicFramePr>
        <p:xfrm>
          <a:off x="1238812" y="2300584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" name="Denklem" r:id="rId7" imgW="139680" imgH="139680" progId="Equation.3">
                  <p:embed/>
                </p:oleObj>
              </mc:Choice>
              <mc:Fallback>
                <p:oleObj name="Denklem" r:id="rId7" imgW="139680" imgH="139680" progId="Equation.3">
                  <p:embed/>
                  <p:pic>
                    <p:nvPicPr>
                      <p:cNvPr id="16" name="Nesne 15">
                        <a:extLst>
                          <a:ext uri="{FF2B5EF4-FFF2-40B4-BE49-F238E27FC236}">
                            <a16:creationId xmlns:a16="http://schemas.microsoft.com/office/drawing/2014/main" xmlns="" id="{7484AB5E-A837-41A4-9455-0CBD5FAEFC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8812" y="2300584"/>
                        <a:ext cx="1397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Nesne 22">
            <a:extLst>
              <a:ext uri="{FF2B5EF4-FFF2-40B4-BE49-F238E27FC236}">
                <a16:creationId xmlns:a16="http://schemas.microsoft.com/office/drawing/2014/main" xmlns="" id="{2568B0E4-8DE3-49C1-A0AC-4474C6E0D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511511"/>
              </p:ext>
            </p:extLst>
          </p:nvPr>
        </p:nvGraphicFramePr>
        <p:xfrm>
          <a:off x="1344787" y="2481128"/>
          <a:ext cx="127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" name="Denklem" r:id="rId8" imgW="126720" imgH="75960" progId="Equation.3">
                  <p:embed/>
                </p:oleObj>
              </mc:Choice>
              <mc:Fallback>
                <p:oleObj name="Denklem" r:id="rId8" imgW="126720" imgH="75960" progId="Equation.3">
                  <p:embed/>
                  <p:pic>
                    <p:nvPicPr>
                      <p:cNvPr id="18" name="Nesne 17">
                        <a:extLst>
                          <a:ext uri="{FF2B5EF4-FFF2-40B4-BE49-F238E27FC236}">
                            <a16:creationId xmlns:a16="http://schemas.microsoft.com/office/drawing/2014/main" xmlns="" id="{82F88820-ABC7-4A64-8B2C-C2E958C0E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4787" y="2481128"/>
                        <a:ext cx="1270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xmlns="" id="{3AB5BAED-92DA-43B1-92D7-11CA6DEFD75E}"/>
              </a:ext>
            </a:extLst>
          </p:cNvPr>
          <p:cNvCxnSpPr>
            <a:cxnSpLocks/>
          </p:cNvCxnSpPr>
          <p:nvPr/>
        </p:nvCxnSpPr>
        <p:spPr>
          <a:xfrm>
            <a:off x="5829300" y="2250213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xmlns="" id="{4F318C60-8CCB-4B84-8868-59856E73521F}"/>
              </a:ext>
            </a:extLst>
          </p:cNvPr>
          <p:cNvCxnSpPr>
            <a:cxnSpLocks/>
          </p:cNvCxnSpPr>
          <p:nvPr/>
        </p:nvCxnSpPr>
        <p:spPr>
          <a:xfrm>
            <a:off x="4627729" y="2259739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xmlns="" id="{8BF668A6-3381-4F09-BF09-9B9C2078C0FB}"/>
              </a:ext>
            </a:extLst>
          </p:cNvPr>
          <p:cNvCxnSpPr>
            <a:cxnSpLocks/>
          </p:cNvCxnSpPr>
          <p:nvPr/>
        </p:nvCxnSpPr>
        <p:spPr>
          <a:xfrm>
            <a:off x="4552950" y="1206070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xmlns="" id="{BFAD40F4-CE73-416E-AD91-57B6751C5735}"/>
              </a:ext>
            </a:extLst>
          </p:cNvPr>
          <p:cNvCxnSpPr>
            <a:cxnSpLocks/>
          </p:cNvCxnSpPr>
          <p:nvPr/>
        </p:nvCxnSpPr>
        <p:spPr>
          <a:xfrm>
            <a:off x="3343102" y="1206070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xmlns="" id="{1FC0C0E0-F0DB-4A33-BC01-9587A33B1FEE}"/>
              </a:ext>
            </a:extLst>
          </p:cNvPr>
          <p:cNvCxnSpPr>
            <a:cxnSpLocks/>
          </p:cNvCxnSpPr>
          <p:nvPr/>
        </p:nvCxnSpPr>
        <p:spPr>
          <a:xfrm flipH="1">
            <a:off x="4552950" y="3161008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xmlns="" id="{EC6EE35D-6EA3-4BA4-9CD6-DB2749DFD8CE}"/>
              </a:ext>
            </a:extLst>
          </p:cNvPr>
          <p:cNvCxnSpPr>
            <a:cxnSpLocks/>
          </p:cNvCxnSpPr>
          <p:nvPr/>
        </p:nvCxnSpPr>
        <p:spPr>
          <a:xfrm flipH="1">
            <a:off x="3342427" y="3158695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xmlns="" id="{FC5A526E-BAE1-4CA6-B674-B72F0C538210}"/>
              </a:ext>
            </a:extLst>
          </p:cNvPr>
          <p:cNvCxnSpPr>
            <a:cxnSpLocks/>
          </p:cNvCxnSpPr>
          <p:nvPr/>
        </p:nvCxnSpPr>
        <p:spPr>
          <a:xfrm>
            <a:off x="3433849" y="2268107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xmlns="" id="{C90CB765-0C7C-4913-AFF5-6539D4913358}"/>
              </a:ext>
            </a:extLst>
          </p:cNvPr>
          <p:cNvCxnSpPr>
            <a:cxnSpLocks/>
          </p:cNvCxnSpPr>
          <p:nvPr/>
        </p:nvCxnSpPr>
        <p:spPr>
          <a:xfrm>
            <a:off x="2217731" y="2268107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xmlns="" id="{32077156-33AC-433D-9B0D-27745404A6C3}"/>
              </a:ext>
            </a:extLst>
          </p:cNvPr>
          <p:cNvCxnSpPr>
            <a:cxnSpLocks/>
          </p:cNvCxnSpPr>
          <p:nvPr/>
        </p:nvCxnSpPr>
        <p:spPr>
          <a:xfrm>
            <a:off x="1627132" y="2268107"/>
            <a:ext cx="15105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xmlns="" id="{050006EE-5863-4F73-855E-EF300F4CC94A}"/>
              </a:ext>
            </a:extLst>
          </p:cNvPr>
          <p:cNvCxnSpPr>
            <a:cxnSpLocks/>
          </p:cNvCxnSpPr>
          <p:nvPr/>
        </p:nvCxnSpPr>
        <p:spPr>
          <a:xfrm>
            <a:off x="6838951" y="2250213"/>
            <a:ext cx="461272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xmlns="" id="{A0AB53A7-7889-4EB7-8095-AE78049EBB6F}"/>
              </a:ext>
            </a:extLst>
          </p:cNvPr>
          <p:cNvCxnSpPr>
            <a:cxnSpLocks/>
          </p:cNvCxnSpPr>
          <p:nvPr/>
        </p:nvCxnSpPr>
        <p:spPr>
          <a:xfrm flipV="1">
            <a:off x="1627132" y="2266950"/>
            <a:ext cx="749356" cy="21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xmlns="" id="{5498F532-F56D-402D-87C1-CBD81B459CC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17952" y="2253820"/>
            <a:ext cx="1360827" cy="1313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xmlns="" id="{482922CF-6FC1-4BB0-868A-D5E314A1CABA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5829300" y="2253820"/>
            <a:ext cx="78105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Bağlayıcı 48">
            <a:extLst>
              <a:ext uri="{FF2B5EF4-FFF2-40B4-BE49-F238E27FC236}">
                <a16:creationId xmlns:a16="http://schemas.microsoft.com/office/drawing/2014/main" xmlns="" id="{9D7224B5-B2FD-4AE0-A6E9-8CAF92EC6D1C}"/>
              </a:ext>
            </a:extLst>
          </p:cNvPr>
          <p:cNvCxnSpPr>
            <a:cxnSpLocks/>
          </p:cNvCxnSpPr>
          <p:nvPr/>
        </p:nvCxnSpPr>
        <p:spPr>
          <a:xfrm flipH="1" flipV="1">
            <a:off x="1132114" y="1204686"/>
            <a:ext cx="0" cy="1062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xmlns="" id="{C1852584-3D70-4DA5-A46E-F1F6289DBA42}"/>
              </a:ext>
            </a:extLst>
          </p:cNvPr>
          <p:cNvCxnSpPr>
            <a:endCxn id="5" idx="1"/>
          </p:cNvCxnSpPr>
          <p:nvPr/>
        </p:nvCxnSpPr>
        <p:spPr>
          <a:xfrm>
            <a:off x="1132114" y="1204686"/>
            <a:ext cx="2370315" cy="13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üz Bağlayıcı 53">
            <a:extLst>
              <a:ext uri="{FF2B5EF4-FFF2-40B4-BE49-F238E27FC236}">
                <a16:creationId xmlns:a16="http://schemas.microsoft.com/office/drawing/2014/main" xmlns="" id="{31D7AD94-91F3-448E-B81B-0436DCD4DCCB}"/>
              </a:ext>
            </a:extLst>
          </p:cNvPr>
          <p:cNvCxnSpPr>
            <a:stCxn id="5" idx="3"/>
          </p:cNvCxnSpPr>
          <p:nvPr/>
        </p:nvCxnSpPr>
        <p:spPr>
          <a:xfrm flipV="1">
            <a:off x="4552949" y="1204686"/>
            <a:ext cx="2178000" cy="1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Düz Ok Bağlayıcısı 55">
            <a:extLst>
              <a:ext uri="{FF2B5EF4-FFF2-40B4-BE49-F238E27FC236}">
                <a16:creationId xmlns:a16="http://schemas.microsoft.com/office/drawing/2014/main" xmlns="" id="{656FFD97-66A4-4FA1-84C9-1D9B37DC9653}"/>
              </a:ext>
            </a:extLst>
          </p:cNvPr>
          <p:cNvCxnSpPr>
            <a:endCxn id="10" idx="0"/>
          </p:cNvCxnSpPr>
          <p:nvPr/>
        </p:nvCxnSpPr>
        <p:spPr>
          <a:xfrm>
            <a:off x="6724651" y="1204686"/>
            <a:ext cx="0" cy="938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Bağlayıcı 57">
            <a:extLst>
              <a:ext uri="{FF2B5EF4-FFF2-40B4-BE49-F238E27FC236}">
                <a16:creationId xmlns:a16="http://schemas.microsoft.com/office/drawing/2014/main" xmlns="" id="{AC13C516-FF4D-4160-B6A7-81D80B52FAEF}"/>
              </a:ext>
            </a:extLst>
          </p:cNvPr>
          <p:cNvCxnSpPr/>
          <p:nvPr/>
        </p:nvCxnSpPr>
        <p:spPr>
          <a:xfrm>
            <a:off x="7069587" y="2250213"/>
            <a:ext cx="0" cy="908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xmlns="" id="{62B2751F-BC06-401A-AB9B-EB69429D155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552950" y="3158695"/>
            <a:ext cx="251663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üz Bağlayıcı 63">
            <a:extLst>
              <a:ext uri="{FF2B5EF4-FFF2-40B4-BE49-F238E27FC236}">
                <a16:creationId xmlns:a16="http://schemas.microsoft.com/office/drawing/2014/main" xmlns="" id="{8D980653-2B8E-48E7-A229-E0F70E1B6B84}"/>
              </a:ext>
            </a:extLst>
          </p:cNvPr>
          <p:cNvCxnSpPr>
            <a:cxnSpLocks/>
          </p:cNvCxnSpPr>
          <p:nvPr/>
        </p:nvCxnSpPr>
        <p:spPr>
          <a:xfrm flipH="1" flipV="1">
            <a:off x="1509709" y="3158695"/>
            <a:ext cx="19980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xmlns="" id="{B6699806-FD83-45CF-953C-144910E1C5AA}"/>
              </a:ext>
            </a:extLst>
          </p:cNvPr>
          <p:cNvCxnSpPr>
            <a:cxnSpLocks/>
            <a:endCxn id="19" idx="4"/>
          </p:cNvCxnSpPr>
          <p:nvPr/>
        </p:nvCxnSpPr>
        <p:spPr>
          <a:xfrm flipH="1" flipV="1">
            <a:off x="1512832" y="2387170"/>
            <a:ext cx="0" cy="779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kdörtgen 70">
            <a:extLst>
              <a:ext uri="{FF2B5EF4-FFF2-40B4-BE49-F238E27FC236}">
                <a16:creationId xmlns:a16="http://schemas.microsoft.com/office/drawing/2014/main" xmlns="" id="{2D54BD88-3735-43A3-A05D-DCE4D8EAB39B}"/>
              </a:ext>
            </a:extLst>
          </p:cNvPr>
          <p:cNvSpPr/>
          <p:nvPr/>
        </p:nvSpPr>
        <p:spPr>
          <a:xfrm>
            <a:off x="366056" y="3594312"/>
            <a:ext cx="8373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Ancak bu bağlantılar bilgi bağlantılarıdır; genellikle elektriksel bağlantılar değildir.</a:t>
            </a:r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xmlns="" id="{59E03AF0-5DAF-4A4E-9C96-B2A58EEE3009}"/>
              </a:ext>
            </a:extLst>
          </p:cNvPr>
          <p:cNvSpPr/>
          <p:nvPr/>
        </p:nvSpPr>
        <p:spPr>
          <a:xfrm>
            <a:off x="338828" y="3979833"/>
            <a:ext cx="821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Bilgisayar programlarındaki, "a=b;" komutu (b bilgisinin a'ya aktarılması) gibidir.</a:t>
            </a:r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xmlns="" id="{4016BFF4-2AC1-4F07-ABA5-52A0E8C38244}"/>
              </a:ext>
            </a:extLst>
          </p:cNvPr>
          <p:cNvSpPr/>
          <p:nvPr/>
        </p:nvSpPr>
        <p:spPr>
          <a:xfrm>
            <a:off x="338828" y="4349165"/>
            <a:ext cx="7909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Böyle bir bağlantı önceki veya sonraki blokların modellerini değiştirmez,</a:t>
            </a:r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xmlns="" id="{A87CEAA9-842A-43C5-9ED8-5182FB847570}"/>
              </a:ext>
            </a:extLst>
          </p:cNvPr>
          <p:cNvSpPr/>
          <p:nvPr/>
        </p:nvSpPr>
        <p:spPr>
          <a:xfrm>
            <a:off x="2001810" y="4667820"/>
            <a:ext cx="5837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ancak taşınan bilgi değiştiği için işlenen bilgileri değiştirebilir.</a:t>
            </a:r>
          </a:p>
        </p:txBody>
      </p:sp>
      <p:sp>
        <p:nvSpPr>
          <p:cNvPr id="75" name="Dikdörtgen 74">
            <a:extLst>
              <a:ext uri="{FF2B5EF4-FFF2-40B4-BE49-F238E27FC236}">
                <a16:creationId xmlns:a16="http://schemas.microsoft.com/office/drawing/2014/main" xmlns="" id="{11A5225A-ABBF-4186-8BED-568D8721813F}"/>
              </a:ext>
            </a:extLst>
          </p:cNvPr>
          <p:cNvSpPr/>
          <p:nvPr/>
        </p:nvSpPr>
        <p:spPr>
          <a:xfrm>
            <a:off x="350310" y="5037152"/>
            <a:ext cx="7170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Halbuki bazı elektriksel bağlantılar, diğer blokların modellerini de değiştirir.</a:t>
            </a: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xmlns="" id="{32DDBACF-8EF0-4FC5-B133-DFA8561356C3}"/>
              </a:ext>
            </a:extLst>
          </p:cNvPr>
          <p:cNvGrpSpPr/>
          <p:nvPr/>
        </p:nvGrpSpPr>
        <p:grpSpPr>
          <a:xfrm>
            <a:off x="8318616" y="4814888"/>
            <a:ext cx="1663584" cy="417508"/>
            <a:chOff x="8318616" y="4814888"/>
            <a:chExt cx="1663584" cy="417508"/>
          </a:xfrm>
        </p:grpSpPr>
        <p:sp>
          <p:nvSpPr>
            <p:cNvPr id="40" name="Dikdörtgen 39">
              <a:extLst>
                <a:ext uri="{FF2B5EF4-FFF2-40B4-BE49-F238E27FC236}">
                  <a16:creationId xmlns:a16="http://schemas.microsoft.com/office/drawing/2014/main" xmlns="" id="{A8915C43-FBEA-45C8-B136-B30F1A3CB64B}"/>
                </a:ext>
              </a:extLst>
            </p:cNvPr>
            <p:cNvSpPr/>
            <p:nvPr/>
          </p:nvSpPr>
          <p:spPr>
            <a:xfrm>
              <a:off x="8909050" y="4959350"/>
              <a:ext cx="459616" cy="27304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Düz Ok Bağlayıcısı 43">
              <a:extLst>
                <a:ext uri="{FF2B5EF4-FFF2-40B4-BE49-F238E27FC236}">
                  <a16:creationId xmlns:a16="http://schemas.microsoft.com/office/drawing/2014/main" xmlns="" id="{5BE5882E-BA2D-4B0D-ACA5-AF3878C06776}"/>
                </a:ext>
              </a:extLst>
            </p:cNvPr>
            <p:cNvCxnSpPr>
              <a:endCxn id="40" idx="1"/>
            </p:cNvCxnSpPr>
            <p:nvPr/>
          </p:nvCxnSpPr>
          <p:spPr>
            <a:xfrm flipV="1">
              <a:off x="8549378" y="5095873"/>
              <a:ext cx="3596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Düz Ok Bağlayıcısı 90">
              <a:extLst>
                <a:ext uri="{FF2B5EF4-FFF2-40B4-BE49-F238E27FC236}">
                  <a16:creationId xmlns:a16="http://schemas.microsoft.com/office/drawing/2014/main" xmlns="" id="{3B5689AC-1591-444A-BDE0-2812A96A6AAF}"/>
                </a:ext>
              </a:extLst>
            </p:cNvPr>
            <p:cNvCxnSpPr/>
            <p:nvPr/>
          </p:nvCxnSpPr>
          <p:spPr>
            <a:xfrm flipV="1">
              <a:off x="9376203" y="5106340"/>
              <a:ext cx="3596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2" name="Nesne 91">
              <a:extLst>
                <a:ext uri="{FF2B5EF4-FFF2-40B4-BE49-F238E27FC236}">
                  <a16:creationId xmlns:a16="http://schemas.microsoft.com/office/drawing/2014/main" xmlns="" id="{3FD4BA21-321D-443F-BCAF-36DF875DCD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1022883"/>
                </p:ext>
              </p:extLst>
            </p:nvPr>
          </p:nvGraphicFramePr>
          <p:xfrm>
            <a:off x="8318616" y="4828207"/>
            <a:ext cx="219812" cy="339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2" name="Denklem" r:id="rId10" imgW="139680" imgH="215640" progId="Equation.3">
                    <p:embed/>
                  </p:oleObj>
                </mc:Choice>
                <mc:Fallback>
                  <p:oleObj name="Denklem" r:id="rId10" imgW="1396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318616" y="4828207"/>
                          <a:ext cx="219812" cy="3397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Nesne 92">
              <a:extLst>
                <a:ext uri="{FF2B5EF4-FFF2-40B4-BE49-F238E27FC236}">
                  <a16:creationId xmlns:a16="http://schemas.microsoft.com/office/drawing/2014/main" xmlns="" id="{9D243D76-7D46-4A28-82B0-A07F5B5EBD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3095988"/>
                </p:ext>
              </p:extLst>
            </p:nvPr>
          </p:nvGraphicFramePr>
          <p:xfrm>
            <a:off x="9723438" y="4814888"/>
            <a:ext cx="258762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3" name="Denklem" r:id="rId12" imgW="164880" imgH="215640" progId="Equation.3">
                    <p:embed/>
                  </p:oleObj>
                </mc:Choice>
                <mc:Fallback>
                  <p:oleObj name="Denklem" r:id="rId12" imgW="164880" imgH="215640" progId="Equation.3">
                    <p:embed/>
                    <p:pic>
                      <p:nvPicPr>
                        <p:cNvPr id="92" name="Nesne 91">
                          <a:extLst>
                            <a:ext uri="{FF2B5EF4-FFF2-40B4-BE49-F238E27FC236}">
                              <a16:creationId xmlns:a16="http://schemas.microsoft.com/office/drawing/2014/main" xmlns="" id="{3FD4BA21-321D-443F-BCAF-36DF875DCD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723438" y="4814888"/>
                          <a:ext cx="258762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Nesne 93">
              <a:extLst>
                <a:ext uri="{FF2B5EF4-FFF2-40B4-BE49-F238E27FC236}">
                  <a16:creationId xmlns:a16="http://schemas.microsoft.com/office/drawing/2014/main" xmlns="" id="{AEC3B763-4AB4-4EC4-A37C-3872CBCF8A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4683563"/>
                </p:ext>
              </p:extLst>
            </p:nvPr>
          </p:nvGraphicFramePr>
          <p:xfrm>
            <a:off x="9086445" y="4983881"/>
            <a:ext cx="112650" cy="207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4" name="Denklem" r:id="rId14" imgW="88560" imgH="164880" progId="Equation.3">
                    <p:embed/>
                  </p:oleObj>
                </mc:Choice>
                <mc:Fallback>
                  <p:oleObj name="Denklem" r:id="rId14" imgW="88560" imgH="164880" progId="Equation.3">
                    <p:embed/>
                    <p:pic>
                      <p:nvPicPr>
                        <p:cNvPr id="92" name="Nesne 91">
                          <a:extLst>
                            <a:ext uri="{FF2B5EF4-FFF2-40B4-BE49-F238E27FC236}">
                              <a16:creationId xmlns:a16="http://schemas.microsoft.com/office/drawing/2014/main" xmlns="" id="{3FD4BA21-321D-443F-BCAF-36DF875DCD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086445" y="4983881"/>
                          <a:ext cx="112650" cy="2075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xmlns="" id="{E0C54E2E-A97E-4DA4-A0B0-8857C1A8D461}"/>
              </a:ext>
            </a:extLst>
          </p:cNvPr>
          <p:cNvGrpSpPr/>
          <p:nvPr/>
        </p:nvGrpSpPr>
        <p:grpSpPr>
          <a:xfrm>
            <a:off x="9051206" y="5304146"/>
            <a:ext cx="2426360" cy="475866"/>
            <a:chOff x="9051206" y="5304146"/>
            <a:chExt cx="2426360" cy="475866"/>
          </a:xfrm>
        </p:grpSpPr>
        <p:sp>
          <p:nvSpPr>
            <p:cNvPr id="101" name="Dikdörtgen 100">
              <a:extLst>
                <a:ext uri="{FF2B5EF4-FFF2-40B4-BE49-F238E27FC236}">
                  <a16:creationId xmlns:a16="http://schemas.microsoft.com/office/drawing/2014/main" xmlns="" id="{F49E735C-4D49-441A-A79B-50BB4A9E9FD9}"/>
                </a:ext>
              </a:extLst>
            </p:cNvPr>
            <p:cNvSpPr/>
            <p:nvPr/>
          </p:nvSpPr>
          <p:spPr>
            <a:xfrm>
              <a:off x="9918085" y="5330823"/>
              <a:ext cx="687406" cy="42251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Düz Ok Bağlayıcısı 101">
              <a:extLst>
                <a:ext uri="{FF2B5EF4-FFF2-40B4-BE49-F238E27FC236}">
                  <a16:creationId xmlns:a16="http://schemas.microsoft.com/office/drawing/2014/main" xmlns="" id="{783A40C2-F3F9-4740-B867-55D573F8E804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9283870" y="5542079"/>
              <a:ext cx="6342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Düz Ok Bağlayıcısı 102">
              <a:extLst>
                <a:ext uri="{FF2B5EF4-FFF2-40B4-BE49-F238E27FC236}">
                  <a16:creationId xmlns:a16="http://schemas.microsoft.com/office/drawing/2014/main" xmlns="" id="{CECD7212-3D24-431E-B75A-FE7D8A344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5491" y="5542079"/>
              <a:ext cx="6022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4" name="Nesne 103">
              <a:extLst>
                <a:ext uri="{FF2B5EF4-FFF2-40B4-BE49-F238E27FC236}">
                  <a16:creationId xmlns:a16="http://schemas.microsoft.com/office/drawing/2014/main" xmlns="" id="{2068326C-C832-440E-9474-DB6CA79039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849959"/>
                </p:ext>
              </p:extLst>
            </p:nvPr>
          </p:nvGraphicFramePr>
          <p:xfrm>
            <a:off x="9051206" y="5330823"/>
            <a:ext cx="219812" cy="339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5" name="Denklem" r:id="rId16" imgW="139680" imgH="215640" progId="Equation.3">
                    <p:embed/>
                  </p:oleObj>
                </mc:Choice>
                <mc:Fallback>
                  <p:oleObj name="Denklem" r:id="rId16" imgW="139680" imgH="215640" progId="Equation.3">
                    <p:embed/>
                    <p:pic>
                      <p:nvPicPr>
                        <p:cNvPr id="92" name="Nesne 91">
                          <a:extLst>
                            <a:ext uri="{FF2B5EF4-FFF2-40B4-BE49-F238E27FC236}">
                              <a16:creationId xmlns:a16="http://schemas.microsoft.com/office/drawing/2014/main" xmlns="" id="{3FD4BA21-321D-443F-BCAF-36DF875DCD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051206" y="5330823"/>
                          <a:ext cx="219812" cy="3397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Nesne 104">
              <a:extLst>
                <a:ext uri="{FF2B5EF4-FFF2-40B4-BE49-F238E27FC236}">
                  <a16:creationId xmlns:a16="http://schemas.microsoft.com/office/drawing/2014/main" xmlns="" id="{E749BD63-7CA3-4324-8947-085CC969A0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1902895"/>
                </p:ext>
              </p:extLst>
            </p:nvPr>
          </p:nvGraphicFramePr>
          <p:xfrm>
            <a:off x="11218804" y="5330823"/>
            <a:ext cx="258762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6" name="Denklem" r:id="rId17" imgW="164880" imgH="215640" progId="Equation.3">
                    <p:embed/>
                  </p:oleObj>
                </mc:Choice>
                <mc:Fallback>
                  <p:oleObj name="Denklem" r:id="rId17" imgW="164880" imgH="215640" progId="Equation.3">
                    <p:embed/>
                    <p:pic>
                      <p:nvPicPr>
                        <p:cNvPr id="93" name="Nesne 92">
                          <a:extLst>
                            <a:ext uri="{FF2B5EF4-FFF2-40B4-BE49-F238E27FC236}">
                              <a16:creationId xmlns:a16="http://schemas.microsoft.com/office/drawing/2014/main" xmlns="" id="{9D243D76-7D46-4A28-82B0-A07F5B5EBD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218804" y="5330823"/>
                          <a:ext cx="258762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Nesne 105">
              <a:extLst>
                <a:ext uri="{FF2B5EF4-FFF2-40B4-BE49-F238E27FC236}">
                  <a16:creationId xmlns:a16="http://schemas.microsoft.com/office/drawing/2014/main" xmlns="" id="{7C6820F3-4289-4862-B094-C0C09FB9EE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91546"/>
                </p:ext>
              </p:extLst>
            </p:nvPr>
          </p:nvGraphicFramePr>
          <p:xfrm>
            <a:off x="9990100" y="5304146"/>
            <a:ext cx="564606" cy="475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" name="Denklem" r:id="rId19" imgW="507960" imgH="431640" progId="Equation.3">
                    <p:embed/>
                  </p:oleObj>
                </mc:Choice>
                <mc:Fallback>
                  <p:oleObj name="Denklem" r:id="rId19" imgW="507960" imgH="431640" progId="Equation.3">
                    <p:embed/>
                    <p:pic>
                      <p:nvPicPr>
                        <p:cNvPr id="94" name="Nesne 93">
                          <a:extLst>
                            <a:ext uri="{FF2B5EF4-FFF2-40B4-BE49-F238E27FC236}">
                              <a16:creationId xmlns:a16="http://schemas.microsoft.com/office/drawing/2014/main" xmlns="" id="{AEC3B763-4AB4-4EC4-A37C-3872CBCF8AB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990100" y="5304146"/>
                          <a:ext cx="564606" cy="4758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xmlns="" id="{7D1BC2C8-1E22-4BF6-B3B0-21E59FCBEF81}"/>
              </a:ext>
            </a:extLst>
          </p:cNvPr>
          <p:cNvGrpSpPr/>
          <p:nvPr/>
        </p:nvGrpSpPr>
        <p:grpSpPr>
          <a:xfrm>
            <a:off x="10364788" y="4832129"/>
            <a:ext cx="1673525" cy="417508"/>
            <a:chOff x="10364788" y="4832129"/>
            <a:chExt cx="1673525" cy="417508"/>
          </a:xfrm>
        </p:grpSpPr>
        <p:sp>
          <p:nvSpPr>
            <p:cNvPr id="95" name="Dikdörtgen 94">
              <a:extLst>
                <a:ext uri="{FF2B5EF4-FFF2-40B4-BE49-F238E27FC236}">
                  <a16:creationId xmlns:a16="http://schemas.microsoft.com/office/drawing/2014/main" xmlns="" id="{554C4FF6-DD2B-4EE7-9315-2D8C37CD72C6}"/>
                </a:ext>
              </a:extLst>
            </p:cNvPr>
            <p:cNvSpPr/>
            <p:nvPr/>
          </p:nvSpPr>
          <p:spPr>
            <a:xfrm>
              <a:off x="10965163" y="4976591"/>
              <a:ext cx="459616" cy="27304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Düz Ok Bağlayıcısı 95">
              <a:extLst>
                <a:ext uri="{FF2B5EF4-FFF2-40B4-BE49-F238E27FC236}">
                  <a16:creationId xmlns:a16="http://schemas.microsoft.com/office/drawing/2014/main" xmlns="" id="{00FD34F8-712D-4FBA-AD80-958E922D3A80}"/>
                </a:ext>
              </a:extLst>
            </p:cNvPr>
            <p:cNvCxnSpPr>
              <a:endCxn id="95" idx="1"/>
            </p:cNvCxnSpPr>
            <p:nvPr/>
          </p:nvCxnSpPr>
          <p:spPr>
            <a:xfrm flipV="1">
              <a:off x="10605491" y="5113114"/>
              <a:ext cx="3596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Düz Ok Bağlayıcısı 96">
              <a:extLst>
                <a:ext uri="{FF2B5EF4-FFF2-40B4-BE49-F238E27FC236}">
                  <a16:creationId xmlns:a16="http://schemas.microsoft.com/office/drawing/2014/main" xmlns="" id="{702B300E-4A9A-4D5B-B5B9-AF51BF82BB3F}"/>
                </a:ext>
              </a:extLst>
            </p:cNvPr>
            <p:cNvCxnSpPr/>
            <p:nvPr/>
          </p:nvCxnSpPr>
          <p:spPr>
            <a:xfrm flipV="1">
              <a:off x="11432316" y="5123581"/>
              <a:ext cx="3596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8" name="Nesne 97">
              <a:extLst>
                <a:ext uri="{FF2B5EF4-FFF2-40B4-BE49-F238E27FC236}">
                  <a16:creationId xmlns:a16="http://schemas.microsoft.com/office/drawing/2014/main" xmlns="" id="{972FE90D-8545-47AA-9DE5-FAC5BFC50C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680474"/>
                </p:ext>
              </p:extLst>
            </p:nvPr>
          </p:nvGraphicFramePr>
          <p:xfrm>
            <a:off x="10364788" y="4835525"/>
            <a:ext cx="24130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" name="Denklem" r:id="rId21" imgW="152280" imgH="228600" progId="Equation.3">
                    <p:embed/>
                  </p:oleObj>
                </mc:Choice>
                <mc:Fallback>
                  <p:oleObj name="Denklem" r:id="rId21" imgW="152280" imgH="228600" progId="Equation.3">
                    <p:embed/>
                    <p:pic>
                      <p:nvPicPr>
                        <p:cNvPr id="92" name="Nesne 91">
                          <a:extLst>
                            <a:ext uri="{FF2B5EF4-FFF2-40B4-BE49-F238E27FC236}">
                              <a16:creationId xmlns:a16="http://schemas.microsoft.com/office/drawing/2014/main" xmlns="" id="{3FD4BA21-321D-443F-BCAF-36DF875DCD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364788" y="4835525"/>
                          <a:ext cx="241300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Nesne 98">
              <a:extLst>
                <a:ext uri="{FF2B5EF4-FFF2-40B4-BE49-F238E27FC236}">
                  <a16:creationId xmlns:a16="http://schemas.microsoft.com/office/drawing/2014/main" xmlns="" id="{FBAD0693-374B-4481-BE54-A18E9FF061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303566"/>
                </p:ext>
              </p:extLst>
            </p:nvPr>
          </p:nvGraphicFramePr>
          <p:xfrm>
            <a:off x="11779551" y="4832129"/>
            <a:ext cx="258762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Denklem" r:id="rId23" imgW="164880" imgH="215640" progId="Equation.3">
                    <p:embed/>
                  </p:oleObj>
                </mc:Choice>
                <mc:Fallback>
                  <p:oleObj name="Denklem" r:id="rId23" imgW="164880" imgH="215640" progId="Equation.3">
                    <p:embed/>
                    <p:pic>
                      <p:nvPicPr>
                        <p:cNvPr id="93" name="Nesne 92">
                          <a:extLst>
                            <a:ext uri="{FF2B5EF4-FFF2-40B4-BE49-F238E27FC236}">
                              <a16:creationId xmlns:a16="http://schemas.microsoft.com/office/drawing/2014/main" xmlns="" id="{9D243D76-7D46-4A28-82B0-A07F5B5EBD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1779551" y="4832129"/>
                          <a:ext cx="258762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Nesne 110">
              <a:extLst>
                <a:ext uri="{FF2B5EF4-FFF2-40B4-BE49-F238E27FC236}">
                  <a16:creationId xmlns:a16="http://schemas.microsoft.com/office/drawing/2014/main" xmlns="" id="{D814ADFE-6DDF-45B5-B1FD-FB5CB57390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9228611"/>
                </p:ext>
              </p:extLst>
            </p:nvPr>
          </p:nvGraphicFramePr>
          <p:xfrm>
            <a:off x="11136494" y="4995364"/>
            <a:ext cx="112650" cy="207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Denklem" r:id="rId25" imgW="88560" imgH="164880" progId="Equation.3">
                    <p:embed/>
                  </p:oleObj>
                </mc:Choice>
                <mc:Fallback>
                  <p:oleObj name="Denklem" r:id="rId25" imgW="88560" imgH="164880" progId="Equation.3">
                    <p:embed/>
                    <p:pic>
                      <p:nvPicPr>
                        <p:cNvPr id="94" name="Nesne 93">
                          <a:extLst>
                            <a:ext uri="{FF2B5EF4-FFF2-40B4-BE49-F238E27FC236}">
                              <a16:creationId xmlns:a16="http://schemas.microsoft.com/office/drawing/2014/main" xmlns="" id="{AEC3B763-4AB4-4EC4-A37C-3872CBCF8AB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1136494" y="4995364"/>
                          <a:ext cx="112650" cy="2075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" name="Grup 113">
            <a:extLst>
              <a:ext uri="{FF2B5EF4-FFF2-40B4-BE49-F238E27FC236}">
                <a16:creationId xmlns:a16="http://schemas.microsoft.com/office/drawing/2014/main" xmlns="" id="{5BCF547D-8407-4961-9150-9BDE286B4B5F}"/>
              </a:ext>
            </a:extLst>
          </p:cNvPr>
          <p:cNvGrpSpPr/>
          <p:nvPr/>
        </p:nvGrpSpPr>
        <p:grpSpPr>
          <a:xfrm>
            <a:off x="8428522" y="3845027"/>
            <a:ext cx="1642578" cy="708513"/>
            <a:chOff x="8428522" y="3845027"/>
            <a:chExt cx="1642578" cy="70851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DF98968D-8920-4505-9BFB-7CB843A47FD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096720" y="3785328"/>
              <a:ext cx="249934" cy="369332"/>
              <a:chOff x="1540" y="605"/>
              <a:chExt cx="62" cy="98"/>
            </a:xfrm>
          </p:grpSpPr>
          <p:sp>
            <p:nvSpPr>
              <p:cNvPr id="46" name="Line 45">
                <a:extLst>
                  <a:ext uri="{FF2B5EF4-FFF2-40B4-BE49-F238E27FC236}">
                    <a16:creationId xmlns:a16="http://schemas.microsoft.com/office/drawing/2014/main" xmlns="" id="{2EAC2061-DBDB-4DCA-975F-927FB3638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0" y="615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7" name="Line 46">
                <a:extLst>
                  <a:ext uri="{FF2B5EF4-FFF2-40B4-BE49-F238E27FC236}">
                    <a16:creationId xmlns:a16="http://schemas.microsoft.com/office/drawing/2014/main" xmlns="" id="{96CCCAA4-0BF7-42FD-BDDF-C181A3AB9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40" y="630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8" name="Line 47">
                <a:extLst>
                  <a:ext uri="{FF2B5EF4-FFF2-40B4-BE49-F238E27FC236}">
                    <a16:creationId xmlns:a16="http://schemas.microsoft.com/office/drawing/2014/main" xmlns="" id="{85D79931-3AFF-4F1E-B753-6CF0A76A7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0" y="647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0" name="Line 48">
                <a:extLst>
                  <a:ext uri="{FF2B5EF4-FFF2-40B4-BE49-F238E27FC236}">
                    <a16:creationId xmlns:a16="http://schemas.microsoft.com/office/drawing/2014/main" xmlns="" id="{7D58AED7-48FB-4EE0-BE24-A70F2FD41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40" y="662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1" name="Line 49">
                <a:extLst>
                  <a:ext uri="{FF2B5EF4-FFF2-40B4-BE49-F238E27FC236}">
                    <a16:creationId xmlns:a16="http://schemas.microsoft.com/office/drawing/2014/main" xmlns="" id="{537AE342-2CF5-47F3-8128-9AA1873D2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0" y="680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3" name="Line 50">
                <a:extLst>
                  <a:ext uri="{FF2B5EF4-FFF2-40B4-BE49-F238E27FC236}">
                    <a16:creationId xmlns:a16="http://schemas.microsoft.com/office/drawing/2014/main" xmlns="" id="{10023367-DB15-4EA6-AFBD-908295DEB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40" y="695"/>
                <a:ext cx="29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5" name="Line 51">
                <a:extLst>
                  <a:ext uri="{FF2B5EF4-FFF2-40B4-BE49-F238E27FC236}">
                    <a16:creationId xmlns:a16="http://schemas.microsoft.com/office/drawing/2014/main" xmlns="" id="{B7E32A30-3BBA-42A1-960E-F1783FDB1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73" y="605"/>
                <a:ext cx="26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cxnSp>
          <p:nvCxnSpPr>
            <p:cNvPr id="11" name="Düz Bağlayıcı 10">
              <a:extLst>
                <a:ext uri="{FF2B5EF4-FFF2-40B4-BE49-F238E27FC236}">
                  <a16:creationId xmlns:a16="http://schemas.microsoft.com/office/drawing/2014/main" xmlns="" id="{F539E220-38A0-4334-8D41-3258BB514DF1}"/>
                </a:ext>
              </a:extLst>
            </p:cNvPr>
            <p:cNvCxnSpPr>
              <a:cxnSpLocks/>
            </p:cNvCxnSpPr>
            <p:nvPr/>
          </p:nvCxnSpPr>
          <p:spPr>
            <a:xfrm>
              <a:off x="8549378" y="3963644"/>
              <a:ext cx="4866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Düz Bağlayıcı 68">
              <a:extLst>
                <a:ext uri="{FF2B5EF4-FFF2-40B4-BE49-F238E27FC236}">
                  <a16:creationId xmlns:a16="http://schemas.microsoft.com/office/drawing/2014/main" xmlns="" id="{38A71149-3AFB-4A9D-9C56-031BE3C3C6C4}"/>
                </a:ext>
              </a:extLst>
            </p:cNvPr>
            <p:cNvCxnSpPr>
              <a:cxnSpLocks/>
            </p:cNvCxnSpPr>
            <p:nvPr/>
          </p:nvCxnSpPr>
          <p:spPr>
            <a:xfrm>
              <a:off x="9406354" y="3978056"/>
              <a:ext cx="48667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Düz Bağlayıcı 69">
              <a:extLst>
                <a:ext uri="{FF2B5EF4-FFF2-40B4-BE49-F238E27FC236}">
                  <a16:creationId xmlns:a16="http://schemas.microsoft.com/office/drawing/2014/main" xmlns="" id="{7585D21E-BEDE-42BC-A2B7-D4178644BF6A}"/>
                </a:ext>
              </a:extLst>
            </p:cNvPr>
            <p:cNvCxnSpPr>
              <a:cxnSpLocks/>
            </p:cNvCxnSpPr>
            <p:nvPr/>
          </p:nvCxnSpPr>
          <p:spPr>
            <a:xfrm>
              <a:off x="8549378" y="4553540"/>
              <a:ext cx="134364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6" name="Nesne 75">
              <a:extLst>
                <a:ext uri="{FF2B5EF4-FFF2-40B4-BE49-F238E27FC236}">
                  <a16:creationId xmlns:a16="http://schemas.microsoft.com/office/drawing/2014/main" xmlns="" id="{716353B2-40E8-424E-BD0E-63C22D3E46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709047"/>
                </p:ext>
              </p:extLst>
            </p:nvPr>
          </p:nvGraphicFramePr>
          <p:xfrm>
            <a:off x="8428522" y="3995981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Denklem" r:id="rId26" imgW="139680" imgH="139680" progId="Equation.3">
                    <p:embed/>
                  </p:oleObj>
                </mc:Choice>
                <mc:Fallback>
                  <p:oleObj name="Denklem" r:id="rId26" imgW="139680" imgH="139680" progId="Equation.3">
                    <p:embed/>
                    <p:pic>
                      <p:nvPicPr>
                        <p:cNvPr id="16" name="Nesne 15">
                          <a:extLst>
                            <a:ext uri="{FF2B5EF4-FFF2-40B4-BE49-F238E27FC236}">
                              <a16:creationId xmlns:a16="http://schemas.microsoft.com/office/drawing/2014/main" xmlns="" id="{7484AB5E-A837-41A4-9455-0CBD5FAEFC8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428522" y="3995981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Nesne 76">
              <a:extLst>
                <a:ext uri="{FF2B5EF4-FFF2-40B4-BE49-F238E27FC236}">
                  <a16:creationId xmlns:a16="http://schemas.microsoft.com/office/drawing/2014/main" xmlns="" id="{63542ED5-2C32-422A-B894-4F9C7ED7E5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4386357"/>
                </p:ext>
              </p:extLst>
            </p:nvPr>
          </p:nvGraphicFramePr>
          <p:xfrm>
            <a:off x="8434388" y="4411663"/>
            <a:ext cx="127000" cy="7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Denklem" r:id="rId27" imgW="126720" imgH="75960" progId="Equation.3">
                    <p:embed/>
                  </p:oleObj>
                </mc:Choice>
                <mc:Fallback>
                  <p:oleObj name="Denklem" r:id="rId27" imgW="126720" imgH="75960" progId="Equation.3">
                    <p:embed/>
                    <p:pic>
                      <p:nvPicPr>
                        <p:cNvPr id="76" name="Nesne 75">
                          <a:extLst>
                            <a:ext uri="{FF2B5EF4-FFF2-40B4-BE49-F238E27FC236}">
                              <a16:creationId xmlns:a16="http://schemas.microsoft.com/office/drawing/2014/main" xmlns="" id="{716353B2-40E8-424E-BD0E-63C22D3E46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434388" y="4411663"/>
                          <a:ext cx="127000" cy="7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Nesne 77">
              <a:extLst>
                <a:ext uri="{FF2B5EF4-FFF2-40B4-BE49-F238E27FC236}">
                  <a16:creationId xmlns:a16="http://schemas.microsoft.com/office/drawing/2014/main" xmlns="" id="{CC78D632-28D1-4A08-9FD8-E3679F9386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919016"/>
                </p:ext>
              </p:extLst>
            </p:nvPr>
          </p:nvGraphicFramePr>
          <p:xfrm>
            <a:off x="8433804" y="4082868"/>
            <a:ext cx="219813" cy="339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Denklem" r:id="rId29" imgW="139680" imgH="215640" progId="Equation.3">
                    <p:embed/>
                  </p:oleObj>
                </mc:Choice>
                <mc:Fallback>
                  <p:oleObj name="Denklem" r:id="rId29" imgW="139680" imgH="215640" progId="Equation.3">
                    <p:embed/>
                    <p:pic>
                      <p:nvPicPr>
                        <p:cNvPr id="76" name="Nesne 75">
                          <a:extLst>
                            <a:ext uri="{FF2B5EF4-FFF2-40B4-BE49-F238E27FC236}">
                              <a16:creationId xmlns:a16="http://schemas.microsoft.com/office/drawing/2014/main" xmlns="" id="{716353B2-40E8-424E-BD0E-63C22D3E46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8433804" y="4082868"/>
                          <a:ext cx="219813" cy="3397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Nesne 78">
              <a:extLst>
                <a:ext uri="{FF2B5EF4-FFF2-40B4-BE49-F238E27FC236}">
                  <a16:creationId xmlns:a16="http://schemas.microsoft.com/office/drawing/2014/main" xmlns="" id="{9888A85F-1333-4175-BC79-6E10AF1D34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800411"/>
                </p:ext>
              </p:extLst>
            </p:nvPr>
          </p:nvGraphicFramePr>
          <p:xfrm>
            <a:off x="9824905" y="4022131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Denklem" r:id="rId31" imgW="139680" imgH="139680" progId="Equation.3">
                    <p:embed/>
                  </p:oleObj>
                </mc:Choice>
                <mc:Fallback>
                  <p:oleObj name="Denklem" r:id="rId31" imgW="139680" imgH="139680" progId="Equation.3">
                    <p:embed/>
                    <p:pic>
                      <p:nvPicPr>
                        <p:cNvPr id="76" name="Nesne 75">
                          <a:extLst>
                            <a:ext uri="{FF2B5EF4-FFF2-40B4-BE49-F238E27FC236}">
                              <a16:creationId xmlns:a16="http://schemas.microsoft.com/office/drawing/2014/main" xmlns="" id="{716353B2-40E8-424E-BD0E-63C22D3E46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824905" y="4022131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Nesne 79">
              <a:extLst>
                <a:ext uri="{FF2B5EF4-FFF2-40B4-BE49-F238E27FC236}">
                  <a16:creationId xmlns:a16="http://schemas.microsoft.com/office/drawing/2014/main" xmlns="" id="{5E8334F7-860E-4B0D-90FF-1E4134F95E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3386583"/>
                </p:ext>
              </p:extLst>
            </p:nvPr>
          </p:nvGraphicFramePr>
          <p:xfrm>
            <a:off x="9830771" y="4437813"/>
            <a:ext cx="127000" cy="7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Denklem" r:id="rId32" imgW="126720" imgH="75960" progId="Equation.3">
                    <p:embed/>
                  </p:oleObj>
                </mc:Choice>
                <mc:Fallback>
                  <p:oleObj name="Denklem" r:id="rId32" imgW="126720" imgH="75960" progId="Equation.3">
                    <p:embed/>
                    <p:pic>
                      <p:nvPicPr>
                        <p:cNvPr id="77" name="Nesne 76">
                          <a:extLst>
                            <a:ext uri="{FF2B5EF4-FFF2-40B4-BE49-F238E27FC236}">
                              <a16:creationId xmlns:a16="http://schemas.microsoft.com/office/drawing/2014/main" xmlns="" id="{63542ED5-2C32-422A-B894-4F9C7ED7E56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9830771" y="4437813"/>
                          <a:ext cx="127000" cy="7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Nesne 80">
              <a:extLst>
                <a:ext uri="{FF2B5EF4-FFF2-40B4-BE49-F238E27FC236}">
                  <a16:creationId xmlns:a16="http://schemas.microsoft.com/office/drawing/2014/main" xmlns="" id="{53E6AD2D-5471-4216-B273-A2412C7189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969095"/>
                </p:ext>
              </p:extLst>
            </p:nvPr>
          </p:nvGraphicFramePr>
          <p:xfrm>
            <a:off x="9810750" y="4108450"/>
            <a:ext cx="26035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Denklem" r:id="rId34" imgW="164880" imgH="215640" progId="Equation.3">
                    <p:embed/>
                  </p:oleObj>
                </mc:Choice>
                <mc:Fallback>
                  <p:oleObj name="Denklem" r:id="rId34" imgW="164880" imgH="215640" progId="Equation.3">
                    <p:embed/>
                    <p:pic>
                      <p:nvPicPr>
                        <p:cNvPr id="78" name="Nesne 77">
                          <a:extLst>
                            <a:ext uri="{FF2B5EF4-FFF2-40B4-BE49-F238E27FC236}">
                              <a16:creationId xmlns:a16="http://schemas.microsoft.com/office/drawing/2014/main" xmlns="" id="{CC78D632-28D1-4A08-9FD8-E3679F9386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9810750" y="4108450"/>
                          <a:ext cx="260350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Nesne 111">
              <a:extLst>
                <a:ext uri="{FF2B5EF4-FFF2-40B4-BE49-F238E27FC236}">
                  <a16:creationId xmlns:a16="http://schemas.microsoft.com/office/drawing/2014/main" xmlns="" id="{BEDCE6C7-223A-4678-9FD3-E9C2999FDB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868327"/>
                </p:ext>
              </p:extLst>
            </p:nvPr>
          </p:nvGraphicFramePr>
          <p:xfrm>
            <a:off x="9057544" y="4080754"/>
            <a:ext cx="277071" cy="335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Denklem" r:id="rId36" imgW="177480" imgH="215640" progId="Equation.3">
                    <p:embed/>
                  </p:oleObj>
                </mc:Choice>
                <mc:Fallback>
                  <p:oleObj name="Denklem" r:id="rId36" imgW="177480" imgH="215640" progId="Equation.3">
                    <p:embed/>
                    <p:pic>
                      <p:nvPicPr>
                        <p:cNvPr id="94" name="Nesne 93">
                          <a:extLst>
                            <a:ext uri="{FF2B5EF4-FFF2-40B4-BE49-F238E27FC236}">
                              <a16:creationId xmlns:a16="http://schemas.microsoft.com/office/drawing/2014/main" xmlns="" id="{AEC3B763-4AB4-4EC4-A37C-3872CBCF8AB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9057544" y="4080754"/>
                          <a:ext cx="277071" cy="3356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" name="Grup 114">
            <a:extLst>
              <a:ext uri="{FF2B5EF4-FFF2-40B4-BE49-F238E27FC236}">
                <a16:creationId xmlns:a16="http://schemas.microsoft.com/office/drawing/2014/main" xmlns="" id="{BB7C41D1-B645-4E6C-A1AA-1B338D48E71D}"/>
              </a:ext>
            </a:extLst>
          </p:cNvPr>
          <p:cNvGrpSpPr/>
          <p:nvPr/>
        </p:nvGrpSpPr>
        <p:grpSpPr>
          <a:xfrm>
            <a:off x="10417175" y="3977145"/>
            <a:ext cx="1611834" cy="597030"/>
            <a:chOff x="10417175" y="3977145"/>
            <a:chExt cx="1611834" cy="597030"/>
          </a:xfrm>
        </p:grpSpPr>
        <p:grpSp>
          <p:nvGrpSpPr>
            <p:cNvPr id="57" name="Group 44">
              <a:extLst>
                <a:ext uri="{FF2B5EF4-FFF2-40B4-BE49-F238E27FC236}">
                  <a16:creationId xmlns:a16="http://schemas.microsoft.com/office/drawing/2014/main" xmlns="" id="{553A831E-437C-4FF4-B9D7-13F8C555F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82812" y="4083458"/>
              <a:ext cx="249934" cy="369332"/>
              <a:chOff x="1540" y="605"/>
              <a:chExt cx="62" cy="98"/>
            </a:xfrm>
          </p:grpSpPr>
          <p:sp>
            <p:nvSpPr>
              <p:cNvPr id="59" name="Line 45">
                <a:extLst>
                  <a:ext uri="{FF2B5EF4-FFF2-40B4-BE49-F238E27FC236}">
                    <a16:creationId xmlns:a16="http://schemas.microsoft.com/office/drawing/2014/main" xmlns="" id="{4B2469EC-F804-40E3-8524-F75922EFA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0" y="615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0" name="Line 46">
                <a:extLst>
                  <a:ext uri="{FF2B5EF4-FFF2-40B4-BE49-F238E27FC236}">
                    <a16:creationId xmlns:a16="http://schemas.microsoft.com/office/drawing/2014/main" xmlns="" id="{7ED93814-8108-4315-9228-AF232C139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40" y="630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2" name="Line 47">
                <a:extLst>
                  <a:ext uri="{FF2B5EF4-FFF2-40B4-BE49-F238E27FC236}">
                    <a16:creationId xmlns:a16="http://schemas.microsoft.com/office/drawing/2014/main" xmlns="" id="{43FD34AA-1207-4D51-BBCB-FFB03F9B0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0" y="647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3" name="Line 48">
                <a:extLst>
                  <a:ext uri="{FF2B5EF4-FFF2-40B4-BE49-F238E27FC236}">
                    <a16:creationId xmlns:a16="http://schemas.microsoft.com/office/drawing/2014/main" xmlns="" id="{24EE8118-A775-497F-9E9B-B7E497E94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40" y="662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5" name="Line 49">
                <a:extLst>
                  <a:ext uri="{FF2B5EF4-FFF2-40B4-BE49-F238E27FC236}">
                    <a16:creationId xmlns:a16="http://schemas.microsoft.com/office/drawing/2014/main" xmlns="" id="{780D8DFD-B9AE-41B6-84BA-8637EAC62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0" y="680"/>
                <a:ext cx="62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7" name="Line 50">
                <a:extLst>
                  <a:ext uri="{FF2B5EF4-FFF2-40B4-BE49-F238E27FC236}">
                    <a16:creationId xmlns:a16="http://schemas.microsoft.com/office/drawing/2014/main" xmlns="" id="{8A0225CD-4D40-43DF-8C55-CD11012C5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40" y="695"/>
                <a:ext cx="29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68" name="Line 51">
                <a:extLst>
                  <a:ext uri="{FF2B5EF4-FFF2-40B4-BE49-F238E27FC236}">
                    <a16:creationId xmlns:a16="http://schemas.microsoft.com/office/drawing/2014/main" xmlns="" id="{B9764FE4-66E8-4E2C-A14B-C7E0DF89C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73" y="605"/>
                <a:ext cx="26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xmlns="" id="{CA5AF0EE-6ECE-490F-B63C-A574411ECE3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9524" y="4571167"/>
              <a:ext cx="134364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Düz Bağlayıcı 82">
              <a:extLst>
                <a:ext uri="{FF2B5EF4-FFF2-40B4-BE49-F238E27FC236}">
                  <a16:creationId xmlns:a16="http://schemas.microsoft.com/office/drawing/2014/main" xmlns="" id="{E0EF2C9D-160A-47C5-B7D7-5BC744E36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9524" y="3977223"/>
              <a:ext cx="134364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Düz Bağlayıcı 31">
              <a:extLst>
                <a:ext uri="{FF2B5EF4-FFF2-40B4-BE49-F238E27FC236}">
                  <a16:creationId xmlns:a16="http://schemas.microsoft.com/office/drawing/2014/main" xmlns="" id="{AEDD6733-083A-4480-9395-2B3499699518}"/>
                </a:ext>
              </a:extLst>
            </p:cNvPr>
            <p:cNvCxnSpPr/>
            <p:nvPr/>
          </p:nvCxnSpPr>
          <p:spPr>
            <a:xfrm flipV="1">
              <a:off x="11199717" y="4448175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Düz Bağlayıcı 83">
              <a:extLst>
                <a:ext uri="{FF2B5EF4-FFF2-40B4-BE49-F238E27FC236}">
                  <a16:creationId xmlns:a16="http://schemas.microsoft.com/office/drawing/2014/main" xmlns="" id="{5C096F2E-90B5-4C72-A43D-1B9E5059F909}"/>
                </a:ext>
              </a:extLst>
            </p:cNvPr>
            <p:cNvCxnSpPr/>
            <p:nvPr/>
          </p:nvCxnSpPr>
          <p:spPr>
            <a:xfrm flipV="1">
              <a:off x="11220508" y="3977145"/>
              <a:ext cx="0" cy="12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5" name="Nesne 84">
              <a:extLst>
                <a:ext uri="{FF2B5EF4-FFF2-40B4-BE49-F238E27FC236}">
                  <a16:creationId xmlns:a16="http://schemas.microsoft.com/office/drawing/2014/main" xmlns="" id="{CF94C6BC-4D13-4C3B-AE3A-724B1BF116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8529770"/>
                </p:ext>
              </p:extLst>
            </p:nvPr>
          </p:nvGraphicFramePr>
          <p:xfrm>
            <a:off x="10421840" y="4027289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Denklem" r:id="rId38" imgW="139680" imgH="139680" progId="Equation.3">
                    <p:embed/>
                  </p:oleObj>
                </mc:Choice>
                <mc:Fallback>
                  <p:oleObj name="Denklem" r:id="rId38" imgW="139680" imgH="139680" progId="Equation.3">
                    <p:embed/>
                    <p:pic>
                      <p:nvPicPr>
                        <p:cNvPr id="79" name="Nesne 78">
                          <a:extLst>
                            <a:ext uri="{FF2B5EF4-FFF2-40B4-BE49-F238E27FC236}">
                              <a16:creationId xmlns:a16="http://schemas.microsoft.com/office/drawing/2014/main" xmlns="" id="{9888A85F-1333-4175-BC79-6E10AF1D34B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421840" y="4027289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Nesne 85">
              <a:extLst>
                <a:ext uri="{FF2B5EF4-FFF2-40B4-BE49-F238E27FC236}">
                  <a16:creationId xmlns:a16="http://schemas.microsoft.com/office/drawing/2014/main" xmlns="" id="{B4EC393A-C774-49D6-9795-04ED608011E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8408843"/>
                </p:ext>
              </p:extLst>
            </p:nvPr>
          </p:nvGraphicFramePr>
          <p:xfrm>
            <a:off x="10427706" y="4442971"/>
            <a:ext cx="127000" cy="7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Denklem" r:id="rId39" imgW="126720" imgH="75960" progId="Equation.3">
                    <p:embed/>
                  </p:oleObj>
                </mc:Choice>
                <mc:Fallback>
                  <p:oleObj name="Denklem" r:id="rId39" imgW="126720" imgH="75960" progId="Equation.3">
                    <p:embed/>
                    <p:pic>
                      <p:nvPicPr>
                        <p:cNvPr id="80" name="Nesne 79">
                          <a:extLst>
                            <a:ext uri="{FF2B5EF4-FFF2-40B4-BE49-F238E27FC236}">
                              <a16:creationId xmlns:a16="http://schemas.microsoft.com/office/drawing/2014/main" xmlns="" id="{5E8334F7-860E-4B0D-90FF-1E4134F95E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0427706" y="4442971"/>
                          <a:ext cx="127000" cy="7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Nesne 86">
              <a:extLst>
                <a:ext uri="{FF2B5EF4-FFF2-40B4-BE49-F238E27FC236}">
                  <a16:creationId xmlns:a16="http://schemas.microsoft.com/office/drawing/2014/main" xmlns="" id="{78F3FAB6-319B-4D8D-A44A-E472E1EDC4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632496"/>
                </p:ext>
              </p:extLst>
            </p:nvPr>
          </p:nvGraphicFramePr>
          <p:xfrm>
            <a:off x="10417175" y="4103688"/>
            <a:ext cx="23971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Denklem" r:id="rId40" imgW="152280" imgH="228600" progId="Equation.3">
                    <p:embed/>
                  </p:oleObj>
                </mc:Choice>
                <mc:Fallback>
                  <p:oleObj name="Denklem" r:id="rId40" imgW="152280" imgH="228600" progId="Equation.3">
                    <p:embed/>
                    <p:pic>
                      <p:nvPicPr>
                        <p:cNvPr id="81" name="Nesne 80">
                          <a:extLst>
                            <a:ext uri="{FF2B5EF4-FFF2-40B4-BE49-F238E27FC236}">
                              <a16:creationId xmlns:a16="http://schemas.microsoft.com/office/drawing/2014/main" xmlns="" id="{53E6AD2D-5471-4216-B273-A2412C7189B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10417175" y="4103688"/>
                          <a:ext cx="239713" cy="3603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Nesne 87">
              <a:extLst>
                <a:ext uri="{FF2B5EF4-FFF2-40B4-BE49-F238E27FC236}">
                  <a16:creationId xmlns:a16="http://schemas.microsoft.com/office/drawing/2014/main" xmlns="" id="{6B4561B8-D1C5-4AE6-9939-260710F210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5229888"/>
                </p:ext>
              </p:extLst>
            </p:nvPr>
          </p:nvGraphicFramePr>
          <p:xfrm>
            <a:off x="11782814" y="4027289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Denklem" r:id="rId42" imgW="139680" imgH="139680" progId="Equation.3">
                    <p:embed/>
                  </p:oleObj>
                </mc:Choice>
                <mc:Fallback>
                  <p:oleObj name="Denklem" r:id="rId42" imgW="139680" imgH="139680" progId="Equation.3">
                    <p:embed/>
                    <p:pic>
                      <p:nvPicPr>
                        <p:cNvPr id="79" name="Nesne 78">
                          <a:extLst>
                            <a:ext uri="{FF2B5EF4-FFF2-40B4-BE49-F238E27FC236}">
                              <a16:creationId xmlns:a16="http://schemas.microsoft.com/office/drawing/2014/main" xmlns="" id="{9888A85F-1333-4175-BC79-6E10AF1D34B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782814" y="4027289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Nesne 88">
              <a:extLst>
                <a:ext uri="{FF2B5EF4-FFF2-40B4-BE49-F238E27FC236}">
                  <a16:creationId xmlns:a16="http://schemas.microsoft.com/office/drawing/2014/main" xmlns="" id="{79E0B127-38BD-4A1F-908D-B36065F055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1157600"/>
                </p:ext>
              </p:extLst>
            </p:nvPr>
          </p:nvGraphicFramePr>
          <p:xfrm>
            <a:off x="11788680" y="4442971"/>
            <a:ext cx="127000" cy="7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Denklem" r:id="rId43" imgW="126720" imgH="75960" progId="Equation.3">
                    <p:embed/>
                  </p:oleObj>
                </mc:Choice>
                <mc:Fallback>
                  <p:oleObj name="Denklem" r:id="rId43" imgW="126720" imgH="75960" progId="Equation.3">
                    <p:embed/>
                    <p:pic>
                      <p:nvPicPr>
                        <p:cNvPr id="80" name="Nesne 79">
                          <a:extLst>
                            <a:ext uri="{FF2B5EF4-FFF2-40B4-BE49-F238E27FC236}">
                              <a16:creationId xmlns:a16="http://schemas.microsoft.com/office/drawing/2014/main" xmlns="" id="{5E8334F7-860E-4B0D-90FF-1E4134F95E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1788680" y="4442971"/>
                          <a:ext cx="127000" cy="7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Nesne 89">
              <a:extLst>
                <a:ext uri="{FF2B5EF4-FFF2-40B4-BE49-F238E27FC236}">
                  <a16:creationId xmlns:a16="http://schemas.microsoft.com/office/drawing/2014/main" xmlns="" id="{A4AB67C3-C9D0-4190-BF0B-A37E3A83F1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784236"/>
                </p:ext>
              </p:extLst>
            </p:nvPr>
          </p:nvGraphicFramePr>
          <p:xfrm>
            <a:off x="11768659" y="4113608"/>
            <a:ext cx="260350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Denklem" r:id="rId44" imgW="164880" imgH="215640" progId="Equation.3">
                    <p:embed/>
                  </p:oleObj>
                </mc:Choice>
                <mc:Fallback>
                  <p:oleObj name="Denklem" r:id="rId44" imgW="164880" imgH="215640" progId="Equation.3">
                    <p:embed/>
                    <p:pic>
                      <p:nvPicPr>
                        <p:cNvPr id="81" name="Nesne 80">
                          <a:extLst>
                            <a:ext uri="{FF2B5EF4-FFF2-40B4-BE49-F238E27FC236}">
                              <a16:creationId xmlns:a16="http://schemas.microsoft.com/office/drawing/2014/main" xmlns="" id="{53E6AD2D-5471-4216-B273-A2412C7189B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11768659" y="4113608"/>
                          <a:ext cx="260350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Nesne 112">
              <a:extLst>
                <a:ext uri="{FF2B5EF4-FFF2-40B4-BE49-F238E27FC236}">
                  <a16:creationId xmlns:a16="http://schemas.microsoft.com/office/drawing/2014/main" xmlns="" id="{D0A48F62-0E46-4689-8572-24D4F5AD32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4330993"/>
                </p:ext>
              </p:extLst>
            </p:nvPr>
          </p:nvGraphicFramePr>
          <p:xfrm>
            <a:off x="11315700" y="4086225"/>
            <a:ext cx="295275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Denklem" r:id="rId46" imgW="190440" imgH="215640" progId="Equation.3">
                    <p:embed/>
                  </p:oleObj>
                </mc:Choice>
                <mc:Fallback>
                  <p:oleObj name="Denklem" r:id="rId46" imgW="190440" imgH="215640" progId="Equation.3">
                    <p:embed/>
                    <p:pic>
                      <p:nvPicPr>
                        <p:cNvPr id="112" name="Nesne 111">
                          <a:extLst>
                            <a:ext uri="{FF2B5EF4-FFF2-40B4-BE49-F238E27FC236}">
                              <a16:creationId xmlns:a16="http://schemas.microsoft.com/office/drawing/2014/main" xmlns="" id="{BEDCE6C7-223A-4678-9FD3-E9C2999FDB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11315700" y="4086225"/>
                          <a:ext cx="295275" cy="336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" name="Dikdörtgen 115">
            <a:extLst>
              <a:ext uri="{FF2B5EF4-FFF2-40B4-BE49-F238E27FC236}">
                <a16:creationId xmlns:a16="http://schemas.microsoft.com/office/drawing/2014/main" xmlns="" id="{CB6E1780-99EF-4ED6-A708-6637E1E474D4}"/>
              </a:ext>
            </a:extLst>
          </p:cNvPr>
          <p:cNvSpPr/>
          <p:nvPr/>
        </p:nvSpPr>
        <p:spPr>
          <a:xfrm>
            <a:off x="328368" y="5415107"/>
            <a:ext cx="9040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Meselâ yandaki iki devrenin de sol tarafındaki gerilim giriş, sağ tarafındaki gerilim çıkış olsun.</a:t>
            </a:r>
          </a:p>
        </p:txBody>
      </p:sp>
      <p:sp>
        <p:nvSpPr>
          <p:cNvPr id="117" name="Dikdörtgen 116">
            <a:extLst>
              <a:ext uri="{FF2B5EF4-FFF2-40B4-BE49-F238E27FC236}">
                <a16:creationId xmlns:a16="http://schemas.microsoft.com/office/drawing/2014/main" xmlns="" id="{2D996506-656B-4C05-AE7F-FD8BC1DCFBC8}"/>
              </a:ext>
            </a:extLst>
          </p:cNvPr>
          <p:cNvSpPr/>
          <p:nvPr/>
        </p:nvSpPr>
        <p:spPr>
          <a:xfrm>
            <a:off x="328368" y="5770796"/>
            <a:ext cx="792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Her ikisi de tek başına çalışırken birim kazançlıdır. </a:t>
            </a:r>
            <a:r>
              <a:rPr lang="tr-TR" dirty="0" smtClean="0"/>
              <a:t>Çünkü çıkışları girişlerine eşittir.</a:t>
            </a:r>
            <a:endParaRPr lang="tr-TR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xmlns="" id="{6E79154E-CC1C-4EBB-9860-1FC5DB7256C3}"/>
              </a:ext>
            </a:extLst>
          </p:cNvPr>
          <p:cNvSpPr/>
          <p:nvPr/>
        </p:nvSpPr>
        <p:spPr>
          <a:xfrm>
            <a:off x="338828" y="6055726"/>
            <a:ext cx="11796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Ancak soldakinin çıkış uçları sağdakinin giriş uçlarına elektriksel olarak bağlanırsa bambaşka bir sistem ortaya çıkar ve kazancı</a:t>
            </a:r>
          </a:p>
        </p:txBody>
      </p:sp>
      <p:graphicFrame>
        <p:nvGraphicFramePr>
          <p:cNvPr id="107" name="Nesne 106">
            <a:extLst>
              <a:ext uri="{FF2B5EF4-FFF2-40B4-BE49-F238E27FC236}">
                <a16:creationId xmlns:a16="http://schemas.microsoft.com/office/drawing/2014/main" xmlns="" id="{15D4A2CA-A1F8-4A71-8172-F965912F0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683380"/>
              </p:ext>
            </p:extLst>
          </p:nvPr>
        </p:nvGraphicFramePr>
        <p:xfrm>
          <a:off x="4960620" y="6333728"/>
          <a:ext cx="635318" cy="54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enklem" r:id="rId48" imgW="507960" imgH="431640" progId="Equation.3">
                  <p:embed/>
                </p:oleObj>
              </mc:Choice>
              <mc:Fallback>
                <p:oleObj name="Denklem" r:id="rId48" imgW="507960" imgH="431640" progId="Equation.3">
                  <p:embed/>
                  <p:pic>
                    <p:nvPicPr>
                      <p:cNvPr id="104" name="Nesne 103">
                        <a:extLst>
                          <a:ext uri="{FF2B5EF4-FFF2-40B4-BE49-F238E27FC236}">
                            <a16:creationId xmlns:a16="http://schemas.microsoft.com/office/drawing/2014/main" xmlns="" id="{2068326C-C832-440E-9474-DB6CA790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960620" y="6333728"/>
                        <a:ext cx="635318" cy="54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Dikdörtgen 107">
            <a:extLst>
              <a:ext uri="{FF2B5EF4-FFF2-40B4-BE49-F238E27FC236}">
                <a16:creationId xmlns:a16="http://schemas.microsoft.com/office/drawing/2014/main" xmlns="" id="{09ABD043-2066-485C-81EA-7CE2EDF00872}"/>
              </a:ext>
            </a:extLst>
          </p:cNvPr>
          <p:cNvSpPr/>
          <p:nvPr/>
        </p:nvSpPr>
        <p:spPr>
          <a:xfrm>
            <a:off x="338828" y="6369738"/>
            <a:ext cx="4621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önceki iki sistemin kazançlarının çarpımı DEĞİL,</a:t>
            </a:r>
          </a:p>
        </p:txBody>
      </p:sp>
      <p:sp>
        <p:nvSpPr>
          <p:cNvPr id="109" name="Dikdörtgen 108">
            <a:extLst>
              <a:ext uri="{FF2B5EF4-FFF2-40B4-BE49-F238E27FC236}">
                <a16:creationId xmlns:a16="http://schemas.microsoft.com/office/drawing/2014/main" xmlns="" id="{D5DB003F-DBCF-4081-A551-96C315144091}"/>
              </a:ext>
            </a:extLst>
          </p:cNvPr>
          <p:cNvSpPr/>
          <p:nvPr/>
        </p:nvSpPr>
        <p:spPr>
          <a:xfrm>
            <a:off x="5760000" y="6449945"/>
            <a:ext cx="697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olur.</a:t>
            </a:r>
          </a:p>
        </p:txBody>
      </p:sp>
      <p:sp>
        <p:nvSpPr>
          <p:cNvPr id="110" name="Dikdörtgen 109">
            <a:extLst>
              <a:ext uri="{FF2B5EF4-FFF2-40B4-BE49-F238E27FC236}">
                <a16:creationId xmlns:a16="http://schemas.microsoft.com/office/drawing/2014/main" xmlns="" id="{8556C2E9-9702-4583-A635-6172F38E5B9D}"/>
              </a:ext>
            </a:extLst>
          </p:cNvPr>
          <p:cNvSpPr/>
          <p:nvPr/>
        </p:nvSpPr>
        <p:spPr>
          <a:xfrm>
            <a:off x="6273038" y="6425058"/>
            <a:ext cx="4236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Dahası önceki kısımların modeli de değişir:</a:t>
            </a:r>
          </a:p>
        </p:txBody>
      </p:sp>
      <p:graphicFrame>
        <p:nvGraphicFramePr>
          <p:cNvPr id="118" name="Nesne 117">
            <a:extLst>
              <a:ext uri="{FF2B5EF4-FFF2-40B4-BE49-F238E27FC236}">
                <a16:creationId xmlns:a16="http://schemas.microsoft.com/office/drawing/2014/main" xmlns="" id="{23951906-3DED-40DD-9F6A-8F4C07F64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425392"/>
              </p:ext>
            </p:extLst>
          </p:nvPr>
        </p:nvGraphicFramePr>
        <p:xfrm>
          <a:off x="10355382" y="6331229"/>
          <a:ext cx="1825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enklem" r:id="rId50" imgW="1460160" imgH="431640" progId="Equation.3">
                  <p:embed/>
                </p:oleObj>
              </mc:Choice>
              <mc:Fallback>
                <p:oleObj name="Denklem" r:id="rId50" imgW="1460160" imgH="431640" progId="Equation.3">
                  <p:embed/>
                  <p:pic>
                    <p:nvPicPr>
                      <p:cNvPr id="107" name="Nesne 106">
                        <a:extLst>
                          <a:ext uri="{FF2B5EF4-FFF2-40B4-BE49-F238E27FC236}">
                            <a16:creationId xmlns:a16="http://schemas.microsoft.com/office/drawing/2014/main" xmlns="" id="{15D4A2CA-A1F8-4A71-8172-F965912F0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0355382" y="6331229"/>
                        <a:ext cx="18256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up 33">
            <a:extLst>
              <a:ext uri="{FF2B5EF4-FFF2-40B4-BE49-F238E27FC236}">
                <a16:creationId xmlns:a16="http://schemas.microsoft.com/office/drawing/2014/main" xmlns="" id="{B7B54B90-52E9-42B5-A880-A6B6AF3265F0}"/>
              </a:ext>
            </a:extLst>
          </p:cNvPr>
          <p:cNvGrpSpPr/>
          <p:nvPr/>
        </p:nvGrpSpPr>
        <p:grpSpPr>
          <a:xfrm>
            <a:off x="9869214" y="3977145"/>
            <a:ext cx="640310" cy="591437"/>
            <a:chOff x="9869214" y="3977145"/>
            <a:chExt cx="640310" cy="591437"/>
          </a:xfrm>
        </p:grpSpPr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xmlns="" id="{A29EC5EB-669C-4AF7-88B6-A86247180FF5}"/>
                </a:ext>
              </a:extLst>
            </p:cNvPr>
            <p:cNvCxnSpPr/>
            <p:nvPr/>
          </p:nvCxnSpPr>
          <p:spPr>
            <a:xfrm>
              <a:off x="9893026" y="3977145"/>
              <a:ext cx="6164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Düz Bağlayıcı 118">
              <a:extLst>
                <a:ext uri="{FF2B5EF4-FFF2-40B4-BE49-F238E27FC236}">
                  <a16:creationId xmlns:a16="http://schemas.microsoft.com/office/drawing/2014/main" xmlns="" id="{E0D385A7-82F5-4DC6-BB31-6A50B06B0E07}"/>
                </a:ext>
              </a:extLst>
            </p:cNvPr>
            <p:cNvCxnSpPr/>
            <p:nvPr/>
          </p:nvCxnSpPr>
          <p:spPr>
            <a:xfrm>
              <a:off x="9869214" y="4568582"/>
              <a:ext cx="6164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228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0" grpId="0" animBg="1"/>
      <p:bldP spid="19" grpId="0" animBg="1"/>
      <p:bldP spid="71" grpId="0"/>
      <p:bldP spid="72" grpId="0"/>
      <p:bldP spid="73" grpId="0"/>
      <p:bldP spid="74" grpId="0"/>
      <p:bldP spid="75" grpId="0"/>
      <p:bldP spid="116" grpId="0"/>
      <p:bldP spid="117" grpId="0"/>
      <p:bldP spid="2" grpId="0"/>
      <p:bldP spid="108" grpId="0"/>
      <p:bldP spid="109" grpId="0"/>
      <p:bldP spid="1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xmlns="" id="{D8F596AE-0FC8-4641-8888-6AFCF081E0E1}"/>
              </a:ext>
            </a:extLst>
          </p:cNvPr>
          <p:cNvSpPr/>
          <p:nvPr/>
        </p:nvSpPr>
        <p:spPr>
          <a:xfrm>
            <a:off x="304139" y="196334"/>
            <a:ext cx="393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3) </a:t>
            </a:r>
            <a:r>
              <a:rPr lang="tr-TR" dirty="0"/>
              <a:t>Bir çıkış çok sayıda girişe bağlanabilir. </a:t>
            </a: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xmlns="" id="{C37AB8D4-345E-48FC-9EE0-24AF685DBB11}"/>
              </a:ext>
            </a:extLst>
          </p:cNvPr>
          <p:cNvGrpSpPr/>
          <p:nvPr/>
        </p:nvGrpSpPr>
        <p:grpSpPr>
          <a:xfrm>
            <a:off x="5264807" y="196334"/>
            <a:ext cx="2286000" cy="1533962"/>
            <a:chOff x="4622800" y="196334"/>
            <a:chExt cx="2286000" cy="1533962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xmlns="" id="{141A26CF-EAC7-4602-A939-5AAB0E621396}"/>
                </a:ext>
              </a:extLst>
            </p:cNvPr>
            <p:cNvSpPr/>
            <p:nvPr/>
          </p:nvSpPr>
          <p:spPr>
            <a:xfrm>
              <a:off x="4622800" y="805934"/>
              <a:ext cx="812800" cy="3693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Dikdörtgen 5">
              <a:extLst>
                <a:ext uri="{FF2B5EF4-FFF2-40B4-BE49-F238E27FC236}">
                  <a16:creationId xmlns:a16="http://schemas.microsoft.com/office/drawing/2014/main" xmlns="" id="{2650C684-AB38-4079-A159-29C44DC944BD}"/>
                </a:ext>
              </a:extLst>
            </p:cNvPr>
            <p:cNvSpPr/>
            <p:nvPr/>
          </p:nvSpPr>
          <p:spPr>
            <a:xfrm>
              <a:off x="6096000" y="196334"/>
              <a:ext cx="812800" cy="3693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xmlns="" id="{B1C057AB-D32F-4B6E-9CFA-4900318094B4}"/>
                </a:ext>
              </a:extLst>
            </p:cNvPr>
            <p:cNvSpPr/>
            <p:nvPr/>
          </p:nvSpPr>
          <p:spPr>
            <a:xfrm>
              <a:off x="6096000" y="805934"/>
              <a:ext cx="812800" cy="3693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Dikdörtgen 7">
              <a:extLst>
                <a:ext uri="{FF2B5EF4-FFF2-40B4-BE49-F238E27FC236}">
                  <a16:creationId xmlns:a16="http://schemas.microsoft.com/office/drawing/2014/main" xmlns="" id="{24C22495-3792-4B43-982B-65CAD6CFC0B7}"/>
                </a:ext>
              </a:extLst>
            </p:cNvPr>
            <p:cNvSpPr/>
            <p:nvPr/>
          </p:nvSpPr>
          <p:spPr>
            <a:xfrm>
              <a:off x="6096000" y="1360964"/>
              <a:ext cx="812800" cy="36933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Düz Ok Bağlayıcısı 9">
              <a:extLst>
                <a:ext uri="{FF2B5EF4-FFF2-40B4-BE49-F238E27FC236}">
                  <a16:creationId xmlns:a16="http://schemas.microsoft.com/office/drawing/2014/main" xmlns="" id="{C4AFBF71-F352-4C22-A919-17F6835A646F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5435600" y="990600"/>
              <a:ext cx="660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Ok Bağlayıcısı 10">
              <a:extLst>
                <a:ext uri="{FF2B5EF4-FFF2-40B4-BE49-F238E27FC236}">
                  <a16:creationId xmlns:a16="http://schemas.microsoft.com/office/drawing/2014/main" xmlns="" id="{B2D9A07D-8A92-43AF-A180-C57F0D0689F4}"/>
                </a:ext>
              </a:extLst>
            </p:cNvPr>
            <p:cNvCxnSpPr>
              <a:cxnSpLocks/>
            </p:cNvCxnSpPr>
            <p:nvPr/>
          </p:nvCxnSpPr>
          <p:spPr>
            <a:xfrm>
              <a:off x="5745480" y="3352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xmlns="" id="{EFBB7FD1-6780-4A61-83A3-BA8A7843EEBF}"/>
                </a:ext>
              </a:extLst>
            </p:cNvPr>
            <p:cNvCxnSpPr>
              <a:cxnSpLocks/>
            </p:cNvCxnSpPr>
            <p:nvPr/>
          </p:nvCxnSpPr>
          <p:spPr>
            <a:xfrm>
              <a:off x="5745480" y="1554480"/>
              <a:ext cx="350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>
              <a:extLst>
                <a:ext uri="{FF2B5EF4-FFF2-40B4-BE49-F238E27FC236}">
                  <a16:creationId xmlns:a16="http://schemas.microsoft.com/office/drawing/2014/main" xmlns="" id="{CC93EADB-8E68-44A8-963C-8AB2C043D749}"/>
                </a:ext>
              </a:extLst>
            </p:cNvPr>
            <p:cNvCxnSpPr>
              <a:cxnSpLocks/>
            </p:cNvCxnSpPr>
            <p:nvPr/>
          </p:nvCxnSpPr>
          <p:spPr>
            <a:xfrm>
              <a:off x="5745480" y="335280"/>
              <a:ext cx="0" cy="64800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xmlns="" id="{DAF9805C-3988-401A-A349-F77B58F35E24}"/>
                </a:ext>
              </a:extLst>
            </p:cNvPr>
            <p:cNvCxnSpPr/>
            <p:nvPr/>
          </p:nvCxnSpPr>
          <p:spPr>
            <a:xfrm flipV="1">
              <a:off x="5745480" y="990600"/>
              <a:ext cx="0" cy="563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Dikdörtgen 18">
            <a:extLst>
              <a:ext uri="{FF2B5EF4-FFF2-40B4-BE49-F238E27FC236}">
                <a16:creationId xmlns:a16="http://schemas.microsoft.com/office/drawing/2014/main" xmlns="" id="{E511F568-8101-43DA-8944-2F2342D58E45}"/>
              </a:ext>
            </a:extLst>
          </p:cNvPr>
          <p:cNvSpPr/>
          <p:nvPr/>
        </p:nvSpPr>
        <p:spPr>
          <a:xfrm>
            <a:off x="425675" y="519946"/>
            <a:ext cx="4336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Bu, elektriksel olarak bir kaynağa çok sayıda pasif eleman bağlanmasına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xmlns="" id="{338A62ED-7D9A-4F0B-B1BE-53874B208365}"/>
              </a:ext>
            </a:extLst>
          </p:cNvPr>
          <p:cNvSpPr/>
          <p:nvPr/>
        </p:nvSpPr>
        <p:spPr>
          <a:xfrm>
            <a:off x="425675" y="1087874"/>
            <a:ext cx="320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veya bilgisayar programlarındaki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xmlns="" id="{E09B21F2-E77B-48F0-BF01-E5CF86CB5989}"/>
              </a:ext>
            </a:extLst>
          </p:cNvPr>
          <p:cNvSpPr/>
          <p:nvPr/>
        </p:nvSpPr>
        <p:spPr>
          <a:xfrm>
            <a:off x="883959" y="1379249"/>
            <a:ext cx="924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b=a;</a:t>
            </a:r>
          </a:p>
          <a:p>
            <a:r>
              <a:rPr lang="tr-TR" dirty="0"/>
              <a:t>c=a;</a:t>
            </a:r>
          </a:p>
          <a:p>
            <a:r>
              <a:rPr lang="tr-TR" dirty="0"/>
              <a:t>d=a;</a:t>
            </a:r>
          </a:p>
          <a:p>
            <a:r>
              <a:rPr lang="tr-TR" dirty="0"/>
              <a:t>...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xmlns="" id="{D852E598-12A4-4D03-8D25-60D4D8378215}"/>
              </a:ext>
            </a:extLst>
          </p:cNvPr>
          <p:cNvSpPr/>
          <p:nvPr/>
        </p:nvSpPr>
        <p:spPr>
          <a:xfrm>
            <a:off x="425675" y="2579578"/>
            <a:ext cx="2354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komut grubuna benzer.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xmlns="" id="{2BC74569-876B-40D1-BDBB-F02BE4F824A5}"/>
              </a:ext>
            </a:extLst>
          </p:cNvPr>
          <p:cNvSpPr/>
          <p:nvPr/>
        </p:nvSpPr>
        <p:spPr>
          <a:xfrm>
            <a:off x="2722978" y="2579578"/>
            <a:ext cx="3392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Prensip olarak bir sakıncası yoktur.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xmlns="" id="{095E8B1B-E8B6-4C65-8B1E-D2570830794B}"/>
              </a:ext>
            </a:extLst>
          </p:cNvPr>
          <p:cNvSpPr/>
          <p:nvPr/>
        </p:nvSpPr>
        <p:spPr>
          <a:xfrm>
            <a:off x="304139" y="3130613"/>
            <a:ext cx="4265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4) </a:t>
            </a:r>
            <a:r>
              <a:rPr lang="tr-TR" dirty="0"/>
              <a:t>Bir girişe ise en fazla bir çıkış bağlanabilir.</a:t>
            </a: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xmlns="" id="{25765CD4-44FF-432D-A98D-3F5A513984CB}"/>
              </a:ext>
            </a:extLst>
          </p:cNvPr>
          <p:cNvSpPr/>
          <p:nvPr/>
        </p:nvSpPr>
        <p:spPr>
          <a:xfrm>
            <a:off x="437715" y="3441085"/>
            <a:ext cx="6300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 girişe birden fazla çıkış bağlamak, aynı zamanda bir çıkışı başka bir çıkışa bağlamak anlamına gelir ki sistemi tanımsız yapar.</a:t>
            </a: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xmlns="" id="{96583BE5-7180-4ACF-97D6-911052331FB9}"/>
              </a:ext>
            </a:extLst>
          </p:cNvPr>
          <p:cNvSpPr/>
          <p:nvPr/>
        </p:nvSpPr>
        <p:spPr>
          <a:xfrm>
            <a:off x="425674" y="4007226"/>
            <a:ext cx="6889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Bu, elektrik devrelerinde ideal gerilim kaynaklarını paralel bağlamaya,</a:t>
            </a: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xmlns="" id="{4C3F6A21-6B88-4B37-9E20-2BCA34784556}"/>
              </a:ext>
            </a:extLst>
          </p:cNvPr>
          <p:cNvSpPr/>
          <p:nvPr/>
        </p:nvSpPr>
        <p:spPr>
          <a:xfrm>
            <a:off x="425674" y="4332623"/>
            <a:ext cx="5980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veya bilgisayar </a:t>
            </a:r>
            <a:r>
              <a:rPr lang="tr-TR" dirty="0"/>
              <a:t>programlarında     "a=b=c;"     komutuna benzer</a:t>
            </a: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xmlns="" id="{4A0F4CBD-E2A5-4E08-B2FA-DF8A27801EDB}"/>
              </a:ext>
            </a:extLst>
          </p:cNvPr>
          <p:cNvSpPr/>
          <p:nvPr/>
        </p:nvSpPr>
        <p:spPr>
          <a:xfrm>
            <a:off x="6313028" y="4331371"/>
            <a:ext cx="1639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ve hata verdirir.</a:t>
            </a:r>
          </a:p>
        </p:txBody>
      </p:sp>
      <p:grpSp>
        <p:nvGrpSpPr>
          <p:cNvPr id="58" name="Grup 57"/>
          <p:cNvGrpSpPr/>
          <p:nvPr/>
        </p:nvGrpSpPr>
        <p:grpSpPr>
          <a:xfrm>
            <a:off x="7434384" y="2721797"/>
            <a:ext cx="2442806" cy="1693753"/>
            <a:chOff x="7434384" y="2721797"/>
            <a:chExt cx="2442806" cy="1693753"/>
          </a:xfrm>
        </p:grpSpPr>
        <p:sp>
          <p:nvSpPr>
            <p:cNvPr id="2" name="Dikdörtgen 1"/>
            <p:cNvSpPr/>
            <p:nvPr/>
          </p:nvSpPr>
          <p:spPr>
            <a:xfrm>
              <a:off x="8976565" y="3395095"/>
              <a:ext cx="720000" cy="3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7643065" y="3071095"/>
              <a:ext cx="720000" cy="3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Dikdörtgen 30"/>
            <p:cNvSpPr/>
            <p:nvPr/>
          </p:nvSpPr>
          <p:spPr>
            <a:xfrm>
              <a:off x="7643065" y="3717426"/>
              <a:ext cx="720000" cy="3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Düz Ok Bağlayıcısı 8"/>
            <p:cNvCxnSpPr>
              <a:endCxn id="2" idx="1"/>
            </p:cNvCxnSpPr>
            <p:nvPr/>
          </p:nvCxnSpPr>
          <p:spPr>
            <a:xfrm flipV="1">
              <a:off x="8784355" y="3557095"/>
              <a:ext cx="192210" cy="50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Ok Bağlayıcısı 13"/>
            <p:cNvCxnSpPr>
              <a:stCxn id="30" idx="3"/>
            </p:cNvCxnSpPr>
            <p:nvPr/>
          </p:nvCxnSpPr>
          <p:spPr>
            <a:xfrm flipV="1">
              <a:off x="8363065" y="3231910"/>
              <a:ext cx="421290" cy="1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Ok Bağlayıcısı 32"/>
            <p:cNvCxnSpPr/>
            <p:nvPr/>
          </p:nvCxnSpPr>
          <p:spPr>
            <a:xfrm flipV="1">
              <a:off x="8365145" y="3886110"/>
              <a:ext cx="421290" cy="1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8784355" y="3231910"/>
              <a:ext cx="0" cy="654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Düz Ok Bağlayıcısı 34"/>
            <p:cNvCxnSpPr/>
            <p:nvPr/>
          </p:nvCxnSpPr>
          <p:spPr>
            <a:xfrm flipV="1">
              <a:off x="7450856" y="3232060"/>
              <a:ext cx="192210" cy="50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Ok Bağlayıcısı 35"/>
            <p:cNvCxnSpPr/>
            <p:nvPr/>
          </p:nvCxnSpPr>
          <p:spPr>
            <a:xfrm flipV="1">
              <a:off x="7448775" y="3879760"/>
              <a:ext cx="192210" cy="50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Bağlayıcı 37"/>
            <p:cNvCxnSpPr/>
            <p:nvPr/>
          </p:nvCxnSpPr>
          <p:spPr>
            <a:xfrm>
              <a:off x="7448775" y="2744954"/>
              <a:ext cx="2428415" cy="167059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Bağlayıcı 38"/>
            <p:cNvCxnSpPr/>
            <p:nvPr/>
          </p:nvCxnSpPr>
          <p:spPr>
            <a:xfrm flipH="1">
              <a:off x="7434384" y="2721797"/>
              <a:ext cx="2428415" cy="167059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Düz Ok Bağlayıcısı 39"/>
            <p:cNvCxnSpPr/>
            <p:nvPr/>
          </p:nvCxnSpPr>
          <p:spPr>
            <a:xfrm flipV="1">
              <a:off x="9683577" y="3557095"/>
              <a:ext cx="192210" cy="50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 145"/>
          <p:cNvGrpSpPr/>
          <p:nvPr/>
        </p:nvGrpSpPr>
        <p:grpSpPr>
          <a:xfrm>
            <a:off x="8615363" y="606185"/>
            <a:ext cx="2502296" cy="952495"/>
            <a:chOff x="8615363" y="606185"/>
            <a:chExt cx="2502296" cy="952495"/>
          </a:xfrm>
        </p:grpSpPr>
        <p:sp>
          <p:nvSpPr>
            <p:cNvPr id="113" name="Oval 112"/>
            <p:cNvSpPr/>
            <p:nvPr/>
          </p:nvSpPr>
          <p:spPr>
            <a:xfrm>
              <a:off x="9389660" y="99478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14" name="Düz Bağlayıcı 113"/>
            <p:cNvCxnSpPr>
              <a:endCxn id="113" idx="0"/>
            </p:cNvCxnSpPr>
            <p:nvPr/>
          </p:nvCxnSpPr>
          <p:spPr>
            <a:xfrm>
              <a:off x="9497660" y="617080"/>
              <a:ext cx="0" cy="3777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Düz Bağlayıcı 114"/>
            <p:cNvCxnSpPr/>
            <p:nvPr/>
          </p:nvCxnSpPr>
          <p:spPr>
            <a:xfrm>
              <a:off x="9497660" y="1207744"/>
              <a:ext cx="0" cy="344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Düz Bağlayıcı 115"/>
            <p:cNvCxnSpPr/>
            <p:nvPr/>
          </p:nvCxnSpPr>
          <p:spPr>
            <a:xfrm>
              <a:off x="10344058" y="606185"/>
              <a:ext cx="0" cy="30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Düz Bağlayıcı 116"/>
            <p:cNvCxnSpPr/>
            <p:nvPr/>
          </p:nvCxnSpPr>
          <p:spPr>
            <a:xfrm>
              <a:off x="10344058" y="1187176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Düz Bağlayıcı 118"/>
            <p:cNvCxnSpPr/>
            <p:nvPr/>
          </p:nvCxnSpPr>
          <p:spPr>
            <a:xfrm>
              <a:off x="10945923" y="1198680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up 119"/>
            <p:cNvGrpSpPr/>
            <p:nvPr/>
          </p:nvGrpSpPr>
          <p:grpSpPr>
            <a:xfrm rot="16200000">
              <a:off x="10822001" y="962233"/>
              <a:ext cx="281035" cy="190613"/>
              <a:chOff x="1707308" y="866800"/>
              <a:chExt cx="281035" cy="190613"/>
            </a:xfrm>
          </p:grpSpPr>
          <p:sp>
            <p:nvSpPr>
              <p:cNvPr id="121" name="Line 190"/>
              <p:cNvSpPr>
                <a:spLocks noChangeShapeType="1"/>
              </p:cNvSpPr>
              <p:nvPr/>
            </p:nvSpPr>
            <p:spPr bwMode="auto">
              <a:xfrm rot="16200000" flipV="1">
                <a:off x="1660675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2" name="Line 191"/>
              <p:cNvSpPr>
                <a:spLocks noChangeShapeType="1"/>
              </p:cNvSpPr>
              <p:nvPr/>
            </p:nvSpPr>
            <p:spPr bwMode="auto">
              <a:xfrm rot="16200000" flipH="1" flipV="1">
                <a:off x="1702395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3" name="Line 192"/>
              <p:cNvSpPr>
                <a:spLocks noChangeShapeType="1"/>
              </p:cNvSpPr>
              <p:nvPr/>
            </p:nvSpPr>
            <p:spPr bwMode="auto">
              <a:xfrm rot="16200000" flipV="1">
                <a:off x="1749677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4" name="Line 193"/>
              <p:cNvSpPr>
                <a:spLocks noChangeShapeType="1"/>
              </p:cNvSpPr>
              <p:nvPr/>
            </p:nvSpPr>
            <p:spPr bwMode="auto">
              <a:xfrm rot="16200000" flipH="1" flipV="1">
                <a:off x="1791396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5" name="Line 194"/>
              <p:cNvSpPr>
                <a:spLocks noChangeShapeType="1"/>
              </p:cNvSpPr>
              <p:nvPr/>
            </p:nvSpPr>
            <p:spPr bwMode="auto">
              <a:xfrm rot="16200000" flipV="1">
                <a:off x="1841459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6" name="Line 195"/>
              <p:cNvSpPr>
                <a:spLocks noChangeShapeType="1"/>
              </p:cNvSpPr>
              <p:nvPr/>
            </p:nvSpPr>
            <p:spPr bwMode="auto">
              <a:xfrm rot="16200000" flipH="1" flipV="1">
                <a:off x="1913406" y="982475"/>
                <a:ext cx="119156" cy="30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7" name="Line 196"/>
              <p:cNvSpPr>
                <a:spLocks noChangeShapeType="1"/>
              </p:cNvSpPr>
              <p:nvPr/>
            </p:nvSpPr>
            <p:spPr bwMode="auto">
              <a:xfrm rot="16200000" flipH="1" flipV="1">
                <a:off x="1677667" y="896441"/>
                <a:ext cx="87094" cy="278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cxnSp>
          <p:nvCxnSpPr>
            <p:cNvPr id="129" name="Düz Bağlayıcı 128"/>
            <p:cNvCxnSpPr/>
            <p:nvPr/>
          </p:nvCxnSpPr>
          <p:spPr>
            <a:xfrm>
              <a:off x="10938230" y="611844"/>
              <a:ext cx="0" cy="30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up 129"/>
            <p:cNvGrpSpPr/>
            <p:nvPr/>
          </p:nvGrpSpPr>
          <p:grpSpPr>
            <a:xfrm rot="16200000">
              <a:off x="10218303" y="955801"/>
              <a:ext cx="281035" cy="190613"/>
              <a:chOff x="1707308" y="866800"/>
              <a:chExt cx="281035" cy="190613"/>
            </a:xfrm>
          </p:grpSpPr>
          <p:sp>
            <p:nvSpPr>
              <p:cNvPr id="131" name="Line 190"/>
              <p:cNvSpPr>
                <a:spLocks noChangeShapeType="1"/>
              </p:cNvSpPr>
              <p:nvPr/>
            </p:nvSpPr>
            <p:spPr bwMode="auto">
              <a:xfrm rot="16200000" flipV="1">
                <a:off x="1660675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2" name="Line 191"/>
              <p:cNvSpPr>
                <a:spLocks noChangeShapeType="1"/>
              </p:cNvSpPr>
              <p:nvPr/>
            </p:nvSpPr>
            <p:spPr bwMode="auto">
              <a:xfrm rot="16200000" flipH="1" flipV="1">
                <a:off x="1702395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3" name="Line 192"/>
              <p:cNvSpPr>
                <a:spLocks noChangeShapeType="1"/>
              </p:cNvSpPr>
              <p:nvPr/>
            </p:nvSpPr>
            <p:spPr bwMode="auto">
              <a:xfrm rot="16200000" flipV="1">
                <a:off x="1749677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4" name="Line 193"/>
              <p:cNvSpPr>
                <a:spLocks noChangeShapeType="1"/>
              </p:cNvSpPr>
              <p:nvPr/>
            </p:nvSpPr>
            <p:spPr bwMode="auto">
              <a:xfrm rot="16200000" flipH="1" flipV="1">
                <a:off x="1791396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5" name="Line 194"/>
              <p:cNvSpPr>
                <a:spLocks noChangeShapeType="1"/>
              </p:cNvSpPr>
              <p:nvPr/>
            </p:nvSpPr>
            <p:spPr bwMode="auto">
              <a:xfrm rot="16200000" flipV="1">
                <a:off x="1841459" y="941247"/>
                <a:ext cx="190611" cy="41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6" name="Line 195"/>
              <p:cNvSpPr>
                <a:spLocks noChangeShapeType="1"/>
              </p:cNvSpPr>
              <p:nvPr/>
            </p:nvSpPr>
            <p:spPr bwMode="auto">
              <a:xfrm rot="16200000" flipH="1" flipV="1">
                <a:off x="1913406" y="982475"/>
                <a:ext cx="119156" cy="307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7" name="Line 196"/>
              <p:cNvSpPr>
                <a:spLocks noChangeShapeType="1"/>
              </p:cNvSpPr>
              <p:nvPr/>
            </p:nvSpPr>
            <p:spPr bwMode="auto">
              <a:xfrm rot="16200000" flipH="1" flipV="1">
                <a:off x="1677667" y="896441"/>
                <a:ext cx="87094" cy="278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aphicFrame>
          <p:nvGraphicFramePr>
            <p:cNvPr id="139" name="Nesne 1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481942"/>
                </p:ext>
              </p:extLst>
            </p:nvPr>
          </p:nvGraphicFramePr>
          <p:xfrm>
            <a:off x="9086241" y="994408"/>
            <a:ext cx="232615" cy="255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" name="Denklem" r:id="rId3" imgW="126720" imgH="139680" progId="Equation.3">
                    <p:embed/>
                  </p:oleObj>
                </mc:Choice>
                <mc:Fallback>
                  <p:oleObj name="Denklem" r:id="rId3" imgW="12672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86241" y="994408"/>
                          <a:ext cx="232615" cy="2553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" name="Nesne 1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306135"/>
                </p:ext>
              </p:extLst>
            </p:nvPr>
          </p:nvGraphicFramePr>
          <p:xfrm>
            <a:off x="9234676" y="805933"/>
            <a:ext cx="221007" cy="221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Denklem" r:id="rId5" imgW="139680" imgH="139680" progId="Equation.3">
                    <p:embed/>
                  </p:oleObj>
                </mc:Choice>
                <mc:Fallback>
                  <p:oleObj name="Denklem" r:id="rId5" imgW="1396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234676" y="805933"/>
                          <a:ext cx="221007" cy="2210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Nesne 1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1511544"/>
                </p:ext>
              </p:extLst>
            </p:nvPr>
          </p:nvGraphicFramePr>
          <p:xfrm>
            <a:off x="9234676" y="1240314"/>
            <a:ext cx="201612" cy="120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Denklem" r:id="rId7" imgW="126720" imgH="75960" progId="Equation.3">
                    <p:embed/>
                  </p:oleObj>
                </mc:Choice>
                <mc:Fallback>
                  <p:oleObj name="Denklem" r:id="rId7" imgW="126720" imgH="75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34676" y="1240314"/>
                          <a:ext cx="201612" cy="120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" name="Düz Bağlayıcı 142"/>
            <p:cNvCxnSpPr/>
            <p:nvPr/>
          </p:nvCxnSpPr>
          <p:spPr>
            <a:xfrm flipV="1">
              <a:off x="9497659" y="606185"/>
              <a:ext cx="16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Düz Bağlayıcı 143"/>
            <p:cNvCxnSpPr/>
            <p:nvPr/>
          </p:nvCxnSpPr>
          <p:spPr>
            <a:xfrm flipV="1">
              <a:off x="9497659" y="1545630"/>
              <a:ext cx="16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5" name="Nesne 1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686045"/>
                </p:ext>
              </p:extLst>
            </p:nvPr>
          </p:nvGraphicFramePr>
          <p:xfrm>
            <a:off x="8615363" y="1016000"/>
            <a:ext cx="233362" cy="20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Denklem" r:id="rId9" imgW="126720" imgH="114120" progId="Equation.3">
                    <p:embed/>
                  </p:oleObj>
                </mc:Choice>
                <mc:Fallback>
                  <p:oleObj name="Denklem" r:id="rId9" imgW="126720" imgH="1141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615363" y="1016000"/>
                          <a:ext cx="233362" cy="209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" name="Grup 149"/>
          <p:cNvGrpSpPr/>
          <p:nvPr/>
        </p:nvGrpSpPr>
        <p:grpSpPr>
          <a:xfrm>
            <a:off x="10193097" y="2721797"/>
            <a:ext cx="1998903" cy="1665951"/>
            <a:chOff x="10193097" y="2721797"/>
            <a:chExt cx="1998903" cy="1665951"/>
          </a:xfrm>
        </p:grpSpPr>
        <p:sp>
          <p:nvSpPr>
            <p:cNvPr id="41" name="Oval 40"/>
            <p:cNvSpPr/>
            <p:nvPr/>
          </p:nvSpPr>
          <p:spPr>
            <a:xfrm>
              <a:off x="10878339" y="3440619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2" name="Düz Bağlayıcı 41"/>
            <p:cNvCxnSpPr>
              <a:endCxn id="41" idx="0"/>
            </p:cNvCxnSpPr>
            <p:nvPr/>
          </p:nvCxnSpPr>
          <p:spPr>
            <a:xfrm>
              <a:off x="10986339" y="3072586"/>
              <a:ext cx="0" cy="368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Düz Bağlayıcı 42"/>
            <p:cNvCxnSpPr/>
            <p:nvPr/>
          </p:nvCxnSpPr>
          <p:spPr>
            <a:xfrm>
              <a:off x="10986339" y="3653577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Metin kutusu 43"/>
            <p:cNvSpPr txBox="1"/>
            <p:nvPr/>
          </p:nvSpPr>
          <p:spPr>
            <a:xfrm>
              <a:off x="10542856" y="3333695"/>
              <a:ext cx="398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tr-T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tr-TR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Metin kutusu 44"/>
            <p:cNvSpPr txBox="1"/>
            <p:nvPr/>
          </p:nvSpPr>
          <p:spPr>
            <a:xfrm>
              <a:off x="10723481" y="3468911"/>
              <a:ext cx="22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_</a:t>
              </a:r>
              <a:endParaRPr lang="tr-TR" dirty="0"/>
            </a:p>
          </p:txBody>
        </p:sp>
        <p:sp>
          <p:nvSpPr>
            <p:cNvPr id="46" name="Metin kutusu 45"/>
            <p:cNvSpPr txBox="1"/>
            <p:nvPr/>
          </p:nvSpPr>
          <p:spPr>
            <a:xfrm>
              <a:off x="10713278" y="3157838"/>
              <a:ext cx="22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+</a:t>
              </a:r>
              <a:endParaRPr lang="tr-TR" dirty="0"/>
            </a:p>
          </p:txBody>
        </p:sp>
        <p:sp>
          <p:nvSpPr>
            <p:cNvPr id="47" name="Metin kutusu 46"/>
            <p:cNvSpPr txBox="1"/>
            <p:nvPr/>
          </p:nvSpPr>
          <p:spPr>
            <a:xfrm>
              <a:off x="11385847" y="3326821"/>
              <a:ext cx="398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tr-T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tr-TR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1690607" y="3435075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9" name="Düz Bağlayıcı 48"/>
            <p:cNvCxnSpPr>
              <a:endCxn id="48" idx="0"/>
            </p:cNvCxnSpPr>
            <p:nvPr/>
          </p:nvCxnSpPr>
          <p:spPr>
            <a:xfrm>
              <a:off x="11798607" y="3067042"/>
              <a:ext cx="0" cy="368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üz Bağlayıcı 49"/>
            <p:cNvCxnSpPr/>
            <p:nvPr/>
          </p:nvCxnSpPr>
          <p:spPr>
            <a:xfrm>
              <a:off x="11798607" y="3648033"/>
              <a:ext cx="0" cy="36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Metin kutusu 50"/>
            <p:cNvSpPr txBox="1"/>
            <p:nvPr/>
          </p:nvSpPr>
          <p:spPr>
            <a:xfrm>
              <a:off x="11535749" y="3463367"/>
              <a:ext cx="22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_</a:t>
              </a:r>
              <a:endParaRPr lang="tr-TR" dirty="0"/>
            </a:p>
          </p:txBody>
        </p:sp>
        <p:sp>
          <p:nvSpPr>
            <p:cNvPr id="52" name="Metin kutusu 51"/>
            <p:cNvSpPr txBox="1"/>
            <p:nvPr/>
          </p:nvSpPr>
          <p:spPr>
            <a:xfrm>
              <a:off x="11525546" y="3152294"/>
              <a:ext cx="222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+</a:t>
              </a:r>
              <a:endParaRPr lang="tr-TR" dirty="0"/>
            </a:p>
          </p:txBody>
        </p:sp>
        <p:cxnSp>
          <p:nvCxnSpPr>
            <p:cNvPr id="54" name="Düz Bağlayıcı 53"/>
            <p:cNvCxnSpPr/>
            <p:nvPr/>
          </p:nvCxnSpPr>
          <p:spPr>
            <a:xfrm>
              <a:off x="10986339" y="3074967"/>
              <a:ext cx="10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Düz Bağlayıcı 54"/>
            <p:cNvCxnSpPr/>
            <p:nvPr/>
          </p:nvCxnSpPr>
          <p:spPr>
            <a:xfrm>
              <a:off x="10986339" y="4007226"/>
              <a:ext cx="10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6" name="Nesne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1571014"/>
                </p:ext>
              </p:extLst>
            </p:nvPr>
          </p:nvGraphicFramePr>
          <p:xfrm>
            <a:off x="10193097" y="3414263"/>
            <a:ext cx="313211" cy="281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Denklem" r:id="rId11" imgW="126720" imgH="114120" progId="Equation.3">
                    <p:embed/>
                  </p:oleObj>
                </mc:Choice>
                <mc:Fallback>
                  <p:oleObj name="Denklem" r:id="rId11" imgW="126720" imgH="1141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193097" y="3414263"/>
                          <a:ext cx="313211" cy="2818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8" name="Düz Bağlayıcı 147"/>
            <p:cNvCxnSpPr/>
            <p:nvPr/>
          </p:nvCxnSpPr>
          <p:spPr>
            <a:xfrm>
              <a:off x="10454126" y="2721797"/>
              <a:ext cx="1737874" cy="16547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Düz Bağlayıcı 148"/>
            <p:cNvCxnSpPr/>
            <p:nvPr/>
          </p:nvCxnSpPr>
          <p:spPr>
            <a:xfrm flipH="1">
              <a:off x="10403577" y="2732987"/>
              <a:ext cx="1737874" cy="16547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Düz Bağlayıcı 151"/>
          <p:cNvCxnSpPr/>
          <p:nvPr/>
        </p:nvCxnSpPr>
        <p:spPr>
          <a:xfrm flipV="1">
            <a:off x="3632755" y="4376558"/>
            <a:ext cx="713932" cy="3247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Düz Bağlayıcı 152"/>
          <p:cNvCxnSpPr/>
          <p:nvPr/>
        </p:nvCxnSpPr>
        <p:spPr>
          <a:xfrm flipH="1" flipV="1">
            <a:off x="3632755" y="4342446"/>
            <a:ext cx="713931" cy="3582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Dikdörtgen 155"/>
          <p:cNvSpPr/>
          <p:nvPr/>
        </p:nvSpPr>
        <p:spPr>
          <a:xfrm>
            <a:off x="367691" y="4944708"/>
            <a:ext cx="7183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5) </a:t>
            </a:r>
            <a:r>
              <a:rPr lang="tr-TR" dirty="0"/>
              <a:t>İstisnai bazı durumlarda aynı hat hem giriş hem çıkış olarak kullanılabilir,</a:t>
            </a:r>
          </a:p>
        </p:txBody>
      </p:sp>
      <p:sp>
        <p:nvSpPr>
          <p:cNvPr id="157" name="Dikdörtgen 156"/>
          <p:cNvSpPr/>
          <p:nvPr/>
        </p:nvSpPr>
        <p:spPr>
          <a:xfrm>
            <a:off x="7356217" y="4945239"/>
            <a:ext cx="34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meselâ seri haberleşme hatlarında;</a:t>
            </a:r>
          </a:p>
        </p:txBody>
      </p:sp>
      <p:sp>
        <p:nvSpPr>
          <p:cNvPr id="158" name="Dikdörtgen 157"/>
          <p:cNvSpPr/>
          <p:nvPr/>
        </p:nvSpPr>
        <p:spPr>
          <a:xfrm>
            <a:off x="539856" y="5252219"/>
            <a:ext cx="1039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ancak aslında bu kullanımlar zamana göre hattın bazen giriş bazen çıkış olarak kullanılması şeklindedir.</a:t>
            </a:r>
          </a:p>
        </p:txBody>
      </p:sp>
      <p:sp>
        <p:nvSpPr>
          <p:cNvPr id="159" name="Dikdörtgen 158"/>
          <p:cNvSpPr/>
          <p:nvPr/>
        </p:nvSpPr>
        <p:spPr>
          <a:xfrm>
            <a:off x="385332" y="5743865"/>
            <a:ext cx="457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6) </a:t>
            </a:r>
            <a:r>
              <a:rPr lang="tr-TR" dirty="0"/>
              <a:t>Kaynaklar, girişi olmadan da çıkış verebilirler.</a:t>
            </a:r>
          </a:p>
        </p:txBody>
      </p:sp>
      <p:sp>
        <p:nvSpPr>
          <p:cNvPr id="160" name="Dikdörtgen 159"/>
          <p:cNvSpPr/>
          <p:nvPr/>
        </p:nvSpPr>
        <p:spPr>
          <a:xfrm>
            <a:off x="4876212" y="5743865"/>
            <a:ext cx="565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Daha doğrusu onların girişleri sadece ayar panoları olabilir.</a:t>
            </a:r>
          </a:p>
        </p:txBody>
      </p:sp>
      <p:sp>
        <p:nvSpPr>
          <p:cNvPr id="161" name="Dikdörtgen 160"/>
          <p:cNvSpPr/>
          <p:nvPr/>
        </p:nvSpPr>
        <p:spPr>
          <a:xfrm>
            <a:off x="367691" y="6282193"/>
            <a:ext cx="5102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7) </a:t>
            </a:r>
            <a:r>
              <a:rPr lang="tr-TR" dirty="0"/>
              <a:t>Ölçüm aygıtları, çıkış vermeden de girişi işleyebilir.</a:t>
            </a:r>
          </a:p>
        </p:txBody>
      </p:sp>
      <p:sp>
        <p:nvSpPr>
          <p:cNvPr id="162" name="Dikdörtgen 161"/>
          <p:cNvSpPr/>
          <p:nvPr/>
        </p:nvSpPr>
        <p:spPr>
          <a:xfrm>
            <a:off x="5314088" y="6274352"/>
            <a:ext cx="6752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Daha doğrusu onların çıkışı sadece görüntüleme ekranları olabilir.</a:t>
            </a:r>
          </a:p>
        </p:txBody>
      </p:sp>
    </p:spTree>
    <p:extLst>
      <p:ext uri="{BB962C8B-B14F-4D97-AF65-F5344CB8AC3E}">
        <p14:creationId xmlns:p14="http://schemas.microsoft.com/office/powerpoint/2010/main" val="367418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156" grpId="0"/>
      <p:bldP spid="157" grpId="0"/>
      <p:bldP spid="158" grpId="0"/>
      <p:bldP spid="159" grpId="0"/>
      <p:bldP spid="160" grpId="0"/>
      <p:bldP spid="161" grpId="0"/>
      <p:bldP spid="1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xmlns="" id="{EFF8CA52-9C49-408C-A5C2-666503BB6ADF}"/>
              </a:ext>
            </a:extLst>
          </p:cNvPr>
          <p:cNvSpPr/>
          <p:nvPr/>
        </p:nvSpPr>
        <p:spPr>
          <a:xfrm>
            <a:off x="371597" y="227680"/>
            <a:ext cx="641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8) Tümüyle aritmetik döngü  kullanılamaz, bu </a:t>
            </a:r>
            <a:r>
              <a:rPr lang="tr-TR" dirty="0" err="1" smtClean="0"/>
              <a:t>tanımsızlık</a:t>
            </a:r>
            <a:r>
              <a:rPr lang="tr-TR" dirty="0" smtClean="0"/>
              <a:t> getirir.</a:t>
            </a:r>
            <a:endParaRPr lang="tr-TR" dirty="0"/>
          </a:p>
        </p:txBody>
      </p:sp>
      <p:grpSp>
        <p:nvGrpSpPr>
          <p:cNvPr id="5" name="Grup 4"/>
          <p:cNvGrpSpPr/>
          <p:nvPr/>
        </p:nvGrpSpPr>
        <p:grpSpPr>
          <a:xfrm>
            <a:off x="966979" y="933528"/>
            <a:ext cx="3997226" cy="885527"/>
            <a:chOff x="7955187" y="987895"/>
            <a:chExt cx="3997226" cy="885527"/>
          </a:xfrm>
        </p:grpSpPr>
        <p:cxnSp>
          <p:nvCxnSpPr>
            <p:cNvPr id="6" name="Düz Ok Bağlayıcısı 5"/>
            <p:cNvCxnSpPr/>
            <p:nvPr/>
          </p:nvCxnSpPr>
          <p:spPr>
            <a:xfrm>
              <a:off x="8428522" y="1275075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9EEEAE22-09B2-4351-A155-E2205576497A}"/>
                </a:ext>
              </a:extLst>
            </p:cNvPr>
            <p:cNvSpPr/>
            <p:nvPr/>
          </p:nvSpPr>
          <p:spPr>
            <a:xfrm>
              <a:off x="8788522" y="1150060"/>
              <a:ext cx="228600" cy="23812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Nesne 7">
                  <a:extLst>
                    <a:ext uri="{FF2B5EF4-FFF2-40B4-BE49-F238E27FC236}">
                      <a16:creationId xmlns:a16="http://schemas.microsoft.com/office/drawing/2014/main" xmlns="" id="{17C55A4E-5F09-4679-979B-8D46F9B24A5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34100146"/>
                    </p:ext>
                  </p:extLst>
                </p:nvPr>
              </p:nvGraphicFramePr>
              <p:xfrm>
                <a:off x="8628802" y="1301599"/>
                <a:ext cx="139700" cy="139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0" name="Denklem" r:id="rId3" imgW="139680" imgH="139680" progId="Equation.3">
                        <p:embed/>
                      </p:oleObj>
                    </mc:Choice>
                    <mc:Fallback>
                      <p:oleObj name="Denklem" r:id="rId3" imgW="139680" imgH="13968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28802" y="1301599"/>
                              <a:ext cx="139700" cy="139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" name="Nesne 7">
                  <a:extLst>
                    <a:ext uri="{FF2B5EF4-FFF2-40B4-BE49-F238E27FC236}">
                      <a16:creationId xmlns="" xmlns:a16="http://schemas.microsoft.com/office/drawing/2014/main" id="{17C55A4E-5F09-4679-979B-8D46F9B24A5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34100146"/>
                    </p:ext>
                  </p:extLst>
                </p:nvPr>
              </p:nvGraphicFramePr>
              <p:xfrm>
                <a:off x="8628802" y="1301599"/>
                <a:ext cx="139700" cy="139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6" name="Denklem" r:id="rId5" imgW="139680" imgH="139680" progId="Equation.3">
                        <p:embed/>
                      </p:oleObj>
                    </mc:Choice>
                    <mc:Fallback>
                      <p:oleObj name="Denklem" r:id="rId5" imgW="139680" imgH="13968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28802" y="1301599"/>
                              <a:ext cx="139700" cy="139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Nesne 8">
                  <a:extLst>
                    <a:ext uri="{FF2B5EF4-FFF2-40B4-BE49-F238E27FC236}">
                      <a16:creationId xmlns:a16="http://schemas.microsoft.com/office/drawing/2014/main" xmlns="" id="{2568B0E4-8DE3-49C1-A0AC-4474C6E0DB4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66281514"/>
                    </p:ext>
                  </p:extLst>
                </p:nvPr>
              </p:nvGraphicFramePr>
              <p:xfrm>
                <a:off x="8734777" y="1482143"/>
                <a:ext cx="127000" cy="76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1" name="Denklem" r:id="rId7" imgW="126720" imgH="75960" progId="Equation.3">
                        <p:embed/>
                      </p:oleObj>
                    </mc:Choice>
                    <mc:Fallback>
                      <p:oleObj name="Denklem" r:id="rId7" imgW="126720" imgH="7596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34777" y="1482143"/>
                              <a:ext cx="127000" cy="76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" name="Nesne 8">
                  <a:extLst>
                    <a:ext uri="{FF2B5EF4-FFF2-40B4-BE49-F238E27FC236}">
                      <a16:creationId xmlns="" xmlns:a16="http://schemas.microsoft.com/office/drawing/2014/main" id="{2568B0E4-8DE3-49C1-A0AC-4474C6E0DB4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66281514"/>
                    </p:ext>
                  </p:extLst>
                </p:nvPr>
              </p:nvGraphicFramePr>
              <p:xfrm>
                <a:off x="8734777" y="1482143"/>
                <a:ext cx="127000" cy="76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7" name="Denklem" r:id="rId9" imgW="126720" imgH="75960" progId="Equation.3">
                        <p:embed/>
                      </p:oleObj>
                    </mc:Choice>
                    <mc:Fallback>
                      <p:oleObj name="Denklem" r:id="rId9" imgW="126720" imgH="7596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34777" y="1482143"/>
                              <a:ext cx="127000" cy="76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9EEEAE22-09B2-4351-A155-E2205576497A}"/>
                </a:ext>
              </a:extLst>
            </p:cNvPr>
            <p:cNvSpPr/>
            <p:nvPr/>
          </p:nvSpPr>
          <p:spPr>
            <a:xfrm>
              <a:off x="9376203" y="1150059"/>
              <a:ext cx="228600" cy="23812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Düz Ok Bağlayıcısı 10"/>
            <p:cNvCxnSpPr/>
            <p:nvPr/>
          </p:nvCxnSpPr>
          <p:spPr>
            <a:xfrm>
              <a:off x="9019095" y="1275532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Metin kutusu 11"/>
                <p:cNvSpPr txBox="1"/>
                <p:nvPr/>
              </p:nvSpPr>
              <p:spPr>
                <a:xfrm>
                  <a:off x="9391278" y="1117538"/>
                  <a:ext cx="2228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Metin kutusu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1278" y="1117538"/>
                  <a:ext cx="22281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216" r="-16216" b="-2174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xmlns="" id="{B6699806-FD83-45CF-953C-144910E1C5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9363" y="1388184"/>
              <a:ext cx="4545" cy="478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Ok Bağlayıcısı 13">
              <a:extLst>
                <a:ext uri="{FF2B5EF4-FFF2-40B4-BE49-F238E27FC236}">
                  <a16:creationId xmlns:a16="http://schemas.microsoft.com/office/drawing/2014/main" xmlns="" id="{B6699806-FD83-45CF-953C-144910E1C5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81266" y="1389922"/>
              <a:ext cx="0" cy="25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Metin kutusu 14"/>
                <p:cNvSpPr txBox="1"/>
                <p:nvPr/>
              </p:nvSpPr>
              <p:spPr>
                <a:xfrm>
                  <a:off x="9348438" y="1548321"/>
                  <a:ext cx="12343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oMath>
                    </m:oMathPara>
                  </a14:m>
                  <a:endParaRPr lang="tr-T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Metin kutusu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438" y="1548321"/>
                  <a:ext cx="123432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0000" r="-35000" b="-13333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Metin kutusu 15"/>
                <p:cNvSpPr txBox="1"/>
                <p:nvPr/>
              </p:nvSpPr>
              <p:spPr>
                <a:xfrm>
                  <a:off x="7955187" y="1108052"/>
                  <a:ext cx="461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Metin kutusu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187" y="1108052"/>
                  <a:ext cx="461152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667" r="-18667" b="-37778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Dikdörtgen 16"/>
            <p:cNvSpPr/>
            <p:nvPr/>
          </p:nvSpPr>
          <p:spPr>
            <a:xfrm>
              <a:off x="10041502" y="1081375"/>
              <a:ext cx="771534" cy="4176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Düz Ok Bağlayıcısı 17"/>
            <p:cNvCxnSpPr/>
            <p:nvPr/>
          </p:nvCxnSpPr>
          <p:spPr>
            <a:xfrm>
              <a:off x="9607636" y="1270035"/>
              <a:ext cx="43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Metin kutusu 18"/>
                <p:cNvSpPr txBox="1"/>
                <p:nvPr/>
              </p:nvSpPr>
              <p:spPr>
                <a:xfrm>
                  <a:off x="10099496" y="1117537"/>
                  <a:ext cx="628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tr-TR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(.)</m:t>
                            </m:r>
                          </m:e>
                        </m:func>
                      </m:oMath>
                    </m:oMathPara>
                  </a14:m>
                  <a:endParaRPr 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Metin kutus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9496" y="1117537"/>
                  <a:ext cx="628377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767" r="-12621" b="-34783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Düz Ok Bağlayıcısı 19"/>
            <p:cNvCxnSpPr/>
            <p:nvPr/>
          </p:nvCxnSpPr>
          <p:spPr>
            <a:xfrm>
              <a:off x="10817144" y="1294875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Metin kutusu 20"/>
                <p:cNvSpPr txBox="1"/>
                <p:nvPr/>
              </p:nvSpPr>
              <p:spPr>
                <a:xfrm>
                  <a:off x="11471512" y="987895"/>
                  <a:ext cx="4809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Metin kutusu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1512" y="987895"/>
                  <a:ext cx="480901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392" r="-16456" b="-34783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Düz Bağlayıcı 21">
              <a:extLst>
                <a:ext uri="{FF2B5EF4-FFF2-40B4-BE49-F238E27FC236}">
                  <a16:creationId xmlns:a16="http://schemas.microsoft.com/office/drawing/2014/main" xmlns="" id="{AC13C516-FF4D-4160-B6A7-81D80B52FAEF}"/>
                </a:ext>
              </a:extLst>
            </p:cNvPr>
            <p:cNvCxnSpPr/>
            <p:nvPr/>
          </p:nvCxnSpPr>
          <p:spPr>
            <a:xfrm>
              <a:off x="11140263" y="1290222"/>
              <a:ext cx="0" cy="58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>
            <a:xfrm>
              <a:off x="8923908" y="1868076"/>
              <a:ext cx="22171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 23"/>
          <p:cNvGrpSpPr/>
          <p:nvPr/>
        </p:nvGrpSpPr>
        <p:grpSpPr>
          <a:xfrm>
            <a:off x="2708781" y="1672958"/>
            <a:ext cx="713932" cy="358883"/>
            <a:chOff x="7411005" y="2266472"/>
            <a:chExt cx="713932" cy="358883"/>
          </a:xfrm>
        </p:grpSpPr>
        <p:cxnSp>
          <p:nvCxnSpPr>
            <p:cNvPr id="25" name="Düz Bağlayıcı 24"/>
            <p:cNvCxnSpPr/>
            <p:nvPr/>
          </p:nvCxnSpPr>
          <p:spPr>
            <a:xfrm flipV="1">
              <a:off x="7411005" y="2300584"/>
              <a:ext cx="713932" cy="324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/>
            <p:nvPr/>
          </p:nvCxnSpPr>
          <p:spPr>
            <a:xfrm flipH="1" flipV="1">
              <a:off x="7411005" y="2266472"/>
              <a:ext cx="713931" cy="3582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Metin kutusu 26"/>
          <p:cNvSpPr txBox="1"/>
          <p:nvPr/>
        </p:nvSpPr>
        <p:spPr>
          <a:xfrm>
            <a:off x="3338321" y="1782791"/>
            <a:ext cx="227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geri besleme burada yasaktır.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647651" y="547101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Mesela</a:t>
            </a:r>
            <a:endParaRPr lang="tr-TR" dirty="0"/>
          </a:p>
        </p:txBody>
      </p:sp>
      <p:grpSp>
        <p:nvGrpSpPr>
          <p:cNvPr id="29" name="Grup 28"/>
          <p:cNvGrpSpPr/>
          <p:nvPr/>
        </p:nvGrpSpPr>
        <p:grpSpPr>
          <a:xfrm>
            <a:off x="6311150" y="933528"/>
            <a:ext cx="3997226" cy="1098233"/>
            <a:chOff x="7854206" y="2428576"/>
            <a:chExt cx="3997226" cy="1098233"/>
          </a:xfrm>
        </p:grpSpPr>
        <p:cxnSp>
          <p:nvCxnSpPr>
            <p:cNvPr id="30" name="Düz Ok Bağlayıcısı 29"/>
            <p:cNvCxnSpPr/>
            <p:nvPr/>
          </p:nvCxnSpPr>
          <p:spPr>
            <a:xfrm>
              <a:off x="8327541" y="2715756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9EEEAE22-09B2-4351-A155-E2205576497A}"/>
                </a:ext>
              </a:extLst>
            </p:cNvPr>
            <p:cNvSpPr/>
            <p:nvPr/>
          </p:nvSpPr>
          <p:spPr>
            <a:xfrm>
              <a:off x="8687541" y="2590741"/>
              <a:ext cx="228600" cy="23812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Nesne 31">
                  <a:extLst>
                    <a:ext uri="{FF2B5EF4-FFF2-40B4-BE49-F238E27FC236}">
                      <a16:creationId xmlns:a16="http://schemas.microsoft.com/office/drawing/2014/main" xmlns="" id="{17C55A4E-5F09-4679-979B-8D46F9B24A5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94835740"/>
                    </p:ext>
                  </p:extLst>
                </p:nvPr>
              </p:nvGraphicFramePr>
              <p:xfrm>
                <a:off x="8527821" y="2742280"/>
                <a:ext cx="139700" cy="139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2" name="Denklem" r:id="rId16" imgW="139680" imgH="139680" progId="Equation.3">
                        <p:embed/>
                      </p:oleObj>
                    </mc:Choice>
                    <mc:Fallback>
                      <p:oleObj name="Denklem" r:id="rId16" imgW="139680" imgH="13968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527821" y="2742280"/>
                              <a:ext cx="139700" cy="139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2" name="Nesne 31">
                  <a:extLst>
                    <a:ext uri="{FF2B5EF4-FFF2-40B4-BE49-F238E27FC236}">
                      <a16:creationId xmlns="" xmlns:a16="http://schemas.microsoft.com/office/drawing/2014/main" id="{17C55A4E-5F09-4679-979B-8D46F9B24A5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94835740"/>
                    </p:ext>
                  </p:extLst>
                </p:nvPr>
              </p:nvGraphicFramePr>
              <p:xfrm>
                <a:off x="8527821" y="2742280"/>
                <a:ext cx="139700" cy="1397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8" name="Denklem" r:id="rId17" imgW="139680" imgH="139680" progId="Equation.3">
                        <p:embed/>
                      </p:oleObj>
                    </mc:Choice>
                    <mc:Fallback>
                      <p:oleObj name="Denklem" r:id="rId17" imgW="139680" imgH="13968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527821" y="2742280"/>
                              <a:ext cx="139700" cy="139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Nesne 32">
                  <a:extLst>
                    <a:ext uri="{FF2B5EF4-FFF2-40B4-BE49-F238E27FC236}">
                      <a16:creationId xmlns:a16="http://schemas.microsoft.com/office/drawing/2014/main" xmlns="" id="{2568B0E4-8DE3-49C1-A0AC-4474C6E0DB4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31447325"/>
                    </p:ext>
                  </p:extLst>
                </p:nvPr>
              </p:nvGraphicFramePr>
              <p:xfrm>
                <a:off x="8633796" y="2922824"/>
                <a:ext cx="127000" cy="76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3" name="Denklem" r:id="rId18" imgW="126720" imgH="75960" progId="Equation.3">
                        <p:embed/>
                      </p:oleObj>
                    </mc:Choice>
                    <mc:Fallback>
                      <p:oleObj name="Denklem" r:id="rId18" imgW="126720" imgH="7596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33796" y="2922824"/>
                              <a:ext cx="127000" cy="76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3" name="Nesne 32">
                  <a:extLst>
                    <a:ext uri="{FF2B5EF4-FFF2-40B4-BE49-F238E27FC236}">
                      <a16:creationId xmlns="" xmlns:a16="http://schemas.microsoft.com/office/drawing/2014/main" id="{2568B0E4-8DE3-49C1-A0AC-4474C6E0DB4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31447325"/>
                    </p:ext>
                  </p:extLst>
                </p:nvPr>
              </p:nvGraphicFramePr>
              <p:xfrm>
                <a:off x="8633796" y="2922824"/>
                <a:ext cx="127000" cy="76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29" name="Denklem" r:id="rId19" imgW="126720" imgH="75960" progId="Equation.3">
                        <p:embed/>
                      </p:oleObj>
                    </mc:Choice>
                    <mc:Fallback>
                      <p:oleObj name="Denklem" r:id="rId19" imgW="126720" imgH="7596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33796" y="2922824"/>
                              <a:ext cx="127000" cy="76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9EEEAE22-09B2-4351-A155-E2205576497A}"/>
                </a:ext>
              </a:extLst>
            </p:cNvPr>
            <p:cNvSpPr/>
            <p:nvPr/>
          </p:nvSpPr>
          <p:spPr>
            <a:xfrm>
              <a:off x="9275222" y="2590740"/>
              <a:ext cx="228600" cy="23812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Düz Ok Bağlayıcısı 34"/>
            <p:cNvCxnSpPr/>
            <p:nvPr/>
          </p:nvCxnSpPr>
          <p:spPr>
            <a:xfrm>
              <a:off x="8918114" y="2716213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Metin kutusu 35"/>
                <p:cNvSpPr txBox="1"/>
                <p:nvPr/>
              </p:nvSpPr>
              <p:spPr>
                <a:xfrm>
                  <a:off x="9290297" y="2558219"/>
                  <a:ext cx="2228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Metin kutusu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0297" y="2558219"/>
                  <a:ext cx="222817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6667" r="-19444" b="-2174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Düz Ok Bağlayıcısı 36">
              <a:extLst>
                <a:ext uri="{FF2B5EF4-FFF2-40B4-BE49-F238E27FC236}">
                  <a16:creationId xmlns:a16="http://schemas.microsoft.com/office/drawing/2014/main" xmlns="" id="{B6699806-FD83-45CF-953C-144910E1C5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8382" y="2828865"/>
              <a:ext cx="4545" cy="478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xmlns="" id="{B6699806-FD83-45CF-953C-144910E1C5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0285" y="2830603"/>
              <a:ext cx="0" cy="25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Metin kutusu 38"/>
                <p:cNvSpPr txBox="1"/>
                <p:nvPr/>
              </p:nvSpPr>
              <p:spPr>
                <a:xfrm>
                  <a:off x="9242508" y="2968682"/>
                  <a:ext cx="12343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oMath>
                    </m:oMathPara>
                  </a14:m>
                  <a:endParaRPr lang="tr-T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Metin kutusu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508" y="2968682"/>
                  <a:ext cx="123432" cy="18466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0000" r="-35000" b="-10000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Metin kutusu 39"/>
                <p:cNvSpPr txBox="1"/>
                <p:nvPr/>
              </p:nvSpPr>
              <p:spPr>
                <a:xfrm>
                  <a:off x="7854206" y="2548733"/>
                  <a:ext cx="461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Metin kutusu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06" y="2548733"/>
                  <a:ext cx="461152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579" r="-17105" b="-37778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Dikdörtgen 40"/>
            <p:cNvSpPr/>
            <p:nvPr/>
          </p:nvSpPr>
          <p:spPr>
            <a:xfrm>
              <a:off x="9940521" y="2522056"/>
              <a:ext cx="771534" cy="4176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Düz Ok Bağlayıcısı 41"/>
            <p:cNvCxnSpPr/>
            <p:nvPr/>
          </p:nvCxnSpPr>
          <p:spPr>
            <a:xfrm>
              <a:off x="9506655" y="2710716"/>
              <a:ext cx="43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Metin kutusu 42"/>
                <p:cNvSpPr txBox="1"/>
                <p:nvPr/>
              </p:nvSpPr>
              <p:spPr>
                <a:xfrm>
                  <a:off x="9998515" y="2558218"/>
                  <a:ext cx="628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tr-TR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tr-TR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(.)</m:t>
                            </m:r>
                          </m:e>
                        </m:func>
                      </m:oMath>
                    </m:oMathPara>
                  </a14:m>
                  <a:endParaRPr 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Metin kutusu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515" y="2558218"/>
                  <a:ext cx="628377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767" r="-12621" b="-34783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Düz Ok Bağlayıcısı 43"/>
            <p:cNvCxnSpPr/>
            <p:nvPr/>
          </p:nvCxnSpPr>
          <p:spPr>
            <a:xfrm>
              <a:off x="10716163" y="2735556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Metin kutusu 44"/>
                <p:cNvSpPr txBox="1"/>
                <p:nvPr/>
              </p:nvSpPr>
              <p:spPr>
                <a:xfrm>
                  <a:off x="11370531" y="2428576"/>
                  <a:ext cx="4809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tr-T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Metin kutusu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0531" y="2428576"/>
                  <a:ext cx="480901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1392" r="-16456" b="-34783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Düz Bağlayıcı 45">
              <a:extLst>
                <a:ext uri="{FF2B5EF4-FFF2-40B4-BE49-F238E27FC236}">
                  <a16:creationId xmlns:a16="http://schemas.microsoft.com/office/drawing/2014/main" xmlns="" id="{AC13C516-FF4D-4160-B6A7-81D80B52FAEF}"/>
                </a:ext>
              </a:extLst>
            </p:cNvPr>
            <p:cNvCxnSpPr/>
            <p:nvPr/>
          </p:nvCxnSpPr>
          <p:spPr>
            <a:xfrm>
              <a:off x="11039282" y="2730903"/>
              <a:ext cx="0" cy="58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üz Bağlayıcı 46"/>
            <p:cNvCxnSpPr/>
            <p:nvPr/>
          </p:nvCxnSpPr>
          <p:spPr>
            <a:xfrm>
              <a:off x="8822927" y="3308757"/>
              <a:ext cx="8740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Metin kutusu 47"/>
            <p:cNvSpPr txBox="1"/>
            <p:nvPr/>
          </p:nvSpPr>
          <p:spPr>
            <a:xfrm>
              <a:off x="9703405" y="3065144"/>
              <a:ext cx="74538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 adım geriletici</a:t>
              </a:r>
            </a:p>
          </p:txBody>
        </p:sp>
        <p:cxnSp>
          <p:nvCxnSpPr>
            <p:cNvPr id="49" name="Düz Ok Bağlayıcısı 48"/>
            <p:cNvCxnSpPr/>
            <p:nvPr/>
          </p:nvCxnSpPr>
          <p:spPr>
            <a:xfrm flipH="1">
              <a:off x="10441255" y="3306903"/>
              <a:ext cx="601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Metin kutusu 49"/>
          <p:cNvSpPr txBox="1"/>
          <p:nvPr/>
        </p:nvSpPr>
        <p:spPr>
          <a:xfrm>
            <a:off x="8940530" y="1822782"/>
            <a:ext cx="351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Döngünün bir yerinde zamanda geriletici veya </a:t>
            </a:r>
            <a:r>
              <a:rPr lang="tr-TR" sz="12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integratör</a:t>
            </a:r>
            <a:r>
              <a:rPr lang="tr-TR" sz="1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gibi, etkisi ani olmayan bir blok şarttır.</a:t>
            </a:r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xmlns="" id="{EFF8CA52-9C49-408C-A5C2-666503BB6ADF}"/>
              </a:ext>
            </a:extLst>
          </p:cNvPr>
          <p:cNvSpPr/>
          <p:nvPr/>
        </p:nvSpPr>
        <p:spPr>
          <a:xfrm>
            <a:off x="416514" y="3028552"/>
            <a:ext cx="7282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Unutmayınız, bağlantı </a:t>
            </a:r>
            <a:r>
              <a:rPr lang="tr-TR" dirty="0" smtClean="0"/>
              <a:t>hatları sinyalleri ifade </a:t>
            </a:r>
            <a:r>
              <a:rPr lang="tr-TR" dirty="0" smtClean="0"/>
              <a:t>etmelidir.</a:t>
            </a:r>
            <a:br>
              <a:rPr lang="tr-TR" dirty="0" smtClean="0"/>
            </a:br>
            <a:r>
              <a:rPr lang="tr-TR" dirty="0" smtClean="0"/>
              <a:t>Kutular </a:t>
            </a:r>
            <a:r>
              <a:rPr lang="tr-TR" dirty="0" smtClean="0"/>
              <a:t>ise bir veya bir grup işlem yapan blokları (sistemleri) ifade etmelidir.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664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28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8900" y="159435"/>
            <a:ext cx="722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kurallar çerçevesinde blok şemalar oldukça esnek kullanımlarla çizilebilir.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7315200" y="159435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Meselâ,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95300" y="528767"/>
            <a:ext cx="1216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● Ayrıntılardan sakınmak için </a:t>
            </a:r>
            <a:r>
              <a:rPr lang="tr-TR" dirty="0" err="1"/>
              <a:t>osilatör</a:t>
            </a:r>
            <a:r>
              <a:rPr lang="tr-TR" dirty="0"/>
              <a:t> veya güç girişi gibi, olması gerektiği zaten bilinen girişler gösterilmeyebilir.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495300" y="898099"/>
            <a:ext cx="1042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● Karmaşık sistemleri sadece bir kutu ile gösterip ayrı bir yerde iç yapısını ayrıntılı göstermek mümkündür ve bu daha anlaşılır olabilir.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95300" y="1544430"/>
            <a:ext cx="814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● Bir sistem kutusu birden fazla entegre devre içinde gerçekleştiriliyor olabileceği gibi,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494212" y="1821429"/>
            <a:ext cx="631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blok </a:t>
            </a:r>
            <a:r>
              <a:rPr lang="tr-TR" dirty="0"/>
              <a:t>şemada birbirinden uzak yerlerdeki sistemlerde kullanılabilir.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8597900" y="1544430"/>
            <a:ext cx="269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bir entegre içindeki öğeler 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494212" y="2098428"/>
            <a:ext cx="8891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bir </a:t>
            </a:r>
            <a:r>
              <a:rPr lang="tr-TR" dirty="0"/>
              <a:t>yerde toplayıcı, bir yerde integral alıcı başka bir yerde de karşılaştırıcı olarak kullanılabilir.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6609216" y="1821429"/>
            <a:ext cx="4312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Mesela 4 </a:t>
            </a:r>
            <a:r>
              <a:rPr lang="tr-TR" dirty="0" err="1"/>
              <a:t>opamplı</a:t>
            </a:r>
            <a:r>
              <a:rPr lang="tr-TR" dirty="0"/>
              <a:t> bir entegrenin bir </a:t>
            </a:r>
            <a:r>
              <a:rPr lang="tr-TR" dirty="0" err="1"/>
              <a:t>opampı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494212" y="2375427"/>
            <a:ext cx="683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Bunları </a:t>
            </a:r>
            <a:r>
              <a:rPr lang="tr-TR" dirty="0" smtClean="0"/>
              <a:t>yan yana </a:t>
            </a:r>
            <a:r>
              <a:rPr lang="tr-TR" dirty="0"/>
              <a:t>gösterme mecburiyeti yoktur ve tavsiye de edilmez.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494212" y="2744759"/>
            <a:ext cx="10427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● Aynı sistemin bazı kısımları yazılım, bazı kısımları donanım, hatta bazı kısımları elektriksel, bazı kısımları mekanik </a:t>
            </a:r>
            <a:r>
              <a:rPr lang="tr-TR" dirty="0" err="1"/>
              <a:t>vb</a:t>
            </a:r>
            <a:r>
              <a:rPr lang="tr-TR" dirty="0"/>
              <a:t> olabilir.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513216" y="3391090"/>
            <a:ext cx="10027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● Tasarım aşamasında iç yapısı henüz tasarlanmamış bazı sistemleri birer kutuyla göstererek iş planını organize edebilirsiniz.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494212" y="4037421"/>
            <a:ext cx="5436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● Sistemin yaptığı işi kutu içine bazen uzun uzun yazarız,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5904666" y="4037421"/>
            <a:ext cx="463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bazen </a:t>
            </a:r>
            <a:r>
              <a:rPr lang="tr-TR" dirty="0" err="1"/>
              <a:t>integratördeki</a:t>
            </a:r>
            <a:r>
              <a:rPr lang="tr-TR" dirty="0"/>
              <a:t> gibi sembollerle gösteririz,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549332" y="4314420"/>
            <a:ext cx="3165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bazen isim verip ayrıca açıklarız.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3650162" y="4314420"/>
            <a:ext cx="649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Doğrusal ve zamanla değişmez sistemleri ise transfer </a:t>
            </a:r>
            <a:r>
              <a:rPr lang="tr-TR" dirty="0" smtClean="0"/>
              <a:t>fonksiyonla</a:t>
            </a:r>
            <a:endParaRPr lang="tr-TR" dirty="0"/>
          </a:p>
        </p:txBody>
      </p:sp>
      <p:sp>
        <p:nvSpPr>
          <p:cNvPr id="21" name="Dikdörtgen 20"/>
          <p:cNvSpPr/>
          <p:nvPr/>
        </p:nvSpPr>
        <p:spPr>
          <a:xfrm>
            <a:off x="494212" y="4543210"/>
            <a:ext cx="271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göstermek </a:t>
            </a:r>
            <a:r>
              <a:rPr lang="tr-TR" dirty="0" smtClean="0"/>
              <a:t>de mümkündür</a:t>
            </a:r>
            <a:r>
              <a:rPr lang="tr-TR" dirty="0"/>
              <a:t>.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3140109" y="4540852"/>
            <a:ext cx="7332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Bunlardan en basiti ise bir katsayıyla çarpan yükselticidir(veya zayıflatıcı).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482600" y="4833142"/>
            <a:ext cx="699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Transfer fonksiyon genellikle </a:t>
            </a:r>
            <a:r>
              <a:rPr lang="tr-TR" i="1" dirty="0"/>
              <a:t>s</a:t>
            </a:r>
            <a:r>
              <a:rPr lang="tr-TR" dirty="0"/>
              <a:t> </a:t>
            </a:r>
            <a:r>
              <a:rPr lang="tr-TR" dirty="0" err="1"/>
              <a:t>domeninde</a:t>
            </a:r>
            <a:r>
              <a:rPr lang="tr-TR" dirty="0"/>
              <a:t> (</a:t>
            </a:r>
            <a:r>
              <a:rPr lang="tr-TR" dirty="0" err="1"/>
              <a:t>Laplace</a:t>
            </a:r>
            <a:r>
              <a:rPr lang="tr-TR" dirty="0"/>
              <a:t> dönüşümü değişkeni),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2240891" y="5136806"/>
            <a:ext cx="5881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bazen frekans </a:t>
            </a:r>
            <a:r>
              <a:rPr lang="tr-TR" dirty="0" smtClean="0"/>
              <a:t>(</a:t>
            </a:r>
            <a:r>
              <a:rPr lang="el-GR" dirty="0" smtClean="0"/>
              <a:t>ω</a:t>
            </a:r>
            <a:r>
              <a:rPr lang="tr-TR" dirty="0" smtClean="0"/>
              <a:t>) </a:t>
            </a:r>
            <a:r>
              <a:rPr lang="tr-TR" dirty="0" err="1"/>
              <a:t>domeninde</a:t>
            </a:r>
            <a:r>
              <a:rPr lang="tr-TR" dirty="0"/>
              <a:t> (</a:t>
            </a:r>
            <a:r>
              <a:rPr lang="tr-TR" dirty="0" err="1"/>
              <a:t>Fourier</a:t>
            </a:r>
            <a:r>
              <a:rPr lang="tr-TR" dirty="0"/>
              <a:t> dönüşümü değişkeni),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2240890" y="5479473"/>
            <a:ext cx="7728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bazen de z </a:t>
            </a:r>
            <a:r>
              <a:rPr lang="tr-TR" dirty="0" err="1"/>
              <a:t>domeninde</a:t>
            </a:r>
            <a:r>
              <a:rPr lang="tr-TR" dirty="0"/>
              <a:t> (ayrık zamanlı sinyallerin Z-dönüşümü değişkeni) verilir.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482600" y="5848805"/>
            <a:ext cx="1043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● Her ne kadar blok şema bağlantıları elektriksel bağlantı değildir dediysek de bazen anlatım kolaylığı için blok şema ile elektriksel devre bir arada da gösterilebilir (ilk şekilde olduğu gibi).</a:t>
            </a:r>
            <a:endParaRPr lang="tr-TR" dirty="0"/>
          </a:p>
        </p:txBody>
      </p:sp>
      <p:sp>
        <p:nvSpPr>
          <p:cNvPr id="28" name="Dikdörtgen 27"/>
          <p:cNvSpPr/>
          <p:nvPr/>
        </p:nvSpPr>
        <p:spPr>
          <a:xfrm>
            <a:off x="513216" y="6403226"/>
            <a:ext cx="9456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Ama burada elektriksel bağlantılarla blok şemanın bilgi bağlantılarını karıştırmamak gerekir.</a:t>
            </a:r>
          </a:p>
        </p:txBody>
      </p:sp>
    </p:spTree>
    <p:extLst>
      <p:ext uri="{BB962C8B-B14F-4D97-AF65-F5344CB8AC3E}">
        <p14:creationId xmlns:p14="http://schemas.microsoft.com/office/powerpoint/2010/main" val="87295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539262" y="25790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ÖRNEKLER: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539262" y="597878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Blok şemalara aşina olmak için MATLAB/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Simulink’te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biraz denemeler yapmanız tavsiye edilir.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98" y="953648"/>
            <a:ext cx="3819525" cy="113347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39262" y="1029553"/>
            <a:ext cx="613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Örnek 1)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Yandaki örnekte sinyal jeneratörü kaynak olup, çıkışı kontrol panelinden ayarlanmaktadır. Ayrıca bir girişi yoktur.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539262" y="170804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Osiloskop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ise ölçüm aygıtı olup görüntüleme dışında bir çıkışı yoktur.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538951" y="2121992"/>
            <a:ext cx="1001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Ortadaki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integratör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ise doğrusal zamanla değişmez bir sistem olup, integral almanın 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domenindeki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karşılığı 1/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ile çarpım olduğu için, yani transfer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fonksiyonu 1/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olduğu için kutu içine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yazılmıştır.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38951" y="2841452"/>
            <a:ext cx="567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Örnek 2)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Kontrol sistemlerinin yapısı genellikle şöyledir:</a:t>
            </a:r>
          </a:p>
        </p:txBody>
      </p:sp>
      <p:grpSp>
        <p:nvGrpSpPr>
          <p:cNvPr id="65" name="Grup 64"/>
          <p:cNvGrpSpPr/>
          <p:nvPr/>
        </p:nvGrpSpPr>
        <p:grpSpPr>
          <a:xfrm>
            <a:off x="1134045" y="3308930"/>
            <a:ext cx="9230414" cy="1744472"/>
            <a:chOff x="1134045" y="3308930"/>
            <a:chExt cx="9230414" cy="1744472"/>
          </a:xfrm>
        </p:grpSpPr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xmlns="" id="{B4880722-B971-4EA8-AD45-B0A308340DAC}"/>
                </a:ext>
              </a:extLst>
            </p:cNvPr>
            <p:cNvSpPr/>
            <p:nvPr/>
          </p:nvSpPr>
          <p:spPr>
            <a:xfrm>
              <a:off x="4033081" y="3373686"/>
              <a:ext cx="1224000" cy="61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Dikdörtgen 9">
              <a:extLst>
                <a:ext uri="{FF2B5EF4-FFF2-40B4-BE49-F238E27FC236}">
                  <a16:creationId xmlns:a16="http://schemas.microsoft.com/office/drawing/2014/main" xmlns="" id="{D531A0DA-E9C4-4B86-BCD1-9BCAF426F2B0}"/>
                </a:ext>
              </a:extLst>
            </p:cNvPr>
            <p:cNvSpPr/>
            <p:nvPr/>
          </p:nvSpPr>
          <p:spPr>
            <a:xfrm>
              <a:off x="6286426" y="3346227"/>
              <a:ext cx="1592343" cy="64633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xmlns="" id="{7AB0678F-9FB7-4C15-93C0-6CE83F3F6E01}"/>
                </a:ext>
              </a:extLst>
            </p:cNvPr>
            <p:cNvSpPr/>
            <p:nvPr/>
          </p:nvSpPr>
          <p:spPr>
            <a:xfrm>
              <a:off x="5010076" y="4167014"/>
              <a:ext cx="1398062" cy="82187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9EEEAE22-09B2-4351-A155-E2205576497A}"/>
                </a:ext>
              </a:extLst>
            </p:cNvPr>
            <p:cNvSpPr/>
            <p:nvPr/>
          </p:nvSpPr>
          <p:spPr>
            <a:xfrm>
              <a:off x="2906179" y="3573719"/>
              <a:ext cx="228600" cy="23812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Düz Ok Bağlayıcısı 17">
              <a:extLst>
                <a:ext uri="{FF2B5EF4-FFF2-40B4-BE49-F238E27FC236}">
                  <a16:creationId xmlns:a16="http://schemas.microsoft.com/office/drawing/2014/main" xmlns="" id="{CD4E5838-6788-464A-BA82-6A05998AD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7069" y="3684413"/>
              <a:ext cx="1009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Ok Bağlayıcısı 18">
              <a:extLst>
                <a:ext uri="{FF2B5EF4-FFF2-40B4-BE49-F238E27FC236}">
                  <a16:creationId xmlns:a16="http://schemas.microsoft.com/office/drawing/2014/main" xmlns="" id="{006EF622-4CC8-41B9-B908-DAA1DD006E3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944954" y="3887369"/>
              <a:ext cx="1510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Nesne 19">
              <a:extLst>
                <a:ext uri="{FF2B5EF4-FFF2-40B4-BE49-F238E27FC236}">
                  <a16:creationId xmlns:a16="http://schemas.microsoft.com/office/drawing/2014/main" xmlns="" id="{17C55A4E-5F09-4679-979B-8D46F9B24A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9341117"/>
                </p:ext>
              </p:extLst>
            </p:nvPr>
          </p:nvGraphicFramePr>
          <p:xfrm>
            <a:off x="2746459" y="3725258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Denklem" r:id="rId4" imgW="139680" imgH="139680" progId="Equation.3">
                    <p:embed/>
                  </p:oleObj>
                </mc:Choice>
                <mc:Fallback>
                  <p:oleObj name="Denklem" r:id="rId4" imgW="1396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46459" y="3725258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Nesne 20">
              <a:extLst>
                <a:ext uri="{FF2B5EF4-FFF2-40B4-BE49-F238E27FC236}">
                  <a16:creationId xmlns:a16="http://schemas.microsoft.com/office/drawing/2014/main" xmlns="" id="{2568B0E4-8DE3-49C1-A0AC-4474C6E0DB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9524344"/>
                </p:ext>
              </p:extLst>
            </p:nvPr>
          </p:nvGraphicFramePr>
          <p:xfrm>
            <a:off x="2852434" y="3905802"/>
            <a:ext cx="127000" cy="7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Denklem" r:id="rId6" imgW="126720" imgH="75960" progId="Equation.3">
                    <p:embed/>
                  </p:oleObj>
                </mc:Choice>
                <mc:Fallback>
                  <p:oleObj name="Denklem" r:id="rId6" imgW="126720" imgH="759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52434" y="3905802"/>
                          <a:ext cx="127000" cy="76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Düz Ok Bağlayıcısı 29">
              <a:extLst>
                <a:ext uri="{FF2B5EF4-FFF2-40B4-BE49-F238E27FC236}">
                  <a16:creationId xmlns:a16="http://schemas.microsoft.com/office/drawing/2014/main" xmlns="" id="{A0AB53A7-7889-4EB7-8095-AE78049EB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4779" y="3684632"/>
              <a:ext cx="8983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üz Ok Bağlayıcısı 30">
              <a:extLst>
                <a:ext uri="{FF2B5EF4-FFF2-40B4-BE49-F238E27FC236}">
                  <a16:creationId xmlns:a16="http://schemas.microsoft.com/office/drawing/2014/main" xmlns="" id="{5498F532-F56D-402D-87C1-CBD81B459CC2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257081" y="3669392"/>
              <a:ext cx="102934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Düz Ok Bağlayıcısı 31">
              <a:extLst>
                <a:ext uri="{FF2B5EF4-FFF2-40B4-BE49-F238E27FC236}">
                  <a16:creationId xmlns:a16="http://schemas.microsoft.com/office/drawing/2014/main" xmlns="" id="{482922CF-6FC1-4BB0-868A-D5E314A1CABA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7878769" y="3669393"/>
              <a:ext cx="13594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>
              <a:extLst>
                <a:ext uri="{FF2B5EF4-FFF2-40B4-BE49-F238E27FC236}">
                  <a16:creationId xmlns:a16="http://schemas.microsoft.com/office/drawing/2014/main" xmlns="" id="{AC13C516-FF4D-4160-B6A7-81D80B52FAEF}"/>
                </a:ext>
              </a:extLst>
            </p:cNvPr>
            <p:cNvCxnSpPr/>
            <p:nvPr/>
          </p:nvCxnSpPr>
          <p:spPr>
            <a:xfrm>
              <a:off x="8577234" y="3674887"/>
              <a:ext cx="0" cy="908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Ok Bağlayıcısı 33">
              <a:extLst>
                <a:ext uri="{FF2B5EF4-FFF2-40B4-BE49-F238E27FC236}">
                  <a16:creationId xmlns:a16="http://schemas.microsoft.com/office/drawing/2014/main" xmlns="" id="{62B2751F-BC06-401A-AB9B-EB69429D1555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6408138" y="4577950"/>
              <a:ext cx="2169098" cy="30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Düz Bağlayıcı 34">
              <a:extLst>
                <a:ext uri="{FF2B5EF4-FFF2-40B4-BE49-F238E27FC236}">
                  <a16:creationId xmlns:a16="http://schemas.microsoft.com/office/drawing/2014/main" xmlns="" id="{8D980653-2B8E-48E7-A229-E0F70E1B6B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7356" y="4583369"/>
              <a:ext cx="19980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Ok Bağlayıcısı 35">
              <a:extLst>
                <a:ext uri="{FF2B5EF4-FFF2-40B4-BE49-F238E27FC236}">
                  <a16:creationId xmlns:a16="http://schemas.microsoft.com/office/drawing/2014/main" xmlns="" id="{B6699806-FD83-45CF-953C-144910E1C5AA}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 flipH="1" flipV="1">
              <a:off x="3020479" y="3811844"/>
              <a:ext cx="0" cy="7798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Metin kutusu 38"/>
            <p:cNvSpPr txBox="1"/>
            <p:nvPr/>
          </p:nvSpPr>
          <p:spPr>
            <a:xfrm>
              <a:off x="6408138" y="3374861"/>
              <a:ext cx="1539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Denetlenen sistem (</a:t>
              </a:r>
              <a:r>
                <a:rPr lang="tr-TR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plant</a:t>
              </a:r>
              <a:r>
                <a:rPr lang="tr-TR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Metin kutusu 47"/>
            <p:cNvSpPr txBox="1"/>
            <p:nvPr/>
          </p:nvSpPr>
          <p:spPr>
            <a:xfrm>
              <a:off x="4008779" y="3346227"/>
              <a:ext cx="1384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Denetleyici (</a:t>
              </a:r>
              <a:r>
                <a:rPr lang="tr-TR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" name="Metin kutusu 49"/>
            <p:cNvSpPr txBox="1"/>
            <p:nvPr/>
          </p:nvSpPr>
          <p:spPr>
            <a:xfrm>
              <a:off x="5010075" y="4130072"/>
              <a:ext cx="13843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Ölçüm veya geri besleme elemanı</a:t>
              </a:r>
            </a:p>
          </p:txBody>
        </p:sp>
        <p:sp>
          <p:nvSpPr>
            <p:cNvPr id="53" name="Metin kutusu 52"/>
            <p:cNvSpPr txBox="1"/>
            <p:nvPr/>
          </p:nvSpPr>
          <p:spPr>
            <a:xfrm>
              <a:off x="1134045" y="3308930"/>
              <a:ext cx="113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Referans (talep)</a:t>
              </a:r>
            </a:p>
          </p:txBody>
        </p:sp>
        <p:sp>
          <p:nvSpPr>
            <p:cNvPr id="54" name="Metin kutusu 53"/>
            <p:cNvSpPr txBox="1"/>
            <p:nvPr/>
          </p:nvSpPr>
          <p:spPr>
            <a:xfrm>
              <a:off x="3208034" y="3351721"/>
              <a:ext cx="113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(hata)</a:t>
              </a:r>
            </a:p>
          </p:txBody>
        </p:sp>
        <p:sp>
          <p:nvSpPr>
            <p:cNvPr id="55" name="Metin kutusu 54"/>
            <p:cNvSpPr txBox="1"/>
            <p:nvPr/>
          </p:nvSpPr>
          <p:spPr>
            <a:xfrm>
              <a:off x="5393079" y="3326492"/>
              <a:ext cx="113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(giriş)</a:t>
              </a:r>
            </a:p>
          </p:txBody>
        </p:sp>
        <p:sp>
          <p:nvSpPr>
            <p:cNvPr id="56" name="Metin kutusu 55"/>
            <p:cNvSpPr txBox="1"/>
            <p:nvPr/>
          </p:nvSpPr>
          <p:spPr>
            <a:xfrm>
              <a:off x="9232548" y="3325765"/>
              <a:ext cx="1131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(çıkış)</a:t>
              </a:r>
            </a:p>
          </p:txBody>
        </p:sp>
      </p:grpSp>
      <p:sp>
        <p:nvSpPr>
          <p:cNvPr id="57" name="Metin kutusu 56"/>
          <p:cNvSpPr txBox="1"/>
          <p:nvPr/>
        </p:nvSpPr>
        <p:spPr>
          <a:xfrm>
            <a:off x="587732" y="5044149"/>
            <a:ext cx="471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Referans sinyali ile, çıkışta ne istendiği belirtilir. </a:t>
            </a:r>
          </a:p>
        </p:txBody>
      </p:sp>
      <p:sp>
        <p:nvSpPr>
          <p:cNvPr id="58" name="Metin kutusu 57"/>
          <p:cNvSpPr txBox="1"/>
          <p:nvPr/>
        </p:nvSpPr>
        <p:spPr>
          <a:xfrm>
            <a:off x="5213274" y="5053351"/>
            <a:ext cx="636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Ancak denetleyici hangi türden (hangi boyutta) bilgi kullanacaksa,</a:t>
            </a:r>
          </a:p>
        </p:txBody>
      </p:sp>
      <p:sp>
        <p:nvSpPr>
          <p:cNvPr id="59" name="Metin kutusu 58"/>
          <p:cNvSpPr txBox="1"/>
          <p:nvPr/>
        </p:nvSpPr>
        <p:spPr>
          <a:xfrm>
            <a:off x="587731" y="5384065"/>
            <a:ext cx="1074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ölçüm elemanı çıkışı o boyuta çeviren eleman olur, hem de referans sinyali o tür ve boyutta kullanılır.</a:t>
            </a:r>
          </a:p>
        </p:txBody>
      </p:sp>
      <p:sp>
        <p:nvSpPr>
          <p:cNvPr id="60" name="Metin kutusu 59"/>
          <p:cNvSpPr txBox="1"/>
          <p:nvPr/>
        </p:nvSpPr>
        <p:spPr>
          <a:xfrm>
            <a:off x="587420" y="5760205"/>
            <a:ext cx="52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Meselâ çıkış hız ise ölçüm hızla orantılı voltaj olabilir.</a:t>
            </a:r>
          </a:p>
        </p:txBody>
      </p:sp>
      <p:sp>
        <p:nvSpPr>
          <p:cNvPr id="61" name="Metin kutusu 60"/>
          <p:cNvSpPr txBox="1"/>
          <p:nvPr/>
        </p:nvSpPr>
        <p:spPr>
          <a:xfrm>
            <a:off x="5654559" y="5772944"/>
            <a:ext cx="636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durumda referans sinyal de aynı orantı katsayısına göre talebin </a:t>
            </a:r>
          </a:p>
        </p:txBody>
      </p:sp>
      <p:sp>
        <p:nvSpPr>
          <p:cNvPr id="62" name="Metin kutusu 61"/>
          <p:cNvSpPr txBox="1"/>
          <p:nvPr/>
        </p:nvSpPr>
        <p:spPr>
          <a:xfrm>
            <a:off x="587420" y="6158444"/>
            <a:ext cx="688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yarlanabileceği,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potansiyometreli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 gerilim bölücü ile uygulanabilir.</a:t>
            </a:r>
          </a:p>
        </p:txBody>
      </p:sp>
      <p:sp>
        <p:nvSpPr>
          <p:cNvPr id="63" name="Metin kutusu 62"/>
          <p:cNvSpPr txBox="1"/>
          <p:nvPr/>
        </p:nvSpPr>
        <p:spPr>
          <a:xfrm>
            <a:off x="7226488" y="6167909"/>
            <a:ext cx="496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Denetleyici ise referans ile ölçüm arasındaki farkı,</a:t>
            </a:r>
          </a:p>
        </p:txBody>
      </p:sp>
      <p:sp>
        <p:nvSpPr>
          <p:cNvPr id="64" name="Metin kutusu 63"/>
          <p:cNvSpPr txBox="1"/>
          <p:nvPr/>
        </p:nvSpPr>
        <p:spPr>
          <a:xfrm>
            <a:off x="599251" y="6461854"/>
            <a:ext cx="78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yani hatayı sıfırlamaya çalışarak asıl sistemin giriş sinyalini (</a:t>
            </a:r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belirler.</a:t>
            </a:r>
          </a:p>
        </p:txBody>
      </p:sp>
    </p:spTree>
    <p:extLst>
      <p:ext uri="{BB962C8B-B14F-4D97-AF65-F5344CB8AC3E}">
        <p14:creationId xmlns:p14="http://schemas.microsoft.com/office/powerpoint/2010/main" val="19024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04923" y="45543"/>
            <a:ext cx="540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Buradaki denetleyici sistemin ayrıntıları ayrı bir blok şemayla verilebilir ve meselâ yandaki gibi olabilir:</a:t>
            </a:r>
          </a:p>
        </p:txBody>
      </p:sp>
      <p:grpSp>
        <p:nvGrpSpPr>
          <p:cNvPr id="36" name="Grup 35"/>
          <p:cNvGrpSpPr/>
          <p:nvPr/>
        </p:nvGrpSpPr>
        <p:grpSpPr>
          <a:xfrm>
            <a:off x="6933690" y="322025"/>
            <a:ext cx="3901732" cy="2151240"/>
            <a:chOff x="1533525" y="996462"/>
            <a:chExt cx="3901732" cy="2151240"/>
          </a:xfrm>
        </p:grpSpPr>
        <p:sp>
          <p:nvSpPr>
            <p:cNvPr id="5" name="Dikdörtgen 4"/>
            <p:cNvSpPr/>
            <p:nvPr/>
          </p:nvSpPr>
          <p:spPr>
            <a:xfrm>
              <a:off x="3130062" y="996462"/>
              <a:ext cx="926123" cy="4337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Metin kutusu 5"/>
            <p:cNvSpPr txBox="1"/>
            <p:nvPr/>
          </p:nvSpPr>
          <p:spPr>
            <a:xfrm>
              <a:off x="3335215" y="996462"/>
              <a:ext cx="51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tr-T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7" name="Dikdörtgen 6"/>
            <p:cNvSpPr/>
            <p:nvPr/>
          </p:nvSpPr>
          <p:spPr>
            <a:xfrm>
              <a:off x="3124199" y="1887416"/>
              <a:ext cx="926123" cy="4337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Metin kutusu 7"/>
            <p:cNvSpPr txBox="1"/>
            <p:nvPr/>
          </p:nvSpPr>
          <p:spPr>
            <a:xfrm>
              <a:off x="3329352" y="1887416"/>
              <a:ext cx="720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tr-T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" name="Dikdörtgen 8"/>
            <p:cNvSpPr/>
            <p:nvPr/>
          </p:nvSpPr>
          <p:spPr>
            <a:xfrm>
              <a:off x="3124199" y="2713949"/>
              <a:ext cx="926123" cy="4337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Metin kutusu 9"/>
            <p:cNvSpPr txBox="1"/>
            <p:nvPr/>
          </p:nvSpPr>
          <p:spPr>
            <a:xfrm>
              <a:off x="3329352" y="2713949"/>
              <a:ext cx="610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tr-TR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tr-TR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tr-TR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Düz Ok Bağlayıcısı 11"/>
            <p:cNvCxnSpPr/>
            <p:nvPr/>
          </p:nvCxnSpPr>
          <p:spPr>
            <a:xfrm>
              <a:off x="2590800" y="1212850"/>
              <a:ext cx="539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Ok Bağlayıcısı 13"/>
            <p:cNvCxnSpPr/>
            <p:nvPr/>
          </p:nvCxnSpPr>
          <p:spPr>
            <a:xfrm>
              <a:off x="2590800" y="2095500"/>
              <a:ext cx="539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Ok Bağlayıcısı 14"/>
            <p:cNvCxnSpPr/>
            <p:nvPr/>
          </p:nvCxnSpPr>
          <p:spPr>
            <a:xfrm>
              <a:off x="4050322" y="2095500"/>
              <a:ext cx="539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Ok Bağlayıcısı 15"/>
            <p:cNvCxnSpPr/>
            <p:nvPr/>
          </p:nvCxnSpPr>
          <p:spPr>
            <a:xfrm>
              <a:off x="4050322" y="2914650"/>
              <a:ext cx="64139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Ok Bağlayıcısı 16"/>
            <p:cNvCxnSpPr/>
            <p:nvPr/>
          </p:nvCxnSpPr>
          <p:spPr>
            <a:xfrm>
              <a:off x="2584937" y="2914650"/>
              <a:ext cx="539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584937" y="1212850"/>
              <a:ext cx="0" cy="1701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4583721" y="1964082"/>
              <a:ext cx="216000" cy="2160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Düz Ok Bağlayıcısı 22"/>
            <p:cNvCxnSpPr>
              <a:endCxn id="20" idx="4"/>
            </p:cNvCxnSpPr>
            <p:nvPr/>
          </p:nvCxnSpPr>
          <p:spPr>
            <a:xfrm flipV="1">
              <a:off x="4691721" y="2180082"/>
              <a:ext cx="0" cy="7345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Ok Bağlayıcısı 23"/>
            <p:cNvCxnSpPr/>
            <p:nvPr/>
          </p:nvCxnSpPr>
          <p:spPr>
            <a:xfrm>
              <a:off x="4050322" y="1212850"/>
              <a:ext cx="64139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Ok Bağlayıcısı 25"/>
            <p:cNvCxnSpPr>
              <a:endCxn id="20" idx="0"/>
            </p:cNvCxnSpPr>
            <p:nvPr/>
          </p:nvCxnSpPr>
          <p:spPr>
            <a:xfrm>
              <a:off x="4691721" y="1212850"/>
              <a:ext cx="0" cy="7512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Ok Bağlayıcısı 26"/>
            <p:cNvCxnSpPr/>
            <p:nvPr/>
          </p:nvCxnSpPr>
          <p:spPr>
            <a:xfrm>
              <a:off x="4799721" y="2078432"/>
              <a:ext cx="539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1625600" y="1964082"/>
              <a:ext cx="959337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Nesne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371319"/>
                </p:ext>
              </p:extLst>
            </p:nvPr>
          </p:nvGraphicFramePr>
          <p:xfrm>
            <a:off x="4513871" y="1813492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Denklem" r:id="rId3" imgW="139680" imgH="139680" progId="Equation.3">
                    <p:embed/>
                  </p:oleObj>
                </mc:Choice>
                <mc:Fallback>
                  <p:oleObj name="Denklem" r:id="rId3" imgW="1396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13871" y="1813492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Nesne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8019522"/>
                </p:ext>
              </p:extLst>
            </p:nvPr>
          </p:nvGraphicFramePr>
          <p:xfrm>
            <a:off x="4405872" y="2104459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4" name="Denklem" r:id="rId5" imgW="139680" imgH="139680" progId="Equation.3">
                    <p:embed/>
                  </p:oleObj>
                </mc:Choice>
                <mc:Fallback>
                  <p:oleObj name="Denklem" r:id="rId5" imgW="1396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05872" y="2104459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Nesne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181421"/>
                </p:ext>
              </p:extLst>
            </p:nvPr>
          </p:nvGraphicFramePr>
          <p:xfrm>
            <a:off x="4536172" y="2251319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" name="Denklem" r:id="rId7" imgW="139680" imgH="139680" progId="Equation.3">
                    <p:embed/>
                  </p:oleObj>
                </mc:Choice>
                <mc:Fallback>
                  <p:oleObj name="Denklem" r:id="rId7" imgW="13968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36172" y="2251319"/>
                          <a:ext cx="1397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Nesne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0461452"/>
                </p:ext>
              </p:extLst>
            </p:nvPr>
          </p:nvGraphicFramePr>
          <p:xfrm>
            <a:off x="5232351" y="1798060"/>
            <a:ext cx="202906" cy="223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6" name="Denklem" r:id="rId8" imgW="126720" imgH="139680" progId="Equation.3">
                    <p:embed/>
                  </p:oleObj>
                </mc:Choice>
                <mc:Fallback>
                  <p:oleObj name="Denklem" r:id="rId8" imgW="12672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232351" y="1798060"/>
                          <a:ext cx="202906" cy="2231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Nesne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2930731"/>
                </p:ext>
              </p:extLst>
            </p:nvPr>
          </p:nvGraphicFramePr>
          <p:xfrm>
            <a:off x="1533525" y="1701800"/>
            <a:ext cx="182563" cy="223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" name="Denklem" r:id="rId10" imgW="114120" imgH="139680" progId="Equation.3">
                    <p:embed/>
                  </p:oleObj>
                </mc:Choice>
                <mc:Fallback>
                  <p:oleObj name="Denklem" r:id="rId10" imgW="114120" imgH="1396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33525" y="1701800"/>
                          <a:ext cx="182563" cy="223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Metin kutusu 34"/>
          <p:cNvSpPr txBox="1"/>
          <p:nvPr/>
        </p:nvSpPr>
        <p:spPr>
          <a:xfrm>
            <a:off x="401859" y="809901"/>
            <a:ext cx="490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Dikkat edilirse tüm grubun giriş ve çıkışı önceki şemadaki denetleyicinin giriş ve çıkışıyla aynıdır.</a:t>
            </a:r>
          </a:p>
        </p:txBody>
      </p:sp>
      <p:sp>
        <p:nvSpPr>
          <p:cNvPr id="37" name="Metin kutusu 36"/>
          <p:cNvSpPr txBox="1"/>
          <p:nvPr/>
        </p:nvSpPr>
        <p:spPr>
          <a:xfrm>
            <a:off x="615300" y="2196087"/>
            <a:ext cx="504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Örnek 3)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Nabız ölçer aşağıdaki gibi tasarlanabilir. </a:t>
            </a:r>
          </a:p>
        </p:txBody>
      </p:sp>
      <p:grpSp>
        <p:nvGrpSpPr>
          <p:cNvPr id="90" name="Grup 89"/>
          <p:cNvGrpSpPr/>
          <p:nvPr/>
        </p:nvGrpSpPr>
        <p:grpSpPr>
          <a:xfrm>
            <a:off x="237702" y="2864957"/>
            <a:ext cx="11592754" cy="2710214"/>
            <a:chOff x="247393" y="2968311"/>
            <a:chExt cx="11592754" cy="2710214"/>
          </a:xfrm>
        </p:grpSpPr>
        <p:sp>
          <p:nvSpPr>
            <p:cNvPr id="39" name="Dikdörtgen 38"/>
            <p:cNvSpPr/>
            <p:nvPr/>
          </p:nvSpPr>
          <p:spPr>
            <a:xfrm>
              <a:off x="247393" y="3260396"/>
              <a:ext cx="915987" cy="49950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Metin kutusu 39"/>
            <p:cNvSpPr txBox="1"/>
            <p:nvPr/>
          </p:nvSpPr>
          <p:spPr>
            <a:xfrm>
              <a:off x="321407" y="3299987"/>
              <a:ext cx="1029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Sensör</a:t>
              </a:r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1763955" y="2968311"/>
              <a:ext cx="885289" cy="1218483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Metin kutusu 41"/>
            <p:cNvSpPr txBox="1"/>
            <p:nvPr/>
          </p:nvSpPr>
          <p:spPr>
            <a:xfrm>
              <a:off x="1823596" y="2986466"/>
              <a:ext cx="9336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Analog alçak geçiren filtre</a:t>
              </a:r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3442809" y="3056677"/>
              <a:ext cx="1492546" cy="933605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Metin kutusu 43"/>
            <p:cNvSpPr txBox="1"/>
            <p:nvPr/>
          </p:nvSpPr>
          <p:spPr>
            <a:xfrm>
              <a:off x="3502450" y="3044231"/>
              <a:ext cx="16177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Sinyali dijital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pulslere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dönüştürücü</a:t>
              </a:r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661877" y="3103188"/>
              <a:ext cx="826613" cy="830398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Metin kutusu 46"/>
            <p:cNvSpPr txBox="1"/>
            <p:nvPr/>
          </p:nvSpPr>
          <p:spPr>
            <a:xfrm>
              <a:off x="5669594" y="3187881"/>
              <a:ext cx="1295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Timer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capture</a:t>
              </a:r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Dikdörtgen 48"/>
            <p:cNvSpPr/>
            <p:nvPr/>
          </p:nvSpPr>
          <p:spPr>
            <a:xfrm>
              <a:off x="8729517" y="3271105"/>
              <a:ext cx="1492546" cy="933605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Metin kutusu 49"/>
            <p:cNvSpPr txBox="1"/>
            <p:nvPr/>
          </p:nvSpPr>
          <p:spPr>
            <a:xfrm>
              <a:off x="8729517" y="3299987"/>
              <a:ext cx="16177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Süre farkından nabız frekansı hesabı</a:t>
              </a:r>
            </a:p>
          </p:txBody>
        </p:sp>
        <p:sp>
          <p:nvSpPr>
            <p:cNvPr id="53" name="Dikdörtgen 52"/>
            <p:cNvSpPr/>
            <p:nvPr/>
          </p:nvSpPr>
          <p:spPr>
            <a:xfrm>
              <a:off x="7001781" y="4002295"/>
              <a:ext cx="1161501" cy="745705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Metin kutusu 53"/>
            <p:cNvSpPr txBox="1"/>
            <p:nvPr/>
          </p:nvSpPr>
          <p:spPr>
            <a:xfrm>
              <a:off x="7009498" y="3990282"/>
              <a:ext cx="1295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adım geciktirici</a:t>
              </a:r>
            </a:p>
          </p:txBody>
        </p:sp>
        <p:cxnSp>
          <p:nvCxnSpPr>
            <p:cNvPr id="56" name="Düz Ok Bağlayıcısı 55"/>
            <p:cNvCxnSpPr/>
            <p:nvPr/>
          </p:nvCxnSpPr>
          <p:spPr>
            <a:xfrm>
              <a:off x="6488490" y="3488996"/>
              <a:ext cx="22377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Düz Bağlayıcı 59"/>
            <p:cNvCxnSpPr/>
            <p:nvPr/>
          </p:nvCxnSpPr>
          <p:spPr>
            <a:xfrm>
              <a:off x="6735591" y="3488996"/>
              <a:ext cx="0" cy="879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Düz Ok Bağlayıcısı 61"/>
            <p:cNvCxnSpPr/>
            <p:nvPr/>
          </p:nvCxnSpPr>
          <p:spPr>
            <a:xfrm>
              <a:off x="6735591" y="4368895"/>
              <a:ext cx="2295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8186737" y="4394295"/>
              <a:ext cx="2365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/>
            <p:nvPr/>
          </p:nvCxnSpPr>
          <p:spPr>
            <a:xfrm>
              <a:off x="8416833" y="3926295"/>
              <a:ext cx="0" cy="4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Düz Ok Bağlayıcısı 68"/>
            <p:cNvCxnSpPr/>
            <p:nvPr/>
          </p:nvCxnSpPr>
          <p:spPr>
            <a:xfrm>
              <a:off x="8416833" y="3926295"/>
              <a:ext cx="3093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Düz Ok Bağlayıcısı 69"/>
            <p:cNvCxnSpPr/>
            <p:nvPr/>
          </p:nvCxnSpPr>
          <p:spPr>
            <a:xfrm flipV="1">
              <a:off x="4935355" y="3509820"/>
              <a:ext cx="7265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Düz Ok Bağlayıcısı 71"/>
            <p:cNvCxnSpPr/>
            <p:nvPr/>
          </p:nvCxnSpPr>
          <p:spPr>
            <a:xfrm flipV="1">
              <a:off x="2649244" y="3509820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Düz Ok Bağlayıcısı 72"/>
            <p:cNvCxnSpPr/>
            <p:nvPr/>
          </p:nvCxnSpPr>
          <p:spPr>
            <a:xfrm flipV="1">
              <a:off x="1163380" y="3488996"/>
              <a:ext cx="6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ikdörtgen 73"/>
            <p:cNvSpPr/>
            <p:nvPr/>
          </p:nvSpPr>
          <p:spPr>
            <a:xfrm>
              <a:off x="10846810" y="3169726"/>
              <a:ext cx="885289" cy="1218483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Metin kutusu 74"/>
            <p:cNvSpPr txBox="1"/>
            <p:nvPr/>
          </p:nvSpPr>
          <p:spPr>
            <a:xfrm>
              <a:off x="10906451" y="3187881"/>
              <a:ext cx="9336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Dijital alçak geçiren filtre</a:t>
              </a:r>
            </a:p>
          </p:txBody>
        </p:sp>
        <p:cxnSp>
          <p:nvCxnSpPr>
            <p:cNvPr id="77" name="Düz Bağlayıcı 76"/>
            <p:cNvCxnSpPr/>
            <p:nvPr/>
          </p:nvCxnSpPr>
          <p:spPr>
            <a:xfrm>
              <a:off x="10222063" y="3759905"/>
              <a:ext cx="61562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Düz Bağlayıcı 77"/>
            <p:cNvCxnSpPr>
              <a:endCxn id="84" idx="0"/>
            </p:cNvCxnSpPr>
            <p:nvPr/>
          </p:nvCxnSpPr>
          <p:spPr>
            <a:xfrm flipH="1">
              <a:off x="11259256" y="4388209"/>
              <a:ext cx="0" cy="45991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Dikdörtgen 83"/>
            <p:cNvSpPr/>
            <p:nvPr/>
          </p:nvSpPr>
          <p:spPr>
            <a:xfrm>
              <a:off x="10771761" y="4848127"/>
              <a:ext cx="974990" cy="830398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Metin kutusu 84"/>
            <p:cNvSpPr txBox="1"/>
            <p:nvPr/>
          </p:nvSpPr>
          <p:spPr>
            <a:xfrm>
              <a:off x="10746362" y="4911234"/>
              <a:ext cx="1000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LCD gösterge</a:t>
              </a:r>
            </a:p>
          </p:txBody>
        </p:sp>
      </p:grpSp>
      <p:sp>
        <p:nvSpPr>
          <p:cNvPr id="87" name="Metin kutusu 86"/>
          <p:cNvSpPr txBox="1"/>
          <p:nvPr/>
        </p:nvSpPr>
        <p:spPr>
          <a:xfrm>
            <a:off x="333666" y="4735466"/>
            <a:ext cx="100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Sensörden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gelen zayıf sinyal, özellikle 50Hz’lik ortam gürültüsünü de süzen filtreli bir yükselticiye verilir.</a:t>
            </a:r>
          </a:p>
        </p:txBody>
      </p:sp>
      <p:sp>
        <p:nvSpPr>
          <p:cNvPr id="88" name="Metin kutusu 87"/>
          <p:cNvSpPr txBox="1"/>
          <p:nvPr/>
        </p:nvSpPr>
        <p:spPr>
          <a:xfrm>
            <a:off x="333667" y="5029364"/>
            <a:ext cx="96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Schmitt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tetikleyici gibi bir devre ile analog sinyal düzgün dijital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pulslere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dönüştürülür.</a:t>
            </a:r>
          </a:p>
        </p:txBody>
      </p:sp>
      <p:sp>
        <p:nvSpPr>
          <p:cNvPr id="89" name="Metin kutusu 88"/>
          <p:cNvSpPr txBox="1"/>
          <p:nvPr/>
        </p:nvSpPr>
        <p:spPr>
          <a:xfrm>
            <a:off x="333666" y="5378743"/>
            <a:ext cx="688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Sürekli sayan bir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her bir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geldiğinde bir zaman okuması verir.</a:t>
            </a:r>
          </a:p>
        </p:txBody>
      </p:sp>
      <p:sp>
        <p:nvSpPr>
          <p:cNvPr id="91" name="Metin kutusu 90"/>
          <p:cNvSpPr txBox="1"/>
          <p:nvPr/>
        </p:nvSpPr>
        <p:spPr>
          <a:xfrm>
            <a:off x="333665" y="5717478"/>
            <a:ext cx="947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okumanın eski okumayla farkından kalp atım periyodu ve bundan da nabız frekansı hesaplanır.</a:t>
            </a:r>
          </a:p>
        </p:txBody>
      </p:sp>
      <p:sp>
        <p:nvSpPr>
          <p:cNvPr id="92" name="Metin kutusu 91"/>
          <p:cNvSpPr txBox="1"/>
          <p:nvPr/>
        </p:nvSpPr>
        <p:spPr>
          <a:xfrm>
            <a:off x="321407" y="6053903"/>
            <a:ext cx="1151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Ancak bulunan zaman farkındaki küçük değişimlerle ekrandaki nabız değerinin çok sık değişmesi rahatsız edici olurdu.</a:t>
            </a:r>
          </a:p>
        </p:txBody>
      </p:sp>
      <p:sp>
        <p:nvSpPr>
          <p:cNvPr id="93" name="Metin kutusu 92"/>
          <p:cNvSpPr txBox="1"/>
          <p:nvPr/>
        </p:nvSpPr>
        <p:spPr>
          <a:xfrm>
            <a:off x="321407" y="6415462"/>
            <a:ext cx="1142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yüzden </a:t>
            </a:r>
            <a:r>
              <a:rPr lang="tr-T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dijital filtreleme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ile dalgalanmalar azaltıldıktan sonra bulunan nabız değeri göstergede yazdırılır.</a:t>
            </a:r>
          </a:p>
        </p:txBody>
      </p:sp>
      <p:sp>
        <p:nvSpPr>
          <p:cNvPr id="94" name="Dikdörtgen 93"/>
          <p:cNvSpPr/>
          <p:nvPr/>
        </p:nvSpPr>
        <p:spPr>
          <a:xfrm>
            <a:off x="615299" y="2486124"/>
            <a:ext cx="9606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İlk üç ve son blok analog olarak, diğerleri ise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mikrodenetleyici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içinde yazılımla gerçekleştirilir.</a:t>
            </a:r>
          </a:p>
        </p:txBody>
      </p:sp>
    </p:spTree>
    <p:extLst>
      <p:ext uri="{BB962C8B-B14F-4D97-AF65-F5344CB8AC3E}">
        <p14:creationId xmlns:p14="http://schemas.microsoft.com/office/powerpoint/2010/main" val="33894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87" grpId="0"/>
      <p:bldP spid="88" grpId="0"/>
      <p:bldP spid="89" grpId="0"/>
      <p:bldP spid="91" grpId="0"/>
      <p:bldP spid="92" grpId="0"/>
      <p:bldP spid="93" grpId="0"/>
      <p:bldP spid="94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1096</Words>
  <Application>Microsoft Office PowerPoint</Application>
  <PresentationFormat>Geniş ekran</PresentationFormat>
  <Paragraphs>134</Paragraphs>
  <Slides>7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Teması</vt:lpstr>
      <vt:lpstr>Denklem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Yard.Admin</dc:creator>
  <cp:lastModifiedBy>Windows Kullanıcısı</cp:lastModifiedBy>
  <cp:revision>57</cp:revision>
  <dcterms:created xsi:type="dcterms:W3CDTF">2017-11-12T12:20:25Z</dcterms:created>
  <dcterms:modified xsi:type="dcterms:W3CDTF">2019-10-19T19:42:12Z</dcterms:modified>
</cp:coreProperties>
</file>