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C7E44B-2B3A-47E8-ACA0-633DB51A91A1}" type="datetimeFigureOut">
              <a:rPr lang="en-CA" smtClean="0"/>
              <a:t>2014-11-15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1 - (http://nvlpubs.nist.gov/nistpubs/ir/2012/NIST.IR.7896.pdf)</a:t>
            </a: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9760DC-BF77-4919-BE3B-3742FD7ECFD5}" type="slidenum">
              <a:rPr lang="en-CA" smtClean="0"/>
              <a:t>‹#›</a:t>
            </a:fld>
            <a:endParaRPr lang="en-CA"/>
          </a:p>
        </p:txBody>
      </p:sp>
    </p:spTree>
    <p:extLst>
      <p:ext uri="{BB962C8B-B14F-4D97-AF65-F5344CB8AC3E}">
        <p14:creationId xmlns:p14="http://schemas.microsoft.com/office/powerpoint/2010/main" val="41864039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E9D8E3-E13B-41AC-9D55-E3D237D70213}" type="datetimeFigureOut">
              <a:rPr lang="en-CA" smtClean="0"/>
              <a:t>2014-11-15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1 - (http://nvlpubs.nist.gov/nistpubs/ir/2012/NIST.IR.7896.pdf)</a:t>
            </a: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ACC75-76C3-4F9F-8F86-BBAC1894CBA5}" type="slidenum">
              <a:rPr lang="en-CA" smtClean="0"/>
              <a:t>‹#›</a:t>
            </a:fld>
            <a:endParaRPr lang="en-CA"/>
          </a:p>
        </p:txBody>
      </p:sp>
    </p:spTree>
    <p:extLst>
      <p:ext uri="{BB962C8B-B14F-4D97-AF65-F5344CB8AC3E}">
        <p14:creationId xmlns:p14="http://schemas.microsoft.com/office/powerpoint/2010/main" val="167695125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63676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01476D00-AC21-4216-8C17-FB195912B216}" type="datetimeFigureOut">
              <a:rPr lang="en-CA" smtClean="0"/>
              <a:t>2014-11-15</a:t>
            </a:fld>
            <a:endParaRPr lang="en-CA"/>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4A2AC73-0154-418E-A558-CF42F0963B97}" type="slidenum">
              <a:rPr lang="en-CA" smtClean="0"/>
              <a:t>‹#›</a:t>
            </a:fld>
            <a:endParaRPr lang="en-CA"/>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476D00-AC21-4216-8C17-FB195912B216}" type="datetimeFigureOut">
              <a:rPr lang="en-CA" smtClean="0"/>
              <a:t>2014-11-15</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C4A2AC73-0154-418E-A558-CF42F0963B97}"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476D00-AC21-4216-8C17-FB195912B216}" type="datetimeFigureOut">
              <a:rPr lang="en-CA" smtClean="0"/>
              <a:t>2014-11-15</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C4A2AC73-0154-418E-A558-CF42F0963B97}"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476D00-AC21-4216-8C17-FB195912B216}" type="datetimeFigureOut">
              <a:rPr lang="en-CA" smtClean="0"/>
              <a:t>2014-11-15</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C4A2AC73-0154-418E-A558-CF42F0963B97}"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01476D00-AC21-4216-8C17-FB195912B216}" type="datetimeFigureOut">
              <a:rPr lang="en-CA" smtClean="0"/>
              <a:t>2014-11-15</a:t>
            </a:fld>
            <a:endParaRPr lang="en-CA"/>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4A2AC73-0154-418E-A558-CF42F0963B97}" type="slidenum">
              <a:rPr lang="en-CA" smtClean="0"/>
              <a:t>‹#›</a:t>
            </a:fld>
            <a:endParaRPr lang="en-CA"/>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476D00-AC21-4216-8C17-FB195912B216}" type="datetimeFigureOut">
              <a:rPr lang="en-CA" smtClean="0"/>
              <a:t>2014-11-15</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4A2AC73-0154-418E-A558-CF42F0963B97}" type="slidenum">
              <a:rPr lang="en-CA" smtClean="0"/>
              <a:t>‹#›</a:t>
            </a:fld>
            <a:endParaRPr lang="en-CA"/>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1476D00-AC21-4216-8C17-FB195912B216}" type="datetimeFigureOut">
              <a:rPr lang="en-CA" smtClean="0"/>
              <a:t>2014-11-15</a:t>
            </a:fld>
            <a:endParaRPr lang="en-CA"/>
          </a:p>
        </p:txBody>
      </p:sp>
      <p:sp>
        <p:nvSpPr>
          <p:cNvPr id="8" name="Footer Placeholder 7"/>
          <p:cNvSpPr>
            <a:spLocks noGrp="1"/>
          </p:cNvSpPr>
          <p:nvPr>
            <p:ph type="ftr" sz="quarter" idx="11"/>
          </p:nvPr>
        </p:nvSpPr>
        <p:spPr/>
        <p:txBody>
          <a:bodyPr/>
          <a:lstStyle>
            <a:extLst/>
          </a:lstStyle>
          <a:p>
            <a:endParaRPr lang="en-CA"/>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4A2AC73-0154-418E-A558-CF42F0963B97}"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1476D00-AC21-4216-8C17-FB195912B216}" type="datetimeFigureOut">
              <a:rPr lang="en-CA" smtClean="0"/>
              <a:t>2014-11-15</a:t>
            </a:fld>
            <a:endParaRPr lang="en-CA"/>
          </a:p>
        </p:txBody>
      </p:sp>
      <p:sp>
        <p:nvSpPr>
          <p:cNvPr id="4" name="Footer Placeholder 3"/>
          <p:cNvSpPr>
            <a:spLocks noGrp="1"/>
          </p:cNvSpPr>
          <p:nvPr>
            <p:ph type="ftr" sz="quarter" idx="11"/>
          </p:nvPr>
        </p:nvSpPr>
        <p:spPr/>
        <p:txBody>
          <a:bodyPr/>
          <a:lstStyle>
            <a:extLst/>
          </a:lstStyle>
          <a:p>
            <a:endParaRPr lang="en-CA"/>
          </a:p>
        </p:txBody>
      </p:sp>
      <p:sp>
        <p:nvSpPr>
          <p:cNvPr id="5" name="Slide Number Placeholder 4"/>
          <p:cNvSpPr>
            <a:spLocks noGrp="1"/>
          </p:cNvSpPr>
          <p:nvPr>
            <p:ph type="sldNum" sz="quarter" idx="12"/>
          </p:nvPr>
        </p:nvSpPr>
        <p:spPr/>
        <p:txBody>
          <a:bodyPr/>
          <a:lstStyle>
            <a:extLst/>
          </a:lstStyle>
          <a:p>
            <a:fld id="{C4A2AC73-0154-418E-A558-CF42F0963B97}" type="slidenum">
              <a:rPr lang="en-CA" smtClean="0"/>
              <a:t>‹#›</a:t>
            </a:fld>
            <a:endParaRPr lang="en-CA"/>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476D00-AC21-4216-8C17-FB195912B216}" type="datetimeFigureOut">
              <a:rPr lang="en-CA" smtClean="0"/>
              <a:t>2014-11-15</a:t>
            </a:fld>
            <a:endParaRPr lang="en-CA"/>
          </a:p>
        </p:txBody>
      </p:sp>
      <p:sp>
        <p:nvSpPr>
          <p:cNvPr id="3" name="Footer Placeholder 2"/>
          <p:cNvSpPr>
            <a:spLocks noGrp="1"/>
          </p:cNvSpPr>
          <p:nvPr>
            <p:ph type="ftr" sz="quarter" idx="11"/>
          </p:nvPr>
        </p:nvSpPr>
        <p:spPr/>
        <p:txBody>
          <a:bodyPr/>
          <a:lstStyle>
            <a:extLst/>
          </a:lstStyle>
          <a:p>
            <a:endParaRPr lang="en-CA"/>
          </a:p>
        </p:txBody>
      </p:sp>
      <p:sp>
        <p:nvSpPr>
          <p:cNvPr id="4" name="Slide Number Placeholder 3"/>
          <p:cNvSpPr>
            <a:spLocks noGrp="1"/>
          </p:cNvSpPr>
          <p:nvPr>
            <p:ph type="sldNum" sz="quarter" idx="12"/>
          </p:nvPr>
        </p:nvSpPr>
        <p:spPr/>
        <p:txBody>
          <a:bodyPr/>
          <a:lstStyle>
            <a:extLst/>
          </a:lstStyle>
          <a:p>
            <a:fld id="{C4A2AC73-0154-418E-A558-CF42F0963B97}"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01476D00-AC21-4216-8C17-FB195912B216}" type="datetimeFigureOut">
              <a:rPr lang="en-CA" smtClean="0"/>
              <a:t>2014-11-15</a:t>
            </a:fld>
            <a:endParaRPr lang="en-CA"/>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4A2AC73-0154-418E-A558-CF42F0963B97}" type="slidenum">
              <a:rPr lang="en-CA" smtClean="0"/>
              <a:t>‹#›</a:t>
            </a:fld>
            <a:endParaRPr lang="en-CA"/>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01476D00-AC21-4216-8C17-FB195912B216}" type="datetimeFigureOut">
              <a:rPr lang="en-CA" smtClean="0"/>
              <a:t>2014-11-15</a:t>
            </a:fld>
            <a:endParaRPr lang="en-CA"/>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4A2AC73-0154-418E-A558-CF42F0963B97}" type="slidenum">
              <a:rPr lang="en-CA" smtClean="0"/>
              <a:t>‹#›</a:t>
            </a:fld>
            <a:endParaRPr lang="en-CA"/>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CA"/>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1476D00-AC21-4216-8C17-FB195912B216}" type="datetimeFigureOut">
              <a:rPr lang="en-CA" smtClean="0"/>
              <a:t>2014-11-15</a:t>
            </a:fld>
            <a:endParaRPr lang="en-CA"/>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4A2AC73-0154-418E-A558-CF42F0963B97}" type="slidenum">
              <a:rPr lang="en-CA" smtClean="0"/>
              <a:t>‹#›</a:t>
            </a:fld>
            <a:endParaRPr lang="en-CA"/>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 JH Hash Function</a:t>
            </a:r>
            <a:endParaRPr lang="en-CA" dirty="0"/>
          </a:p>
        </p:txBody>
      </p:sp>
      <p:sp>
        <p:nvSpPr>
          <p:cNvPr id="3" name="Subtitle 2"/>
          <p:cNvSpPr>
            <a:spLocks noGrp="1"/>
          </p:cNvSpPr>
          <p:nvPr>
            <p:ph type="subTitle" idx="1"/>
          </p:nvPr>
        </p:nvSpPr>
        <p:spPr/>
        <p:txBody>
          <a:bodyPr/>
          <a:lstStyle/>
          <a:p>
            <a:r>
              <a:rPr lang="en-CA" dirty="0" smtClean="0"/>
              <a:t>The Pro Side of Things</a:t>
            </a:r>
            <a:endParaRPr lang="en-CA" dirty="0"/>
          </a:p>
        </p:txBody>
      </p:sp>
    </p:spTree>
    <p:extLst>
      <p:ext uri="{BB962C8B-B14F-4D97-AF65-F5344CB8AC3E}">
        <p14:creationId xmlns:p14="http://schemas.microsoft.com/office/powerpoint/2010/main" val="2328076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Comparison to Other Finalists</a:t>
            </a:r>
            <a:endParaRPr lang="en-CA"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2587" y="1704181"/>
            <a:ext cx="58388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521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Simple to implement in software and hardware</a:t>
            </a:r>
          </a:p>
          <a:p>
            <a:r>
              <a:rPr lang="en-CA" dirty="0" smtClean="0"/>
              <a:t>Easy to analyse</a:t>
            </a:r>
          </a:p>
          <a:p>
            <a:r>
              <a:rPr lang="en-CA" dirty="0" smtClean="0"/>
              <a:t>Strong against different kinds of attacks</a:t>
            </a:r>
          </a:p>
          <a:p>
            <a:r>
              <a:rPr lang="en-CA" dirty="0" smtClean="0"/>
              <a:t>Impressive that it was developed by just one person</a:t>
            </a:r>
          </a:p>
          <a:p>
            <a:r>
              <a:rPr lang="en-CA" dirty="0" smtClean="0"/>
              <a:t>Close competitor to </a:t>
            </a:r>
            <a:r>
              <a:rPr lang="en-CA" dirty="0" err="1" smtClean="0"/>
              <a:t>Keccak</a:t>
            </a:r>
            <a:endParaRPr lang="en-CA" dirty="0" smtClean="0"/>
          </a:p>
          <a:p>
            <a:r>
              <a:rPr lang="en-CA" dirty="0" smtClean="0"/>
              <a:t>Overall solid hash function</a:t>
            </a:r>
            <a:endParaRPr lang="en-CA" dirty="0"/>
          </a:p>
        </p:txBody>
      </p:sp>
    </p:spTree>
    <p:extLst>
      <p:ext uri="{BB962C8B-B14F-4D97-AF65-F5344CB8AC3E}">
        <p14:creationId xmlns:p14="http://schemas.microsoft.com/office/powerpoint/2010/main" val="691150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Q&amp;A</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484138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Scope</a:t>
            </a:r>
            <a:endParaRPr lang="en-CA" dirty="0"/>
          </a:p>
        </p:txBody>
      </p:sp>
      <p:sp>
        <p:nvSpPr>
          <p:cNvPr id="3" name="Content Placeholder 2"/>
          <p:cNvSpPr>
            <a:spLocks noGrp="1"/>
          </p:cNvSpPr>
          <p:nvPr>
            <p:ph idx="1"/>
          </p:nvPr>
        </p:nvSpPr>
        <p:spPr/>
        <p:txBody>
          <a:bodyPr/>
          <a:lstStyle/>
          <a:p>
            <a:r>
              <a:rPr lang="en-CA" dirty="0" smtClean="0"/>
              <a:t>Background</a:t>
            </a:r>
          </a:p>
          <a:p>
            <a:r>
              <a:rPr lang="en-CA" dirty="0" smtClean="0"/>
              <a:t>How JH works</a:t>
            </a:r>
          </a:p>
          <a:p>
            <a:r>
              <a:rPr lang="en-CA" dirty="0" smtClean="0"/>
              <a:t>Pros/Cons</a:t>
            </a:r>
          </a:p>
          <a:p>
            <a:r>
              <a:rPr lang="en-CA" dirty="0" smtClean="0"/>
              <a:t>Cryptanalysis</a:t>
            </a:r>
          </a:p>
          <a:p>
            <a:r>
              <a:rPr lang="en-CA" dirty="0" smtClean="0"/>
              <a:t>Comparison to Other Finalists</a:t>
            </a:r>
          </a:p>
          <a:p>
            <a:r>
              <a:rPr lang="en-CA" dirty="0" smtClean="0"/>
              <a:t>Conclusion</a:t>
            </a:r>
          </a:p>
          <a:p>
            <a:endParaRPr lang="en-CA" dirty="0"/>
          </a:p>
        </p:txBody>
      </p:sp>
    </p:spTree>
    <p:extLst>
      <p:ext uri="{BB962C8B-B14F-4D97-AF65-F5344CB8AC3E}">
        <p14:creationId xmlns:p14="http://schemas.microsoft.com/office/powerpoint/2010/main" val="1843684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Background of JH</a:t>
            </a:r>
            <a:endParaRPr lang="en-CA" dirty="0"/>
          </a:p>
        </p:txBody>
      </p:sp>
      <p:sp>
        <p:nvSpPr>
          <p:cNvPr id="3" name="Content Placeholder 2"/>
          <p:cNvSpPr>
            <a:spLocks noGrp="1"/>
          </p:cNvSpPr>
          <p:nvPr>
            <p:ph idx="1"/>
          </p:nvPr>
        </p:nvSpPr>
        <p:spPr/>
        <p:txBody>
          <a:bodyPr/>
          <a:lstStyle/>
          <a:p>
            <a:r>
              <a:rPr lang="en-CA" dirty="0" smtClean="0"/>
              <a:t>Created by </a:t>
            </a:r>
            <a:r>
              <a:rPr lang="en-CA" dirty="0" err="1" smtClean="0"/>
              <a:t>Hongjun</a:t>
            </a:r>
            <a:r>
              <a:rPr lang="en-CA" dirty="0" smtClean="0"/>
              <a:t> Wu </a:t>
            </a:r>
            <a:r>
              <a:rPr lang="en-CA" u="sng" dirty="0" smtClean="0"/>
              <a:t>alone</a:t>
            </a:r>
          </a:p>
          <a:p>
            <a:r>
              <a:rPr lang="en-CA" dirty="0" smtClean="0"/>
              <a:t>Submitted to the NIST hash competition October 2008</a:t>
            </a:r>
          </a:p>
          <a:p>
            <a:r>
              <a:rPr lang="en-CA" dirty="0" smtClean="0"/>
              <a:t>Digest sizes: 224</a:t>
            </a:r>
            <a:r>
              <a:rPr lang="en-CA" dirty="0"/>
              <a:t>, 256, 384, </a:t>
            </a:r>
            <a:r>
              <a:rPr lang="en-CA" dirty="0" smtClean="0"/>
              <a:t>512</a:t>
            </a:r>
          </a:p>
          <a:p>
            <a:r>
              <a:rPr lang="en-CA" dirty="0" smtClean="0"/>
              <a:t>Speed of 19.6 cycles/byte on 64-bit OS</a:t>
            </a:r>
          </a:p>
          <a:p>
            <a:r>
              <a:rPr lang="en-CA" dirty="0" smtClean="0"/>
              <a:t>Speed of </a:t>
            </a:r>
            <a:r>
              <a:rPr lang="en-CA" dirty="0"/>
              <a:t>23.3 </a:t>
            </a:r>
            <a:r>
              <a:rPr lang="en-CA" dirty="0" smtClean="0"/>
              <a:t>cycles/byte on 32-bit OS</a:t>
            </a:r>
          </a:p>
          <a:p>
            <a:endParaRPr lang="en-CA" u="sng" dirty="0">
              <a:solidFill>
                <a:schemeClr val="bg1"/>
              </a:solidFill>
            </a:endParaRPr>
          </a:p>
        </p:txBody>
      </p:sp>
    </p:spTree>
    <p:extLst>
      <p:ext uri="{BB962C8B-B14F-4D97-AF65-F5344CB8AC3E}">
        <p14:creationId xmlns:p14="http://schemas.microsoft.com/office/powerpoint/2010/main" val="3855909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JH Works</a:t>
            </a:r>
            <a:endParaRPr lang="en-CA" dirty="0"/>
          </a:p>
        </p:txBody>
      </p:sp>
      <p:sp>
        <p:nvSpPr>
          <p:cNvPr id="3" name="Content Placeholder 2"/>
          <p:cNvSpPr>
            <a:spLocks noGrp="1"/>
          </p:cNvSpPr>
          <p:nvPr>
            <p:ph idx="1"/>
          </p:nvPr>
        </p:nvSpPr>
        <p:spPr/>
        <p:txBody>
          <a:bodyPr>
            <a:normAutofit lnSpcReduction="10000"/>
          </a:bodyPr>
          <a:lstStyle/>
          <a:p>
            <a:r>
              <a:rPr lang="en-CA" dirty="0" smtClean="0"/>
              <a:t>Takes message blocks of 512-bits and generates hash values of 224, 256, 384, and 512 bits.</a:t>
            </a:r>
          </a:p>
          <a:p>
            <a:pPr marL="0" indent="0">
              <a:buNone/>
            </a:pPr>
            <a:r>
              <a:rPr lang="en-CA" b="1" u="sng" dirty="0" smtClean="0"/>
              <a:t>5 Steps</a:t>
            </a:r>
          </a:p>
          <a:p>
            <a:r>
              <a:rPr lang="en-CA" dirty="0"/>
              <a:t>Padding the </a:t>
            </a:r>
            <a:r>
              <a:rPr lang="en-CA" dirty="0" smtClean="0"/>
              <a:t>message</a:t>
            </a:r>
          </a:p>
          <a:p>
            <a:pPr lvl="1"/>
            <a:r>
              <a:rPr lang="en-CA" dirty="0" smtClean="0"/>
              <a:t>Extra bits are added to the message so that it has a length that is a multiple of 512.</a:t>
            </a:r>
            <a:endParaRPr lang="en-CA" dirty="0"/>
          </a:p>
          <a:p>
            <a:r>
              <a:rPr lang="en-CA" dirty="0" smtClean="0"/>
              <a:t>Parsing </a:t>
            </a:r>
            <a:r>
              <a:rPr lang="en-CA" dirty="0"/>
              <a:t>the padded </a:t>
            </a:r>
            <a:r>
              <a:rPr lang="en-CA" dirty="0" smtClean="0"/>
              <a:t>message</a:t>
            </a:r>
          </a:p>
          <a:p>
            <a:pPr lvl="1"/>
            <a:r>
              <a:rPr lang="en-CA" dirty="0" smtClean="0"/>
              <a:t>Each block is split into 128-bit blocks denoted    M</a:t>
            </a:r>
            <a:r>
              <a:rPr lang="en-CA" baseline="-25000" dirty="0" smtClean="0"/>
              <a:t>a</a:t>
            </a:r>
            <a:r>
              <a:rPr lang="en-CA" baseline="30000" dirty="0" smtClean="0"/>
              <a:t>(</a:t>
            </a:r>
            <a:r>
              <a:rPr lang="en-CA" baseline="30000" dirty="0" err="1" smtClean="0"/>
              <a:t>i</a:t>
            </a:r>
            <a:r>
              <a:rPr lang="en-CA" baseline="30000" dirty="0" smtClean="0"/>
              <a:t>)</a:t>
            </a:r>
            <a:r>
              <a:rPr lang="en-CA" dirty="0" smtClean="0"/>
              <a:t>.</a:t>
            </a:r>
          </a:p>
        </p:txBody>
      </p:sp>
    </p:spTree>
    <p:extLst>
      <p:ext uri="{BB962C8B-B14F-4D97-AF65-F5344CB8AC3E}">
        <p14:creationId xmlns:p14="http://schemas.microsoft.com/office/powerpoint/2010/main" val="469940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JH Works Cont.</a:t>
            </a:r>
            <a:endParaRPr lang="en-CA" dirty="0"/>
          </a:p>
        </p:txBody>
      </p:sp>
      <p:sp>
        <p:nvSpPr>
          <p:cNvPr id="3" name="Content Placeholder 2"/>
          <p:cNvSpPr>
            <a:spLocks noGrp="1"/>
          </p:cNvSpPr>
          <p:nvPr>
            <p:ph idx="1"/>
          </p:nvPr>
        </p:nvSpPr>
        <p:spPr/>
        <p:txBody>
          <a:bodyPr>
            <a:normAutofit fontScale="77500" lnSpcReduction="20000"/>
          </a:bodyPr>
          <a:lstStyle/>
          <a:p>
            <a:r>
              <a:rPr lang="en-CA" dirty="0"/>
              <a:t>Setting the initial hash </a:t>
            </a:r>
            <a:r>
              <a:rPr lang="en-CA" dirty="0" smtClean="0"/>
              <a:t>value</a:t>
            </a:r>
          </a:p>
          <a:p>
            <a:pPr lvl="1"/>
            <a:r>
              <a:rPr lang="en-CA" dirty="0" smtClean="0"/>
              <a:t>Value depends on digest size</a:t>
            </a:r>
          </a:p>
          <a:p>
            <a:pPr lvl="1"/>
            <a:r>
              <a:rPr lang="en-CA" dirty="0" smtClean="0"/>
              <a:t>H</a:t>
            </a:r>
            <a:r>
              <a:rPr lang="en-CA" baseline="30000" dirty="0" smtClean="0"/>
              <a:t>(0)</a:t>
            </a:r>
            <a:r>
              <a:rPr lang="en-CA" dirty="0" smtClean="0"/>
              <a:t> = F</a:t>
            </a:r>
            <a:r>
              <a:rPr lang="en-CA" baseline="-25000" dirty="0" smtClean="0"/>
              <a:t>8</a:t>
            </a:r>
            <a:r>
              <a:rPr lang="en-CA" dirty="0" smtClean="0"/>
              <a:t>(H</a:t>
            </a:r>
            <a:r>
              <a:rPr lang="en-CA" baseline="30000" dirty="0" smtClean="0"/>
              <a:t>(-1)</a:t>
            </a:r>
            <a:r>
              <a:rPr lang="en-CA" dirty="0" smtClean="0"/>
              <a:t>, M</a:t>
            </a:r>
            <a:r>
              <a:rPr lang="en-CA" baseline="30000" dirty="0" smtClean="0"/>
              <a:t>(0)</a:t>
            </a:r>
            <a:r>
              <a:rPr lang="en-CA" dirty="0" smtClean="0"/>
              <a:t>)</a:t>
            </a:r>
          </a:p>
          <a:p>
            <a:pPr lvl="1"/>
            <a:r>
              <a:rPr lang="en-CA" dirty="0" smtClean="0"/>
              <a:t>H</a:t>
            </a:r>
            <a:r>
              <a:rPr lang="en-CA" baseline="30000" dirty="0" smtClean="0"/>
              <a:t>(-1)</a:t>
            </a:r>
            <a:r>
              <a:rPr lang="en-CA" dirty="0" smtClean="0"/>
              <a:t>: the first 2 bits are digest size, remaining are set to 0.</a:t>
            </a:r>
          </a:p>
          <a:p>
            <a:pPr lvl="1"/>
            <a:r>
              <a:rPr lang="en-CA" dirty="0" smtClean="0"/>
              <a:t>M</a:t>
            </a:r>
            <a:r>
              <a:rPr lang="en-CA" baseline="30000" dirty="0" smtClean="0"/>
              <a:t>(0)</a:t>
            </a:r>
            <a:r>
              <a:rPr lang="en-CA" dirty="0" smtClean="0"/>
              <a:t> is set to 0.</a:t>
            </a:r>
            <a:endParaRPr lang="en-CA" dirty="0"/>
          </a:p>
          <a:p>
            <a:r>
              <a:rPr lang="en-CA" dirty="0"/>
              <a:t>Computing the final hash </a:t>
            </a:r>
            <a:r>
              <a:rPr lang="en-CA" dirty="0" smtClean="0"/>
              <a:t>value</a:t>
            </a:r>
          </a:p>
          <a:p>
            <a:pPr lvl="1"/>
            <a:r>
              <a:rPr lang="en-CA" dirty="0" smtClean="0"/>
              <a:t>F</a:t>
            </a:r>
            <a:r>
              <a:rPr lang="en-CA" baseline="-25000" dirty="0" smtClean="0"/>
              <a:t>8</a:t>
            </a:r>
            <a:r>
              <a:rPr lang="en-CA" baseline="30000" dirty="0" smtClean="0"/>
              <a:t> </a:t>
            </a:r>
            <a:r>
              <a:rPr lang="en-CA" dirty="0" smtClean="0"/>
              <a:t>is applied to each 512-bit block iteratively until the final hash is generated.</a:t>
            </a:r>
            <a:endParaRPr lang="en-CA" baseline="-25000" dirty="0" smtClean="0"/>
          </a:p>
          <a:p>
            <a:r>
              <a:rPr lang="en-CA" dirty="0" smtClean="0"/>
              <a:t>Generating </a:t>
            </a:r>
            <a:r>
              <a:rPr lang="en-CA" dirty="0"/>
              <a:t>the message </a:t>
            </a:r>
            <a:r>
              <a:rPr lang="en-CA" dirty="0" smtClean="0"/>
              <a:t>digest</a:t>
            </a:r>
          </a:p>
          <a:p>
            <a:pPr lvl="1"/>
            <a:r>
              <a:rPr lang="en-CA" dirty="0" smtClean="0"/>
              <a:t>Depending on digest size (n), the last n bits are taken from the computed final hash.</a:t>
            </a:r>
          </a:p>
          <a:p>
            <a:pPr marL="0" indent="0">
              <a:buNone/>
            </a:pPr>
            <a:r>
              <a:rPr lang="en-CA" dirty="0" smtClean="0"/>
              <a:t> </a:t>
            </a:r>
          </a:p>
          <a:p>
            <a:r>
              <a:rPr lang="en-CA" dirty="0" smtClean="0"/>
              <a:t>For more information see:</a:t>
            </a:r>
          </a:p>
          <a:p>
            <a:pPr lvl="1"/>
            <a:r>
              <a:rPr lang="en-CA" dirty="0"/>
              <a:t>http://www.cs.rit.edu/~hpb/Lectures/20112/S_T/Src/32/JH_hash_function_presentation.pdf</a:t>
            </a:r>
          </a:p>
          <a:p>
            <a:endParaRPr lang="en-CA" dirty="0"/>
          </a:p>
        </p:txBody>
      </p:sp>
    </p:spTree>
    <p:extLst>
      <p:ext uri="{BB962C8B-B14F-4D97-AF65-F5344CB8AC3E}">
        <p14:creationId xmlns:p14="http://schemas.microsoft.com/office/powerpoint/2010/main" val="1164273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Pros/Cons</a:t>
            </a:r>
            <a:endParaRPr lang="en-CA" dirty="0"/>
          </a:p>
        </p:txBody>
      </p:sp>
      <p:sp>
        <p:nvSpPr>
          <p:cNvPr id="3" name="Content Placeholder 2"/>
          <p:cNvSpPr>
            <a:spLocks noGrp="1"/>
          </p:cNvSpPr>
          <p:nvPr>
            <p:ph idx="1"/>
          </p:nvPr>
        </p:nvSpPr>
        <p:spPr/>
        <p:txBody>
          <a:bodyPr>
            <a:normAutofit lnSpcReduction="10000"/>
          </a:bodyPr>
          <a:lstStyle/>
          <a:p>
            <a:r>
              <a:rPr lang="en-CA" dirty="0"/>
              <a:t>Built from very simple components</a:t>
            </a:r>
          </a:p>
          <a:p>
            <a:r>
              <a:rPr lang="en-CA" dirty="0"/>
              <a:t>Simple components allow for easy implementation in hard ware</a:t>
            </a:r>
          </a:p>
          <a:p>
            <a:r>
              <a:rPr lang="en-CA" dirty="0"/>
              <a:t>Simple components make the algorithm quick in both hardware and software</a:t>
            </a:r>
          </a:p>
          <a:p>
            <a:r>
              <a:rPr lang="en-CA" dirty="0"/>
              <a:t>Works as a drop in replacement of SHA2</a:t>
            </a:r>
          </a:p>
          <a:p>
            <a:r>
              <a:rPr lang="en-CA" dirty="0"/>
              <a:t>The best attack on JH requires very large resources to implement and during the decision process were </a:t>
            </a:r>
            <a:r>
              <a:rPr lang="en-CA" dirty="0" err="1"/>
              <a:t>uable</a:t>
            </a:r>
            <a:r>
              <a:rPr lang="en-CA" dirty="0"/>
              <a:t> to be verified</a:t>
            </a:r>
          </a:p>
          <a:p>
            <a:pPr marL="0" indent="0">
              <a:buNone/>
            </a:pPr>
            <a:endParaRPr lang="en-CA" dirty="0"/>
          </a:p>
        </p:txBody>
      </p:sp>
    </p:spTree>
    <p:extLst>
      <p:ext uri="{BB962C8B-B14F-4D97-AF65-F5344CB8AC3E}">
        <p14:creationId xmlns:p14="http://schemas.microsoft.com/office/powerpoint/2010/main" val="150888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Pros/Cons Cont.</a:t>
            </a:r>
            <a:endParaRPr lang="en-CA" dirty="0"/>
          </a:p>
        </p:txBody>
      </p:sp>
      <p:sp>
        <p:nvSpPr>
          <p:cNvPr id="3" name="Content Placeholder 2"/>
          <p:cNvSpPr>
            <a:spLocks noGrp="1"/>
          </p:cNvSpPr>
          <p:nvPr>
            <p:ph idx="1"/>
          </p:nvPr>
        </p:nvSpPr>
        <p:spPr/>
        <p:txBody>
          <a:bodyPr>
            <a:normAutofit/>
          </a:bodyPr>
          <a:lstStyle/>
          <a:p>
            <a:r>
              <a:rPr lang="en-CA" dirty="0" smtClean="0"/>
              <a:t>"</a:t>
            </a:r>
            <a:r>
              <a:rPr lang="en-CA" dirty="0" err="1" smtClean="0"/>
              <a:t>Keccak</a:t>
            </a:r>
            <a:r>
              <a:rPr lang="en-CA" dirty="0" smtClean="0"/>
              <a:t> has the largest security margin, with 79% of its hash function still unbroken; JH has the smallest security margin, with 38% unbroken“ </a:t>
            </a:r>
            <a:r>
              <a:rPr lang="en-CA" baseline="30000" dirty="0" smtClean="0"/>
              <a:t>1</a:t>
            </a:r>
            <a:endParaRPr lang="en-CA" dirty="0" smtClean="0"/>
          </a:p>
          <a:p>
            <a:r>
              <a:rPr lang="en-CA" dirty="0" smtClean="0"/>
              <a:t>"there is no known way for an attacker to exploit the JH domain extension to find </a:t>
            </a:r>
            <a:r>
              <a:rPr lang="en-CA" dirty="0" err="1" smtClean="0"/>
              <a:t>preimages</a:t>
            </a:r>
            <a:r>
              <a:rPr lang="en-CA" dirty="0" smtClean="0"/>
              <a:t>, or second </a:t>
            </a:r>
            <a:r>
              <a:rPr lang="en-CA" dirty="0" err="1" smtClean="0"/>
              <a:t>preimages</a:t>
            </a:r>
            <a:r>
              <a:rPr lang="en-CA" dirty="0" smtClean="0"/>
              <a:t> more efficiently than a brute-force search“ </a:t>
            </a:r>
            <a:r>
              <a:rPr lang="en-CA" baseline="30000" dirty="0" smtClean="0"/>
              <a:t>1</a:t>
            </a:r>
            <a:endParaRPr lang="en-CA" dirty="0" smtClean="0"/>
          </a:p>
          <a:p>
            <a:pPr marL="0" indent="0">
              <a:buNone/>
            </a:pPr>
            <a:endParaRPr lang="en-CA" dirty="0"/>
          </a:p>
        </p:txBody>
      </p:sp>
      <p:sp>
        <p:nvSpPr>
          <p:cNvPr id="4" name="Footer Placeholder 3"/>
          <p:cNvSpPr>
            <a:spLocks noGrp="1"/>
          </p:cNvSpPr>
          <p:nvPr>
            <p:ph type="ftr" sz="quarter" idx="11"/>
          </p:nvPr>
        </p:nvSpPr>
        <p:spPr>
          <a:xfrm>
            <a:off x="1219200" y="6096000"/>
            <a:ext cx="7315200" cy="304800"/>
          </a:xfrm>
        </p:spPr>
        <p:txBody>
          <a:bodyPr/>
          <a:lstStyle/>
          <a:p>
            <a:r>
              <a:rPr lang="en-CA" dirty="0" smtClean="0"/>
              <a:t>1 - (http://nvlpubs.nist.gov/nistpubs/ir/2012/NIST.IR.7896.pdf)</a:t>
            </a:r>
            <a:endParaRPr lang="en-CA" dirty="0"/>
          </a:p>
        </p:txBody>
      </p:sp>
    </p:spTree>
    <p:extLst>
      <p:ext uri="{BB962C8B-B14F-4D97-AF65-F5344CB8AC3E}">
        <p14:creationId xmlns:p14="http://schemas.microsoft.com/office/powerpoint/2010/main" val="3445849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Pros/Cons Cont.</a:t>
            </a:r>
            <a:endParaRPr lang="en-CA" dirty="0"/>
          </a:p>
        </p:txBody>
      </p:sp>
      <p:sp>
        <p:nvSpPr>
          <p:cNvPr id="3" name="Content Placeholder 2"/>
          <p:cNvSpPr>
            <a:spLocks noGrp="1"/>
          </p:cNvSpPr>
          <p:nvPr>
            <p:ph idx="1"/>
          </p:nvPr>
        </p:nvSpPr>
        <p:spPr/>
        <p:txBody>
          <a:bodyPr>
            <a:normAutofit fontScale="85000" lnSpcReduction="10000"/>
          </a:bodyPr>
          <a:lstStyle/>
          <a:p>
            <a:r>
              <a:rPr lang="en-CA" dirty="0"/>
              <a:t>256 </a:t>
            </a:r>
            <a:r>
              <a:rPr lang="en-CA" dirty="0" err="1"/>
              <a:t>Sboxes</a:t>
            </a:r>
            <a:r>
              <a:rPr lang="en-CA" dirty="0"/>
              <a:t> can be computed in parallel</a:t>
            </a:r>
          </a:p>
          <a:p>
            <a:r>
              <a:rPr lang="en-CA" dirty="0"/>
              <a:t>Of the finalists, BLAKE and JH were only tweaked to increase the number of rounds. This does not affect any cryptanalysis prior to the tweak and is, therefore, the most innocuous type of tweak.</a:t>
            </a:r>
          </a:p>
          <a:p>
            <a:r>
              <a:rPr lang="en-CA" dirty="0"/>
              <a:t>While a pseudo-collision attack exists on the JH compression function (because of its ability to be reversed) it was deemed to be </a:t>
            </a:r>
            <a:r>
              <a:rPr lang="en-CA" dirty="0" smtClean="0"/>
              <a:t>minor</a:t>
            </a:r>
          </a:p>
          <a:p>
            <a:pPr marL="0" indent="0">
              <a:buNone/>
            </a:pPr>
            <a:endParaRPr lang="en-CA" dirty="0" smtClean="0"/>
          </a:p>
          <a:p>
            <a:r>
              <a:rPr lang="en-CA" dirty="0"/>
              <a:t>MAC is not the greatest in terms of efficiency</a:t>
            </a:r>
          </a:p>
          <a:p>
            <a:pPr lvl="1"/>
            <a:r>
              <a:rPr lang="en-CA" dirty="0"/>
              <a:t>Push for dedicated MAC protocol in place of using hashing functions for </a:t>
            </a:r>
            <a:r>
              <a:rPr lang="en-CA" dirty="0" smtClean="0"/>
              <a:t>MACs  </a:t>
            </a:r>
            <a:r>
              <a:rPr lang="en-CA" baseline="30000" dirty="0" smtClean="0"/>
              <a:t>2</a:t>
            </a:r>
            <a:endParaRPr lang="en-CA" dirty="0"/>
          </a:p>
          <a:p>
            <a:endParaRPr lang="en-CA" dirty="0"/>
          </a:p>
          <a:p>
            <a:endParaRPr lang="en-CA" dirty="0"/>
          </a:p>
        </p:txBody>
      </p:sp>
      <p:sp>
        <p:nvSpPr>
          <p:cNvPr id="4" name="Footer Placeholder 3"/>
          <p:cNvSpPr>
            <a:spLocks noGrp="1"/>
          </p:cNvSpPr>
          <p:nvPr>
            <p:ph type="ftr" sz="quarter" idx="11"/>
          </p:nvPr>
        </p:nvSpPr>
        <p:spPr>
          <a:xfrm>
            <a:off x="1295400" y="6324600"/>
            <a:ext cx="6934200" cy="350520"/>
          </a:xfrm>
        </p:spPr>
        <p:txBody>
          <a:bodyPr/>
          <a:lstStyle/>
          <a:p>
            <a:r>
              <a:rPr lang="en-CA" dirty="0" smtClean="0"/>
              <a:t>2 - (http://www3.ntu.edu.sg/home/wuhj/research/jh/jh_1stsha3.pdf)</a:t>
            </a:r>
            <a:endParaRPr lang="en-CA" dirty="0"/>
          </a:p>
        </p:txBody>
      </p:sp>
    </p:spTree>
    <p:extLst>
      <p:ext uri="{BB962C8B-B14F-4D97-AF65-F5344CB8AC3E}">
        <p14:creationId xmlns:p14="http://schemas.microsoft.com/office/powerpoint/2010/main" val="1700464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Cryptanalysis</a:t>
            </a:r>
            <a:endParaRPr lang="en-CA" dirty="0"/>
          </a:p>
        </p:txBody>
      </p:sp>
      <p:sp>
        <p:nvSpPr>
          <p:cNvPr id="3" name="Content Placeholder 2"/>
          <p:cNvSpPr>
            <a:spLocks noGrp="1"/>
          </p:cNvSpPr>
          <p:nvPr>
            <p:ph idx="1"/>
          </p:nvPr>
        </p:nvSpPr>
        <p:spPr/>
        <p:txBody>
          <a:bodyPr/>
          <a:lstStyle/>
          <a:p>
            <a:r>
              <a:rPr lang="en-CA" dirty="0" smtClean="0"/>
              <a:t>JH has optimal security for collision search attacks</a:t>
            </a:r>
          </a:p>
          <a:p>
            <a:r>
              <a:rPr lang="en-CA" dirty="0" smtClean="0"/>
              <a:t>Strong against differential attacks</a:t>
            </a:r>
          </a:p>
          <a:p>
            <a:pPr lvl="1"/>
            <a:r>
              <a:rPr lang="en-CA" dirty="0" smtClean="0"/>
              <a:t>Compression function  uses 10752 4x4 bit </a:t>
            </a:r>
            <a:r>
              <a:rPr lang="en-CA" dirty="0" err="1" smtClean="0"/>
              <a:t>sboxes</a:t>
            </a:r>
            <a:endParaRPr lang="en-CA" dirty="0" smtClean="0"/>
          </a:p>
          <a:p>
            <a:pPr lvl="1"/>
            <a:r>
              <a:rPr lang="en-CA" dirty="0" smtClean="0"/>
              <a:t>Trail involves more than 700 </a:t>
            </a:r>
            <a:r>
              <a:rPr lang="en-CA" dirty="0" err="1" smtClean="0"/>
              <a:t>sboxes</a:t>
            </a:r>
            <a:endParaRPr lang="en-CA" dirty="0"/>
          </a:p>
          <a:p>
            <a:r>
              <a:rPr lang="en-CA" dirty="0" err="1" smtClean="0"/>
              <a:t>Preimage</a:t>
            </a:r>
            <a:r>
              <a:rPr lang="en-CA" dirty="0" smtClean="0"/>
              <a:t> attack is more expensive than brute force</a:t>
            </a:r>
          </a:p>
          <a:p>
            <a:r>
              <a:rPr lang="en-CA" dirty="0" smtClean="0"/>
              <a:t>Large security margin</a:t>
            </a:r>
          </a:p>
          <a:p>
            <a:pPr lvl="1"/>
            <a:r>
              <a:rPr lang="en-CA" dirty="0" smtClean="0"/>
              <a:t>Brute force is best attack</a:t>
            </a:r>
          </a:p>
          <a:p>
            <a:endParaRPr lang="en-CA" dirty="0"/>
          </a:p>
        </p:txBody>
      </p:sp>
    </p:spTree>
    <p:extLst>
      <p:ext uri="{BB962C8B-B14F-4D97-AF65-F5344CB8AC3E}">
        <p14:creationId xmlns:p14="http://schemas.microsoft.com/office/powerpoint/2010/main" val="16702957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90</TotalTime>
  <Words>537</Words>
  <Application>Microsoft Office PowerPoint</Application>
  <PresentationFormat>On-screen Show (4:3)</PresentationFormat>
  <Paragraphs>70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Foundry</vt:lpstr>
      <vt:lpstr>The JH Hash Function</vt:lpstr>
      <vt:lpstr>Scope</vt:lpstr>
      <vt:lpstr>Background of JH</vt:lpstr>
      <vt:lpstr>How JH Works</vt:lpstr>
      <vt:lpstr>How JH Works Cont.</vt:lpstr>
      <vt:lpstr>Pros/Cons</vt:lpstr>
      <vt:lpstr>Pros/Cons Cont.</vt:lpstr>
      <vt:lpstr>Pros/Cons Cont.</vt:lpstr>
      <vt:lpstr>Cryptanalysis</vt:lpstr>
      <vt:lpstr>Comparison to Other Finalists</vt:lpstr>
      <vt:lpstr>Conclusion</vt:lpstr>
      <vt:lpstr>Q&amp;A</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dc:creator>
  <cp:lastModifiedBy>Brian</cp:lastModifiedBy>
  <cp:revision>25</cp:revision>
  <dcterms:created xsi:type="dcterms:W3CDTF">2014-11-15T18:10:01Z</dcterms:created>
  <dcterms:modified xsi:type="dcterms:W3CDTF">2014-11-15T19:40:05Z</dcterms:modified>
</cp:coreProperties>
</file>