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rawings/vmlDrawing1.vml" ContentType="application/vnd.openxmlformats-officedocument.vmlDrawing"/>
  <Override PartName="/ppt/drawings/vmlDrawing2.vml" ContentType="application/vnd.openxmlformats-officedocument.vmlDrawing"/>
  <Override PartName="/ppt/drawings/vmlDrawing3.vml" ContentType="application/vnd.openxmlformats-officedocument.vmlDrawin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3">
  <p:sldMasterIdLst>
    <p:sldMasterId id="2147483698" r:id="rId5"/>
  </p:sldMasterIdLst>
  <p:notesMasterIdLst>
    <p:notesMasterId r:id="rId10"/>
  </p:notesMasterIdLst>
  <p:handoutMasterIdLst>
    <p:handoutMasterId r:id="rId11"/>
  </p:handoutMasterIdLst>
  <p:sldIdLst>
    <p:sldId id="688" r:id="rId6"/>
    <p:sldId id="694" r:id="rId7"/>
    <p:sldId id="689" r:id="rId8"/>
    <p:sldId id="686" r:id="rId9"/>
  </p:sldIdLst>
  <p:sldSz cx="12190413" cy="6859588"/>
  <p:notesSz cx="6858000" cy="9144000"/>
  <p:custDataLst>
    <p:tags r:id="rId12"/>
  </p:custDataLst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">
          <p15:clr>
            <a:srgbClr val="A4A3A4"/>
          </p15:clr>
        </p15:guide>
        <p15:guide id="2" orient="horz" pos="4013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orient="horz" pos="802">
          <p15:clr>
            <a:srgbClr val="A4A3A4"/>
          </p15:clr>
        </p15:guide>
        <p15:guide id="5" orient="horz" pos="1608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165">
          <p15:clr>
            <a:srgbClr val="A4A3A4"/>
          </p15:clr>
        </p15:guide>
        <p15:guide id="8" orient="horz" pos="4170">
          <p15:clr>
            <a:srgbClr val="A4A3A4"/>
          </p15:clr>
        </p15:guide>
        <p15:guide id="9" orient="horz" pos="2886">
          <p15:clr>
            <a:srgbClr val="A4A3A4"/>
          </p15:clr>
        </p15:guide>
        <p15:guide id="10" orient="horz" pos="964">
          <p15:clr>
            <a:srgbClr val="A4A3A4"/>
          </p15:clr>
        </p15:guide>
        <p15:guide id="11" orient="horz" pos="3053">
          <p15:clr>
            <a:srgbClr val="A4A3A4"/>
          </p15:clr>
        </p15:guide>
        <p15:guide id="12" orient="horz" pos="1131">
          <p15:clr>
            <a:srgbClr val="A4A3A4"/>
          </p15:clr>
        </p15:guide>
        <p15:guide id="13" orient="horz" pos="2723">
          <p15:clr>
            <a:srgbClr val="A4A3A4"/>
          </p15:clr>
        </p15:guide>
        <p15:guide id="14" orient="horz" pos="1280">
          <p15:clr>
            <a:srgbClr val="A4A3A4"/>
          </p15:clr>
        </p15:guide>
        <p15:guide id="15" orient="horz" pos="3850">
          <p15:clr>
            <a:srgbClr val="A4A3A4"/>
          </p15:clr>
        </p15:guide>
        <p15:guide id="16" orient="horz" pos="3685">
          <p15:clr>
            <a:srgbClr val="A4A3A4"/>
          </p15:clr>
        </p15:guide>
        <p15:guide id="17" orient="horz" pos="3530">
          <p15:clr>
            <a:srgbClr val="A4A3A4"/>
          </p15:clr>
        </p15:guide>
        <p15:guide id="18" orient="horz" pos="3370">
          <p15:clr>
            <a:srgbClr val="A4A3A4"/>
          </p15:clr>
        </p15:guide>
        <p15:guide id="19" orient="horz" pos="3206">
          <p15:clr>
            <a:srgbClr val="A4A3A4"/>
          </p15:clr>
        </p15:guide>
        <p15:guide id="20" orient="horz" pos="2570">
          <p15:clr>
            <a:srgbClr val="A4A3A4"/>
          </p15:clr>
        </p15:guide>
        <p15:guide id="21" orient="horz" pos="2407">
          <p15:clr>
            <a:srgbClr val="A4A3A4"/>
          </p15:clr>
        </p15:guide>
        <p15:guide id="22" orient="horz" pos="1924">
          <p15:clr>
            <a:srgbClr val="A4A3A4"/>
          </p15:clr>
        </p15:guide>
        <p15:guide id="23" orient="horz" pos="1767">
          <p15:clr>
            <a:srgbClr val="A4A3A4"/>
          </p15:clr>
        </p15:guide>
        <p15:guide id="24" orient="horz" pos="1447">
          <p15:clr>
            <a:srgbClr val="A4A3A4"/>
          </p15:clr>
        </p15:guide>
        <p15:guide id="25" orient="horz" pos="649">
          <p15:clr>
            <a:srgbClr val="A4A3A4"/>
          </p15:clr>
        </p15:guide>
        <p15:guide id="26" orient="horz" pos="2084">
          <p15:clr>
            <a:srgbClr val="A4A3A4"/>
          </p15:clr>
        </p15:guide>
        <p15:guide id="27" orient="horz" pos="2243">
          <p15:clr>
            <a:srgbClr val="A4A3A4"/>
          </p15:clr>
        </p15:guide>
        <p15:guide id="28" pos="3840">
          <p15:clr>
            <a:srgbClr val="A4A3A4"/>
          </p15:clr>
        </p15:guide>
        <p15:guide id="29" pos="320">
          <p15:clr>
            <a:srgbClr val="A4A3A4"/>
          </p15:clr>
        </p15:guide>
        <p15:guide id="30" pos="7367">
          <p15:clr>
            <a:srgbClr val="A4A3A4"/>
          </p15:clr>
        </p15:guide>
        <p15:guide id="31" pos="7043">
          <p15:clr>
            <a:srgbClr val="A4A3A4"/>
          </p15:clr>
        </p15:guide>
        <p15:guide id="32" pos="6562">
          <p15:clr>
            <a:srgbClr val="A4A3A4"/>
          </p15:clr>
        </p15:guide>
        <p15:guide id="33">
          <p15:clr>
            <a:srgbClr val="A4A3A4"/>
          </p15:clr>
        </p15:guide>
        <p15:guide id="34" pos="6083">
          <p15:clr>
            <a:srgbClr val="A4A3A4"/>
          </p15:clr>
        </p15:guide>
        <p15:guide id="35" pos="167">
          <p15:clr>
            <a:srgbClr val="A4A3A4"/>
          </p15:clr>
        </p15:guide>
        <p15:guide id="36" pos="7520">
          <p15:clr>
            <a:srgbClr val="A4A3A4"/>
          </p15:clr>
        </p15:guide>
        <p15:guide id="37" pos="2568">
          <p15:clr>
            <a:srgbClr val="A4A3A4"/>
          </p15:clr>
        </p15:guide>
        <p15:guide id="38" pos="2406">
          <p15:clr>
            <a:srgbClr val="A4A3A4"/>
          </p15:clr>
        </p15:guide>
        <p15:guide id="39" pos="2717">
          <p15:clr>
            <a:srgbClr val="A4A3A4"/>
          </p15:clr>
        </p15:guide>
        <p15:guide id="40" pos="2884">
          <p15:clr>
            <a:srgbClr val="A4A3A4"/>
          </p15:clr>
        </p15:guide>
        <p15:guide id="41" pos="3050">
          <p15:clr>
            <a:srgbClr val="A4A3A4"/>
          </p15:clr>
        </p15:guide>
        <p15:guide id="42" pos="3204">
          <p15:clr>
            <a:srgbClr val="A4A3A4"/>
          </p15:clr>
        </p15:guide>
        <p15:guide id="43" pos="3361">
          <p15:clr>
            <a:srgbClr val="A4A3A4"/>
          </p15:clr>
        </p15:guide>
        <p15:guide id="44" pos="3528">
          <p15:clr>
            <a:srgbClr val="A4A3A4"/>
          </p15:clr>
        </p15:guide>
        <p15:guide id="45" pos="4005">
          <p15:clr>
            <a:srgbClr val="A4A3A4"/>
          </p15:clr>
        </p15:guide>
        <p15:guide id="46" pos="4159">
          <p15:clr>
            <a:srgbClr val="A4A3A4"/>
          </p15:clr>
        </p15:guide>
        <p15:guide id="47" pos="4321">
          <p15:clr>
            <a:srgbClr val="A4A3A4"/>
          </p15:clr>
        </p15:guide>
        <p15:guide id="48" pos="4483">
          <p15:clr>
            <a:srgbClr val="A4A3A4"/>
          </p15:clr>
        </p15:guide>
        <p15:guide id="49" pos="5601">
          <p15:clr>
            <a:srgbClr val="A4A3A4"/>
          </p15:clr>
        </p15:guide>
        <p15:guide id="50" pos="5763">
          <p15:clr>
            <a:srgbClr val="A4A3A4"/>
          </p15:clr>
        </p15:guide>
        <p15:guide id="51" pos="5926">
          <p15:clr>
            <a:srgbClr val="A4A3A4"/>
          </p15:clr>
        </p15:guide>
        <p15:guide id="52" pos="6246">
          <p15:clr>
            <a:srgbClr val="A4A3A4"/>
          </p15:clr>
        </p15:guide>
        <p15:guide id="53" pos="6406">
          <p15:clr>
            <a:srgbClr val="A4A3A4"/>
          </p15:clr>
        </p15:guide>
        <p15:guide id="54" pos="7203">
          <p15:clr>
            <a:srgbClr val="A4A3A4"/>
          </p15:clr>
        </p15:guide>
        <p15:guide id="55" pos="6718">
          <p15:clr>
            <a:srgbClr val="A4A3A4"/>
          </p15:clr>
        </p15:guide>
        <p15:guide id="56" pos="6884">
          <p15:clr>
            <a:srgbClr val="A4A3A4"/>
          </p15:clr>
        </p15:guide>
        <p15:guide id="57" pos="5447">
          <p15:clr>
            <a:srgbClr val="A4A3A4"/>
          </p15:clr>
        </p15:guide>
        <p15:guide id="58" pos="5282">
          <p15:clr>
            <a:srgbClr val="A4A3A4"/>
          </p15:clr>
        </p15:guide>
        <p15:guide id="59" pos="5119">
          <p15:clr>
            <a:srgbClr val="A4A3A4"/>
          </p15:clr>
        </p15:guide>
        <p15:guide id="60" pos="4961">
          <p15:clr>
            <a:srgbClr val="A4A3A4"/>
          </p15:clr>
        </p15:guide>
        <p15:guide id="61" pos="4803">
          <p15:clr>
            <a:srgbClr val="A4A3A4"/>
          </p15:clr>
        </p15:guide>
        <p15:guide id="62" pos="4637">
          <p15:clr>
            <a:srgbClr val="A4A3A4"/>
          </p15:clr>
        </p15:guide>
        <p15:guide id="63" pos="487">
          <p15:clr>
            <a:srgbClr val="A4A3A4"/>
          </p15:clr>
        </p15:guide>
        <p15:guide id="64" pos="644">
          <p15:clr>
            <a:srgbClr val="A4A3A4"/>
          </p15:clr>
        </p15:guide>
        <p15:guide id="65" pos="801">
          <p15:clr>
            <a:srgbClr val="A4A3A4"/>
          </p15:clr>
        </p15:guide>
        <p15:guide id="66" pos="967">
          <p15:clr>
            <a:srgbClr val="A4A3A4"/>
          </p15:clr>
        </p15:guide>
        <p15:guide id="67" pos="1120">
          <p15:clr>
            <a:srgbClr val="A4A3A4"/>
          </p15:clr>
        </p15:guide>
        <p15:guide id="68" pos="1281">
          <p15:clr>
            <a:srgbClr val="A4A3A4"/>
          </p15:clr>
        </p15:guide>
        <p15:guide id="69" pos="1442">
          <p15:clr>
            <a:srgbClr val="A4A3A4"/>
          </p15:clr>
        </p15:guide>
        <p15:guide id="70" pos="1609">
          <p15:clr>
            <a:srgbClr val="A4A3A4"/>
          </p15:clr>
        </p15:guide>
        <p15:guide id="71" pos="1762">
          <p15:clr>
            <a:srgbClr val="A4A3A4"/>
          </p15:clr>
        </p15:guide>
        <p15:guide id="72" pos="1924">
          <p15:clr>
            <a:srgbClr val="A4A3A4"/>
          </p15:clr>
        </p15:guide>
        <p15:guide id="73" pos="2085">
          <p15:clr>
            <a:srgbClr val="A4A3A4"/>
          </p15:clr>
        </p15:guide>
        <p15:guide id="74" pos="2244">
          <p15:clr>
            <a:srgbClr val="A4A3A4"/>
          </p15:clr>
        </p15:guide>
        <p15:guide id="75" pos="3682">
          <p15:clr>
            <a:srgbClr val="A4A3A4"/>
          </p15:clr>
        </p15:guide>
        <p15:guide id="76" orient="horz" pos="970">
          <p15:clr>
            <a:srgbClr val="A4A3A4"/>
          </p15:clr>
        </p15:guide>
        <p15:guide id="77" pos="7678">
          <p15:clr>
            <a:srgbClr val="A4A3A4"/>
          </p15:clr>
        </p15:guide>
        <p15:guide id="78" orient="horz" pos="164">
          <p15:clr>
            <a:srgbClr val="A4A3A4"/>
          </p15:clr>
        </p15:guide>
        <p15:guide id="79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1F1"/>
    <a:srgbClr val="99FF66"/>
    <a:srgbClr val="FF6565"/>
    <a:srgbClr val="FFFF99"/>
    <a:srgbClr val="FFFF66"/>
    <a:srgbClr val="99E166"/>
    <a:srgbClr val="FF4747"/>
    <a:srgbClr val="FF0000"/>
    <a:srgbClr val="FF3799"/>
    <a:srgbClr val="85C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412" autoAdjust="0"/>
    <p:restoredTop sz="99444" autoAdjust="0"/>
  </p:normalViewPr>
  <p:slideViewPr>
    <p:cSldViewPr>
      <p:cViewPr varScale="1">
        <p:scale>
          <a:sx n="110" d="100"/>
          <a:sy n="110" d="100"/>
        </p:scale>
        <p:origin x="1272" y="228"/>
      </p:cViewPr>
      <p:guideLst>
        <p:guide orient="horz" pos="325"/>
        <p:guide orient="horz" pos="4013"/>
        <p:guide orient="horz" pos="484"/>
        <p:guide orient="horz" pos="802"/>
        <p:guide orient="horz" pos="1608"/>
        <p:guide orient="horz"/>
        <p:guide orient="horz" pos="165"/>
        <p:guide orient="horz" pos="4170"/>
        <p:guide orient="horz" pos="2886"/>
        <p:guide orient="horz" pos="964"/>
        <p:guide orient="horz" pos="3053"/>
        <p:guide orient="horz" pos="1131"/>
        <p:guide orient="horz" pos="2723"/>
        <p:guide orient="horz" pos="1280"/>
        <p:guide orient="horz" pos="3850"/>
        <p:guide orient="horz" pos="3685"/>
        <p:guide orient="horz" pos="3530"/>
        <p:guide orient="horz" pos="3370"/>
        <p:guide orient="horz" pos="3206"/>
        <p:guide orient="horz" pos="2570"/>
        <p:guide orient="horz" pos="2407"/>
        <p:guide orient="horz" pos="1924"/>
        <p:guide orient="horz" pos="1767"/>
        <p:guide orient="horz" pos="1447"/>
        <p:guide orient="horz" pos="649"/>
        <p:guide orient="horz" pos="2084"/>
        <p:guide orient="horz" pos="2243"/>
        <p:guide pos="3840"/>
        <p:guide pos="320"/>
        <p:guide pos="7367"/>
        <p:guide pos="7043"/>
        <p:guide pos="6562"/>
        <p:guide/>
        <p:guide pos="6083"/>
        <p:guide pos="167"/>
        <p:guide pos="7520"/>
        <p:guide pos="2568"/>
        <p:guide pos="2406"/>
        <p:guide pos="2717"/>
        <p:guide pos="2884"/>
        <p:guide pos="3050"/>
        <p:guide pos="3204"/>
        <p:guide pos="3361"/>
        <p:guide pos="3528"/>
        <p:guide pos="4005"/>
        <p:guide pos="4159"/>
        <p:guide pos="4321"/>
        <p:guide pos="4483"/>
        <p:guide pos="5601"/>
        <p:guide pos="5763"/>
        <p:guide pos="5926"/>
        <p:guide pos="6246"/>
        <p:guide pos="6406"/>
        <p:guide pos="7203"/>
        <p:guide pos="6718"/>
        <p:guide pos="6884"/>
        <p:guide pos="5447"/>
        <p:guide pos="5282"/>
        <p:guide pos="5119"/>
        <p:guide pos="4961"/>
        <p:guide pos="4803"/>
        <p:guide pos="4637"/>
        <p:guide pos="487"/>
        <p:guide pos="644"/>
        <p:guide pos="801"/>
        <p:guide pos="967"/>
        <p:guide pos="1120"/>
        <p:guide pos="1281"/>
        <p:guide pos="1442"/>
        <p:guide pos="1609"/>
        <p:guide pos="1762"/>
        <p:guide pos="1924"/>
        <p:guide pos="2085"/>
        <p:guide pos="2244"/>
        <p:guide pos="3682"/>
        <p:guide orient="horz" pos="970"/>
        <p:guide pos="7678"/>
        <p:guide orient="horz" pos="164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11" Type="http://schemas.openxmlformats.org/officeDocument/2006/relationships/handoutMaster" Target="handoutMasters/handoutMaster1.xml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60D24A-2FCB-4E6F-A111-6AD0C732773C}" type="doc">
      <dgm:prSet loTypeId="urn:microsoft.com/office/officeart/2005/8/layout/chevron1" loCatId="process" qsTypeId="urn:microsoft.com/office/officeart/2005/8/quickstyle/simple1" qsCatId="simple" csTypeId="urn:microsoft.com/office/officeart/2005/8/colors/accent1_5" csCatId="accent1" phldr="1"/>
      <dgm:spPr/>
    </dgm:pt>
    <dgm:pt modelId="{C26AD2BD-8017-47E2-A5F9-B67494D5EBF6}">
      <dgm:prSet phldrT="[Text]" custT="1"/>
      <dgm:spPr>
        <a:xfrm>
          <a:off x="0" y="0"/>
          <a:ext cx="561537" cy="224614"/>
        </a:xfrm>
        <a:prstGeom prst="chevron">
          <a:avLst/>
        </a:prstGeom>
        <a:solidFill>
          <a:srgbClr val="113388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500" b="1" dirty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</a:p>
      </dgm:t>
    </dgm:pt>
    <dgm:pt modelId="{30A7AD77-F597-42AB-B501-2012424B60B5}" type="parTrans" cxnId="{FDDA908B-08C0-4808-938D-3F6835DABA16}">
      <dgm:prSet/>
      <dgm:spPr/>
      <dgm:t>
        <a:bodyPr/>
        <a:lstStyle/>
        <a:p>
          <a:endParaRPr lang="en-US" sz="500"/>
        </a:p>
      </dgm:t>
    </dgm:pt>
    <dgm:pt modelId="{FD4304AE-39BC-4938-9C24-13A0F8BF4761}" type="sibTrans" cxnId="{FDDA908B-08C0-4808-938D-3F6835DABA16}">
      <dgm:prSet/>
      <dgm:spPr/>
      <dgm:t>
        <a:bodyPr/>
        <a:lstStyle/>
        <a:p>
          <a:endParaRPr lang="en-US" sz="500"/>
        </a:p>
      </dgm:t>
    </dgm:pt>
    <dgm:pt modelId="{C14FA823-D787-4D35-9F5C-5D60A6B08B4C}">
      <dgm:prSet phldrT="[Text]" custT="1"/>
      <dgm:spPr>
        <a:xfrm>
          <a:off x="489377" y="0"/>
          <a:ext cx="561537" cy="224614"/>
        </a:xfrm>
        <a:prstGeom prst="chevron">
          <a:avLst/>
        </a:prstGeom>
        <a:solidFill>
          <a:srgbClr val="113388">
            <a:alpha val="90000"/>
            <a:hueOff val="0"/>
            <a:satOff val="0"/>
            <a:lumOff val="0"/>
            <a:alphaOff val="-10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500" b="1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FB4F2361-D0C9-4611-A272-6B2BAF6D0202}" type="parTrans" cxnId="{69B62820-4EC7-4E6F-8A4A-0DE39C99BD40}">
      <dgm:prSet/>
      <dgm:spPr/>
      <dgm:t>
        <a:bodyPr/>
        <a:lstStyle/>
        <a:p>
          <a:endParaRPr lang="en-US" sz="500"/>
        </a:p>
      </dgm:t>
    </dgm:pt>
    <dgm:pt modelId="{95FE783C-0C5C-4B3E-8B45-E60C9845AE04}" type="sibTrans" cxnId="{69B62820-4EC7-4E6F-8A4A-0DE39C99BD40}">
      <dgm:prSet/>
      <dgm:spPr/>
      <dgm:t>
        <a:bodyPr/>
        <a:lstStyle/>
        <a:p>
          <a:endParaRPr lang="en-US" sz="500"/>
        </a:p>
      </dgm:t>
    </dgm:pt>
    <dgm:pt modelId="{F028159A-5FC7-46F4-AACB-854BBB0350CF}">
      <dgm:prSet phldrT="[Text]" custT="1"/>
      <dgm:spPr>
        <a:xfrm>
          <a:off x="1001113" y="0"/>
          <a:ext cx="561537" cy="224614"/>
        </a:xfrm>
        <a:prstGeom prst="chevron">
          <a:avLst/>
        </a:prstGeom>
        <a:solidFill>
          <a:srgbClr val="113388">
            <a:alpha val="90000"/>
            <a:hueOff val="0"/>
            <a:satOff val="0"/>
            <a:lumOff val="0"/>
            <a:alphaOff val="-20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500" b="1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0C195746-664E-42D5-AC15-08EAA7004688}" type="parTrans" cxnId="{447C3D96-EE02-465C-A8CF-0CE071A7D812}">
      <dgm:prSet/>
      <dgm:spPr/>
      <dgm:t>
        <a:bodyPr/>
        <a:lstStyle/>
        <a:p>
          <a:endParaRPr lang="en-US" sz="500"/>
        </a:p>
      </dgm:t>
    </dgm:pt>
    <dgm:pt modelId="{45307B1E-C2EE-4156-ADD1-FD05DB41E959}" type="sibTrans" cxnId="{447C3D96-EE02-465C-A8CF-0CE071A7D812}">
      <dgm:prSet/>
      <dgm:spPr/>
      <dgm:t>
        <a:bodyPr/>
        <a:lstStyle/>
        <a:p>
          <a:endParaRPr lang="en-US" sz="500"/>
        </a:p>
      </dgm:t>
    </dgm:pt>
    <dgm:pt modelId="{FC03A221-708E-4036-9B4F-345463ED88C5}">
      <dgm:prSet phldrT="[Text]"/>
      <dgm:spPr>
        <a:xfrm>
          <a:off x="1495466" y="0"/>
          <a:ext cx="561537" cy="224614"/>
        </a:xfrm>
        <a:prstGeom prst="chevron">
          <a:avLst/>
        </a:prstGeom>
        <a:solidFill>
          <a:srgbClr val="113388">
            <a:alpha val="90000"/>
            <a:hueOff val="0"/>
            <a:satOff val="0"/>
            <a:lumOff val="0"/>
            <a:alphaOff val="-30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b="1" dirty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</a:p>
      </dgm:t>
    </dgm:pt>
    <dgm:pt modelId="{5AD1F264-7F15-45EB-9954-1C2E3F77061D}" type="parTrans" cxnId="{23C7AA14-1F29-4572-B8D3-63343C42DA0D}">
      <dgm:prSet/>
      <dgm:spPr/>
      <dgm:t>
        <a:bodyPr/>
        <a:lstStyle/>
        <a:p>
          <a:endParaRPr lang="de-DE"/>
        </a:p>
      </dgm:t>
    </dgm:pt>
    <dgm:pt modelId="{6D984748-9F6E-4353-B872-9AA8C9E5F3EB}" type="sibTrans" cxnId="{23C7AA14-1F29-4572-B8D3-63343C42DA0D}">
      <dgm:prSet/>
      <dgm:spPr/>
      <dgm:t>
        <a:bodyPr/>
        <a:lstStyle/>
        <a:p>
          <a:endParaRPr lang="de-DE"/>
        </a:p>
      </dgm:t>
    </dgm:pt>
    <dgm:pt modelId="{F5A8C0B3-03F9-47E0-9613-95FE75C5350A}">
      <dgm:prSet phldrT="[Text]"/>
      <dgm:spPr>
        <a:xfrm>
          <a:off x="1963490" y="0"/>
          <a:ext cx="561537" cy="224614"/>
        </a:xfrm>
        <a:prstGeom prst="chevron">
          <a:avLst/>
        </a:prstGeom>
        <a:solidFill>
          <a:srgbClr val="113388">
            <a:alpha val="90000"/>
            <a:hueOff val="0"/>
            <a:satOff val="0"/>
            <a:lumOff val="0"/>
            <a:alphaOff val="-40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b="1" dirty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</a:p>
      </dgm:t>
    </dgm:pt>
    <dgm:pt modelId="{DCEF2168-D6B7-4F3D-A2D1-09307F2B00E9}" type="parTrans" cxnId="{549B09F4-852E-4D98-853E-44A9F28D314F}">
      <dgm:prSet/>
      <dgm:spPr/>
      <dgm:t>
        <a:bodyPr/>
        <a:lstStyle/>
        <a:p>
          <a:endParaRPr lang="de-DE"/>
        </a:p>
      </dgm:t>
    </dgm:pt>
    <dgm:pt modelId="{20E8A50E-5E80-4F95-8FF4-F84F21E11C0F}" type="sibTrans" cxnId="{549B09F4-852E-4D98-853E-44A9F28D314F}">
      <dgm:prSet/>
      <dgm:spPr/>
      <dgm:t>
        <a:bodyPr/>
        <a:lstStyle/>
        <a:p>
          <a:endParaRPr lang="de-DE"/>
        </a:p>
      </dgm:t>
    </dgm:pt>
    <dgm:pt modelId="{37C19E29-C0FB-459A-80BB-BB95CFA0D21F}" type="pres">
      <dgm:prSet presAssocID="{B260D24A-2FCB-4E6F-A111-6AD0C732773C}" presName="Name0" presStyleCnt="0">
        <dgm:presLayoutVars>
          <dgm:dir/>
          <dgm:animLvl val="lvl"/>
          <dgm:resizeHandles val="exact"/>
        </dgm:presLayoutVars>
      </dgm:prSet>
      <dgm:spPr/>
    </dgm:pt>
    <dgm:pt modelId="{FEC69B62-5417-4D35-B9B0-316A03A4B60C}" type="pres">
      <dgm:prSet presAssocID="{C26AD2BD-8017-47E2-A5F9-B67494D5EBF6}" presName="parTxOnly" presStyleLbl="node1" presStyleIdx="0" presStyleCnt="5" custLinFactNeighborX="-2688" custLinFactNeighborY="-96807">
        <dgm:presLayoutVars>
          <dgm:chMax val="0"/>
          <dgm:chPref val="0"/>
          <dgm:bulletEnabled val="1"/>
        </dgm:presLayoutVars>
      </dgm:prSet>
      <dgm:spPr/>
    </dgm:pt>
    <dgm:pt modelId="{1923551E-2DA9-40E5-BB2F-FACDF627B8DF}" type="pres">
      <dgm:prSet presAssocID="{FD4304AE-39BC-4938-9C24-13A0F8BF4761}" presName="parTxOnlySpace" presStyleCnt="0"/>
      <dgm:spPr/>
    </dgm:pt>
    <dgm:pt modelId="{2D0569CE-7C02-4474-97DE-A93C6F5ABF75}" type="pres">
      <dgm:prSet presAssocID="{C14FA823-D787-4D35-9F5C-5D60A6B08B4C}" presName="parTxOnly" presStyleLbl="node1" presStyleIdx="1" presStyleCnt="5" custLinFactNeighborX="-29627" custLinFactNeighborY="-96807">
        <dgm:presLayoutVars>
          <dgm:chMax val="0"/>
          <dgm:chPref val="0"/>
          <dgm:bulletEnabled val="1"/>
        </dgm:presLayoutVars>
      </dgm:prSet>
      <dgm:spPr/>
    </dgm:pt>
    <dgm:pt modelId="{F3360B47-F320-4121-9E25-95607C15B22A}" type="pres">
      <dgm:prSet presAssocID="{95FE783C-0C5C-4B3E-8B45-E60C9845AE04}" presName="parTxOnlySpace" presStyleCnt="0"/>
      <dgm:spPr/>
    </dgm:pt>
    <dgm:pt modelId="{7C6BD376-F70B-4B75-B0B8-DF8C52754FE6}" type="pres">
      <dgm:prSet presAssocID="{F028159A-5FC7-46F4-AACB-854BBB0350CF}" presName="parTxOnly" presStyleLbl="node1" presStyleIdx="2" presStyleCnt="5" custLinFactNeighborX="-18315" custLinFactNeighborY="-96807">
        <dgm:presLayoutVars>
          <dgm:chMax val="0"/>
          <dgm:chPref val="0"/>
          <dgm:bulletEnabled val="1"/>
        </dgm:presLayoutVars>
      </dgm:prSet>
      <dgm:spPr/>
    </dgm:pt>
    <dgm:pt modelId="{F2BAC22A-1494-4039-B0C7-C62A35A6C7D1}" type="pres">
      <dgm:prSet presAssocID="{45307B1E-C2EE-4156-ADD1-FD05DB41E959}" presName="parTxOnlySpace" presStyleCnt="0"/>
      <dgm:spPr/>
    </dgm:pt>
    <dgm:pt modelId="{D94DA82F-9042-4554-9467-BB27926C1824}" type="pres">
      <dgm:prSet presAssocID="{FC03A221-708E-4036-9B4F-345463ED88C5}" presName="parTxOnly" presStyleLbl="node1" presStyleIdx="3" presStyleCnt="5" custLinFactNeighborX="-37960" custLinFactNeighborY="-35838">
        <dgm:presLayoutVars>
          <dgm:chMax val="0"/>
          <dgm:chPref val="0"/>
          <dgm:bulletEnabled val="1"/>
        </dgm:presLayoutVars>
      </dgm:prSet>
      <dgm:spPr/>
    </dgm:pt>
    <dgm:pt modelId="{9B3D536F-2920-4839-9EB1-B3388F9FC09C}" type="pres">
      <dgm:prSet presAssocID="{6D984748-9F6E-4353-B872-9AA8C9E5F3EB}" presName="parTxOnlySpace" presStyleCnt="0"/>
      <dgm:spPr/>
    </dgm:pt>
    <dgm:pt modelId="{71F8DA03-EAE8-46B6-8207-4E3D81B02519}" type="pres">
      <dgm:prSet presAssocID="{F5A8C0B3-03F9-47E0-9613-95FE75C5350A}" presName="parTxOnly" presStyleLbl="node1" presStyleIdx="4" presStyleCnt="5" custLinFactX="-449" custLinFactNeighborX="-100000" custLinFactNeighborY="-35838">
        <dgm:presLayoutVars>
          <dgm:chMax val="0"/>
          <dgm:chPref val="0"/>
          <dgm:bulletEnabled val="1"/>
        </dgm:presLayoutVars>
      </dgm:prSet>
      <dgm:spPr/>
    </dgm:pt>
  </dgm:ptLst>
  <dgm:cxnLst>
    <dgm:cxn modelId="{570E0D03-2E0B-4BB6-8AB8-AD6940FA7CA6}" type="presOf" srcId="{B260D24A-2FCB-4E6F-A111-6AD0C732773C}" destId="{37C19E29-C0FB-459A-80BB-BB95CFA0D21F}" srcOrd="0" destOrd="0" presId="urn:microsoft.com/office/officeart/2005/8/layout/chevron1"/>
    <dgm:cxn modelId="{23C7AA14-1F29-4572-B8D3-63343C42DA0D}" srcId="{B260D24A-2FCB-4E6F-A111-6AD0C732773C}" destId="{FC03A221-708E-4036-9B4F-345463ED88C5}" srcOrd="3" destOrd="0" parTransId="{5AD1F264-7F15-45EB-9954-1C2E3F77061D}" sibTransId="{6D984748-9F6E-4353-B872-9AA8C9E5F3EB}"/>
    <dgm:cxn modelId="{69B62820-4EC7-4E6F-8A4A-0DE39C99BD40}" srcId="{B260D24A-2FCB-4E6F-A111-6AD0C732773C}" destId="{C14FA823-D787-4D35-9F5C-5D60A6B08B4C}" srcOrd="1" destOrd="0" parTransId="{FB4F2361-D0C9-4611-A272-6B2BAF6D0202}" sibTransId="{95FE783C-0C5C-4B3E-8B45-E60C9845AE04}"/>
    <dgm:cxn modelId="{C29AFD3B-CDD8-47D4-B7FD-C9C901022806}" type="presOf" srcId="{F028159A-5FC7-46F4-AACB-854BBB0350CF}" destId="{7C6BD376-F70B-4B75-B0B8-DF8C52754FE6}" srcOrd="0" destOrd="0" presId="urn:microsoft.com/office/officeart/2005/8/layout/chevron1"/>
    <dgm:cxn modelId="{C97CB15C-7442-4B2C-98BD-03F31951BBDD}" type="presOf" srcId="{C26AD2BD-8017-47E2-A5F9-B67494D5EBF6}" destId="{FEC69B62-5417-4D35-B9B0-316A03A4B60C}" srcOrd="0" destOrd="0" presId="urn:microsoft.com/office/officeart/2005/8/layout/chevron1"/>
    <dgm:cxn modelId="{BBE2564B-304C-48FD-A48D-6323546CFE75}" type="presOf" srcId="{FC03A221-708E-4036-9B4F-345463ED88C5}" destId="{D94DA82F-9042-4554-9467-BB27926C1824}" srcOrd="0" destOrd="0" presId="urn:microsoft.com/office/officeart/2005/8/layout/chevron1"/>
    <dgm:cxn modelId="{FDDA908B-08C0-4808-938D-3F6835DABA16}" srcId="{B260D24A-2FCB-4E6F-A111-6AD0C732773C}" destId="{C26AD2BD-8017-47E2-A5F9-B67494D5EBF6}" srcOrd="0" destOrd="0" parTransId="{30A7AD77-F597-42AB-B501-2012424B60B5}" sibTransId="{FD4304AE-39BC-4938-9C24-13A0F8BF4761}"/>
    <dgm:cxn modelId="{447C3D96-EE02-465C-A8CF-0CE071A7D812}" srcId="{B260D24A-2FCB-4E6F-A111-6AD0C732773C}" destId="{F028159A-5FC7-46F4-AACB-854BBB0350CF}" srcOrd="2" destOrd="0" parTransId="{0C195746-664E-42D5-AC15-08EAA7004688}" sibTransId="{45307B1E-C2EE-4156-ADD1-FD05DB41E959}"/>
    <dgm:cxn modelId="{9FEEC8AB-824C-4D24-A8BA-CD266D810F39}" type="presOf" srcId="{C14FA823-D787-4D35-9F5C-5D60A6B08B4C}" destId="{2D0569CE-7C02-4474-97DE-A93C6F5ABF75}" srcOrd="0" destOrd="0" presId="urn:microsoft.com/office/officeart/2005/8/layout/chevron1"/>
    <dgm:cxn modelId="{2ED25CD8-4CC2-43E5-8B87-7551A3E161FE}" type="presOf" srcId="{F5A8C0B3-03F9-47E0-9613-95FE75C5350A}" destId="{71F8DA03-EAE8-46B6-8207-4E3D81B02519}" srcOrd="0" destOrd="0" presId="urn:microsoft.com/office/officeart/2005/8/layout/chevron1"/>
    <dgm:cxn modelId="{549B09F4-852E-4D98-853E-44A9F28D314F}" srcId="{B260D24A-2FCB-4E6F-A111-6AD0C732773C}" destId="{F5A8C0B3-03F9-47E0-9613-95FE75C5350A}" srcOrd="4" destOrd="0" parTransId="{DCEF2168-D6B7-4F3D-A2D1-09307F2B00E9}" sibTransId="{20E8A50E-5E80-4F95-8FF4-F84F21E11C0F}"/>
    <dgm:cxn modelId="{C160A88B-24B5-4D2C-BC37-393D9315E4FC}" type="presParOf" srcId="{37C19E29-C0FB-459A-80BB-BB95CFA0D21F}" destId="{FEC69B62-5417-4D35-B9B0-316A03A4B60C}" srcOrd="0" destOrd="0" presId="urn:microsoft.com/office/officeart/2005/8/layout/chevron1"/>
    <dgm:cxn modelId="{DA9C6D35-1599-441D-B645-003D0E87D093}" type="presParOf" srcId="{37C19E29-C0FB-459A-80BB-BB95CFA0D21F}" destId="{1923551E-2DA9-40E5-BB2F-FACDF627B8DF}" srcOrd="1" destOrd="0" presId="urn:microsoft.com/office/officeart/2005/8/layout/chevron1"/>
    <dgm:cxn modelId="{A73C12B8-E5F3-40FB-8B4D-2B0B58EBC265}" type="presParOf" srcId="{37C19E29-C0FB-459A-80BB-BB95CFA0D21F}" destId="{2D0569CE-7C02-4474-97DE-A93C6F5ABF75}" srcOrd="2" destOrd="0" presId="urn:microsoft.com/office/officeart/2005/8/layout/chevron1"/>
    <dgm:cxn modelId="{A25D5451-B648-47EA-9037-EEE2C237D664}" type="presParOf" srcId="{37C19E29-C0FB-459A-80BB-BB95CFA0D21F}" destId="{F3360B47-F320-4121-9E25-95607C15B22A}" srcOrd="3" destOrd="0" presId="urn:microsoft.com/office/officeart/2005/8/layout/chevron1"/>
    <dgm:cxn modelId="{5008B34B-FD8E-4FF7-B51F-A88670A53BE9}" type="presParOf" srcId="{37C19E29-C0FB-459A-80BB-BB95CFA0D21F}" destId="{7C6BD376-F70B-4B75-B0B8-DF8C52754FE6}" srcOrd="4" destOrd="0" presId="urn:microsoft.com/office/officeart/2005/8/layout/chevron1"/>
    <dgm:cxn modelId="{50E35AA8-D71F-4FF7-B97C-881F35F121EC}" type="presParOf" srcId="{37C19E29-C0FB-459A-80BB-BB95CFA0D21F}" destId="{F2BAC22A-1494-4039-B0C7-C62A35A6C7D1}" srcOrd="5" destOrd="0" presId="urn:microsoft.com/office/officeart/2005/8/layout/chevron1"/>
    <dgm:cxn modelId="{116FB970-0ABE-4961-8413-116E001F0C43}" type="presParOf" srcId="{37C19E29-C0FB-459A-80BB-BB95CFA0D21F}" destId="{D94DA82F-9042-4554-9467-BB27926C1824}" srcOrd="6" destOrd="0" presId="urn:microsoft.com/office/officeart/2005/8/layout/chevron1"/>
    <dgm:cxn modelId="{7ED5FBC4-6C4A-4A3B-B4C6-DE15FA850945}" type="presParOf" srcId="{37C19E29-C0FB-459A-80BB-BB95CFA0D21F}" destId="{9B3D536F-2920-4839-9EB1-B3388F9FC09C}" srcOrd="7" destOrd="0" presId="urn:microsoft.com/office/officeart/2005/8/layout/chevron1"/>
    <dgm:cxn modelId="{E7CBC5F7-413B-477D-B7B9-6794E0CC58B8}" type="presParOf" srcId="{37C19E29-C0FB-459A-80BB-BB95CFA0D21F}" destId="{71F8DA03-EAE8-46B6-8207-4E3D81B02519}" srcOrd="8" destOrd="0" presId="urn:microsoft.com/office/officeart/2005/8/layout/chevro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69B62-5417-4D35-B9B0-316A03A4B60C}">
      <dsp:nvSpPr>
        <dsp:cNvPr id="0" name=""/>
        <dsp:cNvSpPr/>
      </dsp:nvSpPr>
      <dsp:spPr>
        <a:xfrm>
          <a:off x="0" y="0"/>
          <a:ext cx="561537" cy="224614"/>
        </a:xfrm>
        <a:prstGeom prst="chevron">
          <a:avLst/>
        </a:prstGeom>
        <a:solidFill>
          <a:srgbClr val="113388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</a:p>
      </dsp:txBody>
      <dsp:txXfrm>
        <a:off x="112307" y="0"/>
        <a:ext cx="336923" cy="224614"/>
      </dsp:txXfrm>
    </dsp:sp>
    <dsp:sp modelId="{2D0569CE-7C02-4474-97DE-A93C6F5ABF75}">
      <dsp:nvSpPr>
        <dsp:cNvPr id="0" name=""/>
        <dsp:cNvSpPr/>
      </dsp:nvSpPr>
      <dsp:spPr>
        <a:xfrm>
          <a:off x="489377" y="0"/>
          <a:ext cx="561537" cy="224614"/>
        </a:xfrm>
        <a:prstGeom prst="chevron">
          <a:avLst/>
        </a:prstGeom>
        <a:solidFill>
          <a:srgbClr val="113388">
            <a:alpha val="90000"/>
            <a:hueOff val="0"/>
            <a:satOff val="0"/>
            <a:lumOff val="0"/>
            <a:alphaOff val="-10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601684" y="0"/>
        <a:ext cx="336923" cy="224614"/>
      </dsp:txXfrm>
    </dsp:sp>
    <dsp:sp modelId="{7C6BD376-F70B-4B75-B0B8-DF8C52754FE6}">
      <dsp:nvSpPr>
        <dsp:cNvPr id="0" name=""/>
        <dsp:cNvSpPr/>
      </dsp:nvSpPr>
      <dsp:spPr>
        <a:xfrm>
          <a:off x="1001113" y="0"/>
          <a:ext cx="561537" cy="224614"/>
        </a:xfrm>
        <a:prstGeom prst="chevron">
          <a:avLst/>
        </a:prstGeom>
        <a:solidFill>
          <a:srgbClr val="113388">
            <a:alpha val="90000"/>
            <a:hueOff val="0"/>
            <a:satOff val="0"/>
            <a:lumOff val="0"/>
            <a:alphaOff val="-20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1113420" y="0"/>
        <a:ext cx="336923" cy="224614"/>
      </dsp:txXfrm>
    </dsp:sp>
    <dsp:sp modelId="{D94DA82F-9042-4554-9467-BB27926C1824}">
      <dsp:nvSpPr>
        <dsp:cNvPr id="0" name=""/>
        <dsp:cNvSpPr/>
      </dsp:nvSpPr>
      <dsp:spPr>
        <a:xfrm>
          <a:off x="1495466" y="0"/>
          <a:ext cx="561537" cy="224614"/>
        </a:xfrm>
        <a:prstGeom prst="chevron">
          <a:avLst/>
        </a:prstGeom>
        <a:solidFill>
          <a:srgbClr val="113388">
            <a:alpha val="90000"/>
            <a:hueOff val="0"/>
            <a:satOff val="0"/>
            <a:lumOff val="0"/>
            <a:alphaOff val="-30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</a:p>
      </dsp:txBody>
      <dsp:txXfrm>
        <a:off x="1607773" y="0"/>
        <a:ext cx="336923" cy="224614"/>
      </dsp:txXfrm>
    </dsp:sp>
    <dsp:sp modelId="{71F8DA03-EAE8-46B6-8207-4E3D81B02519}">
      <dsp:nvSpPr>
        <dsp:cNvPr id="0" name=""/>
        <dsp:cNvSpPr/>
      </dsp:nvSpPr>
      <dsp:spPr>
        <a:xfrm>
          <a:off x="1963490" y="0"/>
          <a:ext cx="561537" cy="224614"/>
        </a:xfrm>
        <a:prstGeom prst="chevron">
          <a:avLst/>
        </a:prstGeom>
        <a:solidFill>
          <a:srgbClr val="113388">
            <a:alpha val="90000"/>
            <a:hueOff val="0"/>
            <a:satOff val="0"/>
            <a:lumOff val="0"/>
            <a:alphaOff val="-40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</a:p>
      </dsp:txBody>
      <dsp:txXfrm>
        <a:off x="2075797" y="0"/>
        <a:ext cx="336923" cy="224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'1.0' encoding='UTF-8' standalone='yes'?>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'1.0' encoding='UTF-8' standalone='yes'?>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D9B6F-F621-4A62-84F4-5FFAE9A4C545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6A6A2-50A7-4640-855D-8956E55AB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066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89E00-45B7-44B8-8E59-84DE0BD71A0D}" type="datetimeFigureOut">
              <a:rPr lang="de-DE" smtClean="0"/>
              <a:t>20.02.2023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F3CE7-ED39-4DCA-B997-3091546AA5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43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4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tags" Target="../tags/tag4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emf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4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6" Type="http://schemas.openxmlformats.org/officeDocument/2006/relationships/image" Target="../media/image2.emf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oard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9"/>
            <a:ext cx="4841875" cy="4574596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821113"/>
            <a:ext cx="4069756" cy="1528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="0" kern="1200" cap="none" baseline="0" noProof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buAutoNum type="arabicParenR"/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4" hasCustomPrompt="1"/>
          </p:nvPr>
        </p:nvSpPr>
        <p:spPr>
          <a:xfrm>
            <a:off x="6094413" y="515938"/>
            <a:ext cx="5600700" cy="5835650"/>
          </a:xfrm>
          <a:prstGeom prst="rect">
            <a:avLst/>
          </a:prstGeom>
        </p:spPr>
        <p:txBody>
          <a:bodyPr anchor="ctr"/>
          <a:lstStyle>
            <a:lvl1pPr algn="ctr">
              <a:defRPr sz="2000"/>
            </a:lvl1pPr>
          </a:lstStyle>
          <a:p>
            <a:r>
              <a:rPr lang="de-AT" dirty="0"/>
              <a:t>Table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5498"/>
            <a:ext cx="5588066" cy="768350"/>
          </a:xfrm>
        </p:spPr>
        <p:txBody>
          <a:bodyPr/>
          <a:lstStyle>
            <a:lvl1pPr>
              <a:defRPr lang="en-GB" sz="4400" b="1" kern="1200" cap="all" baseline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Rechteck 2"/>
          <p:cNvSpPr/>
          <p:nvPr/>
        </p:nvSpPr>
        <p:spPr>
          <a:xfrm>
            <a:off x="291932" y="6373192"/>
            <a:ext cx="191484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710" y="6134446"/>
            <a:ext cx="824467" cy="35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0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0"/>
            <a:ext cx="12190413" cy="6859588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pic>
        <p:nvPicPr>
          <p:cNvPr id="6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207" y="550109"/>
            <a:ext cx="6095206" cy="63094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5113" y="2552700"/>
            <a:ext cx="4173909" cy="3297004"/>
          </a:xfrm>
        </p:spPr>
        <p:txBody>
          <a:bodyPr lIns="144000" tIns="216000" rIns="0" anchor="t"/>
          <a:lstStyle>
            <a:lvl1pPr>
              <a:defRPr lang="de-DE" sz="200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>
            <a:normAutofit/>
          </a:bodyPr>
          <a:lstStyle>
            <a:lvl1pPr marL="0" algn="l" defTabSz="1219170" rtl="0" eaLnBrk="1" latinLnBrk="0" hangingPunct="1">
              <a:defRPr lang="de-DE" sz="3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97045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0"/>
            <a:ext cx="12190413" cy="6859588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pic>
        <p:nvPicPr>
          <p:cNvPr id="7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207" y="550109"/>
            <a:ext cx="6095206" cy="6309480"/>
          </a:xfrm>
          <a:prstGeom prst="rect">
            <a:avLst/>
          </a:prstGeom>
        </p:spPr>
      </p:pic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/>
          <a:lstStyle>
            <a:lvl1pPr marL="0" algn="l" defTabSz="1219170" rtl="0" eaLnBrk="1" latinLnBrk="0" hangingPunct="1">
              <a:defRPr lang="de-DE" sz="3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3560763"/>
            <a:ext cx="5294312" cy="25511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01</a:t>
            </a:r>
          </a:p>
          <a:p>
            <a:pPr lvl="1"/>
            <a:r>
              <a:rPr lang="de-DE" dirty="0"/>
              <a:t>02</a:t>
            </a:r>
          </a:p>
          <a:p>
            <a:pPr lvl="2"/>
            <a:r>
              <a:rPr lang="de-DE" dirty="0"/>
              <a:t>03</a:t>
            </a:r>
          </a:p>
          <a:p>
            <a:pPr lvl="3"/>
            <a:r>
              <a:rPr lang="de-DE" dirty="0"/>
              <a:t>04</a:t>
            </a:r>
          </a:p>
          <a:p>
            <a:pPr lvl="4"/>
            <a:r>
              <a:rPr lang="de-DE" dirty="0"/>
              <a:t>05</a:t>
            </a:r>
          </a:p>
          <a:p>
            <a:pPr lvl="5"/>
            <a:r>
              <a:rPr lang="de-DE" dirty="0"/>
              <a:t>06</a:t>
            </a:r>
          </a:p>
          <a:p>
            <a:pPr lvl="6"/>
            <a:r>
              <a:rPr lang="de-DE" dirty="0"/>
              <a:t>07</a:t>
            </a:r>
          </a:p>
          <a:p>
            <a:pPr lvl="7"/>
            <a:r>
              <a:rPr lang="de-DE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214030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one wid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530350"/>
            <a:ext cx="11187182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7C1A6E25-86E3-4F92-B19E-C23864ADB546}" type="datetime5">
              <a:rPr lang="en-US" smtClean="0"/>
              <a:t>20-Feb-23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ABSi Steering Committee | A-CE02 | Marius Eugler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710" y="6134446"/>
            <a:ext cx="824467" cy="35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21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y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273176"/>
            <a:ext cx="11187182" cy="5097350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6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3B909FDF-A9A4-4099-9E18-9F2C6B8847EB}" type="datetime5">
              <a:rPr lang="en-US" smtClean="0"/>
              <a:t>20-Feb-23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ABSi Steering Committee | A-CE02 | Marius Eugler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710" y="6134446"/>
            <a:ext cx="824467" cy="35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37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10540" y="766800"/>
            <a:ext cx="3063240" cy="2034540"/>
          </a:xfrm>
        </p:spPr>
        <p:txBody>
          <a:bodyPr/>
          <a:lstStyle>
            <a:lvl1pPr>
              <a:defRPr lang="en-GB" sz="4400" b="1" kern="1200" cap="all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C114E65-AB8F-49F5-A95B-B521D3F0E99C}" type="datetime5">
              <a:rPr lang="en-US" smtClean="0"/>
              <a:t>20-Feb-23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ABSi Steering Committee | A-CE02 | Marius Eugler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710" y="6134446"/>
            <a:ext cx="824467" cy="35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86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2/3 Ae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562349" y="1273175"/>
            <a:ext cx="8132764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8349"/>
            <a:ext cx="3054415" cy="3311526"/>
          </a:xfrm>
        </p:spPr>
        <p:txBody>
          <a:bodyPr/>
          <a:lstStyle>
            <a:lvl1pPr>
              <a:defRPr sz="4400"/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704F7CAD-B3AB-4C53-B442-8937CDC67FF6}" type="datetime5">
              <a:rPr lang="en-US" smtClean="0"/>
              <a:t>20-Feb-23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ABSi Steering Committee | A-CE02 | Marius Eugler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710" y="6134446"/>
            <a:ext cx="824467" cy="35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05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2/3 Aerea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562349" y="1273175"/>
            <a:ext cx="3943351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7734300" y="1273175"/>
            <a:ext cx="3924000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8349"/>
            <a:ext cx="3054415" cy="3311526"/>
          </a:xfrm>
        </p:spPr>
        <p:txBody>
          <a:bodyPr/>
          <a:lstStyle>
            <a:lvl1pPr>
              <a:defRPr sz="4400"/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98699FF1-174D-4DD2-BF8D-484A6EFB5932}" type="datetime5">
              <a:rPr lang="en-US" smtClean="0"/>
              <a:t>20-Feb-23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ABSi Steering Committee | A-CE02 | Marius Eugler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735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Two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507931" y="1530350"/>
            <a:ext cx="5515267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6164579" y="1530350"/>
            <a:ext cx="5529075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C5CF7AE0-F4CD-4228-952A-ADD00E61FA5B}" type="datetime5">
              <a:rPr lang="en-US" smtClean="0"/>
              <a:t>20-Feb-23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ABSi Steering Committee | A-CE02 | Marius Eugler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11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724574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platzhalter 23"/>
          <p:cNvSpPr>
            <a:spLocks noGrp="1"/>
          </p:cNvSpPr>
          <p:nvPr>
            <p:ph type="body" sz="quarter" idx="22"/>
          </p:nvPr>
        </p:nvSpPr>
        <p:spPr>
          <a:xfrm>
            <a:off x="0" y="2265277"/>
            <a:ext cx="5599971" cy="3584426"/>
          </a:xfr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7934" y="1030289"/>
            <a:ext cx="4333941" cy="2278062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8000" y="3821113"/>
            <a:ext cx="4333875" cy="254952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1030288"/>
            <a:ext cx="5599113" cy="4819650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01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 algn="l">
              <a:defRPr/>
            </a:lvl1pPr>
          </a:lstStyle>
          <a:p>
            <a:fld id="{064F78AB-4697-447C-BFCE-85B6277F1B61}" type="datetime5">
              <a:rPr lang="en-US" smtClean="0"/>
              <a:t>20-Feb-23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/>
              <a:t>ABSi Steering Committee | A-CE02 | Marius Eugler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8" name="Textplatzhalt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342069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23"/>
          </p:nvPr>
        </p:nvSpPr>
        <p:spPr>
          <a:xfrm>
            <a:off x="0" y="2265277"/>
            <a:ext cx="5599971" cy="3584426"/>
          </a:xfr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7934" y="1030289"/>
            <a:ext cx="4333941" cy="2278062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8000" y="3821113"/>
            <a:ext cx="4333875" cy="2549524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5845175" y="1030288"/>
            <a:ext cx="5849938" cy="5081587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GB" dirty="0"/>
              <a:t>New Image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 algn="l">
              <a:defRPr/>
            </a:lvl1pPr>
          </a:lstStyle>
          <a:p>
            <a:fld id="{190252A9-354B-4AD9-A580-B5C7841F72FD}" type="datetime5">
              <a:rPr lang="en-US" smtClean="0"/>
              <a:t>20-Feb-23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noProof="0"/>
              <a:t>ABSi Steering Committee | A-CE02 | Marius Eugler </a:t>
            </a:r>
            <a:endParaRPr lang="en-GB" noProof="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38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oard Presenta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9"/>
            <a:ext cx="4841875" cy="4574596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821113"/>
            <a:ext cx="4069756" cy="152876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="0" kern="1200" cap="none" baseline="0" noProof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4" y="765498"/>
            <a:ext cx="7367653" cy="768350"/>
          </a:xfrm>
        </p:spPr>
        <p:txBody>
          <a:bodyPr/>
          <a:lstStyle>
            <a:lvl1pPr>
              <a:defRPr lang="en-GB" sz="4400" b="1" kern="1200" cap="all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4841875" y="0"/>
            <a:ext cx="7348538" cy="5349875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GB" dirty="0"/>
              <a:t>New Picture</a:t>
            </a:r>
          </a:p>
        </p:txBody>
      </p:sp>
      <p:pic>
        <p:nvPicPr>
          <p:cNvPr id="10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291932" y="6373192"/>
            <a:ext cx="205885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40" y="6010189"/>
            <a:ext cx="2034974" cy="22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400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copy And Image - Varia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5498"/>
            <a:ext cx="5587272" cy="2304255"/>
          </a:xfrm>
        </p:spPr>
        <p:txBody>
          <a:bodyPr/>
          <a:lstStyle>
            <a:lvl1pPr>
              <a:defRPr lang="en-GB" sz="4400" b="1" kern="1200" cap="all" baseline="0" dirty="0">
                <a:solidFill>
                  <a:srgbClr val="5A398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952500"/>
            <a:ext cx="6094412" cy="590708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6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1" y="3560762"/>
            <a:ext cx="5587204" cy="2288941"/>
          </a:xfrm>
          <a:prstGeom prst="rect">
            <a:avLst/>
          </a:prstGeom>
        </p:spPr>
        <p:txBody>
          <a:bodyPr rIns="180000"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400">
                <a:solidFill>
                  <a:schemeClr val="tx1"/>
                </a:solidFill>
              </a:defRPr>
            </a:lvl5pPr>
            <a:lvl6pPr>
              <a:lnSpc>
                <a:spcPct val="100000"/>
              </a:lnSpc>
              <a:defRPr sz="1400"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 sz="1200">
                <a:solidFill>
                  <a:schemeClr val="tx1"/>
                </a:solidFill>
              </a:defRPr>
            </a:lvl7pPr>
            <a:lvl8pPr>
              <a:lnSpc>
                <a:spcPct val="100000"/>
              </a:lnSpc>
              <a:defRPr sz="1050">
                <a:solidFill>
                  <a:schemeClr val="tx1"/>
                </a:solidFill>
              </a:defRPr>
            </a:lvl8pPr>
            <a:lvl9pPr>
              <a:lnSpc>
                <a:spcPct val="100000"/>
              </a:lnSpc>
              <a:defRPr sz="7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BB177606-E1DA-4719-85EB-1DAA66BC7D9C}" type="datetime5">
              <a:rPr lang="en-US" smtClean="0"/>
              <a:t>20-Feb-23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ABSi Steering Committee | A-CE02 | Marius Eugler 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06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530350"/>
            <a:ext cx="3575535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7521" y="1530350"/>
            <a:ext cx="3567572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26941" y="1530350"/>
            <a:ext cx="3568237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D35566ED-24C7-43C5-96D0-585F70AAA4CE}" type="datetime5">
              <a:rPr lang="en-US" smtClean="0"/>
              <a:t>20-Feb-23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ABSi Steering Committee | A-CE02 | Marius Eugler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4159537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ntent Areas –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85783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2" y="4846173"/>
            <a:ext cx="3575535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7519" y="4846173"/>
            <a:ext cx="3575535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19806" y="4846173"/>
            <a:ext cx="3575371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2" name="Inhaltsplatzhalter 13" descr="Spalte links" title="Spalte links"/>
          <p:cNvSpPr>
            <a:spLocks noGrp="1"/>
          </p:cNvSpPr>
          <p:nvPr>
            <p:ph sz="quarter" idx="19" hasCustomPrompt="1"/>
          </p:nvPr>
        </p:nvSpPr>
        <p:spPr>
          <a:xfrm>
            <a:off x="507932" y="1530706"/>
            <a:ext cx="3575535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" name="Inhaltsplatzhalter 15" descr="Spalte mitte" title="Spalte mitte"/>
          <p:cNvSpPr>
            <a:spLocks noGrp="1"/>
          </p:cNvSpPr>
          <p:nvPr>
            <p:ph sz="quarter" idx="20" hasCustomPrompt="1"/>
          </p:nvPr>
        </p:nvSpPr>
        <p:spPr>
          <a:xfrm>
            <a:off x="4307521" y="1530706"/>
            <a:ext cx="3575371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1" hasCustomPrompt="1"/>
          </p:nvPr>
        </p:nvSpPr>
        <p:spPr>
          <a:xfrm>
            <a:off x="8119807" y="1530706"/>
            <a:ext cx="3575369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40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ABSi Steering Committee | A-CE02 | Marius Eugler </a:t>
            </a:r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19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21" name="Datumsplatzhalter 1"/>
          <p:cNvSpPr>
            <a:spLocks noGrp="1"/>
          </p:cNvSpPr>
          <p:nvPr>
            <p:ph type="dt" sz="half" idx="16"/>
          </p:nvPr>
        </p:nvSpPr>
        <p:spPr>
          <a:xfrm>
            <a:off x="2134766" y="6494399"/>
            <a:ext cx="792088" cy="103747"/>
          </a:xfrm>
        </p:spPr>
        <p:txBody>
          <a:bodyPr/>
          <a:lstStyle>
            <a:lvl1pPr algn="l">
              <a:defRPr/>
            </a:lvl1pPr>
          </a:lstStyle>
          <a:p>
            <a:fld id="{3AA6AC08-65C0-40FB-8B8C-EE4BAA0B2F1F}" type="datetime5">
              <a:rPr lang="en-US" smtClean="0"/>
              <a:t>20-Feb-23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7961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4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7519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19805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7935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4307518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8126940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0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noProof="0"/>
              <a:t>ABSi Steering Committee | A-CE02 | Marius Eugler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17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20" name="Datumsplatzhalter 1"/>
          <p:cNvSpPr>
            <a:spLocks noGrp="1"/>
          </p:cNvSpPr>
          <p:nvPr>
            <p:ph type="dt" sz="half" idx="16"/>
          </p:nvPr>
        </p:nvSpPr>
        <p:spPr>
          <a:xfrm>
            <a:off x="2134766" y="6494399"/>
            <a:ext cx="792088" cy="103747"/>
          </a:xfrm>
        </p:spPr>
        <p:txBody>
          <a:bodyPr/>
          <a:lstStyle>
            <a:lvl1pPr algn="l">
              <a:defRPr/>
            </a:lvl1pPr>
          </a:lstStyle>
          <a:p>
            <a:fld id="{BD5D3099-2AC8-4076-B909-A82EC766A0A9}" type="datetime5">
              <a:rPr lang="en-US" smtClean="0"/>
              <a:t>20-Feb-23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73666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734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69" y="203057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085608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8734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11569" y="43236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085608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8893243" y="2030575"/>
            <a:ext cx="2552368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8893242" y="43236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2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 algn="l">
              <a:defRPr/>
            </a:lvl1pPr>
          </a:lstStyle>
          <a:p>
            <a:fld id="{CE012016-0BED-4A18-A059-BD62E072937C}" type="datetime5">
              <a:rPr lang="en-US" smtClean="0"/>
              <a:t>20-Feb-23</a:t>
            </a:fld>
            <a:endParaRPr lang="en-GB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/>
              <a:t>ABSi Steering Committee | A-CE02 | Marius Eugler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20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1348308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 for Images, Equa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734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69" y="4334831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085608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8734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11569" y="20340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085608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8893243" y="4334831"/>
            <a:ext cx="2552368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8893242" y="20340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2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 algn="r">
              <a:defRPr/>
            </a:lvl1pPr>
          </a:lstStyle>
          <a:p>
            <a:pPr algn="l"/>
            <a:fld id="{3EF16B25-873C-4182-A0CB-336843318458}" type="datetime5">
              <a:rPr lang="en-US" smtClean="0"/>
              <a:t>20-Feb-23</a:t>
            </a:fld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/>
              <a:t>ABSi Steering Committee | A-CE02 | Marius Eugler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20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93850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JOBS\19_DMCGROUP\PP_AKTUELL_2014\RES\16zu9_Grid_P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E:\JOBS\19_DMCGROUP\PP_AKTUELL_2014\RES\16zu9_Grid_P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0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7360920" y="6929"/>
            <a:ext cx="4345513" cy="4839244"/>
          </a:xfrm>
          <a:solidFill>
            <a:srgbClr val="C3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21516"/>
            <a:ext cx="7361237" cy="685958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624763" y="3308350"/>
            <a:ext cx="4070350" cy="771524"/>
          </a:xfrm>
          <a:prstGeom prst="rect">
            <a:avLst/>
          </a:prstGeom>
        </p:spPr>
        <p:txBody>
          <a:bodyPr rIns="1800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pic>
        <p:nvPicPr>
          <p:cNvPr id="13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0" y="765498"/>
            <a:ext cx="5599113" cy="768350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GB" noProof="0" dirty="0" err="1"/>
              <a:t>TiteL</a:t>
            </a:r>
            <a:endParaRPr lang="en-GB" noProof="0" dirty="0"/>
          </a:p>
        </p:txBody>
      </p:sp>
      <p:sp>
        <p:nvSpPr>
          <p:cNvPr id="8" name="Rechteck 10"/>
          <p:cNvSpPr/>
          <p:nvPr userDrawn="1"/>
        </p:nvSpPr>
        <p:spPr>
          <a:xfrm>
            <a:off x="291932" y="6373192"/>
            <a:ext cx="205885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40" y="6010189"/>
            <a:ext cx="2034974" cy="22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6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0"/>
            <a:ext cx="4841875" cy="6859587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4841876" y="6929"/>
            <a:ext cx="3805237" cy="5343524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054350"/>
            <a:ext cx="4069756" cy="76676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1070298"/>
            <a:ext cx="7877240" cy="1711424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4421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697452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0"/>
            <a:ext cx="4841875" cy="6859587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4841876" y="6929"/>
            <a:ext cx="3805237" cy="5343524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054350"/>
            <a:ext cx="4069756" cy="76676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5498"/>
            <a:ext cx="7877240" cy="768350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004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C7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62349" y="1030288"/>
            <a:ext cx="8132763" cy="4819416"/>
          </a:xfrm>
          <a:prstGeom prst="rect">
            <a:avLst/>
          </a:prstGeom>
        </p:spPr>
        <p:txBody>
          <a:bodyPr wrap="square" tIns="0"/>
          <a:lstStyle>
            <a:lvl1pPr marL="0" algn="l" defTabSz="1219170" rtl="0" eaLnBrk="1" latinLnBrk="0" hangingPunct="1">
              <a:spcAft>
                <a:spcPts val="4800"/>
              </a:spcAft>
              <a:defRPr lang="de-DE" sz="1800" b="1" kern="1200" cap="none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marL="0" marR="0" lvl="1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02</a:t>
            </a:r>
          </a:p>
          <a:p>
            <a:pPr marL="0" marR="0" lvl="2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03</a:t>
            </a:r>
          </a:p>
          <a:p>
            <a:pPr marL="0" marR="0" lvl="3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04</a:t>
            </a:r>
          </a:p>
          <a:p>
            <a:pPr marL="0" marR="0" lvl="4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05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8350"/>
            <a:ext cx="3054416" cy="64522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610E78C-485E-4A27-9945-579A5D22C446}" type="datetime5">
              <a:rPr lang="en-US" smtClean="0"/>
              <a:t>20-Feb-23</a:t>
            </a:fld>
            <a:endParaRPr lang="en-GB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ABSi Steering Committee | A-CE02 | Marius Eugler </a:t>
            </a:r>
            <a:endParaRPr lang="en-GB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710" y="6134446"/>
            <a:ext cx="824467" cy="35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3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8"/>
            <a:ext cx="5087094" cy="5842775"/>
          </a:xfrm>
          <a:solidFill>
            <a:srgbClr val="EBE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085688" y="1417320"/>
            <a:ext cx="7104724" cy="4953205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Image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7935" y="1"/>
            <a:ext cx="7618478" cy="2925738"/>
          </a:xfrm>
        </p:spPr>
        <p:txBody>
          <a:bodyPr tIns="198000"/>
          <a:lstStyle>
            <a:lvl1pPr>
              <a:defRPr sz="4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C29B5A11-677F-466D-A5FD-FD2030BE30DE}" type="datetime5">
              <a:rPr lang="en-US" smtClean="0"/>
              <a:t>20-Feb-23</a:t>
            </a:fld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ABSi Steering Committee | A-CE02 | Marius Eugler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00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Cut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700"/>
            <a:ext cx="5600700" cy="3325365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600700" y="1530705"/>
            <a:ext cx="6589712" cy="4839820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Image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7934" y="1"/>
            <a:ext cx="7618479" cy="2925737"/>
          </a:xfrm>
        </p:spPr>
        <p:txBody>
          <a:bodyPr tIns="198000"/>
          <a:lstStyle>
            <a:lvl1pPr>
              <a:defRPr sz="4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4B004BBF-D65D-4F0B-A355-9973A9CDB31C}" type="datetime5">
              <a:rPr lang="en-US" smtClean="0"/>
              <a:t>20-Feb-23</a:t>
            </a:fld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ABSi Steering Committee | A-CE02 | Marius Eugler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844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700"/>
            <a:ext cx="5600700" cy="332536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600699" y="2552700"/>
            <a:ext cx="6094478" cy="3297004"/>
          </a:xfrm>
        </p:spPr>
        <p:txBody>
          <a:bodyPr lIns="360000" tIns="216000" rIns="0" anchor="t"/>
          <a:lstStyle>
            <a:lvl1pPr>
              <a:defRPr lang="de-DE" sz="20000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/>
          <a:lstStyle>
            <a:lvl1pPr marL="0" algn="l" defTabSz="1219170" rtl="0" eaLnBrk="1" latinLnBrk="0" hangingPunct="1">
              <a:defRPr lang="de-DE" sz="4400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3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9931F617-7464-4D55-89BE-172FE47D7ABF}" type="datetime5">
              <a:rPr lang="en-US" smtClean="0"/>
              <a:t>20-Feb-23</a:t>
            </a:fld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ABSi Steering Committee | A-CE02 | Marius Eugler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710" y="6134446"/>
            <a:ext cx="824467" cy="35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8473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vmlDrawing" Target="../drawings/vmlDrawing1.vml"/><Relationship Id="rId29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30" Type="http://schemas.openxmlformats.org/officeDocument/2006/relationships/oleObject" Target="../embeddings/oleObject1.bin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24407802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think-cell Slide" r:id="rId30" imgW="270" imgH="270" progId="TCLayout.ActiveDocument.1">
                  <p:embed/>
                </p:oleObj>
              </mc:Choice>
              <mc:Fallback>
                <p:oleObj name="think-cell Slide" r:id="rId30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 descr="Standard-Headline" title="Standard-Headline"/>
          <p:cNvSpPr>
            <a:spLocks noGrp="1"/>
          </p:cNvSpPr>
          <p:nvPr>
            <p:ph type="title"/>
          </p:nvPr>
        </p:nvSpPr>
        <p:spPr>
          <a:xfrm>
            <a:off x="507934" y="261939"/>
            <a:ext cx="10672963" cy="768350"/>
          </a:xfrm>
          <a:prstGeom prst="rect">
            <a:avLst/>
          </a:prstGeom>
        </p:spPr>
        <p:txBody>
          <a:bodyPr vert="horz" wrap="square" lIns="0" tIns="288000" rIns="0" bIns="0" rtlCol="0" anchor="t">
            <a:noAutofit/>
          </a:bodyPr>
          <a:lstStyle/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7935" y="6376523"/>
            <a:ext cx="2418919" cy="11787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ABSi Steering Committee | A-CE02 | Marius Eugler 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180896" y="6493949"/>
            <a:ext cx="514281" cy="36563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r">
              <a:defRPr sz="800" b="0">
                <a:solidFill>
                  <a:schemeClr val="tx1"/>
                </a:solidFill>
              </a:defRPr>
            </a:lvl1pPr>
          </a:lstStyle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83" name="Gerade Verbindung 182"/>
          <p:cNvCxnSpPr/>
          <p:nvPr/>
        </p:nvCxnSpPr>
        <p:spPr>
          <a:xfrm>
            <a:off x="6095206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/>
          <p:cNvCxnSpPr/>
          <p:nvPr/>
        </p:nvCxnSpPr>
        <p:spPr>
          <a:xfrm>
            <a:off x="51183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/>
          <p:cNvCxnSpPr/>
          <p:nvPr/>
        </p:nvCxnSpPr>
        <p:spPr>
          <a:xfrm>
            <a:off x="330585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/>
          <p:cNvCxnSpPr/>
          <p:nvPr/>
        </p:nvCxnSpPr>
        <p:spPr>
          <a:xfrm>
            <a:off x="8884945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/>
          <p:nvPr/>
        </p:nvCxnSpPr>
        <p:spPr>
          <a:xfrm>
            <a:off x="1168897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187"/>
          <p:cNvCxnSpPr/>
          <p:nvPr/>
        </p:nvCxnSpPr>
        <p:spPr>
          <a:xfrm>
            <a:off x="6099016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188"/>
          <p:cNvCxnSpPr/>
          <p:nvPr/>
        </p:nvCxnSpPr>
        <p:spPr>
          <a:xfrm>
            <a:off x="51564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89"/>
          <p:cNvCxnSpPr/>
          <p:nvPr/>
        </p:nvCxnSpPr>
        <p:spPr>
          <a:xfrm>
            <a:off x="330966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90"/>
          <p:cNvCxnSpPr/>
          <p:nvPr/>
        </p:nvCxnSpPr>
        <p:spPr>
          <a:xfrm>
            <a:off x="8888755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/>
          <p:cNvCxnSpPr/>
          <p:nvPr/>
        </p:nvCxnSpPr>
        <p:spPr>
          <a:xfrm>
            <a:off x="1169278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07600" y="6494400"/>
            <a:ext cx="18431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Copyright Allianz Technology SE</a:t>
            </a:r>
            <a:endParaRPr lang="en-GB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8" name="Gerade Verbindung 117"/>
          <p:cNvCxnSpPr/>
          <p:nvPr/>
        </p:nvCxnSpPr>
        <p:spPr>
          <a:xfrm flipH="1">
            <a:off x="-313506" y="1273175"/>
            <a:ext cx="216024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507599" y="1274399"/>
            <a:ext cx="11188800" cy="4837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01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  <a:p>
            <a:pPr lvl="5"/>
            <a:r>
              <a:rPr lang="en-GB" dirty="0"/>
              <a:t>06</a:t>
            </a:r>
          </a:p>
          <a:p>
            <a:pPr lvl="6"/>
            <a:r>
              <a:rPr lang="en-GB" dirty="0"/>
              <a:t>07</a:t>
            </a:r>
          </a:p>
          <a:p>
            <a:pPr lvl="7"/>
            <a:r>
              <a:rPr lang="en-GB" dirty="0"/>
              <a:t>08</a:t>
            </a:r>
          </a:p>
          <a:p>
            <a:pPr lvl="8"/>
            <a:r>
              <a:rPr lang="en-GB" dirty="0"/>
              <a:t>09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"/>
          </p:nvPr>
        </p:nvSpPr>
        <p:spPr>
          <a:xfrm>
            <a:off x="2134766" y="6494399"/>
            <a:ext cx="792088" cy="1231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716D673E-183C-4086-85B2-D6E6C15F2F8D}" type="datetime5">
              <a:rPr lang="en-US" smtClean="0"/>
              <a:t>20-Feb-23</a:t>
            </a:fld>
            <a:endParaRPr lang="en-GB" dirty="0"/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-313506" y="1529080"/>
            <a:ext cx="216024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68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4" r:id="rId2"/>
    <p:sldLayoutId id="2147483740" r:id="rId3"/>
    <p:sldLayoutId id="2147483702" r:id="rId4"/>
    <p:sldLayoutId id="2147483771" r:id="rId5"/>
    <p:sldLayoutId id="2147483706" r:id="rId6"/>
    <p:sldLayoutId id="2147483708" r:id="rId7"/>
    <p:sldLayoutId id="2147483710" r:id="rId8"/>
    <p:sldLayoutId id="2147483714" r:id="rId9"/>
    <p:sldLayoutId id="2147483716" r:id="rId10"/>
    <p:sldLayoutId id="2147483745" r:id="rId11"/>
    <p:sldLayoutId id="2147483768" r:id="rId12"/>
    <p:sldLayoutId id="2147483769" r:id="rId13"/>
    <p:sldLayoutId id="2147483762" r:id="rId14"/>
    <p:sldLayoutId id="2147483770" r:id="rId15"/>
    <p:sldLayoutId id="2147483766" r:id="rId16"/>
    <p:sldLayoutId id="2147483739" r:id="rId17"/>
    <p:sldLayoutId id="2147483719" r:id="rId18"/>
    <p:sldLayoutId id="2147483767" r:id="rId19"/>
    <p:sldLayoutId id="2147483748" r:id="rId20"/>
    <p:sldLayoutId id="2147483724" r:id="rId21"/>
    <p:sldLayoutId id="2147483725" r:id="rId22"/>
    <p:sldLayoutId id="2147483726" r:id="rId23"/>
    <p:sldLayoutId id="2147483729" r:id="rId24"/>
    <p:sldLayoutId id="2147483742" r:id="rId25"/>
    <p:sldLayoutId id="2147483733" r:id="rId26"/>
  </p:sldLayoutIdLst>
  <p:hf hdr="0"/>
  <p:txStyles>
    <p:titleStyle>
      <a:lvl1pPr algn="l" defTabSz="1219170" rtl="0" eaLnBrk="1" latinLnBrk="0" hangingPunct="1">
        <a:spcBef>
          <a:spcPct val="0"/>
        </a:spcBef>
        <a:buNone/>
        <a:defRPr sz="30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8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79388" marR="0" indent="-179388" algn="l" defTabSz="1219170" rtl="0" eaLnBrk="1" fontAlgn="auto" latinLnBrk="0" hangingPunct="1">
        <a:lnSpc>
          <a:spcPct val="100000"/>
        </a:lnSpc>
        <a:spcBef>
          <a:spcPts val="200"/>
        </a:spcBef>
        <a:spcAft>
          <a:spcPts val="200"/>
        </a:spcAft>
        <a:buClrTx/>
        <a:buSzTx/>
        <a:buFont typeface="Arial" panose="020B0604020202020204" pitchFamily="34" charset="0"/>
        <a:buChar char="•"/>
        <a:tabLst/>
        <a:defRPr lang="en-GB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54013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061" indent="-237061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tx1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9388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2764" indent="-122764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+mj-lt"/>
        <a:buAutoNum type="arabicParenR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>
          <a:xfrm>
            <a:off x="11180896" y="6520539"/>
            <a:ext cx="514281" cy="365639"/>
          </a:xfrm>
        </p:spPr>
        <p:txBody>
          <a:bodyPr/>
          <a:lstStyle/>
          <a:p>
            <a:fld id="{61201FF1-C63B-412E-ABF0-3D0E918900AC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71524"/>
          </a:xfrm>
          <a:solidFill>
            <a:srgbClr val="F1F9F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278" name="Group 277"/>
          <p:cNvGrpSpPr/>
          <p:nvPr/>
        </p:nvGrpSpPr>
        <p:grpSpPr>
          <a:xfrm>
            <a:off x="3930071" y="6520539"/>
            <a:ext cx="4454441" cy="144016"/>
            <a:chOff x="3873013" y="6526138"/>
            <a:chExt cx="4454441" cy="144016"/>
          </a:xfrm>
        </p:grpSpPr>
        <p:sp>
          <p:nvSpPr>
            <p:cNvPr id="269" name="Rectangle 268"/>
            <p:cNvSpPr/>
            <p:nvPr/>
          </p:nvSpPr>
          <p:spPr>
            <a:xfrm>
              <a:off x="3873013" y="6526138"/>
              <a:ext cx="4454441" cy="144016"/>
            </a:xfrm>
            <a:prstGeom prst="rect">
              <a:avLst/>
            </a:prstGeom>
            <a:noFill/>
            <a:ln w="3175" cap="flat" cmpd="sng" algn="ctr">
              <a:solidFill>
                <a:srgbClr val="113388"/>
              </a:solidFill>
              <a:prstDash val="solid"/>
            </a:ln>
            <a:effectLst/>
          </p:spPr>
          <p:txBody>
            <a:bodyPr spcFirstLastPara="0" vert="horz" wrap="square" lIns="85693" tIns="95226" rIns="95227" bIns="95226" numCol="1" spcCol="1512" rtlCol="0" anchor="ctr" anchorCtr="0">
              <a:noAutofit/>
            </a:bodyPr>
            <a:lstStyle/>
            <a:p>
              <a:pPr marL="0" marR="0" lvl="0" indent="0" defTabSz="1111107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11338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Ranges: </a:t>
              </a:r>
              <a:r>
                <a:rPr kumimoji="0" lang="de-D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11338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	0% - 96,99% 	97,00% - 99,79%	       99,80% - 100,00%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11338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521085" y="6539654"/>
              <a:ext cx="482537" cy="116985"/>
            </a:xfrm>
            <a:prstGeom prst="rect">
              <a:avLst/>
            </a:prstGeom>
            <a:solidFill>
              <a:srgbClr val="FF6565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2097084" tIns="95226" rIns="95227" bIns="95226" numCol="1" spcCol="1512" rtlCol="0" anchor="ctr" anchorCtr="0">
              <a:noAutofit/>
            </a:bodyPr>
            <a:lstStyle/>
            <a:p>
              <a:pPr marL="0" marR="0" lvl="0" indent="0" defTabSz="1111107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5622724" y="6539654"/>
              <a:ext cx="482537" cy="116985"/>
            </a:xfrm>
            <a:prstGeom prst="rect">
              <a:avLst/>
            </a:prstGeom>
            <a:solidFill>
              <a:srgbClr val="FFFF99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2097084" tIns="95226" rIns="95227" bIns="95226" numCol="1" spcCol="1512" rtlCol="0" anchor="ctr" anchorCtr="0">
              <a:noAutofit/>
            </a:bodyPr>
            <a:lstStyle/>
            <a:p>
              <a:pPr marL="0" marR="0" lvl="0" indent="0" defTabSz="1111107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6918868" y="6539654"/>
              <a:ext cx="482537" cy="116985"/>
            </a:xfrm>
            <a:prstGeom prst="rect">
              <a:avLst/>
            </a:prstGeom>
            <a:solidFill>
              <a:srgbClr val="99FF66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2097084" tIns="95226" rIns="95227" bIns="95226" numCol="1" spcCol="1512" rtlCol="0" anchor="ctr" anchorCtr="0">
              <a:noAutofit/>
            </a:bodyPr>
            <a:lstStyle/>
            <a:p>
              <a:pPr marL="0" marR="0" lvl="0" indent="0" defTabSz="1111107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aphicFrame>
        <p:nvGraphicFramePr>
          <p:cNvPr id="171" name="Table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94940"/>
              </p:ext>
            </p:extLst>
          </p:nvPr>
        </p:nvGraphicFramePr>
        <p:xfrm>
          <a:off x="766614" y="1165067"/>
          <a:ext cx="1745444" cy="1557436"/>
        </p:xfrm>
        <a:graphic>
          <a:graphicData uri="http://schemas.openxmlformats.org/drawingml/2006/table">
            <a:tbl>
              <a:tblPr firstRow="1" bandRow="1"/>
              <a:tblGrid>
                <a:gridCol w="110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359">
                <a:tc gridSpan="2"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solidFill>
                            <a:schemeClr val="bg1"/>
                          </a:solidFill>
                        </a:rPr>
                        <a:t>Quote&amp;Buy Availability</a:t>
                      </a:r>
                    </a:p>
                    <a:p>
                      <a:pPr algn="ctr"/>
                      <a:r>
                        <a:rPr lang="de-DE" sz="800" b="1" dirty="0">
                          <a:solidFill>
                            <a:schemeClr val="bg1"/>
                          </a:solidFill>
                        </a:rPr>
                        <a:t>(all Clients)</a:t>
                      </a: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78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Service hours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lvl="0"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Outage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Availability KPI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itle 6"/>
          <p:cNvSpPr txBox="1">
            <a:spLocks/>
          </p:cNvSpPr>
          <p:nvPr/>
        </p:nvSpPr>
        <p:spPr>
          <a:xfrm>
            <a:off x="507934" y="333450"/>
            <a:ext cx="10672963" cy="514351"/>
          </a:xfrm>
          <a:prstGeom prst="rect">
            <a:avLst/>
          </a:prstGeom>
        </p:spPr>
        <p:txBody>
          <a:bodyPr vert="horz" wrap="square" lIns="0" tIns="36000" rIns="0" bIns="0" rtlCol="0" anchor="t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30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43899"/>
            <a:r>
              <a:rPr lang="en-US" sz="2400" b="0" cap="none" dirty="0">
                <a:solidFill>
                  <a:srgbClr val="003781"/>
                </a:solidFill>
                <a:latin typeface="Allianz Sans CE Light" pitchFamily="2" charset="0"/>
                <a:ea typeface="Allianz Sans" panose="02000506030000020004" pitchFamily="2" charset="0"/>
              </a:rPr>
              <a:t>Daily Portal KPI 2023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092664" y="189889"/>
            <a:ext cx="2088232" cy="504058"/>
          </a:xfrm>
          <a:prstGeom prst="roundRect">
            <a:avLst/>
          </a:prstGeom>
          <a:noFill/>
          <a:ln w="9525" cap="flat" cmpd="sng" algn="ctr">
            <a:solidFill>
              <a:srgbClr val="00378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7117" tIns="55701" rIns="107117" bIns="55701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8843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113388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llianz Sans CE Light" pitchFamily="2" charset="0"/>
              </a:rPr>
              <a:t> 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467364"/>
              </p:ext>
            </p:extLst>
          </p:nvPr>
        </p:nvGraphicFramePr>
        <p:xfrm>
          <a:off x="2566814" y="1165067"/>
          <a:ext cx="1745444" cy="1557436"/>
        </p:xfrm>
        <a:graphic>
          <a:graphicData uri="http://schemas.openxmlformats.org/drawingml/2006/table">
            <a:tbl>
              <a:tblPr firstRow="1" bandRow="1"/>
              <a:tblGrid>
                <a:gridCol w="110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359">
                <a:tc gridSpan="2"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solidFill>
                            <a:schemeClr val="bg1"/>
                          </a:solidFill>
                        </a:rPr>
                        <a:t>Quote&amp;Buy Availability</a:t>
                      </a:r>
                    </a:p>
                    <a:p>
                      <a:pPr algn="ctr"/>
                      <a:r>
                        <a:rPr lang="de-DE" sz="800" b="1" dirty="0">
                          <a:solidFill>
                            <a:schemeClr val="bg1"/>
                          </a:solidFill>
                        </a:rPr>
                        <a:t>(all Clients)</a:t>
                      </a: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78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Started</a:t>
                      </a:r>
                      <a:r>
                        <a:rPr lang="de-DE" sz="800" b="1" baseline="0" dirty="0">
                          <a:solidFill>
                            <a:srgbClr val="003781"/>
                          </a:solidFill>
                        </a:rPr>
                        <a:t> Q&amp;B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lvl="0"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Failed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Q&amp;B</a:t>
                      </a:r>
                      <a:r>
                        <a:rPr lang="de-DE" sz="800" b="1" baseline="0" dirty="0">
                          <a:solidFill>
                            <a:srgbClr val="003781"/>
                          </a:solidFill>
                        </a:rPr>
                        <a:t> Stability</a:t>
                      </a:r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 KPI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402195"/>
              </p:ext>
            </p:extLst>
          </p:nvPr>
        </p:nvGraphicFramePr>
        <p:xfrm>
          <a:off x="766614" y="2794512"/>
          <a:ext cx="1745444" cy="1557436"/>
        </p:xfrm>
        <a:graphic>
          <a:graphicData uri="http://schemas.openxmlformats.org/drawingml/2006/table">
            <a:tbl>
              <a:tblPr firstRow="1" bandRow="1"/>
              <a:tblGrid>
                <a:gridCol w="110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359">
                <a:tc gridSpan="2"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solidFill>
                            <a:schemeClr val="bg1"/>
                          </a:solidFill>
                        </a:rPr>
                        <a:t>FCA Q&amp;B Process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78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Started</a:t>
                      </a:r>
                      <a:r>
                        <a:rPr lang="de-DE" sz="800" b="1" baseline="0" dirty="0">
                          <a:solidFill>
                            <a:srgbClr val="003781"/>
                          </a:solidFill>
                        </a:rPr>
                        <a:t> Q&amp;B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lvl="0"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Failed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Q&amp;B</a:t>
                      </a:r>
                      <a:r>
                        <a:rPr lang="de-DE" sz="800" b="1" baseline="0" dirty="0">
                          <a:solidFill>
                            <a:srgbClr val="003781"/>
                          </a:solidFill>
                        </a:rPr>
                        <a:t> Stability</a:t>
                      </a:r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 KPI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990769"/>
              </p:ext>
            </p:extLst>
          </p:nvPr>
        </p:nvGraphicFramePr>
        <p:xfrm>
          <a:off x="2564518" y="2794512"/>
          <a:ext cx="1745444" cy="1557436"/>
        </p:xfrm>
        <a:graphic>
          <a:graphicData uri="http://schemas.openxmlformats.org/drawingml/2006/table">
            <a:tbl>
              <a:tblPr firstRow="1" bandRow="1"/>
              <a:tblGrid>
                <a:gridCol w="110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359">
                <a:tc gridSpan="2"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solidFill>
                            <a:schemeClr val="bg1"/>
                          </a:solidFill>
                        </a:rPr>
                        <a:t>FORD Q&amp;B Process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78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algn="l"/>
                      <a:r>
                        <a:rPr lang="de-DE" sz="800" b="1" kern="1200" dirty="0" err="1">
                          <a:solidFill>
                            <a:srgbClr val="003781"/>
                          </a:solidFill>
                          <a:latin typeface="+mn-lt"/>
                          <a:ea typeface="+mn-ea"/>
                          <a:cs typeface="+mn-cs"/>
                        </a:rPr>
                        <a:t>Started</a:t>
                      </a:r>
                      <a:r>
                        <a:rPr lang="de-DE" sz="800" b="1" baseline="0" dirty="0">
                          <a:solidFill>
                            <a:srgbClr val="003781"/>
                          </a:solidFill>
                        </a:rPr>
                        <a:t> Q&amp;B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lvl="0"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Failed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Q&amp;B</a:t>
                      </a:r>
                      <a:r>
                        <a:rPr lang="de-DE" sz="800" b="1" baseline="0" dirty="0">
                          <a:solidFill>
                            <a:srgbClr val="003781"/>
                          </a:solidFill>
                        </a:rPr>
                        <a:t> Stability</a:t>
                      </a:r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 KPI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873635"/>
              </p:ext>
            </p:extLst>
          </p:nvPr>
        </p:nvGraphicFramePr>
        <p:xfrm>
          <a:off x="4362422" y="2794512"/>
          <a:ext cx="1745444" cy="1557436"/>
        </p:xfrm>
        <a:graphic>
          <a:graphicData uri="http://schemas.openxmlformats.org/drawingml/2006/table">
            <a:tbl>
              <a:tblPr firstRow="1" bandRow="1"/>
              <a:tblGrid>
                <a:gridCol w="110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359">
                <a:tc gridSpan="2"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solidFill>
                            <a:schemeClr val="bg1"/>
                          </a:solidFill>
                        </a:rPr>
                        <a:t>OVF Q&amp;B Process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78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Started</a:t>
                      </a:r>
                      <a:r>
                        <a:rPr lang="de-DE" sz="800" b="1" baseline="0" dirty="0">
                          <a:solidFill>
                            <a:srgbClr val="003781"/>
                          </a:solidFill>
                        </a:rPr>
                        <a:t> Q&amp;B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lvl="0"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Failed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Q&amp;B</a:t>
                      </a:r>
                      <a:r>
                        <a:rPr lang="de-DE" sz="800" b="1" baseline="0" dirty="0">
                          <a:solidFill>
                            <a:srgbClr val="003781"/>
                          </a:solidFill>
                        </a:rPr>
                        <a:t> Stability</a:t>
                      </a:r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 KPI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616890"/>
              </p:ext>
            </p:extLst>
          </p:nvPr>
        </p:nvGraphicFramePr>
        <p:xfrm>
          <a:off x="7958230" y="2794444"/>
          <a:ext cx="1745444" cy="1557436"/>
        </p:xfrm>
        <a:graphic>
          <a:graphicData uri="http://schemas.openxmlformats.org/drawingml/2006/table">
            <a:tbl>
              <a:tblPr firstRow="1" bandRow="1"/>
              <a:tblGrid>
                <a:gridCol w="110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359">
                <a:tc gridSpan="2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>
                          <a:solidFill>
                            <a:schemeClr val="bg1"/>
                          </a:solidFill>
                        </a:rPr>
                        <a:t>Volvo Q&amp;B Process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78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Started</a:t>
                      </a:r>
                      <a:r>
                        <a:rPr lang="de-DE" sz="800" b="1" baseline="0" dirty="0">
                          <a:solidFill>
                            <a:srgbClr val="003781"/>
                          </a:solidFill>
                        </a:rPr>
                        <a:t> Q&amp;B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lvl="0" algn="l"/>
                      <a:r>
                        <a:rPr lang="de-DE" sz="800" b="1" dirty="0" err="1">
                          <a:solidFill>
                            <a:srgbClr val="003781"/>
                          </a:solidFill>
                        </a:rPr>
                        <a:t>Failed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Q&amp;B</a:t>
                      </a:r>
                      <a:r>
                        <a:rPr lang="de-DE" sz="800" b="1" baseline="0" dirty="0">
                          <a:solidFill>
                            <a:srgbClr val="003781"/>
                          </a:solidFill>
                        </a:rPr>
                        <a:t> Stability</a:t>
                      </a:r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 KPI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r" defTabSz="1219170" rtl="0" eaLnBrk="1" latinLnBrk="0" hangingPunct="1"/>
                      <a:endParaRPr lang="en-US" sz="800" b="1" kern="1200" dirty="0">
                        <a:solidFill>
                          <a:srgbClr val="00378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42876"/>
              </p:ext>
            </p:extLst>
          </p:nvPr>
        </p:nvGraphicFramePr>
        <p:xfrm>
          <a:off x="6160326" y="2794512"/>
          <a:ext cx="1745444" cy="1557436"/>
        </p:xfrm>
        <a:graphic>
          <a:graphicData uri="http://schemas.openxmlformats.org/drawingml/2006/table">
            <a:tbl>
              <a:tblPr firstRow="1" bandRow="1"/>
              <a:tblGrid>
                <a:gridCol w="110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359">
                <a:tc gridSpan="2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>
                          <a:solidFill>
                            <a:schemeClr val="bg1"/>
                          </a:solidFill>
                        </a:rPr>
                        <a:t>PSA Q&amp;B Process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78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Started</a:t>
                      </a:r>
                      <a:r>
                        <a:rPr lang="de-DE" sz="800" b="1" baseline="0" dirty="0">
                          <a:solidFill>
                            <a:srgbClr val="003781"/>
                          </a:solidFill>
                        </a:rPr>
                        <a:t> Q&amp;B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lvl="0"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Failed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Q&amp;B</a:t>
                      </a:r>
                      <a:r>
                        <a:rPr lang="de-DE" sz="800" b="1" baseline="0" dirty="0">
                          <a:solidFill>
                            <a:srgbClr val="003781"/>
                          </a:solidFill>
                        </a:rPr>
                        <a:t> Stability</a:t>
                      </a:r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 KPI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806048"/>
              </p:ext>
            </p:extLst>
          </p:nvPr>
        </p:nvGraphicFramePr>
        <p:xfrm>
          <a:off x="762049" y="4464646"/>
          <a:ext cx="1745444" cy="1557436"/>
        </p:xfrm>
        <a:graphic>
          <a:graphicData uri="http://schemas.openxmlformats.org/drawingml/2006/table">
            <a:tbl>
              <a:tblPr firstRow="1" bandRow="1"/>
              <a:tblGrid>
                <a:gridCol w="110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359">
                <a:tc gridSpan="2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>
                          <a:solidFill>
                            <a:schemeClr val="bg1"/>
                          </a:solidFill>
                        </a:rPr>
                        <a:t>VM  Q&amp;B Process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78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Started</a:t>
                      </a:r>
                      <a:r>
                        <a:rPr lang="de-DE" sz="800" b="1" baseline="0" dirty="0">
                          <a:solidFill>
                            <a:srgbClr val="003781"/>
                          </a:solidFill>
                        </a:rPr>
                        <a:t> Q&amp;B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r>
                        <a:rPr lang="en-US" sz="800" b="1" dirty="0">
                          <a:solidFill>
                            <a:srgbClr val="003781"/>
                          </a:solidFill>
                        </a:rPr>
                        <a:t>223</a:t>
                      </a: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lvl="0"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Failed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r>
                        <a:rPr lang="en-US" sz="800" b="1" dirty="0">
                          <a:solidFill>
                            <a:srgbClr val="003781"/>
                          </a:solidFill>
                        </a:rPr>
                        <a:t>0</a:t>
                      </a: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Q&amp;B</a:t>
                      </a:r>
                      <a:r>
                        <a:rPr lang="de-DE" sz="800" b="1" baseline="0" dirty="0">
                          <a:solidFill>
                            <a:srgbClr val="003781"/>
                          </a:solidFill>
                        </a:rPr>
                        <a:t> Stability</a:t>
                      </a:r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 KPI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100%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3" name="Rounded Rectangle 132"/>
          <p:cNvSpPr/>
          <p:nvPr/>
        </p:nvSpPr>
        <p:spPr>
          <a:xfrm>
            <a:off x="262558" y="2794512"/>
            <a:ext cx="440169" cy="1557436"/>
          </a:xfrm>
          <a:prstGeom prst="roundRect">
            <a:avLst>
              <a:gd name="adj" fmla="val 7483"/>
            </a:avLst>
          </a:prstGeom>
          <a:solidFill>
            <a:srgbClr val="F1F9FA"/>
          </a:solid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spcFirstLastPara="0" vert="vert270" wrap="square" lIns="144000" tIns="95226" rIns="95227" bIns="95226" numCol="1" spcCol="1512" rtlCol="0" anchor="t" anchorCtr="0">
            <a:noAutofit/>
          </a:bodyPr>
          <a:lstStyle/>
          <a:p>
            <a:pPr marL="0" marR="0" lvl="0" indent="0" algn="ctr" defTabSz="1111107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Reloaded</a:t>
            </a:r>
          </a:p>
        </p:txBody>
      </p:sp>
      <p:sp>
        <p:nvSpPr>
          <p:cNvPr id="25" name="Rounded Rectangle 132"/>
          <p:cNvSpPr/>
          <p:nvPr/>
        </p:nvSpPr>
        <p:spPr>
          <a:xfrm>
            <a:off x="262558" y="1165067"/>
            <a:ext cx="440169" cy="1557436"/>
          </a:xfrm>
          <a:prstGeom prst="roundRect">
            <a:avLst>
              <a:gd name="adj" fmla="val 7483"/>
            </a:avLst>
          </a:prstGeom>
          <a:solidFill>
            <a:srgbClr val="F1F9FA"/>
          </a:solid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spcFirstLastPara="0" vert="vert270" wrap="square" lIns="144000" tIns="95226" rIns="95227" bIns="95226" numCol="1" spcCol="1512" rtlCol="0" anchor="t" anchorCtr="0">
            <a:noAutofit/>
          </a:bodyPr>
          <a:lstStyle/>
          <a:p>
            <a:pPr marL="0" marR="0" lvl="0" indent="0" algn="ctr" defTabSz="1111107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Overall Reloaded</a:t>
            </a:r>
          </a:p>
        </p:txBody>
      </p:sp>
      <p:sp>
        <p:nvSpPr>
          <p:cNvPr id="27" name="Rounded Rectangle 132"/>
          <p:cNvSpPr/>
          <p:nvPr/>
        </p:nvSpPr>
        <p:spPr>
          <a:xfrm>
            <a:off x="262558" y="4464646"/>
            <a:ext cx="440169" cy="1557436"/>
          </a:xfrm>
          <a:prstGeom prst="roundRect">
            <a:avLst>
              <a:gd name="adj" fmla="val 7483"/>
            </a:avLst>
          </a:prstGeom>
          <a:solidFill>
            <a:srgbClr val="F1F9FA"/>
          </a:solid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spcFirstLastPara="0" vert="vert270" wrap="square" lIns="144000" tIns="95226" rIns="95227" bIns="95226" numCol="1" spcCol="1512" rtlCol="0" anchor="t" anchorCtr="0">
            <a:noAutofit/>
          </a:bodyPr>
          <a:lstStyle/>
          <a:p>
            <a:pPr algn="ctr" defTabSz="1111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kern="0" dirty="0">
                <a:solidFill>
                  <a:schemeClr val="tx2"/>
                </a:solidFill>
                <a:latin typeface="Arial"/>
              </a:rPr>
              <a:t>WSI</a:t>
            </a:r>
          </a:p>
        </p:txBody>
      </p:sp>
      <p:graphicFrame>
        <p:nvGraphicFramePr>
          <p:cNvPr id="28" name="Table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53456"/>
              </p:ext>
            </p:extLst>
          </p:nvPr>
        </p:nvGraphicFramePr>
        <p:xfrm>
          <a:off x="6167214" y="1165067"/>
          <a:ext cx="1745444" cy="1557436"/>
        </p:xfrm>
        <a:graphic>
          <a:graphicData uri="http://schemas.openxmlformats.org/drawingml/2006/table">
            <a:tbl>
              <a:tblPr firstRow="1" bandRow="1"/>
              <a:tblGrid>
                <a:gridCol w="110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359">
                <a:tc gridSpan="2"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solidFill>
                            <a:schemeClr val="bg1"/>
                          </a:solidFill>
                        </a:rPr>
                        <a:t>Quote&amp;Buy Availability</a:t>
                      </a:r>
                    </a:p>
                    <a:p>
                      <a:pPr algn="ctr"/>
                      <a:r>
                        <a:rPr lang="de-DE" sz="800" b="1" dirty="0">
                          <a:solidFill>
                            <a:schemeClr val="bg1"/>
                          </a:solidFill>
                        </a:rPr>
                        <a:t>(all Clients)</a:t>
                      </a: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78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Service hours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lvl="0"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Outage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Availability KPI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59021"/>
              </p:ext>
            </p:extLst>
          </p:nvPr>
        </p:nvGraphicFramePr>
        <p:xfrm>
          <a:off x="7955933" y="1165067"/>
          <a:ext cx="1745444" cy="1557436"/>
        </p:xfrm>
        <a:graphic>
          <a:graphicData uri="http://schemas.openxmlformats.org/drawingml/2006/table">
            <a:tbl>
              <a:tblPr firstRow="1" bandRow="1"/>
              <a:tblGrid>
                <a:gridCol w="110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359">
                <a:tc gridSpan="2"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solidFill>
                            <a:schemeClr val="bg1"/>
                          </a:solidFill>
                        </a:rPr>
                        <a:t>Quote&amp;Buy Availability</a:t>
                      </a:r>
                    </a:p>
                    <a:p>
                      <a:pPr algn="ctr"/>
                      <a:r>
                        <a:rPr lang="de-DE" sz="800" b="1" dirty="0">
                          <a:solidFill>
                            <a:schemeClr val="bg1"/>
                          </a:solidFill>
                        </a:rPr>
                        <a:t>(all Clients)</a:t>
                      </a: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78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Started</a:t>
                      </a:r>
                      <a:r>
                        <a:rPr lang="de-DE" sz="800" b="1" baseline="0" dirty="0">
                          <a:solidFill>
                            <a:srgbClr val="003781"/>
                          </a:solidFill>
                        </a:rPr>
                        <a:t> Q&amp;B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IN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lvl="0"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Failed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Q&amp;B</a:t>
                      </a:r>
                      <a:r>
                        <a:rPr lang="de-DE" sz="800" b="1" baseline="0" dirty="0">
                          <a:solidFill>
                            <a:srgbClr val="003781"/>
                          </a:solidFill>
                        </a:rPr>
                        <a:t> Stability</a:t>
                      </a:r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 KPI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Rounded Rectangle 132"/>
          <p:cNvSpPr/>
          <p:nvPr/>
        </p:nvSpPr>
        <p:spPr>
          <a:xfrm>
            <a:off x="5672289" y="1165067"/>
            <a:ext cx="440169" cy="1557436"/>
          </a:xfrm>
          <a:prstGeom prst="roundRect">
            <a:avLst>
              <a:gd name="adj" fmla="val 7483"/>
            </a:avLst>
          </a:prstGeom>
          <a:solidFill>
            <a:srgbClr val="F1F9FA"/>
          </a:solid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spcFirstLastPara="0" vert="vert270" wrap="square" lIns="144000" tIns="95226" rIns="95227" bIns="95226" numCol="1" spcCol="1512" rtlCol="0" anchor="t" anchorCtr="0">
            <a:noAutofit/>
          </a:bodyPr>
          <a:lstStyle/>
          <a:p>
            <a:pPr marL="0" marR="0" lvl="0" indent="0" algn="ctr" defTabSz="1111107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Overall WSI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450907"/>
              </p:ext>
            </p:extLst>
          </p:nvPr>
        </p:nvGraphicFramePr>
        <p:xfrm>
          <a:off x="2564518" y="4464646"/>
          <a:ext cx="1745444" cy="1557436"/>
        </p:xfrm>
        <a:graphic>
          <a:graphicData uri="http://schemas.openxmlformats.org/drawingml/2006/table">
            <a:tbl>
              <a:tblPr firstRow="1" bandRow="1"/>
              <a:tblGrid>
                <a:gridCol w="110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359">
                <a:tc gridSpan="2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>
                          <a:solidFill>
                            <a:schemeClr val="bg1"/>
                          </a:solidFill>
                        </a:rPr>
                        <a:t>VM  Q&amp;B Process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78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Started</a:t>
                      </a:r>
                      <a:r>
                        <a:rPr lang="de-DE" sz="800" b="1" baseline="0" dirty="0">
                          <a:solidFill>
                            <a:srgbClr val="003781"/>
                          </a:solidFill>
                        </a:rPr>
                        <a:t> Q&amp;B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lvl="0" algn="l"/>
                      <a:r>
                        <a:rPr lang="de-DE" sz="800" b="1" dirty="0" err="1">
                          <a:solidFill>
                            <a:srgbClr val="003781"/>
                          </a:solidFill>
                        </a:rPr>
                        <a:t>Failed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Q&amp;B</a:t>
                      </a:r>
                      <a:r>
                        <a:rPr lang="de-DE" sz="800" b="1" baseline="0" dirty="0">
                          <a:solidFill>
                            <a:srgbClr val="003781"/>
                          </a:solidFill>
                        </a:rPr>
                        <a:t> Stability</a:t>
                      </a:r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 KPI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Textfeld 44">
            <a:extLst>
              <a:ext uri="{FF2B5EF4-FFF2-40B4-BE49-F238E27FC236}">
                <a16:creationId xmlns:a16="http://schemas.microsoft.com/office/drawing/2014/main" id="{A9878607-EA9D-468D-923E-C71F469A99DB}"/>
              </a:ext>
            </a:extLst>
          </p:cNvPr>
          <p:cNvSpPr txBox="1"/>
          <p:nvPr/>
        </p:nvSpPr>
        <p:spPr>
          <a:xfrm>
            <a:off x="6167214" y="4509914"/>
            <a:ext cx="3534163" cy="616713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fontAlgn="base">
              <a:spcBef>
                <a:spcPct val="0"/>
              </a:spcBef>
              <a:spcAft>
                <a:spcPct val="30000"/>
              </a:spcAft>
              <a:buClr>
                <a:srgbClr val="D4CDCD">
                  <a:lumMod val="60000"/>
                  <a:lumOff val="40000"/>
                </a:srgbClr>
              </a:buClr>
            </a:pPr>
            <a:r>
              <a:rPr lang="en-US" sz="11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No outages</a:t>
            </a:r>
          </a:p>
        </p:txBody>
      </p:sp>
      <p:graphicFrame>
        <p:nvGraphicFramePr>
          <p:cNvPr id="37" name="Table 49">
            <a:extLst>
              <a:ext uri="{FF2B5EF4-FFF2-40B4-BE49-F238E27FC236}">
                <a16:creationId xmlns:a16="http://schemas.microsoft.com/office/drawing/2014/main" id="{0B2693AC-7F1C-4BBF-8430-031D921C9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08725"/>
              </p:ext>
            </p:extLst>
          </p:nvPr>
        </p:nvGraphicFramePr>
        <p:xfrm>
          <a:off x="762049" y="4458388"/>
          <a:ext cx="1745444" cy="1557436"/>
        </p:xfrm>
        <a:graphic>
          <a:graphicData uri="http://schemas.openxmlformats.org/drawingml/2006/table">
            <a:tbl>
              <a:tblPr firstRow="1" bandRow="1"/>
              <a:tblGrid>
                <a:gridCol w="110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359">
                <a:tc gridSpan="2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>
                          <a:solidFill>
                            <a:schemeClr val="bg1"/>
                          </a:solidFill>
                        </a:rPr>
                        <a:t>AVS  Q&amp;B Process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78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Started</a:t>
                      </a:r>
                      <a:r>
                        <a:rPr lang="de-DE" sz="800" b="1" baseline="0" dirty="0">
                          <a:solidFill>
                            <a:srgbClr val="003781"/>
                          </a:solidFill>
                        </a:rPr>
                        <a:t> Q&amp;B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lvl="0"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Failed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Q&amp;B</a:t>
                      </a:r>
                      <a:r>
                        <a:rPr lang="de-DE" sz="800" b="1" baseline="0" dirty="0">
                          <a:solidFill>
                            <a:srgbClr val="003781"/>
                          </a:solidFill>
                        </a:rPr>
                        <a:t> Stability</a:t>
                      </a:r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 KPI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Rounded Rectangle 132">
            <a:extLst>
              <a:ext uri="{FF2B5EF4-FFF2-40B4-BE49-F238E27FC236}">
                <a16:creationId xmlns:a16="http://schemas.microsoft.com/office/drawing/2014/main" id="{E5A78B3C-F47A-41D5-90D9-DE667C7E461C}"/>
              </a:ext>
            </a:extLst>
          </p:cNvPr>
          <p:cNvSpPr/>
          <p:nvPr/>
        </p:nvSpPr>
        <p:spPr>
          <a:xfrm>
            <a:off x="262558" y="4458388"/>
            <a:ext cx="440169" cy="1557436"/>
          </a:xfrm>
          <a:prstGeom prst="roundRect">
            <a:avLst>
              <a:gd name="adj" fmla="val 7483"/>
            </a:avLst>
          </a:prstGeom>
          <a:solidFill>
            <a:srgbClr val="F1F9FA"/>
          </a:solid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spcFirstLastPara="0" vert="vert270" wrap="square" lIns="144000" tIns="95226" rIns="95227" bIns="95226" numCol="1" spcCol="1512" rtlCol="0" anchor="t" anchorCtr="0">
            <a:noAutofit/>
          </a:bodyPr>
          <a:lstStyle/>
          <a:p>
            <a:pPr algn="ctr" defTabSz="111110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kern="0" dirty="0">
                <a:solidFill>
                  <a:schemeClr val="tx2"/>
                </a:solidFill>
                <a:latin typeface="Arial"/>
              </a:rPr>
              <a:t>WSI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FD9DC01-E9A8-4C8E-9E43-CC422E35F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246275"/>
              </p:ext>
            </p:extLst>
          </p:nvPr>
        </p:nvGraphicFramePr>
        <p:xfrm>
          <a:off x="4349762" y="4464646"/>
          <a:ext cx="1745444" cy="1557436"/>
        </p:xfrm>
        <a:graphic>
          <a:graphicData uri="http://schemas.openxmlformats.org/drawingml/2006/table">
            <a:tbl>
              <a:tblPr firstRow="1" bandRow="1"/>
              <a:tblGrid>
                <a:gridCol w="110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359">
                <a:tc gridSpan="2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>
                          <a:solidFill>
                            <a:schemeClr val="bg1"/>
                          </a:solidFill>
                        </a:rPr>
                        <a:t>OVF  Q&amp;B Process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78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Started</a:t>
                      </a:r>
                      <a:r>
                        <a:rPr lang="de-DE" sz="800" b="1" baseline="0" dirty="0">
                          <a:solidFill>
                            <a:srgbClr val="003781"/>
                          </a:solidFill>
                        </a:rPr>
                        <a:t> Q&amp;B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lvl="0"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Failed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Q&amp;B</a:t>
                      </a:r>
                      <a:r>
                        <a:rPr lang="de-DE" sz="800" b="1" baseline="0" dirty="0">
                          <a:solidFill>
                            <a:srgbClr val="003781"/>
                          </a:solidFill>
                        </a:rPr>
                        <a:t> Stability</a:t>
                      </a:r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 KPI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9" name="TextBox 278"/>
          <p:cNvSpPr txBox="1"/>
          <p:nvPr/>
        </p:nvSpPr>
        <p:spPr>
          <a:xfrm>
            <a:off x="9601200" y="32004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rgbClr val="00008B"/>
                </a:solidFill>
              </a:defRPr>
            </a:pPr>
            <a:r>
              <a:t>Status 21.02.2023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2011680" y="160020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12h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1920240" y="208026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0 mins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1880920" y="2350008"/>
            <a:ext cx="621792" cy="365760"/>
          </a:xfrm>
          <a:prstGeom prst="rect">
            <a:avLst/>
          </a:prstGeom>
          <a:solidFill>
            <a:srgbClr val="90EE90"/>
          </a:solidFill>
        </p:spPr>
        <p:txBody>
          <a:bodyPr wrap="none" anchor="ctr">
            <a:norm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100%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3749039" y="160020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144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3840480" y="208026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0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3694176" y="2340864"/>
            <a:ext cx="621792" cy="365760"/>
          </a:xfrm>
          <a:prstGeom prst="rect">
            <a:avLst/>
          </a:prstGeom>
          <a:solidFill>
            <a:srgbClr val="90EE90"/>
          </a:solidFill>
        </p:spPr>
        <p:txBody>
          <a:bodyPr wrap="none" anchor="ctr">
            <a:norm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100%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7315200" y="160020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12h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315200" y="208026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0 mins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7287768" y="2340864"/>
            <a:ext cx="621792" cy="365760"/>
          </a:xfrm>
          <a:prstGeom prst="rect">
            <a:avLst/>
          </a:prstGeom>
          <a:solidFill>
            <a:srgbClr val="90EE90"/>
          </a:solidFill>
        </p:spPr>
        <p:txBody>
          <a:bodyPr wrap="none" anchor="ctr">
            <a:norm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100%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9144000" y="160020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11,966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9235440" y="208026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0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9070848" y="2340864"/>
            <a:ext cx="621792" cy="365760"/>
          </a:xfrm>
          <a:prstGeom prst="rect">
            <a:avLst/>
          </a:prstGeom>
          <a:solidFill>
            <a:srgbClr val="90EE90"/>
          </a:solidFill>
        </p:spPr>
        <p:txBody>
          <a:bodyPr wrap="none" anchor="ctr">
            <a:norm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100%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2011680" y="329184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20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2011680" y="365760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0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1874519" y="3968496"/>
            <a:ext cx="621792" cy="365760"/>
          </a:xfrm>
          <a:prstGeom prst="rect">
            <a:avLst/>
          </a:prstGeom>
          <a:solidFill>
            <a:srgbClr val="90EE90"/>
          </a:solidFill>
        </p:spPr>
        <p:txBody>
          <a:bodyPr wrap="none" anchor="ctr">
            <a:norm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100%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3840480" y="329184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20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3840480" y="365760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0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3685032" y="3968496"/>
            <a:ext cx="621792" cy="365760"/>
          </a:xfrm>
          <a:prstGeom prst="rect">
            <a:avLst/>
          </a:prstGeom>
          <a:solidFill>
            <a:srgbClr val="90EE90"/>
          </a:solidFill>
        </p:spPr>
        <p:txBody>
          <a:bodyPr wrap="none" anchor="ctr">
            <a:norm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100%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5669280" y="329184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22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5669280" y="365760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0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5486400" y="3968496"/>
            <a:ext cx="621792" cy="365760"/>
          </a:xfrm>
          <a:prstGeom prst="rect">
            <a:avLst/>
          </a:prstGeom>
          <a:solidFill>
            <a:srgbClr val="90EE90"/>
          </a:solidFill>
        </p:spPr>
        <p:txBody>
          <a:bodyPr wrap="none" anchor="ctr">
            <a:norm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100%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7498079" y="329184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48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7498079" y="365760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0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7269480" y="3968496"/>
            <a:ext cx="621792" cy="365760"/>
          </a:xfrm>
          <a:prstGeom prst="rect">
            <a:avLst/>
          </a:prstGeom>
          <a:solidFill>
            <a:srgbClr val="90EE90"/>
          </a:solidFill>
        </p:spPr>
        <p:txBody>
          <a:bodyPr wrap="none" anchor="ctr">
            <a:norm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100%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9144000" y="329184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34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9144000" y="365760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0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9070848" y="3968496"/>
            <a:ext cx="621792" cy="365760"/>
          </a:xfrm>
          <a:prstGeom prst="rect">
            <a:avLst/>
          </a:prstGeom>
          <a:solidFill>
            <a:srgbClr val="90EE90"/>
          </a:solidFill>
        </p:spPr>
        <p:txBody>
          <a:bodyPr wrap="none" anchor="ctr">
            <a:norm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100%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1920240" y="493776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400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2011680" y="53035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0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1874519" y="5641848"/>
            <a:ext cx="621792" cy="365760"/>
          </a:xfrm>
          <a:prstGeom prst="rect">
            <a:avLst/>
          </a:prstGeom>
          <a:solidFill>
            <a:srgbClr val="90EE90"/>
          </a:solidFill>
        </p:spPr>
        <p:txBody>
          <a:bodyPr wrap="none" anchor="ctr">
            <a:norm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100%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3749039" y="493776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11,384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3840480" y="53035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0</a:t>
            </a:r>
          </a:p>
        </p:txBody>
      </p:sp>
      <p:sp>
        <p:nvSpPr>
          <p:cNvPr id="312" name="TextBox 311"/>
          <p:cNvSpPr txBox="1"/>
          <p:nvPr/>
        </p:nvSpPr>
        <p:spPr>
          <a:xfrm>
            <a:off x="3675887" y="5641848"/>
            <a:ext cx="621792" cy="365760"/>
          </a:xfrm>
          <a:prstGeom prst="rect">
            <a:avLst/>
          </a:prstGeom>
          <a:solidFill>
            <a:srgbClr val="90EE90"/>
          </a:solidFill>
        </p:spPr>
        <p:txBody>
          <a:bodyPr wrap="none" anchor="ctr">
            <a:norm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100%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5577840" y="493776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182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5669280" y="53035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0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5468112" y="5650992"/>
            <a:ext cx="621792" cy="365760"/>
          </a:xfrm>
          <a:prstGeom prst="rect">
            <a:avLst/>
          </a:prstGeom>
          <a:solidFill>
            <a:srgbClr val="90EE90"/>
          </a:solidFill>
        </p:spPr>
        <p:txBody>
          <a:bodyPr wrap="none" anchor="ctr">
            <a:norm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340016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>
          <a:xfrm>
            <a:off x="11180896" y="6520539"/>
            <a:ext cx="514281" cy="365639"/>
          </a:xfrm>
        </p:spPr>
        <p:txBody>
          <a:bodyPr/>
          <a:lstStyle/>
          <a:p>
            <a:fld id="{61201FF1-C63B-412E-ABF0-3D0E918900AC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71524"/>
          </a:xfrm>
          <a:solidFill>
            <a:srgbClr val="F1F9F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278" name="Group 277"/>
          <p:cNvGrpSpPr/>
          <p:nvPr/>
        </p:nvGrpSpPr>
        <p:grpSpPr>
          <a:xfrm>
            <a:off x="3930071" y="6520539"/>
            <a:ext cx="4454441" cy="144016"/>
            <a:chOff x="3873013" y="6526138"/>
            <a:chExt cx="4454441" cy="144016"/>
          </a:xfrm>
        </p:grpSpPr>
        <p:sp>
          <p:nvSpPr>
            <p:cNvPr id="269" name="Rectangle 268"/>
            <p:cNvSpPr/>
            <p:nvPr/>
          </p:nvSpPr>
          <p:spPr>
            <a:xfrm>
              <a:off x="3873013" y="6526138"/>
              <a:ext cx="4454441" cy="144016"/>
            </a:xfrm>
            <a:prstGeom prst="rect">
              <a:avLst/>
            </a:prstGeom>
            <a:noFill/>
            <a:ln w="3175" cap="flat" cmpd="sng" algn="ctr">
              <a:solidFill>
                <a:srgbClr val="113388"/>
              </a:solidFill>
              <a:prstDash val="solid"/>
            </a:ln>
            <a:effectLst/>
          </p:spPr>
          <p:txBody>
            <a:bodyPr spcFirstLastPara="0" vert="horz" wrap="square" lIns="85693" tIns="95226" rIns="95227" bIns="95226" numCol="1" spcCol="1512" rtlCol="0" anchor="ctr" anchorCtr="0">
              <a:noAutofit/>
            </a:bodyPr>
            <a:lstStyle/>
            <a:p>
              <a:pPr marL="0" marR="0" lvl="0" indent="0" defTabSz="1111107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11338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Ranges: </a:t>
              </a:r>
              <a:r>
                <a:rPr kumimoji="0" lang="de-DE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113388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	0% - 96,99% 	97,00% - 99,79%	       99,80% - 100,00%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11338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521085" y="6539654"/>
              <a:ext cx="482537" cy="116985"/>
            </a:xfrm>
            <a:prstGeom prst="rect">
              <a:avLst/>
            </a:prstGeom>
            <a:solidFill>
              <a:srgbClr val="FF6565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2097084" tIns="95226" rIns="95227" bIns="95226" numCol="1" spcCol="1512" rtlCol="0" anchor="ctr" anchorCtr="0">
              <a:noAutofit/>
            </a:bodyPr>
            <a:lstStyle/>
            <a:p>
              <a:pPr marL="0" marR="0" lvl="0" indent="0" defTabSz="1111107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5622724" y="6539654"/>
              <a:ext cx="482537" cy="116985"/>
            </a:xfrm>
            <a:prstGeom prst="rect">
              <a:avLst/>
            </a:prstGeom>
            <a:solidFill>
              <a:srgbClr val="FFFF99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2097084" tIns="95226" rIns="95227" bIns="95226" numCol="1" spcCol="1512" rtlCol="0" anchor="ctr" anchorCtr="0">
              <a:noAutofit/>
            </a:bodyPr>
            <a:lstStyle/>
            <a:p>
              <a:pPr marL="0" marR="0" lvl="0" indent="0" defTabSz="1111107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6918868" y="6539654"/>
              <a:ext cx="482537" cy="116985"/>
            </a:xfrm>
            <a:prstGeom prst="rect">
              <a:avLst/>
            </a:prstGeom>
            <a:solidFill>
              <a:srgbClr val="99FF66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2097084" tIns="95226" rIns="95227" bIns="95226" numCol="1" spcCol="1512" rtlCol="0" anchor="ctr" anchorCtr="0">
              <a:noAutofit/>
            </a:bodyPr>
            <a:lstStyle/>
            <a:p>
              <a:pPr marL="0" marR="0" lvl="0" indent="0" defTabSz="1111107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aphicFrame>
        <p:nvGraphicFramePr>
          <p:cNvPr id="171" name="Table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468231"/>
              </p:ext>
            </p:extLst>
          </p:nvPr>
        </p:nvGraphicFramePr>
        <p:xfrm>
          <a:off x="766614" y="1165067"/>
          <a:ext cx="1745444" cy="1557436"/>
        </p:xfrm>
        <a:graphic>
          <a:graphicData uri="http://schemas.openxmlformats.org/drawingml/2006/table">
            <a:tbl>
              <a:tblPr firstRow="1" bandRow="1"/>
              <a:tblGrid>
                <a:gridCol w="110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359">
                <a:tc gridSpan="2"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solidFill>
                            <a:schemeClr val="bg1"/>
                          </a:solidFill>
                        </a:rPr>
                        <a:t>Quote&amp;Buy Availability</a:t>
                      </a:r>
                    </a:p>
                    <a:p>
                      <a:pPr algn="ctr"/>
                      <a:r>
                        <a:rPr lang="de-DE" sz="800" b="1" dirty="0">
                          <a:solidFill>
                            <a:schemeClr val="bg1"/>
                          </a:solidFill>
                        </a:rPr>
                        <a:t>(all Clients)</a:t>
                      </a: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78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Service hours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lvl="0"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Outage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Availability KPI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itle 6"/>
          <p:cNvSpPr txBox="1">
            <a:spLocks/>
          </p:cNvSpPr>
          <p:nvPr/>
        </p:nvSpPr>
        <p:spPr>
          <a:xfrm>
            <a:off x="507934" y="333450"/>
            <a:ext cx="10672963" cy="514351"/>
          </a:xfrm>
          <a:prstGeom prst="rect">
            <a:avLst/>
          </a:prstGeom>
        </p:spPr>
        <p:txBody>
          <a:bodyPr vert="horz" wrap="square" lIns="0" tIns="36000" rIns="0" bIns="0" rtlCol="0" anchor="t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30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43899"/>
            <a:r>
              <a:rPr lang="en-US" sz="2400" b="0" cap="none" dirty="0">
                <a:solidFill>
                  <a:srgbClr val="003781"/>
                </a:solidFill>
                <a:latin typeface="Allianz Sans CE Light" pitchFamily="2" charset="0"/>
                <a:ea typeface="Allianz Sans" panose="02000506030000020004" pitchFamily="2" charset="0"/>
              </a:rPr>
              <a:t>Daily ECP KPI 2023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092664" y="189889"/>
            <a:ext cx="2088232" cy="504058"/>
          </a:xfrm>
          <a:prstGeom prst="roundRect">
            <a:avLst/>
          </a:prstGeom>
          <a:noFill/>
          <a:ln w="9525" cap="flat" cmpd="sng" algn="ctr">
            <a:solidFill>
              <a:srgbClr val="00378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7117" tIns="55701" rIns="107117" bIns="55701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8843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113388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llianz Sans CE Light" pitchFamily="2" charset="0"/>
              </a:rPr>
              <a:t> 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079633"/>
              </p:ext>
            </p:extLst>
          </p:nvPr>
        </p:nvGraphicFramePr>
        <p:xfrm>
          <a:off x="2566814" y="1165067"/>
          <a:ext cx="1745444" cy="1557436"/>
        </p:xfrm>
        <a:graphic>
          <a:graphicData uri="http://schemas.openxmlformats.org/drawingml/2006/table">
            <a:tbl>
              <a:tblPr firstRow="1" bandRow="1"/>
              <a:tblGrid>
                <a:gridCol w="110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359">
                <a:tc gridSpan="2"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solidFill>
                            <a:schemeClr val="bg1"/>
                          </a:solidFill>
                        </a:rPr>
                        <a:t>Quote&amp;Buy Availability</a:t>
                      </a:r>
                    </a:p>
                    <a:p>
                      <a:pPr algn="ctr"/>
                      <a:r>
                        <a:rPr lang="de-DE" sz="800" b="1" dirty="0">
                          <a:solidFill>
                            <a:schemeClr val="bg1"/>
                          </a:solidFill>
                        </a:rPr>
                        <a:t>(all Clients)</a:t>
                      </a: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78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Started</a:t>
                      </a:r>
                      <a:r>
                        <a:rPr lang="de-DE" sz="800" b="1" baseline="0" dirty="0">
                          <a:solidFill>
                            <a:srgbClr val="003781"/>
                          </a:solidFill>
                        </a:rPr>
                        <a:t> Q&amp;B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lvl="0"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Failed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Q&amp;B</a:t>
                      </a:r>
                      <a:r>
                        <a:rPr lang="de-DE" sz="800" b="1" baseline="0" dirty="0">
                          <a:solidFill>
                            <a:srgbClr val="003781"/>
                          </a:solidFill>
                        </a:rPr>
                        <a:t> Stability</a:t>
                      </a:r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 KPI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108255"/>
              </p:ext>
            </p:extLst>
          </p:nvPr>
        </p:nvGraphicFramePr>
        <p:xfrm>
          <a:off x="766614" y="2794512"/>
          <a:ext cx="1745444" cy="1557436"/>
        </p:xfrm>
        <a:graphic>
          <a:graphicData uri="http://schemas.openxmlformats.org/drawingml/2006/table">
            <a:tbl>
              <a:tblPr firstRow="1" bandRow="1"/>
              <a:tblGrid>
                <a:gridCol w="110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359">
                <a:tc gridSpan="2"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solidFill>
                            <a:schemeClr val="bg1"/>
                          </a:solidFill>
                        </a:rPr>
                        <a:t>FORD Q&amp;B Process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78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Started</a:t>
                      </a:r>
                      <a:r>
                        <a:rPr lang="de-DE" sz="800" b="1" baseline="0" dirty="0">
                          <a:solidFill>
                            <a:srgbClr val="003781"/>
                          </a:solidFill>
                        </a:rPr>
                        <a:t> Q&amp;B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lvl="0"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Failed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359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Q&amp;B</a:t>
                      </a:r>
                      <a:r>
                        <a:rPr lang="de-DE" sz="800" b="1" baseline="0" dirty="0">
                          <a:solidFill>
                            <a:srgbClr val="003781"/>
                          </a:solidFill>
                        </a:rPr>
                        <a:t> Stability</a:t>
                      </a:r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 KPI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3" name="Rounded Rectangle 132"/>
          <p:cNvSpPr/>
          <p:nvPr/>
        </p:nvSpPr>
        <p:spPr>
          <a:xfrm>
            <a:off x="262558" y="2794512"/>
            <a:ext cx="440169" cy="1557436"/>
          </a:xfrm>
          <a:prstGeom prst="roundRect">
            <a:avLst>
              <a:gd name="adj" fmla="val 7483"/>
            </a:avLst>
          </a:prstGeom>
          <a:solidFill>
            <a:srgbClr val="F1F9FA"/>
          </a:solid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spcFirstLastPara="0" vert="vert270" wrap="square" lIns="144000" tIns="95226" rIns="95227" bIns="95226" numCol="1" spcCol="1512" rtlCol="0" anchor="t" anchorCtr="0">
            <a:noAutofit/>
          </a:bodyPr>
          <a:lstStyle/>
          <a:p>
            <a:pPr marL="0" marR="0" lvl="0" indent="0" algn="ctr" defTabSz="1111107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ECP</a:t>
            </a:r>
          </a:p>
        </p:txBody>
      </p:sp>
      <p:sp>
        <p:nvSpPr>
          <p:cNvPr id="25" name="Rounded Rectangle 132"/>
          <p:cNvSpPr/>
          <p:nvPr/>
        </p:nvSpPr>
        <p:spPr>
          <a:xfrm>
            <a:off x="262558" y="1165067"/>
            <a:ext cx="440169" cy="1557436"/>
          </a:xfrm>
          <a:prstGeom prst="roundRect">
            <a:avLst>
              <a:gd name="adj" fmla="val 7483"/>
            </a:avLst>
          </a:prstGeom>
          <a:solidFill>
            <a:srgbClr val="F1F9FA"/>
          </a:solid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spcFirstLastPara="0" vert="vert270" wrap="square" lIns="144000" tIns="95226" rIns="95227" bIns="95226" numCol="1" spcCol="1512" rtlCol="0" anchor="t" anchorCtr="0">
            <a:noAutofit/>
          </a:bodyPr>
          <a:lstStyle/>
          <a:p>
            <a:pPr marL="0" marR="0" lvl="0" indent="0" algn="ctr" defTabSz="1111107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Overall ECP</a:t>
            </a:r>
          </a:p>
        </p:txBody>
      </p:sp>
      <p:sp>
        <p:nvSpPr>
          <p:cNvPr id="35" name="Textfeld 44">
            <a:extLst>
              <a:ext uri="{FF2B5EF4-FFF2-40B4-BE49-F238E27FC236}">
                <a16:creationId xmlns:a16="http://schemas.microsoft.com/office/drawing/2014/main" id="{A9878607-EA9D-468D-923E-C71F469A99DB}"/>
              </a:ext>
            </a:extLst>
          </p:cNvPr>
          <p:cNvSpPr txBox="1"/>
          <p:nvPr/>
        </p:nvSpPr>
        <p:spPr>
          <a:xfrm>
            <a:off x="2566814" y="2813081"/>
            <a:ext cx="3534163" cy="616713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fontAlgn="base"/>
            <a:r>
              <a:rPr lang="en-US" sz="11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No outage</a:t>
            </a:r>
            <a:endParaRPr lang="en-US" sz="9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9601200" y="32004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rgbClr val="00008B"/>
                </a:solidFill>
              </a:defRPr>
            </a:pPr>
            <a:r>
              <a:t>Status 21.02.2023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2011680" y="160020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12h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1920240" y="208026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0 mins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1874519" y="2350008"/>
            <a:ext cx="621792" cy="365760"/>
          </a:xfrm>
          <a:prstGeom prst="rect">
            <a:avLst/>
          </a:prstGeom>
          <a:solidFill>
            <a:srgbClr val="90EE90"/>
          </a:solidFill>
        </p:spPr>
        <p:txBody>
          <a:bodyPr wrap="none" anchor="ctr">
            <a:norm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100%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3840480" y="160020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36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3749039" y="208026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0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3703320" y="2350008"/>
            <a:ext cx="621792" cy="365760"/>
          </a:xfrm>
          <a:prstGeom prst="rect">
            <a:avLst/>
          </a:prstGeom>
          <a:solidFill>
            <a:srgbClr val="90EE90"/>
          </a:solidFill>
        </p:spPr>
        <p:txBody>
          <a:bodyPr wrap="none" anchor="ctr">
            <a:norm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100%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2011680" y="320040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36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1920240" y="365760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0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1883664" y="3977639"/>
            <a:ext cx="621792" cy="365760"/>
          </a:xfrm>
          <a:prstGeom prst="rect">
            <a:avLst/>
          </a:prstGeom>
          <a:solidFill>
            <a:srgbClr val="90EE90"/>
          </a:solidFill>
        </p:spPr>
        <p:txBody>
          <a:bodyPr wrap="none" anchor="ctr">
            <a:norm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90087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>
          <a:xfrm>
            <a:off x="11180896" y="6520539"/>
            <a:ext cx="514281" cy="365639"/>
          </a:xfrm>
        </p:spPr>
        <p:txBody>
          <a:bodyPr/>
          <a:lstStyle/>
          <a:p>
            <a:fld id="{61201FF1-C63B-412E-ABF0-3D0E918900AC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71524"/>
          </a:xfrm>
          <a:solidFill>
            <a:srgbClr val="F1F9FA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2" name="Title 6"/>
          <p:cNvSpPr txBox="1">
            <a:spLocks/>
          </p:cNvSpPr>
          <p:nvPr/>
        </p:nvSpPr>
        <p:spPr>
          <a:xfrm>
            <a:off x="507934" y="333450"/>
            <a:ext cx="10672963" cy="514351"/>
          </a:xfrm>
          <a:prstGeom prst="rect">
            <a:avLst/>
          </a:prstGeom>
        </p:spPr>
        <p:txBody>
          <a:bodyPr vert="horz" wrap="square" lIns="0" tIns="36000" rIns="0" bIns="0" rtlCol="0" anchor="t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30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43899"/>
            <a:r>
              <a:rPr lang="en-US" sz="2400" b="0" cap="none" dirty="0" err="1">
                <a:solidFill>
                  <a:srgbClr val="003781"/>
                </a:solidFill>
                <a:latin typeface="Allianz Sans CE Light" pitchFamily="2" charset="0"/>
                <a:ea typeface="Allianz Sans" panose="02000506030000020004" pitchFamily="2" charset="0"/>
              </a:rPr>
              <a:t>ABSi</a:t>
            </a:r>
            <a:r>
              <a:rPr lang="en-US" sz="2400" b="0" cap="none" dirty="0">
                <a:solidFill>
                  <a:srgbClr val="003781"/>
                </a:solidFill>
                <a:latin typeface="Allianz Sans CE Light" pitchFamily="2" charset="0"/>
                <a:ea typeface="Allianz Sans" panose="02000506030000020004" pitchFamily="2" charset="0"/>
              </a:rPr>
              <a:t> Portal - User Feedback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092664" y="189434"/>
            <a:ext cx="2088232" cy="504058"/>
          </a:xfrm>
          <a:prstGeom prst="roundRect">
            <a:avLst/>
          </a:prstGeom>
          <a:noFill/>
          <a:ln w="9525" cap="flat" cmpd="sng" algn="ctr">
            <a:solidFill>
              <a:srgbClr val="00378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7117" tIns="55701" rIns="107117" bIns="55701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8843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113388"/>
              </a:buClr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llianz Sans CE Light" pitchFamily="2" charset="0"/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909004"/>
              </p:ext>
            </p:extLst>
          </p:nvPr>
        </p:nvGraphicFramePr>
        <p:xfrm>
          <a:off x="762049" y="1440311"/>
          <a:ext cx="1874504" cy="1557435"/>
        </p:xfrm>
        <a:graphic>
          <a:graphicData uri="http://schemas.openxmlformats.org/drawingml/2006/table">
            <a:tbl>
              <a:tblPr firstRow="1" bandRow="1"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45">
                <a:tc gridSpan="2"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solidFill>
                            <a:schemeClr val="bg1"/>
                          </a:solidFill>
                        </a:rPr>
                        <a:t>FCA User Feedback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78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45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Total Count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800" b="1" kern="1200" dirty="0">
                          <a:solidFill>
                            <a:srgbClr val="003781"/>
                          </a:solidFill>
                          <a:latin typeface="+mn-lt"/>
                          <a:ea typeface="+mn-ea"/>
                          <a:cs typeface="+mn-cs"/>
                        </a:rPr>
                        <a:t>Average Rating</a:t>
                      </a: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45">
                <a:tc>
                  <a:txBody>
                    <a:bodyPr/>
                    <a:lstStyle/>
                    <a:p>
                      <a:pPr lvl="0" algn="ct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" name="Rounded Rectangle 132"/>
          <p:cNvSpPr/>
          <p:nvPr/>
        </p:nvSpPr>
        <p:spPr>
          <a:xfrm>
            <a:off x="262557" y="1440310"/>
            <a:ext cx="440169" cy="1557436"/>
          </a:xfrm>
          <a:prstGeom prst="roundRect">
            <a:avLst>
              <a:gd name="adj" fmla="val 7483"/>
            </a:avLst>
          </a:prstGeom>
          <a:solidFill>
            <a:srgbClr val="F1F9FA"/>
          </a:solid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spcFirstLastPara="0" vert="vert270" wrap="square" lIns="144000" tIns="95226" rIns="95227" bIns="95226" numCol="1" spcCol="1512" rtlCol="0" anchor="t" anchorCtr="0">
            <a:noAutofit/>
          </a:bodyPr>
          <a:lstStyle/>
          <a:p>
            <a:pPr marL="0" marR="0" lvl="0" indent="0" algn="ctr" defTabSz="1111107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Reloaded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BC79547-9C94-4DE9-A637-E4C364258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91391"/>
              </p:ext>
            </p:extLst>
          </p:nvPr>
        </p:nvGraphicFramePr>
        <p:xfrm>
          <a:off x="2708534" y="1440311"/>
          <a:ext cx="1874504" cy="1557435"/>
        </p:xfrm>
        <a:graphic>
          <a:graphicData uri="http://schemas.openxmlformats.org/drawingml/2006/table">
            <a:tbl>
              <a:tblPr firstRow="1" bandRow="1"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45">
                <a:tc gridSpan="2"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solidFill>
                            <a:schemeClr val="bg1"/>
                          </a:solidFill>
                        </a:rPr>
                        <a:t>Ford User Feedback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78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45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Total Count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800" b="1" kern="1200" dirty="0">
                          <a:solidFill>
                            <a:srgbClr val="003781"/>
                          </a:solidFill>
                          <a:latin typeface="+mn-lt"/>
                          <a:ea typeface="+mn-ea"/>
                          <a:cs typeface="+mn-cs"/>
                        </a:rPr>
                        <a:t>Average Rating</a:t>
                      </a: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45">
                <a:tc>
                  <a:txBody>
                    <a:bodyPr/>
                    <a:lstStyle/>
                    <a:p>
                      <a:pPr lvl="0" algn="ct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704BD693-B6AE-4CDB-915B-9F5C91D29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05877"/>
              </p:ext>
            </p:extLst>
          </p:nvPr>
        </p:nvGraphicFramePr>
        <p:xfrm>
          <a:off x="4652750" y="1440311"/>
          <a:ext cx="1874504" cy="1557435"/>
        </p:xfrm>
        <a:graphic>
          <a:graphicData uri="http://schemas.openxmlformats.org/drawingml/2006/table">
            <a:tbl>
              <a:tblPr firstRow="1" bandRow="1"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45">
                <a:tc gridSpan="2"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solidFill>
                            <a:schemeClr val="bg1"/>
                          </a:solidFill>
                        </a:rPr>
                        <a:t>OVF User Feedback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78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45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Total Count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800" b="1" kern="1200" dirty="0">
                          <a:solidFill>
                            <a:srgbClr val="003781"/>
                          </a:solidFill>
                          <a:latin typeface="+mn-lt"/>
                          <a:ea typeface="+mn-ea"/>
                          <a:cs typeface="+mn-cs"/>
                        </a:rPr>
                        <a:t>Average Rating</a:t>
                      </a: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45">
                <a:tc>
                  <a:txBody>
                    <a:bodyPr/>
                    <a:lstStyle/>
                    <a:p>
                      <a:pPr lvl="0" algn="ct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D517B7D-62E7-4ED8-AC16-09D45FFD4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851579"/>
              </p:ext>
            </p:extLst>
          </p:nvPr>
        </p:nvGraphicFramePr>
        <p:xfrm>
          <a:off x="6596966" y="1440311"/>
          <a:ext cx="1874504" cy="1557435"/>
        </p:xfrm>
        <a:graphic>
          <a:graphicData uri="http://schemas.openxmlformats.org/drawingml/2006/table">
            <a:tbl>
              <a:tblPr firstRow="1" bandRow="1"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45">
                <a:tc gridSpan="2"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solidFill>
                            <a:schemeClr val="bg1"/>
                          </a:solidFill>
                        </a:rPr>
                        <a:t>PSA User Feedback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78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45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Total Count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800" b="1" kern="1200" dirty="0">
                          <a:solidFill>
                            <a:srgbClr val="003781"/>
                          </a:solidFill>
                          <a:latin typeface="+mn-lt"/>
                          <a:ea typeface="+mn-ea"/>
                          <a:cs typeface="+mn-cs"/>
                        </a:rPr>
                        <a:t>Average Rating</a:t>
                      </a: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45">
                <a:tc>
                  <a:txBody>
                    <a:bodyPr/>
                    <a:lstStyle/>
                    <a:p>
                      <a:pPr lvl="0" algn="ct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D2D760C2-B9C2-4E3A-818F-B7468FC59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0724"/>
              </p:ext>
            </p:extLst>
          </p:nvPr>
        </p:nvGraphicFramePr>
        <p:xfrm>
          <a:off x="8543478" y="1440311"/>
          <a:ext cx="1874504" cy="1557435"/>
        </p:xfrm>
        <a:graphic>
          <a:graphicData uri="http://schemas.openxmlformats.org/drawingml/2006/table">
            <a:tbl>
              <a:tblPr firstRow="1" bandRow="1"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45">
                <a:tc gridSpan="2"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solidFill>
                            <a:schemeClr val="bg1"/>
                          </a:solidFill>
                        </a:rPr>
                        <a:t>Volvo User Feedback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78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45">
                <a:tc>
                  <a:txBody>
                    <a:bodyPr/>
                    <a:lstStyle/>
                    <a:p>
                      <a:pPr algn="l"/>
                      <a:r>
                        <a:rPr lang="de-DE" sz="800" b="1" dirty="0">
                          <a:solidFill>
                            <a:srgbClr val="003781"/>
                          </a:solidFill>
                        </a:rPr>
                        <a:t>Total Count</a:t>
                      </a:r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800" b="1" kern="1200" dirty="0">
                          <a:solidFill>
                            <a:srgbClr val="003781"/>
                          </a:solidFill>
                          <a:latin typeface="+mn-lt"/>
                          <a:ea typeface="+mn-ea"/>
                          <a:cs typeface="+mn-cs"/>
                        </a:rPr>
                        <a:t>Average Rating</a:t>
                      </a: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45">
                <a:tc>
                  <a:txBody>
                    <a:bodyPr/>
                    <a:lstStyle/>
                    <a:p>
                      <a:pPr lvl="0" algn="ct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800" b="1" dirty="0">
                        <a:solidFill>
                          <a:srgbClr val="003781"/>
                        </a:solidFill>
                      </a:endParaRPr>
                    </a:p>
                  </a:txBody>
                  <a:tcPr marL="121904" marR="121904" marT="45731" marB="4573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6BB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tern: 5 Zacken 1">
            <a:extLst>
              <a:ext uri="{FF2B5EF4-FFF2-40B4-BE49-F238E27FC236}">
                <a16:creationId xmlns:a16="http://schemas.microsoft.com/office/drawing/2014/main" id="{52701F76-C652-45D8-92F5-10E694C849C6}"/>
              </a:ext>
            </a:extLst>
          </p:cNvPr>
          <p:cNvSpPr/>
          <p:nvPr/>
        </p:nvSpPr>
        <p:spPr>
          <a:xfrm>
            <a:off x="4222998" y="405459"/>
            <a:ext cx="288032" cy="288033"/>
          </a:xfrm>
          <a:prstGeom prst="star5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</p:txBody>
      </p:sp>
      <p:sp>
        <p:nvSpPr>
          <p:cNvPr id="18" name="Stern: 5 Zacken 17">
            <a:extLst>
              <a:ext uri="{FF2B5EF4-FFF2-40B4-BE49-F238E27FC236}">
                <a16:creationId xmlns:a16="http://schemas.microsoft.com/office/drawing/2014/main" id="{1143D2B8-FE24-4E25-BB23-ED695F8FFD24}"/>
              </a:ext>
            </a:extLst>
          </p:cNvPr>
          <p:cNvSpPr/>
          <p:nvPr/>
        </p:nvSpPr>
        <p:spPr>
          <a:xfrm>
            <a:off x="4457024" y="405459"/>
            <a:ext cx="288032" cy="288033"/>
          </a:xfrm>
          <a:prstGeom prst="star5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</p:txBody>
      </p:sp>
      <p:sp>
        <p:nvSpPr>
          <p:cNvPr id="19" name="Stern: 5 Zacken 18">
            <a:extLst>
              <a:ext uri="{FF2B5EF4-FFF2-40B4-BE49-F238E27FC236}">
                <a16:creationId xmlns:a16="http://schemas.microsoft.com/office/drawing/2014/main" id="{8A150DF9-9872-492A-A6A7-089541956B24}"/>
              </a:ext>
            </a:extLst>
          </p:cNvPr>
          <p:cNvSpPr/>
          <p:nvPr/>
        </p:nvSpPr>
        <p:spPr>
          <a:xfrm>
            <a:off x="4691050" y="405459"/>
            <a:ext cx="288032" cy="288033"/>
          </a:xfrm>
          <a:prstGeom prst="star5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</p:txBody>
      </p:sp>
      <p:sp>
        <p:nvSpPr>
          <p:cNvPr id="20" name="Stern: 5 Zacken 19">
            <a:extLst>
              <a:ext uri="{FF2B5EF4-FFF2-40B4-BE49-F238E27FC236}">
                <a16:creationId xmlns:a16="http://schemas.microsoft.com/office/drawing/2014/main" id="{E0A00E2B-BD2C-4266-AB4D-F147FEEAE2FA}"/>
              </a:ext>
            </a:extLst>
          </p:cNvPr>
          <p:cNvSpPr/>
          <p:nvPr/>
        </p:nvSpPr>
        <p:spPr>
          <a:xfrm>
            <a:off x="4925076" y="405459"/>
            <a:ext cx="288032" cy="288033"/>
          </a:xfrm>
          <a:prstGeom prst="star5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</p:txBody>
      </p:sp>
      <p:sp>
        <p:nvSpPr>
          <p:cNvPr id="21" name="Stern: 5 Zacken 20">
            <a:extLst>
              <a:ext uri="{FF2B5EF4-FFF2-40B4-BE49-F238E27FC236}">
                <a16:creationId xmlns:a16="http://schemas.microsoft.com/office/drawing/2014/main" id="{29485C36-F5A3-4EAC-983C-847F1AB4BED6}"/>
              </a:ext>
            </a:extLst>
          </p:cNvPr>
          <p:cNvSpPr/>
          <p:nvPr/>
        </p:nvSpPr>
        <p:spPr>
          <a:xfrm>
            <a:off x="5159102" y="405459"/>
            <a:ext cx="288032" cy="288033"/>
          </a:xfrm>
          <a:prstGeom prst="star5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9601200" y="32004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rgbClr val="00008B"/>
                </a:solidFill>
              </a:defRPr>
            </a:pPr>
            <a:r>
              <a:t>Status 21.02.2023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097280" y="2560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5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011680" y="2560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017520" y="2560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931920" y="2560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983480" y="2560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2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897880" y="2560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1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912864" y="2560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827264" y="2560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4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869680" y="2560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0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9784080" y="2560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8B"/>
                </a:solidFill>
              </a:defRPr>
            </a:pPr>
            <a: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4076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solidFill>
            <a:srgbClr val="F1F9FA"/>
          </a:solidFill>
        </p:spPr>
        <p:txBody>
          <a:bodyPr/>
          <a:lstStyle/>
          <a:p>
            <a:endParaRPr lang="en-US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41585"/>
              </p:ext>
            </p:extLst>
          </p:nvPr>
        </p:nvGraphicFramePr>
        <p:xfrm>
          <a:off x="1294605" y="1701603"/>
          <a:ext cx="4584577" cy="4480582"/>
        </p:xfrm>
        <a:graphic>
          <a:graphicData uri="http://schemas.openxmlformats.org/drawingml/2006/table">
            <a:tbl>
              <a:tblPr firstRow="1" bandRow="1"/>
              <a:tblGrid>
                <a:gridCol w="4584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just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113388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11338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 Dealer Portal</a:t>
                      </a:r>
                    </a:p>
                    <a:p>
                      <a:pPr marL="174625" marR="0" lvl="0" indent="-174625" algn="just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113388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GB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Dealer Portal is used from the car dealers (AVS, Ford, Volvo, BMW, PSA (09.07.2018))</a:t>
                      </a:r>
                    </a:p>
                    <a:p>
                      <a:pPr marL="174625" marR="0" lvl="0" indent="-174625" algn="just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113388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GB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Dealer Portal requires a personalized Login, offers a </a:t>
                      </a:r>
                      <a:r>
                        <a:rPr kumimoji="0" lang="en-GB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Quote&amp;Buy</a:t>
                      </a:r>
                      <a:r>
                        <a:rPr kumimoji="0" lang="en-GB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Process, inventory search for claims, offers and application as well as client data.</a:t>
                      </a:r>
                    </a:p>
                    <a:p>
                      <a:pPr marL="174625" marR="0" lvl="0" indent="-174625" algn="just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113388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GB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Ford Dealer Portal also delivers a Dealer Reporting functionality.</a:t>
                      </a:r>
                    </a:p>
                    <a:p>
                      <a:pPr marL="174625" marR="0" lvl="0" indent="-174625" algn="just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113388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GB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4625" marR="0" lvl="0" indent="-174625" algn="just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113388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11338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 Customer Portal</a:t>
                      </a:r>
                    </a:p>
                    <a:p>
                      <a:pPr marL="174625" marR="0" lvl="0" indent="-174625" algn="just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113388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GB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Customer Portal is a B2C Portal </a:t>
                      </a:r>
                      <a:r>
                        <a:rPr kumimoji="0" lang="en-GB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(VWAV (22.06.2016))</a:t>
                      </a:r>
                    </a:p>
                    <a:p>
                      <a:pPr marL="174625" marR="0" lvl="0" indent="-174625" algn="just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113388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GB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</a:t>
                      </a:r>
                      <a:r>
                        <a:rPr kumimoji="0" lang="en-GB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Quote&amp;Buy</a:t>
                      </a:r>
                      <a:r>
                        <a:rPr kumimoji="0" lang="en-GB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Process requires no Login</a:t>
                      </a:r>
                    </a:p>
                    <a:p>
                      <a:pPr marL="174625" marR="0" lvl="0" indent="-174625" algn="just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113388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GB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 personalized Login for the Customer Inbox is optional. The Customer Inbox displays policy documents and customer data.</a:t>
                      </a:r>
                      <a:endParaRPr kumimoji="0" lang="en-GB" altLang="de-DE" sz="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4625" marR="0" lvl="0" indent="-174625" algn="just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113388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GB" altLang="de-DE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4625" marR="0" lvl="0" indent="-174625" algn="just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113388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11338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 Login KPI</a:t>
                      </a:r>
                    </a:p>
                    <a:p>
                      <a:pPr marL="174625" marR="0" lvl="0" indent="-174625" algn="just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113388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de-D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Login KPI </a:t>
                      </a:r>
                      <a:r>
                        <a:rPr kumimoji="0" lang="de-DE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measures</a:t>
                      </a:r>
                      <a:r>
                        <a:rPr kumimoji="0" lang="de-D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de-DE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</a:t>
                      </a:r>
                      <a:r>
                        <a:rPr kumimoji="0" lang="de-D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de-DE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ratio</a:t>
                      </a:r>
                      <a:r>
                        <a:rPr kumimoji="0" lang="de-D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de-DE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of</a:t>
                      </a:r>
                      <a:r>
                        <a:rPr kumimoji="0" lang="de-D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de-DE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failed</a:t>
                      </a:r>
                      <a:r>
                        <a:rPr kumimoji="0" lang="de-D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Logins out </a:t>
                      </a:r>
                      <a:r>
                        <a:rPr kumimoji="0" lang="de-DE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of</a:t>
                      </a:r>
                      <a:r>
                        <a:rPr kumimoji="0" lang="de-D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de-DE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</a:t>
                      </a:r>
                      <a:r>
                        <a:rPr kumimoji="0" lang="de-D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total Login </a:t>
                      </a:r>
                      <a:r>
                        <a:rPr kumimoji="0" lang="de-DE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attempts</a:t>
                      </a:r>
                      <a:r>
                        <a:rPr kumimoji="0" lang="de-D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4625" marR="0" lvl="0" indent="-174625" algn="just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113388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de-D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 </a:t>
                      </a:r>
                      <a:r>
                        <a:rPr kumimoji="0" lang="de-DE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login</a:t>
                      </a:r>
                      <a:r>
                        <a:rPr kumimoji="0" lang="de-D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is </a:t>
                      </a:r>
                      <a:r>
                        <a:rPr kumimoji="0" lang="de-DE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considered</a:t>
                      </a:r>
                      <a:r>
                        <a:rPr kumimoji="0" lang="de-D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de-DE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failed</a:t>
                      </a:r>
                      <a:r>
                        <a:rPr kumimoji="0" lang="de-D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de-DE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when</a:t>
                      </a:r>
                      <a:r>
                        <a:rPr kumimoji="0" lang="de-D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 </a:t>
                      </a:r>
                      <a:r>
                        <a:rPr kumimoji="0" lang="de-DE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</a:t>
                      </a:r>
                      <a:r>
                        <a:rPr kumimoji="0" lang="de-D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de-DE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with</a:t>
                      </a:r>
                      <a:r>
                        <a:rPr kumimoji="0" lang="de-D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valid </a:t>
                      </a:r>
                      <a:r>
                        <a:rPr kumimoji="0" lang="de-DE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credential</a:t>
                      </a:r>
                      <a:r>
                        <a:rPr kumimoji="0" lang="de-D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is not </a:t>
                      </a:r>
                      <a:r>
                        <a:rPr kumimoji="0" lang="de-DE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logged</a:t>
                      </a:r>
                      <a:r>
                        <a:rPr kumimoji="0" lang="de-D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de-DE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into</a:t>
                      </a:r>
                      <a:r>
                        <a:rPr kumimoji="0" lang="de-D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the personal </a:t>
                      </a:r>
                      <a:r>
                        <a:rPr kumimoji="0" lang="de-DE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area</a:t>
                      </a:r>
                      <a:endParaRPr kumimoji="0" lang="de-DE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4625" marR="0" lvl="0" indent="-174625" algn="just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113388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de-D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Login </a:t>
                      </a:r>
                      <a:r>
                        <a:rPr kumimoji="0" lang="de-DE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is</a:t>
                      </a:r>
                      <a:r>
                        <a:rPr kumimoji="0" lang="de-D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de-DE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either</a:t>
                      </a:r>
                      <a:r>
                        <a:rPr kumimoji="0" lang="de-D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de-DE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executed</a:t>
                      </a:r>
                      <a:r>
                        <a:rPr kumimoji="0" lang="de-D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via </a:t>
                      </a:r>
                      <a:r>
                        <a:rPr kumimoji="0" lang="de-DE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entering</a:t>
                      </a:r>
                      <a:r>
                        <a:rPr kumimoji="0" lang="de-D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de-DE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credentials</a:t>
                      </a:r>
                      <a:r>
                        <a:rPr kumimoji="0" lang="de-D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(AVS/Volvo) </a:t>
                      </a:r>
                      <a:r>
                        <a:rPr kumimoji="0" lang="de-DE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</a:t>
                      </a:r>
                      <a:r>
                        <a:rPr kumimoji="0" lang="de-D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via </a:t>
                      </a:r>
                      <a:r>
                        <a:rPr kumimoji="0" lang="de-DE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SingleSignOn</a:t>
                      </a:r>
                      <a:r>
                        <a:rPr kumimoji="0" lang="de-D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(Ford/BMW)</a:t>
                      </a:r>
                    </a:p>
                    <a:p>
                      <a:pPr marL="0" marR="0" lvl="0" indent="0" algn="just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113388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4625" marR="0" lvl="0" indent="-174625" algn="just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113388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11338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 </a:t>
                      </a:r>
                      <a:r>
                        <a:rPr kumimoji="0" lang="en-GB" sz="800" b="1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rgbClr val="11338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Quote&amp;Buy</a:t>
                      </a:r>
                      <a:endParaRPr kumimoji="0" lang="en-GB" sz="800" b="1" i="0" u="none" strike="noStrike" kern="1200" cap="none" normalizeH="0" baseline="0" noProof="0" dirty="0">
                        <a:ln>
                          <a:noFill/>
                        </a:ln>
                        <a:solidFill>
                          <a:srgbClr val="113388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4625" marR="0" lvl="0" indent="-174625" algn="just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113388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GB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</a:t>
                      </a:r>
                      <a:r>
                        <a:rPr kumimoji="0" lang="en-GB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Quote&amp;Buy</a:t>
                      </a:r>
                      <a:r>
                        <a:rPr kumimoji="0" lang="en-GB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Process is a real time </a:t>
                      </a:r>
                      <a:r>
                        <a:rPr kumimoji="0" lang="en-GB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webservice</a:t>
                      </a:r>
                      <a:r>
                        <a:rPr kumimoji="0" lang="en-GB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process and starts with entering vehicle and contract relevant data. It includes document generation and premium calculation. The </a:t>
                      </a:r>
                      <a:r>
                        <a:rPr kumimoji="0" lang="en-GB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Quote&amp;Buy</a:t>
                      </a:r>
                      <a:r>
                        <a:rPr kumimoji="0" lang="en-GB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Process is finalized when clicking on “signing application”.</a:t>
                      </a:r>
                    </a:p>
                    <a:p>
                      <a:pPr marL="174625" marR="0" lvl="0" indent="-174625" algn="just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113388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4625" marR="0" lvl="0" indent="-174625" algn="just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113388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11338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 </a:t>
                      </a:r>
                      <a:r>
                        <a:rPr kumimoji="0" lang="en-GB" sz="800" b="1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rgbClr val="11338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Quote&amp;Buy</a:t>
                      </a:r>
                      <a:r>
                        <a:rPr kumimoji="0" lang="en-GB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11338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Availability</a:t>
                      </a:r>
                    </a:p>
                    <a:p>
                      <a:pPr marL="174625" marR="0" lvl="0" indent="-174625" algn="just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113388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GB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</a:t>
                      </a:r>
                      <a:r>
                        <a:rPr kumimoji="0" lang="en-GB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Quote&amp;Buy</a:t>
                      </a:r>
                      <a:r>
                        <a:rPr kumimoji="0" lang="en-GB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Availability KPI refers to the Service hours from 8 am to 8 pm (Saturdays: 8 am to 2 pm)</a:t>
                      </a:r>
                    </a:p>
                    <a:p>
                      <a:pPr marL="174625" marR="0" lvl="0" indent="-174625" algn="just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113388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GB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 measures the time when an outage of any component prevents a successful </a:t>
                      </a:r>
                      <a:r>
                        <a:rPr kumimoji="0" lang="en-GB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webservice</a:t>
                      </a:r>
                      <a:r>
                        <a:rPr kumimoji="0" lang="en-GB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call. Hence the user is blocked.</a:t>
                      </a:r>
                    </a:p>
                    <a:p>
                      <a:pPr marL="174625" marR="0" lvl="0" indent="-174625" algn="just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113388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GB" altLang="de-DE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4625" marR="0" lvl="0" indent="-174625" algn="just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113388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11338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6. </a:t>
                      </a:r>
                      <a:r>
                        <a:rPr kumimoji="0" lang="en-GB" sz="800" b="1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rgbClr val="11338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Quote&amp;Buy</a:t>
                      </a:r>
                      <a:r>
                        <a:rPr kumimoji="0" lang="en-GB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113388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Process Stability</a:t>
                      </a:r>
                    </a:p>
                    <a:p>
                      <a:pPr marL="174625" marR="0" lvl="0" indent="-174625" algn="just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113388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GB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</a:t>
                      </a:r>
                      <a:r>
                        <a:rPr kumimoji="0" lang="en-GB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Quote&amp;Buy</a:t>
                      </a:r>
                      <a:r>
                        <a:rPr kumimoji="0" lang="en-GB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Process Stability KPI refers to activities in the </a:t>
                      </a:r>
                      <a:r>
                        <a:rPr kumimoji="0" lang="en-GB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Quote&amp;Buy</a:t>
                      </a:r>
                      <a:r>
                        <a:rPr kumimoji="0" lang="en-GB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Process.</a:t>
                      </a:r>
                    </a:p>
                    <a:p>
                      <a:pPr marL="174625" marR="0" lvl="0" indent="-174625" algn="just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113388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GB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 measures the ratio of all failed </a:t>
                      </a:r>
                      <a:r>
                        <a:rPr kumimoji="0" lang="en-GB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Quote&amp;Buy</a:t>
                      </a:r>
                      <a:r>
                        <a:rPr kumimoji="0" lang="en-GB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processes based on the number of started processes (incomplete).</a:t>
                      </a:r>
                    </a:p>
                    <a:p>
                      <a:pPr marL="174625" marR="0" lvl="0" indent="-174625" algn="just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113388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GB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This reflects the negative customer event through out any stage of the process</a:t>
                      </a:r>
                    </a:p>
                    <a:p>
                      <a:pPr marL="174625" marR="0" lvl="0" indent="-174625" algn="just" defTabSz="10874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113388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GB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All failures are counted, even those during outages measured in </a:t>
                      </a:r>
                      <a:r>
                        <a:rPr kumimoji="0" lang="en-GB" sz="8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Quote&amp;Buy</a:t>
                      </a:r>
                      <a:r>
                        <a:rPr kumimoji="0" lang="en-GB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Availability.</a:t>
                      </a:r>
                      <a:endParaRPr kumimoji="0" lang="en-GB" altLang="de-DE" sz="9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04" marR="121904" marT="45731" marB="4573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Content Placeholder 2"/>
          <p:cNvSpPr txBox="1">
            <a:spLocks/>
          </p:cNvSpPr>
          <p:nvPr/>
        </p:nvSpPr>
        <p:spPr bwMode="gray">
          <a:xfrm>
            <a:off x="1270670" y="1197546"/>
            <a:ext cx="4122730" cy="282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6427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30000"/>
              </a:spcAft>
              <a:tabLst>
                <a:tab pos="195263" algn="l"/>
              </a:tabLst>
              <a:defRPr sz="20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588" indent="455613" algn="l" rtl="0" eaLnBrk="0" fontAlgn="base" hangingPunct="0">
              <a:spcBef>
                <a:spcPct val="0"/>
              </a:spcBef>
              <a:spcAft>
                <a:spcPct val="30000"/>
              </a:spcAft>
              <a:buFont typeface="Wingdings" pitchFamily="2" charset="2"/>
              <a:tabLst>
                <a:tab pos="195263" algn="l"/>
              </a:tabLst>
              <a:defRPr>
                <a:solidFill>
                  <a:schemeClr val="tx1"/>
                </a:solidFill>
                <a:latin typeface="+mn-lt"/>
              </a:defRPr>
            </a:lvl2pPr>
            <a:lvl3pPr marL="192088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195263" algn="l"/>
              </a:tabLst>
              <a:defRPr>
                <a:solidFill>
                  <a:schemeClr val="tx1"/>
                </a:solidFill>
                <a:latin typeface="+mn-lt"/>
              </a:defRPr>
            </a:lvl3pPr>
            <a:lvl4pPr marL="384175" indent="-1905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chemeClr val="tx1"/>
              </a:buClr>
              <a:buChar char="-"/>
              <a:tabLst>
                <a:tab pos="195263" algn="l"/>
              </a:tabLst>
              <a:defRPr>
                <a:solidFill>
                  <a:schemeClr val="tx1"/>
                </a:solidFill>
                <a:latin typeface="+mn-lt"/>
              </a:defRPr>
            </a:lvl4pPr>
            <a:lvl5pPr marL="574675" indent="-1778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chemeClr val="tx1"/>
              </a:buClr>
              <a:buChar char="-"/>
              <a:tabLst>
                <a:tab pos="195263" algn="l"/>
              </a:tabLst>
              <a:defRPr>
                <a:solidFill>
                  <a:schemeClr val="tx1"/>
                </a:solidFill>
                <a:latin typeface="+mn-lt"/>
              </a:defRPr>
            </a:lvl5pPr>
            <a:lvl6pPr marL="1031875" indent="-1778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chemeClr val="tx1"/>
              </a:buClr>
              <a:buChar char="-"/>
              <a:tabLst>
                <a:tab pos="195263" algn="l"/>
              </a:tabLst>
              <a:defRPr>
                <a:solidFill>
                  <a:schemeClr val="tx1"/>
                </a:solidFill>
                <a:latin typeface="+mn-lt"/>
              </a:defRPr>
            </a:lvl6pPr>
            <a:lvl7pPr marL="1489075" indent="-1778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chemeClr val="tx1"/>
              </a:buClr>
              <a:buChar char="-"/>
              <a:tabLst>
                <a:tab pos="195263" algn="l"/>
              </a:tabLst>
              <a:defRPr>
                <a:solidFill>
                  <a:schemeClr val="tx1"/>
                </a:solidFill>
                <a:latin typeface="+mn-lt"/>
              </a:defRPr>
            </a:lvl7pPr>
            <a:lvl8pPr marL="1946275" indent="-1778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chemeClr val="tx1"/>
              </a:buClr>
              <a:buChar char="-"/>
              <a:tabLst>
                <a:tab pos="195263" algn="l"/>
              </a:tabLst>
              <a:defRPr>
                <a:solidFill>
                  <a:schemeClr val="tx1"/>
                </a:solidFill>
                <a:latin typeface="+mn-lt"/>
              </a:defRPr>
            </a:lvl8pPr>
            <a:lvl9pPr marL="2403475" indent="-1778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chemeClr val="tx1"/>
              </a:buClr>
              <a:buChar char="-"/>
              <a:tabLst>
                <a:tab pos="195263" algn="l"/>
              </a:tabLs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108843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>
                <a:tab pos="195263" algn="l"/>
              </a:tabLst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11338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113388"/>
                </a:solidFill>
                <a:effectLst/>
                <a:uLnTx/>
                <a:uFillTx/>
                <a:latin typeface="Allianz Sans CE Light" pitchFamily="2" charset="0"/>
              </a:rPr>
              <a:t>Wording</a:t>
            </a:r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1414686" y="1528073"/>
            <a:ext cx="4464496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11338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" name="Content Placeholder 2"/>
          <p:cNvSpPr txBox="1">
            <a:spLocks/>
          </p:cNvSpPr>
          <p:nvPr/>
        </p:nvSpPr>
        <p:spPr bwMode="gray">
          <a:xfrm>
            <a:off x="6119912" y="1197546"/>
            <a:ext cx="5159870" cy="282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6427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30000"/>
              </a:spcAft>
              <a:tabLst>
                <a:tab pos="195263" algn="l"/>
              </a:tabLst>
              <a:defRPr sz="20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588" indent="455613" algn="l" rtl="0" eaLnBrk="0" fontAlgn="base" hangingPunct="0">
              <a:spcBef>
                <a:spcPct val="0"/>
              </a:spcBef>
              <a:spcAft>
                <a:spcPct val="30000"/>
              </a:spcAft>
              <a:buFont typeface="Wingdings" pitchFamily="2" charset="2"/>
              <a:tabLst>
                <a:tab pos="195263" algn="l"/>
              </a:tabLst>
              <a:defRPr>
                <a:solidFill>
                  <a:schemeClr val="tx1"/>
                </a:solidFill>
                <a:latin typeface="+mn-lt"/>
              </a:defRPr>
            </a:lvl2pPr>
            <a:lvl3pPr marL="192088" indent="-188913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195263" algn="l"/>
              </a:tabLst>
              <a:defRPr>
                <a:solidFill>
                  <a:schemeClr val="tx1"/>
                </a:solidFill>
                <a:latin typeface="+mn-lt"/>
              </a:defRPr>
            </a:lvl3pPr>
            <a:lvl4pPr marL="384175" indent="-1905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chemeClr val="tx1"/>
              </a:buClr>
              <a:buChar char="-"/>
              <a:tabLst>
                <a:tab pos="195263" algn="l"/>
              </a:tabLst>
              <a:defRPr>
                <a:solidFill>
                  <a:schemeClr val="tx1"/>
                </a:solidFill>
                <a:latin typeface="+mn-lt"/>
              </a:defRPr>
            </a:lvl4pPr>
            <a:lvl5pPr marL="574675" indent="-1778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chemeClr val="tx1"/>
              </a:buClr>
              <a:buChar char="-"/>
              <a:tabLst>
                <a:tab pos="195263" algn="l"/>
              </a:tabLst>
              <a:defRPr>
                <a:solidFill>
                  <a:schemeClr val="tx1"/>
                </a:solidFill>
                <a:latin typeface="+mn-lt"/>
              </a:defRPr>
            </a:lvl5pPr>
            <a:lvl6pPr marL="1031875" indent="-1778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chemeClr val="tx1"/>
              </a:buClr>
              <a:buChar char="-"/>
              <a:tabLst>
                <a:tab pos="195263" algn="l"/>
              </a:tabLst>
              <a:defRPr>
                <a:solidFill>
                  <a:schemeClr val="tx1"/>
                </a:solidFill>
                <a:latin typeface="+mn-lt"/>
              </a:defRPr>
            </a:lvl6pPr>
            <a:lvl7pPr marL="1489075" indent="-1778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chemeClr val="tx1"/>
              </a:buClr>
              <a:buChar char="-"/>
              <a:tabLst>
                <a:tab pos="195263" algn="l"/>
              </a:tabLst>
              <a:defRPr>
                <a:solidFill>
                  <a:schemeClr val="tx1"/>
                </a:solidFill>
                <a:latin typeface="+mn-lt"/>
              </a:defRPr>
            </a:lvl7pPr>
            <a:lvl8pPr marL="1946275" indent="-1778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chemeClr val="tx1"/>
              </a:buClr>
              <a:buChar char="-"/>
              <a:tabLst>
                <a:tab pos="195263" algn="l"/>
              </a:tabLst>
              <a:defRPr>
                <a:solidFill>
                  <a:schemeClr val="tx1"/>
                </a:solidFill>
                <a:latin typeface="+mn-lt"/>
              </a:defRPr>
            </a:lvl8pPr>
            <a:lvl9pPr marL="2403475" indent="-177800" algn="l" rtl="0" eaLnBrk="0" fontAlgn="base" hangingPunct="0">
              <a:spcBef>
                <a:spcPct val="0"/>
              </a:spcBef>
              <a:spcAft>
                <a:spcPct val="30000"/>
              </a:spcAft>
              <a:buClr>
                <a:schemeClr val="tx1"/>
              </a:buClr>
              <a:buChar char="-"/>
              <a:tabLst>
                <a:tab pos="195263" algn="l"/>
              </a:tabLs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108843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>
                <a:tab pos="195263" algn="l"/>
              </a:tabLst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11338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113388"/>
                </a:solidFill>
                <a:effectLst/>
                <a:uLnTx/>
                <a:uFillTx/>
                <a:latin typeface="Allianz Sans CE Light" pitchFamily="2" charset="0"/>
              </a:rPr>
              <a:t>Process Illustration (reduced complexity)</a:t>
            </a:r>
          </a:p>
        </p:txBody>
      </p:sp>
      <p:cxnSp>
        <p:nvCxnSpPr>
          <p:cNvPr id="44" name="Straight Connector 43"/>
          <p:cNvCxnSpPr/>
          <p:nvPr/>
        </p:nvCxnSpPr>
        <p:spPr bwMode="auto">
          <a:xfrm>
            <a:off x="6239222" y="1528073"/>
            <a:ext cx="3744416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11338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" name="Rounded Rectangle 44"/>
          <p:cNvSpPr/>
          <p:nvPr/>
        </p:nvSpPr>
        <p:spPr bwMode="auto">
          <a:xfrm>
            <a:off x="6979843" y="3307051"/>
            <a:ext cx="2062669" cy="395922"/>
          </a:xfrm>
          <a:prstGeom prst="roundRect">
            <a:avLst/>
          </a:prstGeom>
          <a:solidFill>
            <a:srgbClr val="D2D2D2"/>
          </a:solidFill>
          <a:ln w="6350" cap="flat" cmpd="sng" algn="ctr">
            <a:solidFill>
              <a:srgbClr val="D2D2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7117" tIns="55701" rIns="107117" bIns="55701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8843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113388"/>
              </a:buClr>
              <a:buSzTx/>
              <a:buFontTx/>
              <a:buNone/>
              <a:tabLst/>
              <a:defRPr/>
            </a:pPr>
            <a:endParaRPr kumimoji="0" lang="de-DE" sz="1900" b="0" i="0" u="none" strike="noStrike" kern="0" cap="none" spc="0" normalizeH="0" baseline="0" noProof="0">
              <a:ln>
                <a:noFill/>
              </a:ln>
              <a:solidFill>
                <a:srgbClr val="D2D2D2"/>
              </a:solidFill>
              <a:effectLst/>
              <a:uLnTx/>
              <a:uFillTx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84537" y="2634631"/>
            <a:ext cx="604506" cy="279172"/>
          </a:xfrm>
          <a:prstGeom prst="rect">
            <a:avLst/>
          </a:prstGeom>
          <a:noFill/>
        </p:spPr>
        <p:txBody>
          <a:bodyPr wrap="none" lIns="108830" tIns="54416" rIns="108830" bIns="54416" rtlCol="0">
            <a:spAutoFit/>
          </a:bodyPr>
          <a:lstStyle/>
          <a:p>
            <a:pPr defTabSz="1088433"/>
            <a:r>
              <a:rPr lang="en-US" sz="1100" b="1" dirty="0">
                <a:solidFill>
                  <a:srgbClr val="113388"/>
                </a:solidFill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455809" y="3018076"/>
            <a:ext cx="2894815" cy="2254086"/>
          </a:xfrm>
          <a:prstGeom prst="rect">
            <a:avLst/>
          </a:prstGeom>
          <a:solidFill>
            <a:srgbClr val="FFFFFF">
              <a:lumMod val="95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7117" tIns="55701" rIns="107117" bIns="55701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0884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>
                <a:srgbClr val="113388"/>
              </a:buClr>
              <a:buSzTx/>
              <a:buFontTx/>
              <a:buNone/>
              <a:tabLst/>
              <a:defRPr/>
            </a:pPr>
            <a:endParaRPr kumimoji="0" lang="en-GB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521640" y="3770927"/>
            <a:ext cx="2745995" cy="771644"/>
          </a:xfrm>
          <a:prstGeom prst="rect">
            <a:avLst/>
          </a:prstGeom>
          <a:solidFill>
            <a:srgbClr val="426BB3">
              <a:lumMod val="40000"/>
              <a:lumOff val="60000"/>
              <a:alpha val="40000"/>
            </a:srgbClr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7117" tIns="55701" rIns="107117" bIns="55701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0884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>
                <a:srgbClr val="113388"/>
              </a:buClr>
              <a:buSzTx/>
              <a:buFontTx/>
              <a:buNone/>
              <a:tabLst/>
              <a:defRPr/>
            </a:pPr>
            <a:endParaRPr kumimoji="0" lang="de-DE" sz="2100" b="0" i="0" u="none" strike="noStrike" kern="0" cap="none" spc="0" normalizeH="0" baseline="0" noProof="0" dirty="0">
              <a:ln>
                <a:noFill/>
              </a:ln>
              <a:solidFill>
                <a:srgbClr val="113388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68450" y="3794614"/>
            <a:ext cx="1624016" cy="279172"/>
          </a:xfrm>
          <a:prstGeom prst="rect">
            <a:avLst/>
          </a:prstGeom>
          <a:noFill/>
        </p:spPr>
        <p:txBody>
          <a:bodyPr wrap="none" lIns="108830" tIns="54416" rIns="108830" bIns="54416" rtlCol="0">
            <a:spAutoFit/>
          </a:bodyPr>
          <a:lstStyle/>
          <a:p>
            <a:pPr defTabSz="1088433"/>
            <a:r>
              <a:rPr lang="en-US" sz="1100" b="1" dirty="0" err="1">
                <a:solidFill>
                  <a:srgbClr val="113388"/>
                </a:solidFill>
                <a:cs typeface="Arial" panose="020B0604020202020204" pitchFamily="34" charset="0"/>
              </a:rPr>
              <a:t>Quote&amp;Buy</a:t>
            </a:r>
            <a:r>
              <a:rPr lang="en-US" sz="1100" b="1" dirty="0">
                <a:solidFill>
                  <a:srgbClr val="113388"/>
                </a:solidFill>
                <a:cs typeface="Arial" panose="020B0604020202020204" pitchFamily="34" charset="0"/>
              </a:rPr>
              <a:t> Process </a:t>
            </a:r>
          </a:p>
        </p:txBody>
      </p:sp>
      <p:graphicFrame>
        <p:nvGraphicFramePr>
          <p:cNvPr id="50" name="Diagram 49"/>
          <p:cNvGraphicFramePr/>
          <p:nvPr>
            <p:extLst>
              <p:ext uri="{D42A27DB-BD31-4B8C-83A1-F6EECF244321}">
                <p14:modId xmlns:p14="http://schemas.microsoft.com/office/powerpoint/2010/main" val="2241487845"/>
              </p:ext>
            </p:extLst>
          </p:nvPr>
        </p:nvGraphicFramePr>
        <p:xfrm>
          <a:off x="6650942" y="4137214"/>
          <a:ext cx="2584334" cy="238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1" name="Curved Down Arrow 50"/>
          <p:cNvSpPr/>
          <p:nvPr/>
        </p:nvSpPr>
        <p:spPr bwMode="auto">
          <a:xfrm rot="5400000">
            <a:off x="9103075" y="2579000"/>
            <a:ext cx="1071947" cy="469279"/>
          </a:xfrm>
          <a:prstGeom prst="curvedDownArrow">
            <a:avLst>
              <a:gd name="adj1" fmla="val 25000"/>
              <a:gd name="adj2" fmla="val 82705"/>
              <a:gd name="adj3" fmla="val 25000"/>
            </a:avLst>
          </a:prstGeom>
          <a:solidFill>
            <a:srgbClr val="113388"/>
          </a:solidFill>
          <a:ln w="6350" cap="flat" cmpd="sng" algn="ctr">
            <a:solidFill>
              <a:srgbClr val="FFFFFF">
                <a:alpha val="6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7117" tIns="55701" rIns="107117" bIns="55701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8843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113388"/>
              </a:buClr>
              <a:buSzTx/>
              <a:buFontTx/>
              <a:buNone/>
              <a:tabLst/>
              <a:defRPr/>
            </a:pPr>
            <a:endParaRPr kumimoji="0" lang="de-DE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71078" y="3285778"/>
            <a:ext cx="1712197" cy="448449"/>
          </a:xfrm>
          <a:prstGeom prst="rect">
            <a:avLst/>
          </a:prstGeom>
          <a:noFill/>
        </p:spPr>
        <p:txBody>
          <a:bodyPr wrap="square" lIns="108830" tIns="54416" rIns="108830" bIns="54416" rtlCol="0">
            <a:spAutoFit/>
          </a:bodyPr>
          <a:lstStyle/>
          <a:p>
            <a:pPr algn="ctr" defTabSz="1088433"/>
            <a:r>
              <a:rPr lang="en-US" sz="1100" b="1" i="1" dirty="0">
                <a:solidFill>
                  <a:srgbClr val="113388"/>
                </a:solidFill>
                <a:cs typeface="Arial" panose="020B0604020202020204" pitchFamily="34" charset="0"/>
              </a:rPr>
              <a:t>Point of Sale</a:t>
            </a:r>
          </a:p>
          <a:p>
            <a:pPr algn="ctr" defTabSz="1088433"/>
            <a:r>
              <a:rPr lang="en-US" sz="1100" b="1" i="1" dirty="0">
                <a:solidFill>
                  <a:srgbClr val="113388"/>
                </a:solidFill>
                <a:cs typeface="Arial" panose="020B0604020202020204" pitchFamily="34" charset="0"/>
              </a:rPr>
              <a:t>Car Insurance</a:t>
            </a: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" t="6536" r="77588" b="67701"/>
          <a:stretch/>
        </p:blipFill>
        <p:spPr bwMode="auto">
          <a:xfrm>
            <a:off x="7177385" y="3308106"/>
            <a:ext cx="424426" cy="35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/>
          <p:cNvSpPr/>
          <p:nvPr/>
        </p:nvSpPr>
        <p:spPr bwMode="auto">
          <a:xfrm>
            <a:off x="6979843" y="3258052"/>
            <a:ext cx="819511" cy="452046"/>
          </a:xfrm>
          <a:prstGeom prst="rect">
            <a:avLst/>
          </a:prstGeom>
          <a:noFill/>
          <a:ln w="12700" cap="flat" cmpd="sng" algn="ctr">
            <a:solidFill>
              <a:srgbClr val="11338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7117" tIns="55701" rIns="107117" bIns="55701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8843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113388"/>
              </a:buClr>
              <a:buSzTx/>
              <a:buFontTx/>
              <a:buNone/>
              <a:tabLst/>
              <a:defRPr/>
            </a:pPr>
            <a:endParaRPr kumimoji="0" lang="de-DE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 rot="5400000">
            <a:off x="7680220" y="4277692"/>
            <a:ext cx="414164" cy="150574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3B60A2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107117" tIns="55701" rIns="107117" bIns="55701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884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>
                <a:srgbClr val="113388"/>
              </a:buClr>
              <a:buSzTx/>
              <a:buFontTx/>
              <a:buNone/>
              <a:tabLst/>
              <a:defRPr/>
            </a:pPr>
            <a:r>
              <a:rPr kumimoji="0" lang="de-DE" sz="800" b="1" i="0" u="none" strike="noStrike" kern="0" cap="none" spc="0" normalizeH="0" baseline="0" noProof="0" dirty="0">
                <a:ln>
                  <a:noFill/>
                </a:ln>
                <a:solidFill>
                  <a:srgbClr val="3B60A2">
                    <a:lumMod val="75000"/>
                  </a:srgbClr>
                </a:solidFill>
                <a:effectLst/>
                <a:uLnTx/>
                <a:uFillTx/>
              </a:rPr>
              <a:t>Call Web Services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634944" y="3063010"/>
            <a:ext cx="2553969" cy="166777"/>
          </a:xfrm>
          <a:prstGeom prst="rect">
            <a:avLst/>
          </a:prstGeom>
          <a:solidFill>
            <a:srgbClr val="113388">
              <a:alpha val="80000"/>
            </a:srgbClr>
          </a:solidFill>
          <a:ln w="19050" cap="flat" cmpd="sng" algn="ctr">
            <a:solidFill>
              <a:srgbClr val="FFFFFF"/>
            </a:solidFill>
            <a:prstDash val="solid"/>
          </a:ln>
          <a:effectLst/>
        </p:spPr>
        <p:txBody>
          <a:bodyPr lIns="108830" tIns="54416" rIns="108830" bIns="54416" rtlCol="0" anchor="ctr"/>
          <a:lstStyle/>
          <a:p>
            <a:pPr marL="0" marR="0" lvl="0" indent="0" algn="ctr" defTabSz="10884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rPr>
              <a:t>Web session Dealer Portal</a:t>
            </a:r>
          </a:p>
        </p:txBody>
      </p:sp>
      <p:sp>
        <p:nvSpPr>
          <p:cNvPr id="57" name="Rounded Rectangle 56"/>
          <p:cNvSpPr/>
          <p:nvPr/>
        </p:nvSpPr>
        <p:spPr bwMode="auto">
          <a:xfrm>
            <a:off x="8073140" y="1764085"/>
            <a:ext cx="1001667" cy="867486"/>
          </a:xfrm>
          <a:prstGeom prst="roundRect">
            <a:avLst/>
          </a:prstGeom>
          <a:solidFill>
            <a:srgbClr val="426BB3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lIns="108830" tIns="128539" rIns="108830" bIns="54416" rtlCol="0" anchor="ctr"/>
          <a:lstStyle/>
          <a:p>
            <a:pPr marL="0" marR="0" lvl="0" indent="0" algn="ctr" defTabSz="1088433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" t="6383" r="82577" b="74793"/>
          <a:stretch/>
        </p:blipFill>
        <p:spPr bwMode="auto">
          <a:xfrm>
            <a:off x="8403523" y="2115058"/>
            <a:ext cx="327729" cy="306624"/>
          </a:xfrm>
          <a:prstGeom prst="rect">
            <a:avLst/>
          </a:prstGeom>
          <a:solidFill>
            <a:srgbClr val="426BB3"/>
          </a:solidFill>
          <a:ln>
            <a:noFill/>
          </a:ln>
        </p:spPr>
      </p:pic>
      <p:sp>
        <p:nvSpPr>
          <p:cNvPr id="59" name="TextBox 58"/>
          <p:cNvSpPr txBox="1"/>
          <p:nvPr/>
        </p:nvSpPr>
        <p:spPr>
          <a:xfrm>
            <a:off x="8038363" y="2372173"/>
            <a:ext cx="1068242" cy="233005"/>
          </a:xfrm>
          <a:prstGeom prst="rect">
            <a:avLst/>
          </a:prstGeom>
          <a:noFill/>
        </p:spPr>
        <p:txBody>
          <a:bodyPr wrap="square" lIns="108830" tIns="54416" rIns="108830" bIns="54416" rtlCol="0">
            <a:spAutoFit/>
          </a:bodyPr>
          <a:lstStyle/>
          <a:p>
            <a:pPr algn="ctr" defTabSz="1088433"/>
            <a:r>
              <a:rPr lang="en-US" sz="800" b="1" dirty="0">
                <a:solidFill>
                  <a:srgbClr val="FFFFFF"/>
                </a:solidFill>
                <a:cs typeface="Arial" panose="020B0604020202020204" pitchFamily="34" charset="0"/>
              </a:rPr>
              <a:t>Allianz Portal  </a:t>
            </a:r>
          </a:p>
        </p:txBody>
      </p:sp>
      <p:sp>
        <p:nvSpPr>
          <p:cNvPr id="60" name="Rounded Rectangle 59"/>
          <p:cNvSpPr/>
          <p:nvPr/>
        </p:nvSpPr>
        <p:spPr bwMode="auto">
          <a:xfrm>
            <a:off x="8188265" y="1781803"/>
            <a:ext cx="773243" cy="33936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7117" tIns="55701" rIns="107117" bIns="55701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8843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113388"/>
              </a:buClr>
              <a:buSzTx/>
              <a:buFontTx/>
              <a:buNone/>
              <a:tabLst/>
              <a:defRPr/>
            </a:pPr>
            <a:r>
              <a:rPr kumimoji="0" lang="de-DE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Call  </a:t>
            </a:r>
            <a:r>
              <a:rPr kumimoji="0" lang="de-DE" sz="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ABSi</a:t>
            </a:r>
            <a:r>
              <a:rPr kumimoji="0" lang="de-DE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-</a:t>
            </a:r>
          </a:p>
          <a:p>
            <a:pPr marL="0" marR="0" lvl="0" indent="0" algn="ctr" defTabSz="108843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>
                <a:srgbClr val="113388"/>
              </a:buClr>
              <a:buSzTx/>
              <a:buFontTx/>
              <a:buNone/>
              <a:tabLst/>
              <a:defRPr/>
            </a:pPr>
            <a:r>
              <a:rPr kumimoji="0" lang="de-DE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Portal - Interface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 flipV="1">
            <a:off x="6979843" y="4439030"/>
            <a:ext cx="914797" cy="384454"/>
          </a:xfrm>
          <a:prstGeom prst="straightConnector1">
            <a:avLst/>
          </a:prstGeom>
          <a:solidFill>
            <a:srgbClr val="FFFFFF"/>
          </a:solidFill>
          <a:ln w="6350" cap="flat" cmpd="sng" algn="ctr">
            <a:solidFill>
              <a:srgbClr val="113388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55" idx="1"/>
          </p:cNvCxnSpPr>
          <p:nvPr/>
        </p:nvCxnSpPr>
        <p:spPr bwMode="auto">
          <a:xfrm flipV="1">
            <a:off x="7887303" y="4350344"/>
            <a:ext cx="948223" cy="473140"/>
          </a:xfrm>
          <a:prstGeom prst="straightConnector1">
            <a:avLst/>
          </a:prstGeom>
          <a:solidFill>
            <a:srgbClr val="FFFFFF"/>
          </a:solidFill>
          <a:ln w="6350" cap="flat" cmpd="sng" algn="ctr">
            <a:solidFill>
              <a:srgbClr val="113388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H="1" flipV="1">
            <a:off x="7341955" y="4381507"/>
            <a:ext cx="561263" cy="441976"/>
          </a:xfrm>
          <a:prstGeom prst="straightConnector1">
            <a:avLst/>
          </a:prstGeom>
          <a:solidFill>
            <a:srgbClr val="FFFFFF"/>
          </a:solidFill>
          <a:ln w="6350" cap="flat" cmpd="sng" algn="ctr">
            <a:solidFill>
              <a:srgbClr val="113388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>
            <a:stCxn id="55" idx="1"/>
          </p:cNvCxnSpPr>
          <p:nvPr/>
        </p:nvCxnSpPr>
        <p:spPr bwMode="auto">
          <a:xfrm flipH="1" flipV="1">
            <a:off x="7855050" y="4350344"/>
            <a:ext cx="32252" cy="473140"/>
          </a:xfrm>
          <a:prstGeom prst="straightConnector1">
            <a:avLst/>
          </a:prstGeom>
          <a:solidFill>
            <a:srgbClr val="FFFFFF"/>
          </a:solidFill>
          <a:ln w="6350" cap="flat" cmpd="sng" algn="ctr">
            <a:solidFill>
              <a:srgbClr val="113388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/>
          <p:nvPr/>
        </p:nvCxnSpPr>
        <p:spPr bwMode="auto">
          <a:xfrm flipV="1">
            <a:off x="7911929" y="4346522"/>
            <a:ext cx="396260" cy="476963"/>
          </a:xfrm>
          <a:prstGeom prst="straightConnector1">
            <a:avLst/>
          </a:prstGeom>
          <a:solidFill>
            <a:srgbClr val="FFFFFF"/>
          </a:solidFill>
          <a:ln w="6350" cap="flat" cmpd="sng" algn="ctr">
            <a:solidFill>
              <a:srgbClr val="113388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6" name="TextBox 65"/>
          <p:cNvSpPr txBox="1"/>
          <p:nvPr/>
        </p:nvSpPr>
        <p:spPr>
          <a:xfrm>
            <a:off x="9163300" y="2650024"/>
            <a:ext cx="181056" cy="23300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113388"/>
            </a:solidFill>
          </a:ln>
        </p:spPr>
        <p:txBody>
          <a:bodyPr wrap="square" lIns="108830" tIns="54416" rIns="108830" bIns="54416" rtlCol="0">
            <a:spAutoFit/>
          </a:bodyPr>
          <a:lstStyle/>
          <a:p>
            <a:pPr marL="0" marR="0" lvl="0" indent="0" algn="ctr" defTabSz="10884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39222" y="3018076"/>
            <a:ext cx="181056" cy="23300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113388"/>
            </a:solidFill>
          </a:ln>
        </p:spPr>
        <p:txBody>
          <a:bodyPr wrap="square" lIns="108830" tIns="54416" rIns="108830" bIns="54416" rtlCol="0">
            <a:spAutoFit/>
          </a:bodyPr>
          <a:lstStyle/>
          <a:p>
            <a:pPr marL="0" marR="0" lvl="0" indent="0" algn="ctr" defTabSz="10884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39912" y="3825397"/>
            <a:ext cx="181056" cy="23300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113388"/>
            </a:solidFill>
          </a:ln>
        </p:spPr>
        <p:txBody>
          <a:bodyPr wrap="square" lIns="108830" tIns="54416" rIns="108830" bIns="54416" rtlCol="0">
            <a:spAutoFit/>
          </a:bodyPr>
          <a:lstStyle/>
          <a:p>
            <a:pPr marL="0" marR="0" lvl="0" indent="0" algn="ctr" defTabSz="10884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20629" y="4930516"/>
            <a:ext cx="181056" cy="23300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113388"/>
            </a:solidFill>
          </a:ln>
        </p:spPr>
        <p:txBody>
          <a:bodyPr wrap="square" lIns="108830" tIns="54416" rIns="108830" bIns="54416" rtlCol="0">
            <a:spAutoFit/>
          </a:bodyPr>
          <a:lstStyle/>
          <a:p>
            <a:pPr marL="0" marR="0" lvl="0" indent="0" algn="ctr" defTabSz="10884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744995" y="4502446"/>
            <a:ext cx="181056" cy="23300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113388"/>
            </a:solidFill>
          </a:ln>
        </p:spPr>
        <p:txBody>
          <a:bodyPr wrap="square" lIns="108830" tIns="54416" rIns="108830" bIns="54416" rtlCol="0">
            <a:spAutoFit/>
          </a:bodyPr>
          <a:lstStyle/>
          <a:p>
            <a:pPr marL="0" marR="0" lvl="0" indent="0" algn="ctr" defTabSz="10884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7" name="Slide Number Placeholder 4"/>
          <p:cNvSpPr>
            <a:spLocks noGrp="1"/>
          </p:cNvSpPr>
          <p:nvPr>
            <p:ph type="sldNum" sz="quarter" idx="18"/>
          </p:nvPr>
        </p:nvSpPr>
        <p:spPr>
          <a:xfrm>
            <a:off x="11180896" y="6520539"/>
            <a:ext cx="514281" cy="365639"/>
          </a:xfrm>
        </p:spPr>
        <p:txBody>
          <a:bodyPr/>
          <a:lstStyle/>
          <a:p>
            <a:fld id="{61201FF1-C63B-412E-ABF0-3D0E918900AC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37" name="Title 6"/>
          <p:cNvSpPr txBox="1">
            <a:spLocks/>
          </p:cNvSpPr>
          <p:nvPr/>
        </p:nvSpPr>
        <p:spPr>
          <a:xfrm>
            <a:off x="507934" y="971227"/>
            <a:ext cx="10672963" cy="514351"/>
          </a:xfrm>
          <a:prstGeom prst="rect">
            <a:avLst/>
          </a:prstGeom>
        </p:spPr>
        <p:txBody>
          <a:bodyPr vert="horz" wrap="square" lIns="0" tIns="36000" rIns="0" bIns="0" rtlCol="0" anchor="t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30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43899"/>
            <a:endParaRPr lang="en-US" sz="2400" b="0" cap="none" dirty="0">
              <a:solidFill>
                <a:srgbClr val="003781"/>
              </a:solidFill>
              <a:latin typeface="Allianz Sans CE Light" pitchFamily="2" charset="0"/>
              <a:ea typeface="Allianz Sans" panose="02000506030000020004" pitchFamily="2" charset="0"/>
            </a:endParaRPr>
          </a:p>
        </p:txBody>
      </p:sp>
      <p:sp>
        <p:nvSpPr>
          <p:cNvPr id="36" name="Title 6"/>
          <p:cNvSpPr txBox="1">
            <a:spLocks/>
          </p:cNvSpPr>
          <p:nvPr/>
        </p:nvSpPr>
        <p:spPr>
          <a:xfrm>
            <a:off x="623113" y="352222"/>
            <a:ext cx="7936659" cy="514351"/>
          </a:xfrm>
          <a:prstGeom prst="rect">
            <a:avLst/>
          </a:prstGeom>
        </p:spPr>
        <p:txBody>
          <a:bodyPr vert="horz" wrap="square" lIns="0" tIns="36000" rIns="0" bIns="0" rtlCol="0" anchor="t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30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43899"/>
            <a:r>
              <a:rPr lang="en-US" sz="2400" b="0" cap="none" dirty="0" err="1">
                <a:solidFill>
                  <a:srgbClr val="003781"/>
                </a:solidFill>
                <a:latin typeface="Allianz Sans CE Light" pitchFamily="2" charset="0"/>
                <a:ea typeface="Allianz Sans" panose="02000506030000020004" pitchFamily="2" charset="0"/>
              </a:rPr>
              <a:t>ABSi</a:t>
            </a:r>
            <a:r>
              <a:rPr lang="en-US" sz="2400" b="0" cap="none" dirty="0">
                <a:solidFill>
                  <a:srgbClr val="003781"/>
                </a:solidFill>
                <a:latin typeface="Allianz Sans CE Light" pitchFamily="2" charset="0"/>
                <a:ea typeface="Allianz Sans" panose="02000506030000020004" pitchFamily="2" charset="0"/>
              </a:rPr>
              <a:t> Portal KPI Glossary</a:t>
            </a:r>
            <a:br>
              <a:rPr lang="en-US" sz="2400" b="0" cap="none" dirty="0">
                <a:solidFill>
                  <a:srgbClr val="003781"/>
                </a:solidFill>
                <a:latin typeface="Allianz Sans CE Light" pitchFamily="2" charset="0"/>
                <a:ea typeface="Allianz Sans" panose="02000506030000020004" pitchFamily="2" charset="0"/>
              </a:rPr>
            </a:br>
            <a:endParaRPr lang="en-US" sz="2400" b="0" cap="none" dirty="0">
              <a:solidFill>
                <a:srgbClr val="003781"/>
              </a:solidFill>
              <a:latin typeface="Allianz Sans CE Light" pitchFamily="2" charset="0"/>
              <a:ea typeface="Allianz Sans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3901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Z Technology_Global_Master_16_9_June_2017">
  <a:themeElements>
    <a:clrScheme name="AZ_PPT_GLOBAL_DESIGNFARBEN">
      <a:dk1>
        <a:srgbClr val="000000"/>
      </a:dk1>
      <a:lt1>
        <a:srgbClr val="FFFFFF"/>
      </a:lt1>
      <a:dk2>
        <a:srgbClr val="49648C"/>
      </a:dk2>
      <a:lt2>
        <a:srgbClr val="D4CDCD"/>
      </a:lt2>
      <a:accent1>
        <a:srgbClr val="96DCFA"/>
      </a:accent1>
      <a:accent2>
        <a:srgbClr val="CCDD61"/>
      </a:accent2>
      <a:accent3>
        <a:srgbClr val="EECCD5"/>
      </a:accent3>
      <a:accent4>
        <a:srgbClr val="FDD25C"/>
      </a:accent4>
      <a:accent5>
        <a:srgbClr val="FF934F"/>
      </a:accent5>
      <a:accent6>
        <a:srgbClr val="C0DDBD"/>
      </a:accent6>
      <a:hlink>
        <a:srgbClr val="003781"/>
      </a:hlink>
      <a:folHlink>
        <a:srgbClr val="5A3982"/>
      </a:folHlink>
    </a:clrScheme>
    <a:fontScheme name="Allianz_Arial_201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F2F2"/>
        </a:solidFill>
        <a:ln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Bef>
            <a:spcPts val="100"/>
          </a:spcBef>
          <a:spcAft>
            <a:spcPts val="100"/>
          </a:spcAft>
          <a:defRPr sz="1400" dirty="0" smtClean="0"/>
        </a:defPPr>
      </a:lstStyle>
    </a:spDef>
    <a:txDef>
      <a:spPr/>
      <a:bodyPr vert="horz" wrap="square" lIns="72000" tIns="72000" rIns="72000" bIns="72000" rtlCol="0">
        <a:spAutoFit/>
      </a:bodyPr>
      <a:lstStyle>
        <a:defPPr>
          <a:defRPr sz="1800" dirty="0" smtClean="0"/>
        </a:defPPr>
      </a:lstStyle>
    </a:txDef>
  </a:objectDefaults>
  <a:extraClrSchemeLst/>
  <a:custClrLst>
    <a:custClr name="rgb(90,83,96)">
      <a:srgbClr val="5A5360"/>
    </a:custClr>
    <a:custClr name="rgb(215,211,217)">
      <a:srgbClr val="D7D3D9"/>
    </a:custClr>
    <a:custClr name="rgb(90,57,130)">
      <a:srgbClr val="5A3982"/>
    </a:custClr>
    <a:custClr name="rgb(218,208,225)">
      <a:srgbClr val="DAD0E1"/>
    </a:custClr>
    <a:custClr name="rgb(91,93,48)">
      <a:srgbClr val="5B5D30"/>
    </a:custClr>
    <a:custClr name="rgb(212,213,200)">
      <a:srgbClr val="D4D5C8"/>
    </a:custClr>
    <a:custClr name="rgb(64,125,113)">
      <a:srgbClr val="407D71"/>
    </a:custClr>
    <a:custClr name="rgb(195,216,212)">
      <a:srgbClr val="C3D8D4"/>
    </a:custClr>
    <a:custClr name="rgb(73,100,140)">
      <a:srgbClr val="49648C"/>
    </a:custClr>
    <a:custClr name="rgb(202,212,222)">
      <a:srgbClr val="CAD4DE"/>
    </a:custClr>
    <a:custClr name="rgb(183,30,63)">
      <a:srgbClr val="B71E3F"/>
    </a:custClr>
    <a:custClr name="rgb(241,200,208)">
      <a:srgbClr val="F1C8D0"/>
    </a:custClr>
    <a:custClr name="rgb(0,125,140)">
      <a:srgbClr val="007D8C"/>
    </a:custClr>
    <a:custClr name="rgb(177,218,221)">
      <a:srgbClr val="B1DADD"/>
    </a:custClr>
    <a:custClr name="rgb(192,221,189)">
      <a:srgbClr val="C0DDBD"/>
    </a:custClr>
    <a:custClr name="rgb(223,238,222)">
      <a:srgbClr val="DFEEDE"/>
    </a:custClr>
    <a:custClr name="rgb(239,246,238)">
      <a:srgbClr val="EFF6EE"/>
    </a:custClr>
    <a:custClr name="rgb(234,207,192)">
      <a:srgbClr val="EACFC0"/>
    </a:custClr>
    <a:custClr name="rgb(243,229,223)">
      <a:srgbClr val="F3E5DF"/>
    </a:custClr>
    <a:custClr name="rgb(249,242,239)">
      <a:srgbClr val="F9F2EF"/>
    </a:custClr>
    <a:custClr name="rgb(212,205,205)">
      <a:srgbClr val="D4CDCD"/>
    </a:custClr>
    <a:custClr name="rgb(239,232,230)">
      <a:srgbClr val="EFE8E6"/>
    </a:custClr>
    <a:custClr name="rgb(248,244,242)">
      <a:srgbClr val="F8F4F2"/>
    </a:custClr>
    <a:custClr name="rgb(207,233,238)">
      <a:srgbClr val="CFE9EE"/>
    </a:custClr>
    <a:custClr name="rgb(230,244,246)">
      <a:srgbClr val="E6F4F6"/>
    </a:custClr>
    <a:custClr name="rgb(241,249,250)">
      <a:srgbClr val="F1F9FA"/>
    </a:custClr>
    <a:custClr name="rgb(235,225,191)">
      <a:srgbClr val="EBE1BF"/>
    </a:custClr>
    <a:custClr name="rgb(245,240,224)">
      <a:srgbClr val="F5F0E0"/>
    </a:custClr>
    <a:custClr name="rgb(250,247,239)">
      <a:srgbClr val="FAF7EF"/>
    </a:custClr>
    <a:custClr name="rgb(0,55,129)">
      <a:srgbClr val="003781"/>
    </a:custClr>
    <a:custClr name="rgb(238,204,213)">
      <a:srgbClr val="EECCD5"/>
    </a:custClr>
    <a:custClr name="rgb(246,229,234)">
      <a:srgbClr val="F6E5EA"/>
    </a:custClr>
    <a:custClr name="rgb(251,242,244)">
      <a:srgbClr val="FBF2F4"/>
    </a:custClr>
    <a:custClr name="rgb(219,211,189)">
      <a:srgbClr val="DBD3BD"/>
    </a:custClr>
    <a:custClr name="rgb(235,231,219)">
      <a:srgbClr val="EBE7DB"/>
    </a:custClr>
    <a:custClr name="rgb(245,243,237)">
      <a:srgbClr val="F5F3ED"/>
    </a:custClr>
    <a:custClr name="rgb(204,221,97)">
      <a:srgbClr val="CCDD61"/>
    </a:custClr>
    <a:custClr name="rgb(227,235,175)">
      <a:srgbClr val="E3EBAF"/>
    </a:custClr>
    <a:custClr name="rgb(150,220,250)">
      <a:srgbClr val="96DCFA"/>
    </a:custClr>
    <a:custClr name="rgb(193,235,251)">
      <a:srgbClr val="C1EBFB"/>
    </a:custClr>
    <a:custClr name="rgb(138,103,156)">
      <a:srgbClr val="8A679C"/>
    </a:custClr>
    <a:custClr name="rgb(225,207,234)">
      <a:srgbClr val="E1CFEA"/>
    </a:custClr>
    <a:custClr name="rgb(228,0,58)">
      <a:srgbClr val="E4003A"/>
    </a:custClr>
    <a:custClr name="rgb(247,199,195)">
      <a:srgbClr val="F7C7C3"/>
    </a:custClr>
    <a:custClr name="rgb(127,228,224)">
      <a:srgbClr val="7FE4E0"/>
    </a:custClr>
    <a:custClr name="rgb(195,232,231)">
      <a:srgbClr val="C3E8E7"/>
    </a:custClr>
    <a:custClr name="rgb(253,210,92)">
      <a:srgbClr val="FDD25C"/>
    </a:custClr>
    <a:custClr name="rgb(255,232,176)">
      <a:srgbClr val="FFE8B0"/>
    </a:custClr>
    <a:custClr name="rgb(255,147,79)">
      <a:srgbClr val="FF934F"/>
    </a:custClr>
    <a:custClr name="rgb(247,202,171)">
      <a:srgbClr val="F7CAAB"/>
    </a:custClr>
  </a:custClr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CC4A3791A662489B933DCE278ED9EF" ma:contentTypeVersion="9" ma:contentTypeDescription="Create a new document." ma:contentTypeScope="" ma:versionID="1d351c8bae9503a674d5e918810dcd44">
  <xsd:schema xmlns:xsd="http://www.w3.org/2001/XMLSchema" xmlns:xs="http://www.w3.org/2001/XMLSchema" xmlns:p="http://schemas.microsoft.com/office/2006/metadata/properties" xmlns:ns3="181236b5-734f-48d7-9705-1caf32a498ff" targetNamespace="http://schemas.microsoft.com/office/2006/metadata/properties" ma:root="true" ma:fieldsID="2248fde6c30a2cffba19c8b5d271a5ad" ns3:_="">
    <xsd:import namespace="181236b5-734f-48d7-9705-1caf32a498f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1236b5-734f-48d7-9705-1caf32a498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Control xmlns="http://schemas.microsoft.com/VisualStudio/2011/storyboarding/control">
  <Id Name="19e0966f-40cc-446e-a248-c10a673782a7" Revision="1" Stencil="System.MyShapes" StencilVersion="1.0"/>
</Control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95B76D-5A7E-4B6A-B819-B106F91214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1236b5-734f-48d7-9705-1caf32a498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3225FD-C76F-4B0A-80B4-9CE389B8141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E010DD3-4905-43FA-A871-C31CF0365B7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81236b5-734f-48d7-9705-1caf32a498ff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40FACFA1-0FA9-4D65-A847-EAD7EFF19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AZ Technology_Global_Master_16_9_June_2017</Template>
  <TotalTime>0</TotalTime>
  <Words>750</Words>
  <Application>Microsoft Office PowerPoint</Application>
  <PresentationFormat>Custom</PresentationFormat>
  <Paragraphs>156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Allianz Sans CE Light</vt:lpstr>
      <vt:lpstr>Arial</vt:lpstr>
      <vt:lpstr>Calibri</vt:lpstr>
      <vt:lpstr>Symbol</vt:lpstr>
      <vt:lpstr>Wingdings</vt:lpstr>
      <vt:lpstr>AZ Technology_Global_Master_16_9_June_2017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2017-08-17T06:20:23Z</dcterms:created>
  <dcterms:modified xsi:type="dcterms:W3CDTF">2023-02-20T09:56:20Z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_AdHocReviewCycleID">
    <vt:i4>-1566312463</vt:i4>
  </property>
  <property fmtid="{D5CDD505-2E9C-101B-9397-08002B2CF9AE}" pid="4" name="_NewReviewCycle">
    <vt:lpwstr/>
  </property>
  <property fmtid="{D5CDD505-2E9C-101B-9397-08002B2CF9AE}" pid="5" name="_PreviousAdHocReviewCycleID">
    <vt:i4>-384525301</vt:i4>
  </property>
  <property fmtid="{D5CDD505-2E9C-101B-9397-08002B2CF9AE}" pid="6" name="ContentTypeId">
    <vt:lpwstr>0x010100C4CC4A3791A662489B933DCE278ED9EF</vt:lpwstr>
  </property>
  <property fmtid="{D5CDD505-2E9C-101B-9397-08002B2CF9AE}" pid="7" name="MSIP_Label_ce5f591a-3248-43e9-9b70-1ad50135772d_Enabled">
    <vt:lpwstr>true</vt:lpwstr>
  </property>
  <property fmtid="{D5CDD505-2E9C-101B-9397-08002B2CF9AE}" pid="8" name="MSIP_Label_ce5f591a-3248-43e9-9b70-1ad50135772d_SetDate">
    <vt:lpwstr>2021-02-01T04:38:32Z</vt:lpwstr>
  </property>
  <property fmtid="{D5CDD505-2E9C-101B-9397-08002B2CF9AE}" pid="9" name="MSIP_Label_ce5f591a-3248-43e9-9b70-1ad50135772d_Method">
    <vt:lpwstr>Privileged</vt:lpwstr>
  </property>
  <property fmtid="{D5CDD505-2E9C-101B-9397-08002B2CF9AE}" pid="10" name="MSIP_Label_ce5f591a-3248-43e9-9b70-1ad50135772d_Name">
    <vt:lpwstr>ce5f591a-3248-43e9-9b70-1ad50135772d</vt:lpwstr>
  </property>
  <property fmtid="{D5CDD505-2E9C-101B-9397-08002B2CF9AE}" pid="11" name="MSIP_Label_ce5f591a-3248-43e9-9b70-1ad50135772d_SiteId">
    <vt:lpwstr>6e06e42d-6925-47c6-b9e7-9581c7ca302a</vt:lpwstr>
  </property>
  <property fmtid="{D5CDD505-2E9C-101B-9397-08002B2CF9AE}" pid="12" name="MSIP_Label_ce5f591a-3248-43e9-9b70-1ad50135772d_ActionId">
    <vt:lpwstr>d17de370-4b0d-4925-bb8a-14698d7c75bf</vt:lpwstr>
  </property>
  <property fmtid="{D5CDD505-2E9C-101B-9397-08002B2CF9AE}" pid="13" name="MSIP_Label_ce5f591a-3248-43e9-9b70-1ad50135772d_ContentBits">
    <vt:lpwstr>0</vt:lpwstr>
  </property>
</Properties>
</file>