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3600" b="1" dirty="0">
                <a:solidFill>
                  <a:prstClr val="white"/>
                </a:solidFill>
                <a:latin typeface="Century Gothic" pitchFamily="34" charset="0"/>
              </a:rPr>
              <a:t>2014</a:t>
            </a:r>
            <a:endParaRPr lang="en-US" sz="3600" b="1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47446" y="6305364"/>
            <a:ext cx="8263154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600" dirty="0">
                <a:solidFill>
                  <a:prstClr val="black"/>
                </a:solidFill>
                <a:latin typeface="Cambria" pitchFamily="18" charset="0"/>
              </a:rPr>
              <a:t>Программные средства создания </a:t>
            </a:r>
            <a:r>
              <a:rPr lang="en-US" sz="1600" dirty="0">
                <a:solidFill>
                  <a:prstClr val="black"/>
                </a:solidFill>
                <a:latin typeface="Cambria" pitchFamily="18" charset="0"/>
              </a:rPr>
              <a:t>Internet-</a:t>
            </a:r>
            <a:r>
              <a:rPr lang="ru-RU" sz="1600" dirty="0">
                <a:solidFill>
                  <a:prstClr val="black"/>
                </a:solidFill>
                <a:latin typeface="Cambria" pitchFamily="18" charset="0"/>
              </a:rPr>
              <a:t>приложений		Гилевский П.Г.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4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5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7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6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3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706489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400" dirty="0">
                <a:solidFill>
                  <a:prstClr val="black"/>
                </a:solidFill>
                <a:latin typeface="Cambria" pitchFamily="18" charset="0"/>
              </a:rPr>
              <a:t>Программные средства создания </a:t>
            </a:r>
            <a:r>
              <a:rPr lang="en-US" sz="1400" dirty="0">
                <a:solidFill>
                  <a:prstClr val="black"/>
                </a:solidFill>
                <a:latin typeface="Cambria" pitchFamily="18" charset="0"/>
              </a:rPr>
              <a:t>Internet-</a:t>
            </a:r>
            <a:r>
              <a:rPr lang="ru-RU" sz="1400" dirty="0">
                <a:solidFill>
                  <a:prstClr val="black"/>
                </a:solidFill>
                <a:latin typeface="Cambria" pitchFamily="18" charset="0"/>
              </a:rPr>
              <a:t>приложений.  </a:t>
            </a:r>
            <a:r>
              <a:rPr lang="ru-RU" sz="1400" dirty="0" err="1">
                <a:solidFill>
                  <a:prstClr val="black"/>
                </a:solidFill>
                <a:latin typeface="Cambria" pitchFamily="18" charset="0"/>
              </a:rPr>
              <a:t>Гилевский</a:t>
            </a:r>
            <a:r>
              <a:rPr lang="ru-RU" sz="1400" dirty="0">
                <a:solidFill>
                  <a:prstClr val="black"/>
                </a:solidFill>
                <a:latin typeface="Cambria" pitchFamily="18" charset="0"/>
              </a:rPr>
              <a:t> П.Г.</a:t>
            </a:r>
            <a:endParaRPr lang="en-US" sz="1400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142" y="1371600"/>
            <a:ext cx="7643858" cy="147002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Основы </a:t>
            </a:r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1026" name="Picture 2" descr="http://beznadegi.net/uploads/posts/2013-10/1382523874_web-trends-css-html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 b="9630"/>
          <a:stretch/>
        </p:blipFill>
        <p:spPr bwMode="auto">
          <a:xfrm>
            <a:off x="2406196" y="3581400"/>
            <a:ext cx="443828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8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Состав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Этот якобы язык можно </a:t>
            </a:r>
            <a:r>
              <a:rPr lang="ru-RU" b="1" dirty="0"/>
              <a:t>разделить на две части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Правила</a:t>
            </a:r>
            <a:r>
              <a:rPr lang="ru-RU" dirty="0"/>
              <a:t>, которые говорят браузеру, как должен выглядеть элемент на </a:t>
            </a:r>
            <a:r>
              <a:rPr lang="ru-RU" dirty="0" smtClean="0"/>
              <a:t>экране.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Селекторы — метки, которые позволяют браузеру понять, к каким именно элементам ХТМЛ кода нужно будет применять данные правила.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3968355"/>
            <a:ext cx="5876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8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правила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Одно правило в CSS коде состоит из двух </a:t>
            </a:r>
            <a:r>
              <a:rPr lang="ru-RU" dirty="0" smtClean="0"/>
              <a:t>элементов: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свойство </a:t>
            </a:r>
            <a:r>
              <a:rPr lang="ru-RU" dirty="0"/>
              <a:t>(в нашем примере это </a:t>
            </a:r>
            <a:r>
              <a:rPr lang="ru-RU" b="1" dirty="0" err="1"/>
              <a:t>color</a:t>
            </a:r>
            <a:r>
              <a:rPr lang="ru-RU" dirty="0"/>
              <a:t> — цвет текста и </a:t>
            </a:r>
            <a:r>
              <a:rPr lang="ru-RU" b="1" dirty="0" err="1"/>
              <a:t>background</a:t>
            </a:r>
            <a:r>
              <a:rPr lang="ru-RU" dirty="0"/>
              <a:t> — цвет фона)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его </a:t>
            </a:r>
            <a:r>
              <a:rPr lang="ru-RU" dirty="0"/>
              <a:t>значение (в нашем примере это код цвета </a:t>
            </a:r>
            <a:r>
              <a:rPr lang="ru-RU" b="1" dirty="0" err="1"/>
              <a:t>red</a:t>
            </a:r>
            <a:r>
              <a:rPr lang="ru-RU" dirty="0"/>
              <a:t> и </a:t>
            </a:r>
            <a:r>
              <a:rPr lang="ru-RU" b="1" dirty="0"/>
              <a:t>#CCCCCC</a:t>
            </a:r>
            <a:r>
              <a:rPr lang="ru-RU" dirty="0"/>
              <a:t>). Обязательным условием является </a:t>
            </a:r>
            <a:r>
              <a:rPr lang="ru-RU" b="1" dirty="0"/>
              <a:t>отделение свойства от его значения двоеточием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 descr="http://ktonanovenkogo.ru/image/stili-c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685800" y="1524000"/>
            <a:ext cx="718771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548" y="1303039"/>
            <a:ext cx="8229600" cy="4525963"/>
          </a:xfrm>
        </p:spPr>
        <p:txBody>
          <a:bodyPr/>
          <a:lstStyle/>
          <a:p>
            <a:r>
              <a:rPr lang="ru-RU" dirty="0" smtClean="0"/>
              <a:t>Исходная страница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65" y="1900183"/>
            <a:ext cx="59531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9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en-US" dirty="0"/>
              <a:t>CSS </a:t>
            </a:r>
            <a:r>
              <a:rPr lang="ru-RU" dirty="0"/>
              <a:t>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47800"/>
            <a:ext cx="487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dd0000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text-align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sans-serif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strong {</a:t>
            </a:r>
          </a:p>
          <a:p>
            <a:pPr marL="0" inden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font-size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133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%;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12" y="1434921"/>
            <a:ext cx="5122940" cy="378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2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подключить </a:t>
            </a:r>
            <a:r>
              <a:rPr lang="en-US" dirty="0" smtClean="0"/>
              <a:t>CSS </a:t>
            </a:r>
            <a:r>
              <a:rPr lang="ru-RU" dirty="0" smtClean="0"/>
              <a:t>к моему документу?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92" y="3330872"/>
            <a:ext cx="1414213" cy="24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подключения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b="1" dirty="0" err="1">
                <a:latin typeface="Courier New" panose="02070309020205020404" pitchFamily="49" charset="0"/>
              </a:rPr>
              <a:t>Методы</a:t>
            </a:r>
            <a:r>
              <a:rPr lang="uk-UA" b="1" dirty="0">
                <a:latin typeface="Courier New" panose="02070309020205020404" pitchFamily="49" charset="0"/>
              </a:rPr>
              <a:t> </a:t>
            </a:r>
            <a:r>
              <a:rPr lang="uk-UA" b="1" dirty="0" err="1">
                <a:latin typeface="Courier New" panose="02070309020205020404" pitchFamily="49" charset="0"/>
              </a:rPr>
              <a:t>определения</a:t>
            </a:r>
            <a:r>
              <a:rPr lang="uk-UA" b="1" dirty="0">
                <a:latin typeface="Courier New" panose="02070309020205020404" pitchFamily="49" charset="0"/>
              </a:rPr>
              <a:t> </a:t>
            </a:r>
            <a:r>
              <a:rPr lang="uk-UA" b="1" dirty="0" err="1">
                <a:latin typeface="Courier New" panose="02070309020205020404" pitchFamily="49" charset="0"/>
              </a:rPr>
              <a:t>таблицы</a:t>
            </a:r>
            <a:r>
              <a:rPr lang="uk-UA" b="1" dirty="0">
                <a:latin typeface="Courier New" panose="02070309020205020404" pitchFamily="49" charset="0"/>
              </a:rPr>
              <a:t> </a:t>
            </a:r>
            <a:r>
              <a:rPr lang="uk-UA" b="1" dirty="0" err="1">
                <a:latin typeface="Courier New" panose="02070309020205020404" pitchFamily="49" charset="0"/>
              </a:rPr>
              <a:t>стилей</a:t>
            </a:r>
            <a:r>
              <a:rPr lang="uk-UA" b="1" dirty="0">
                <a:latin typeface="Courier New" panose="02070309020205020404" pitchFamily="49" charset="0"/>
              </a:rPr>
              <a:t> в документе </a:t>
            </a:r>
            <a:r>
              <a:rPr lang="en-US" b="1" dirty="0">
                <a:latin typeface="Courier New" panose="02070309020205020404" pitchFamily="49" charset="0"/>
              </a:rPr>
              <a:t>HTML</a:t>
            </a:r>
            <a:r>
              <a:rPr lang="en-US" b="1" dirty="0" smtClean="0">
                <a:latin typeface="Courier New" panose="02070309020205020404" pitchFamily="49" charset="0"/>
              </a:rPr>
              <a:t>:</a:t>
            </a:r>
            <a:endParaRPr lang="ru-RU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uk-UA" b="1" dirty="0" err="1">
                <a:latin typeface="Courier New" panose="02070309020205020404" pitchFamily="49" charset="0"/>
              </a:rPr>
              <a:t>Связывание</a:t>
            </a:r>
            <a:r>
              <a:rPr lang="uk-UA" b="1" dirty="0">
                <a:latin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</a:rPr>
              <a:t>linking</a:t>
            </a:r>
            <a:r>
              <a:rPr lang="uk-UA" b="1" dirty="0">
                <a:latin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</a:rPr>
              <a:t>- </a:t>
            </a:r>
            <a:r>
              <a:rPr lang="ru-RU" dirty="0">
                <a:latin typeface="Courier New" panose="02070309020205020404" pitchFamily="49" charset="0"/>
              </a:rPr>
              <a:t>Внешние таблицы </a:t>
            </a:r>
            <a:r>
              <a:rPr lang="ru-RU" dirty="0" smtClean="0">
                <a:latin typeface="Courier New" panose="02070309020205020404" pitchFamily="49" charset="0"/>
              </a:rPr>
              <a:t>стилей</a:t>
            </a: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Courier New" panose="02070309020205020404" pitchFamily="49" charset="0"/>
              </a:rPr>
              <a:t>Встраивание (Глобальные)</a:t>
            </a:r>
            <a:r>
              <a:rPr lang="en-US" b="1" dirty="0" smtClean="0"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</a:rPr>
              <a:t>embedging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r>
              <a:rPr lang="ru-RU" b="1" dirty="0">
                <a:latin typeface="Courier New" panose="02070309020205020404" pitchFamily="49" charset="0"/>
              </a:rPr>
              <a:t> -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Courier New" panose="02070309020205020404" pitchFamily="49" charset="0"/>
              </a:rPr>
              <a:t>Информация о стиле в заголовке: элемент STYLE</a:t>
            </a:r>
            <a:r>
              <a:rPr lang="ru-RU" dirty="0">
                <a:latin typeface="Courier New" panose="02070309020205020404" pitchFamily="49" charset="0"/>
              </a:rPr>
              <a:t> </a:t>
            </a:r>
            <a:endParaRPr lang="ru-RU" dirty="0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uk-UA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uk-UA" b="1" dirty="0" smtClean="0">
                <a:latin typeface="Courier New" panose="02070309020205020404" pitchFamily="49" charset="0"/>
              </a:rPr>
              <a:t>Внутренние </a:t>
            </a:r>
            <a:r>
              <a:rPr lang="uk-UA" b="1" dirty="0" err="1" smtClean="0">
                <a:latin typeface="Courier New" panose="02070309020205020404" pitchFamily="49" charset="0"/>
              </a:rPr>
              <a:t>стили</a:t>
            </a:r>
            <a:r>
              <a:rPr lang="en-US" b="1" dirty="0" smtClean="0">
                <a:latin typeface="Courier New" panose="02070309020205020404" pitchFamily="49" charset="0"/>
              </a:rPr>
              <a:t>(inline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r>
              <a:rPr lang="ru-RU" b="1" dirty="0">
                <a:latin typeface="Courier New" panose="02070309020205020404" pitchFamily="49" charset="0"/>
              </a:rPr>
              <a:t>- </a:t>
            </a:r>
            <a:r>
              <a:rPr lang="ru-RU" dirty="0">
                <a:latin typeface="Courier New" panose="02070309020205020404" pitchFamily="49" charset="0"/>
              </a:rPr>
              <a:t>Атрибут </a:t>
            </a:r>
            <a:r>
              <a:rPr lang="en-US" dirty="0">
                <a:latin typeface="Courier New" panose="02070309020205020404" pitchFamily="49" charset="0"/>
              </a:rPr>
              <a:t>style</a:t>
            </a:r>
            <a:endParaRPr lang="uk-UA" dirty="0">
              <a:latin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12205" y="2895600"/>
            <a:ext cx="0" cy="3154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Courier New" panose="02070309020205020404" pitchFamily="49" charset="0"/>
              </a:rPr>
              <a:t>Внутренние </a:t>
            </a:r>
            <a:r>
              <a:rPr lang="uk-UA" b="1" dirty="0" err="1" smtClean="0">
                <a:latin typeface="Courier New" panose="02070309020205020404" pitchFamily="49" charset="0"/>
              </a:rPr>
              <a:t>стили</a:t>
            </a:r>
            <a:r>
              <a:rPr lang="en-US" b="1" dirty="0" smtClean="0">
                <a:latin typeface="Courier New" panose="02070309020205020404" pitchFamily="49" charset="0"/>
              </a:rPr>
              <a:t>(inline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230" y="1143000"/>
            <a:ext cx="8229600" cy="4525963"/>
          </a:xfrm>
        </p:spPr>
        <p:txBody>
          <a:bodyPr/>
          <a:lstStyle/>
          <a:p>
            <a:r>
              <a:rPr lang="ru-RU" dirty="0" smtClean="0"/>
              <a:t>У любого тега </a:t>
            </a:r>
            <a:r>
              <a:rPr lang="en-US" dirty="0" smtClean="0"/>
              <a:t>HTML </a:t>
            </a:r>
            <a:r>
              <a:rPr lang="ru-RU" dirty="0" smtClean="0"/>
              <a:t>есть атрибут </a:t>
            </a:r>
            <a:r>
              <a:rPr lang="en-US" b="1" u="sng" dirty="0" smtClean="0"/>
              <a:t>STYLE</a:t>
            </a:r>
            <a:endParaRPr lang="ru-RU" b="1" u="sn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5773" b="12188"/>
          <a:stretch/>
        </p:blipFill>
        <p:spPr bwMode="auto">
          <a:xfrm>
            <a:off x="648047" y="2060848"/>
            <a:ext cx="7925473" cy="36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9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Courier New" panose="02070309020205020404" pitchFamily="49" charset="0"/>
              </a:rPr>
              <a:t>Встраивание</a:t>
            </a:r>
            <a:r>
              <a:rPr lang="en-US" b="1" dirty="0" smtClean="0">
                <a:latin typeface="Courier New" panose="02070309020205020404" pitchFamily="49" charset="0"/>
              </a:rPr>
              <a:t>(embedding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775" y="1143000"/>
            <a:ext cx="8229600" cy="4525963"/>
          </a:xfrm>
        </p:spPr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smtClean="0"/>
              <a:t>&lt;style&gt; … &lt;/style&gt; </a:t>
            </a:r>
            <a:r>
              <a:rPr lang="ru-RU" dirty="0" smtClean="0"/>
              <a:t>в </a:t>
            </a:r>
            <a:r>
              <a:rPr lang="en-US" dirty="0" smtClean="0"/>
              <a:t>HEAD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587"/>
          <a:stretch/>
        </p:blipFill>
        <p:spPr bwMode="auto">
          <a:xfrm>
            <a:off x="1295400" y="2099970"/>
            <a:ext cx="6000350" cy="421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6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err="1">
                <a:latin typeface="Courier New" panose="02070309020205020404" pitchFamily="49" charset="0"/>
              </a:rPr>
              <a:t>Связывание</a:t>
            </a:r>
            <a:r>
              <a:rPr lang="uk-UA" b="1" dirty="0">
                <a:latin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</a:rPr>
              <a:t>linking</a:t>
            </a:r>
            <a:r>
              <a:rPr lang="uk-UA" b="1" dirty="0">
                <a:latin typeface="Courier New" panose="02070309020205020404" pitchFamily="49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rel</a:t>
            </a:r>
            <a:r>
              <a:rPr lang="en-US" sz="1800" b="1" dirty="0">
                <a:latin typeface="Courier New" panose="02070309020205020404" pitchFamily="49" charset="0"/>
              </a:rPr>
              <a:t>="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stylesheet</a:t>
            </a:r>
            <a:r>
              <a:rPr lang="en-US" sz="1800" b="1" dirty="0">
                <a:latin typeface="Courier New" panose="02070309020205020404" pitchFamily="49" charset="0"/>
              </a:rPr>
              <a:t>"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</a:rPr>
              <a:t>="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text/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css</a:t>
            </a:r>
            <a:r>
              <a:rPr lang="en-US" sz="1800" b="1" dirty="0">
                <a:latin typeface="Courier New" panose="02070309020205020404" pitchFamily="49" charset="0"/>
              </a:rPr>
              <a:t>"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href</a:t>
            </a:r>
            <a:r>
              <a:rPr lang="en-US" sz="1800" b="1" dirty="0">
                <a:latin typeface="Courier New" panose="02070309020205020404" pitchFamily="49" charset="0"/>
              </a:rPr>
              <a:t>="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style.css</a:t>
            </a:r>
            <a:r>
              <a:rPr lang="en-US" sz="1800" b="1" dirty="0">
                <a:latin typeface="Courier New" panose="02070309020205020404" pitchFamily="49" charset="0"/>
              </a:rPr>
              <a:t>"&gt;</a:t>
            </a:r>
          </a:p>
          <a:p>
            <a:pPr marL="0" indent="0" algn="ctr">
              <a:buNone/>
            </a:pPr>
            <a:r>
              <a:rPr lang="ru-RU" dirty="0" smtClean="0"/>
              <a:t>В </a:t>
            </a:r>
            <a:r>
              <a:rPr lang="en-US" dirty="0" smtClean="0"/>
              <a:t>HEAD </a:t>
            </a:r>
            <a:r>
              <a:rPr lang="ru-RU" dirty="0" smtClean="0"/>
              <a:t>документа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6879"/>
          <a:stretch/>
        </p:blipFill>
        <p:spPr bwMode="auto">
          <a:xfrm>
            <a:off x="1295400" y="2590800"/>
            <a:ext cx="6400800" cy="327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1208" y="5934929"/>
            <a:ext cx="705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Этот способ является предпочтительным!!!!</a:t>
            </a:r>
          </a:p>
        </p:txBody>
      </p:sp>
    </p:spTree>
    <p:extLst>
      <p:ext uri="{BB962C8B-B14F-4D97-AF65-F5344CB8AC3E}">
        <p14:creationId xmlns:p14="http://schemas.microsoft.com/office/powerpoint/2010/main" val="15842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19201"/>
            <a:ext cx="8229600" cy="2743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Создатели HTML хотели </a:t>
            </a:r>
            <a:r>
              <a:rPr lang="ru-RU" dirty="0"/>
              <a:t>улучшить жизнь </a:t>
            </a:r>
            <a:r>
              <a:rPr lang="ru-RU" dirty="0" err="1" smtClean="0"/>
              <a:t>сайтостроителей</a:t>
            </a:r>
            <a:r>
              <a:rPr lang="ru-RU" dirty="0" smtClean="0"/>
              <a:t> и добавляли </a:t>
            </a:r>
            <a:r>
              <a:rPr lang="ru-RU" dirty="0"/>
              <a:t>в него элементы и параметры, отвечающие за внешний вид страницы: </a:t>
            </a:r>
            <a:r>
              <a:rPr lang="ru-RU" i="1" dirty="0" smtClean="0"/>
              <a:t>&lt;</a:t>
            </a:r>
            <a:r>
              <a:rPr lang="ru-RU" i="1" dirty="0" err="1"/>
              <a:t>font</a:t>
            </a:r>
            <a:r>
              <a:rPr lang="ru-RU" i="1" dirty="0"/>
              <a:t>&gt;</a:t>
            </a:r>
            <a:r>
              <a:rPr lang="ru-RU" dirty="0"/>
              <a:t>, </a:t>
            </a:r>
            <a:r>
              <a:rPr lang="ru-RU" i="1" dirty="0"/>
              <a:t>&lt;b&gt;</a:t>
            </a:r>
            <a:r>
              <a:rPr lang="ru-RU" dirty="0"/>
              <a:t>, </a:t>
            </a:r>
            <a:r>
              <a:rPr lang="ru-RU" i="1" dirty="0"/>
              <a:t>&lt;i&gt;</a:t>
            </a:r>
            <a:r>
              <a:rPr lang="ru-RU" dirty="0"/>
              <a:t>, </a:t>
            </a:r>
            <a:r>
              <a:rPr lang="ru-RU" i="1" dirty="0"/>
              <a:t>&lt;</a:t>
            </a:r>
            <a:r>
              <a:rPr lang="ru-RU" i="1" dirty="0" err="1"/>
              <a:t>bgcolor</a:t>
            </a:r>
            <a:r>
              <a:rPr lang="ru-RU" i="1" dirty="0"/>
              <a:t>&gt;</a:t>
            </a:r>
            <a:r>
              <a:rPr lang="ru-RU" dirty="0"/>
              <a:t> и так далее.</a:t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err="1"/>
              <a:t>В</a:t>
            </a:r>
            <a:r>
              <a:rPr lang="ru-RU" dirty="0" err="1" smtClean="0"/>
              <a:t>какой</a:t>
            </a:r>
            <a:r>
              <a:rPr lang="ru-RU" dirty="0" smtClean="0"/>
              <a:t>-то </a:t>
            </a:r>
            <a:r>
              <a:rPr lang="ru-RU" dirty="0"/>
              <a:t>момент код страниц стал таким громоздким и нечитабельным, что стало ясно - этот путь ведет "в никуда".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15" y="40386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</a:rPr>
              <a:t>Тогда было принято решение разделить разметку страницы (HTML) и ее визуальное оформление (CSS). </a:t>
            </a:r>
          </a:p>
        </p:txBody>
      </p:sp>
      <p:pic>
        <p:nvPicPr>
          <p:cNvPr id="1026" name="Picture 2" descr="http://tanuna.at.ua/_bl/3/340628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01" y="3312195"/>
            <a:ext cx="4876800" cy="324795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☺☻CSS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7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 descr="http://www.skull.net/humor/wp-content/uploads/2010/10/Optimistic-and-Pessimistic-Twin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4609860" cy="35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Выноска-облако 6"/>
          <p:cNvSpPr/>
          <p:nvPr/>
        </p:nvSpPr>
        <p:spPr>
          <a:xfrm rot="900000">
            <a:off x="5639164" y="1537289"/>
            <a:ext cx="3346371" cy="227528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white"/>
                </a:solidFill>
              </a:rPr>
              <a:t>Зачем ещё лишние файлы создавать, и использовать какие-то </a:t>
            </a:r>
            <a:r>
              <a:rPr lang="ru-RU" b="1" i="1" dirty="0">
                <a:solidFill>
                  <a:prstClr val="white"/>
                </a:solidFill>
              </a:rPr>
              <a:t>селекторы</a:t>
            </a:r>
            <a:r>
              <a:rPr lang="ru-RU" dirty="0">
                <a:solidFill>
                  <a:prstClr val="white"/>
                </a:solidFill>
              </a:rPr>
              <a:t> если мы указываем только теги …</a:t>
            </a:r>
          </a:p>
        </p:txBody>
      </p:sp>
      <p:sp>
        <p:nvSpPr>
          <p:cNvPr id="8" name="Выноска-облако 7"/>
          <p:cNvSpPr/>
          <p:nvPr/>
        </p:nvSpPr>
        <p:spPr>
          <a:xfrm rot="20886373" flipH="1">
            <a:off x="37535" y="1274161"/>
            <a:ext cx="3328752" cy="21898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white"/>
                </a:solidFill>
              </a:rPr>
              <a:t>В этом явно есть какой-то смысл… Давай посмотрим что можно использовать помимо тегов!</a:t>
            </a:r>
          </a:p>
        </p:txBody>
      </p:sp>
    </p:spTree>
    <p:extLst>
      <p:ext uri="{BB962C8B-B14F-4D97-AF65-F5344CB8AC3E}">
        <p14:creationId xmlns:p14="http://schemas.microsoft.com/office/powerpoint/2010/main" val="25838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Селекторы 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Типы селекторов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Селекторы </a:t>
            </a:r>
            <a:r>
              <a:rPr lang="ru-RU" b="1" dirty="0"/>
              <a:t>тегов </a:t>
            </a:r>
            <a:r>
              <a:rPr lang="ru-RU" dirty="0"/>
              <a:t>(</a:t>
            </a:r>
            <a:r>
              <a:rPr lang="en-US" dirty="0"/>
              <a:t>p, h1 </a:t>
            </a:r>
            <a:r>
              <a:rPr lang="ru-RU" dirty="0"/>
              <a:t>и пр</a:t>
            </a:r>
            <a:r>
              <a:rPr lang="ru-RU" dirty="0" smtClean="0"/>
              <a:t>.)</a:t>
            </a:r>
          </a:p>
          <a:p>
            <a:pPr lvl="1"/>
            <a:r>
              <a:rPr lang="ru-RU" dirty="0" smtClean="0"/>
              <a:t>Если нужно применить правило ко всем однотипным элементам</a:t>
            </a:r>
          </a:p>
          <a:p>
            <a:pPr lvl="1"/>
            <a:endParaRPr lang="ru-RU" dirty="0"/>
          </a:p>
          <a:p>
            <a:r>
              <a:rPr lang="ru-RU" b="1" dirty="0" smtClean="0"/>
              <a:t>Классы</a:t>
            </a:r>
            <a:r>
              <a:rPr lang="ru-RU" dirty="0" smtClean="0"/>
              <a:t>  </a:t>
            </a:r>
            <a:r>
              <a:rPr lang="en-US" dirty="0" smtClean="0"/>
              <a:t>(class=“</a:t>
            </a:r>
            <a:r>
              <a:rPr lang="ru-RU" dirty="0" smtClean="0"/>
              <a:t>Имя-класса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Правило применяется к нескольким элементам и не обязательного одного тега</a:t>
            </a:r>
          </a:p>
          <a:p>
            <a:pPr lvl="1"/>
            <a:endParaRPr lang="ru-RU" dirty="0"/>
          </a:p>
          <a:p>
            <a:r>
              <a:rPr lang="ru-RU" b="1" dirty="0" smtClean="0"/>
              <a:t>Идентификаторы</a:t>
            </a:r>
            <a:r>
              <a:rPr lang="ru-RU" dirty="0" smtClean="0"/>
              <a:t> </a:t>
            </a:r>
            <a:r>
              <a:rPr lang="en-US" dirty="0" smtClean="0"/>
              <a:t>(ID=“</a:t>
            </a:r>
            <a:r>
              <a:rPr lang="ru-RU" dirty="0" smtClean="0"/>
              <a:t>Имя-</a:t>
            </a:r>
            <a:r>
              <a:rPr lang="ru-RU" dirty="0" err="1" smtClean="0"/>
              <a:t>идентиф</a:t>
            </a:r>
            <a:r>
              <a:rPr lang="ru-RU" dirty="0" smtClean="0"/>
              <a:t>.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Правило применяется ТОЛЬКО К ОДНОМУ элементу на странице</a:t>
            </a:r>
            <a:endParaRPr lang="en-US" dirty="0" smtClean="0"/>
          </a:p>
          <a:p>
            <a:pPr lvl="1"/>
            <a:endParaRPr lang="en-US" dirty="0"/>
          </a:p>
          <a:p>
            <a:pPr marL="342900" lvl="1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uk-UA" b="1" dirty="0" err="1">
                <a:latin typeface="Courier New" panose="02070309020205020404" pitchFamily="49" charset="0"/>
              </a:rPr>
              <a:t>Универсальный</a:t>
            </a:r>
            <a:r>
              <a:rPr lang="uk-UA" b="1" dirty="0">
                <a:latin typeface="Courier New" panose="02070309020205020404" pitchFamily="49" charset="0"/>
              </a:rPr>
              <a:t> </a:t>
            </a:r>
            <a:r>
              <a:rPr lang="uk-UA" b="1" dirty="0" smtClean="0">
                <a:latin typeface="Courier New" panose="02070309020205020404" pitchFamily="49" charset="0"/>
              </a:rPr>
              <a:t>селектор </a:t>
            </a:r>
            <a:r>
              <a:rPr lang="uk-UA" b="1" dirty="0">
                <a:latin typeface="Courier New" panose="02070309020205020404" pitchFamily="49" charset="0"/>
              </a:rPr>
              <a:t>*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  <a:r>
              <a:rPr lang="ru-RU" b="1" dirty="0">
                <a:latin typeface="Courier New" panose="02070309020205020404" pitchFamily="49" charset="0"/>
              </a:rPr>
              <a:t>…</a:t>
            </a:r>
            <a:r>
              <a:rPr lang="en-US" b="1" dirty="0">
                <a:latin typeface="Courier New" panose="02070309020205020404" pitchFamily="49" charset="0"/>
              </a:rPr>
              <a:t>}</a:t>
            </a:r>
            <a:endParaRPr lang="ru-RU" dirty="0"/>
          </a:p>
          <a:p>
            <a:pPr lvl="1"/>
            <a:r>
              <a:rPr lang="ru-RU" dirty="0" smtClean="0">
                <a:latin typeface="Courier New" panose="02070309020205020404" pitchFamily="49" charset="0"/>
              </a:rPr>
              <a:t>Применяется ко всем элементам!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30750" y="1409700"/>
            <a:ext cx="3498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div{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color:red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div.green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color:green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blue{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color:blue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49325" y="2354263"/>
            <a:ext cx="67103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&lt;div&gt;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Обычный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div&lt;/div&gt;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&lt;div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green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"&gt;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с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классом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green&lt;/div&gt;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&lt;p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green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"&gt;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Aбзац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с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классом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green&lt;/p&gt;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&lt;p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blue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"&gt;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Абзац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с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классом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blue&lt;/p&gt;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&lt;div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blue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"&gt;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с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классом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blue&lt;/div&gt;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&lt;h3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blue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"&gt;H3 с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классом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blue&lt;/h3&gt;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200275" y="1609725"/>
            <a:ext cx="25447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28600" y="1395413"/>
            <a:ext cx="1976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Элемент (тег)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686050" y="1860550"/>
            <a:ext cx="20764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34950" y="1646238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b="1">
                <a:solidFill>
                  <a:prstClr val="black"/>
                </a:solidFill>
                <a:latin typeface="Courier New" panose="02070309020205020404" pitchFamily="49" charset="0"/>
              </a:rPr>
              <a:t>элемент + класс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05038" y="2135188"/>
            <a:ext cx="25447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387475" y="1947863"/>
            <a:ext cx="866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b="1">
                <a:solidFill>
                  <a:prstClr val="black"/>
                </a:solidFill>
                <a:latin typeface="Courier New" panose="02070309020205020404" pitchFamily="49" charset="0"/>
              </a:rPr>
              <a:t>класс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657073" y="4133851"/>
            <a:ext cx="40735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Обычный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div</a:t>
            </a:r>
          </a:p>
          <a:p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Div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с 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классом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green</a:t>
            </a:r>
          </a:p>
          <a:p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Aбзац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</a:rPr>
              <a:t> с 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классом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</a:rPr>
              <a:t> green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Абзац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с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классом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blue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с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классом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blue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H3 с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классом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blue</a:t>
            </a:r>
            <a:endParaRPr lang="ru-RU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0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Другие селекторы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30750" y="1270000"/>
            <a:ext cx="33004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b="1" dirty="0">
                <a:solidFill>
                  <a:prstClr val="black"/>
                </a:solidFill>
                <a:latin typeface="Courier New" panose="02070309020205020404" pitchFamily="49" charset="0"/>
              </a:rPr>
              <a:t>#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back{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color:red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div#back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color:black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div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b{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color:green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td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td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td{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color:blue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7474" y="2563811"/>
            <a:ext cx="727392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&lt;div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back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"&gt;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с id = back&lt;/div&gt;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с &lt;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контекстным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&lt;/b&gt;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селектором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&lt;/div&gt;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&lt;table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  <a:endParaRPr lang="ru-RU" b="1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tr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&gt;&lt;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&gt;&lt;</a:t>
            </a:r>
            <a:r>
              <a:rPr lang="en-US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Первый уровень вложенности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&lt;/</a:t>
            </a:r>
            <a:r>
              <a:rPr lang="en-US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&gt;&lt;table&gt;</a:t>
            </a:r>
            <a:endParaRPr lang="ru-RU" b="1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tr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&gt;&lt;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Второй уровень вложенности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&lt;table&gt;</a:t>
            </a:r>
            <a:endParaRPr lang="ru-RU" b="1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tr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&gt;&lt;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	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Третий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уровень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вложенности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&lt;/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td&gt;&lt;/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tr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&lt;/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table&gt;&lt;/td&gt;&lt;/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tr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&lt;/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table&gt;&lt;/td&gt;&lt;/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tr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&lt;/table&gt;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200275" y="1444625"/>
            <a:ext cx="25447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25600" y="12573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</a:rPr>
              <a:t>id</a:t>
            </a:r>
            <a:endParaRPr lang="ru-RU" b="1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686050" y="2000250"/>
            <a:ext cx="20764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60438" y="1812925"/>
            <a:ext cx="1822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контекстные</a:t>
            </a:r>
            <a:r>
              <a:rPr lang="uk-UA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uk-UA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селекторы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722563" y="2262188"/>
            <a:ext cx="2038350" cy="12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12" name="Picture 12" descr="con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52" y="4620298"/>
            <a:ext cx="4297363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219325" y="1709738"/>
            <a:ext cx="25447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61950" y="1524000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элемент</a:t>
            </a:r>
            <a:r>
              <a:rPr lang="uk-UA" b="1" dirty="0">
                <a:solidFill>
                  <a:prstClr val="black"/>
                </a:solidFill>
                <a:latin typeface="Courier New" panose="02070309020205020404" pitchFamily="49" charset="0"/>
              </a:rPr>
              <a:t> +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id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Группировка</a:t>
            </a:r>
            <a:r>
              <a:rPr lang="uk-UA" dirty="0"/>
              <a:t> </a:t>
            </a:r>
            <a:r>
              <a:rPr lang="uk-UA" dirty="0" err="1"/>
              <a:t>селекторов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22350" y="1622425"/>
            <a:ext cx="3473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h1{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background:yellow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h2{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color:blue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background:yellow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h3{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color:green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background:yellow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786313" y="1600200"/>
            <a:ext cx="3338512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h1,h2,h3{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background:yellow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h1{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h2{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color:blue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h3{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color:green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755900" y="5097462"/>
            <a:ext cx="3484563" cy="1285875"/>
          </a:xfrm>
          <a:prstGeom prst="curvedUpArrow">
            <a:avLst>
              <a:gd name="adj1" fmla="val 54198"/>
              <a:gd name="adj2" fmla="val 108395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4089400" y="1824037"/>
            <a:ext cx="754063" cy="568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4065588" y="1922462"/>
            <a:ext cx="803275" cy="1520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V="1">
            <a:off x="4016375" y="1911350"/>
            <a:ext cx="938213" cy="2544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И </a:t>
            </a:r>
            <a:r>
              <a:rPr lang="uk-UA" dirty="0" err="1"/>
              <a:t>ещ</a:t>
            </a:r>
            <a:r>
              <a:rPr lang="ru-RU" dirty="0"/>
              <a:t>ё</a:t>
            </a:r>
            <a:r>
              <a:rPr lang="uk-UA" dirty="0"/>
              <a:t> о </a:t>
            </a:r>
            <a:r>
              <a:rPr lang="uk-UA" dirty="0" smtClean="0"/>
              <a:t>селекторах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символа «+»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143000"/>
            <a:ext cx="822960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000" b="1" dirty="0" smtClean="0">
                <a:latin typeface="Courier New" panose="02070309020205020404" pitchFamily="49" charset="0"/>
              </a:rPr>
              <a:t>Свойства </a:t>
            </a:r>
            <a:r>
              <a:rPr lang="ru-RU" sz="2000" b="1" dirty="0">
                <a:latin typeface="Courier New" panose="02070309020205020404" pitchFamily="49" charset="0"/>
              </a:rPr>
              <a:t>будут применены только к тем элементам </a:t>
            </a:r>
            <a:r>
              <a:rPr lang="en-US" sz="2000" b="1" dirty="0">
                <a:latin typeface="Courier New" panose="02070309020205020404" pitchFamily="49" charset="0"/>
              </a:rPr>
              <a:t>p, </a:t>
            </a:r>
            <a:r>
              <a:rPr lang="ru-RU" sz="2000" b="1" dirty="0">
                <a:latin typeface="Courier New" panose="02070309020205020404" pitchFamily="49" charset="0"/>
              </a:rPr>
              <a:t>которые идут </a:t>
            </a:r>
            <a:r>
              <a:rPr lang="ru-RU" sz="2000" b="1" u="sng" dirty="0">
                <a:latin typeface="Courier New" panose="02070309020205020404" pitchFamily="49" charset="0"/>
              </a:rPr>
              <a:t>сразу после </a:t>
            </a:r>
            <a:r>
              <a:rPr lang="ru-RU" sz="2000" b="1" dirty="0">
                <a:latin typeface="Courier New" panose="02070309020205020404" pitchFamily="49" charset="0"/>
              </a:rPr>
              <a:t>элементов </a:t>
            </a:r>
            <a:r>
              <a:rPr lang="en-US" sz="2000" b="1" dirty="0">
                <a:latin typeface="Courier New" panose="02070309020205020404" pitchFamily="49" charset="0"/>
              </a:rPr>
              <a:t>div </a:t>
            </a:r>
          </a:p>
          <a:p>
            <a:pPr marL="0" indent="0">
              <a:buNone/>
            </a:pPr>
            <a:r>
              <a:rPr lang="ru-RU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latin typeface="Courier New" panose="02070309020205020404" pitchFamily="49" charset="0"/>
              </a:rPr>
              <a:t>div+p</a:t>
            </a:r>
            <a:endParaRPr lang="en-US" sz="2000" b="1" dirty="0">
              <a:latin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000" b="1" dirty="0" err="1">
                <a:latin typeface="Courier New" panose="02070309020205020404" pitchFamily="49" charset="0"/>
              </a:rPr>
              <a:t>color:green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b="1" dirty="0" err="1">
                <a:latin typeface="Courier New" panose="02070309020205020404" pitchFamily="49" charset="0"/>
              </a:rPr>
              <a:t>font-family:verdana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font-size:1.2em;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}</a:t>
            </a:r>
            <a:endParaRPr lang="ru-RU" sz="2000" i="1" dirty="0">
              <a:latin typeface="Courier New" panose="020703090202050204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12551"/>
            <a:ext cx="6124575" cy="28384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076825"/>
            <a:ext cx="6381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знака «</a:t>
            </a:r>
            <a:r>
              <a:rPr lang="en-US" dirty="0"/>
              <a:t>&gt;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1066800"/>
          </a:xfrm>
        </p:spPr>
        <p:txBody>
          <a:bodyPr>
            <a:noAutofit/>
          </a:bodyPr>
          <a:lstStyle/>
          <a:p>
            <a:r>
              <a:rPr lang="ru-RU" sz="1800" b="1" dirty="0">
                <a:latin typeface="Courier New" panose="02070309020205020404" pitchFamily="49" charset="0"/>
              </a:rPr>
              <a:t>Дочерние селекторы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div&gt;p {</a:t>
            </a:r>
            <a:r>
              <a:rPr lang="en-US" sz="1800" b="1" dirty="0" err="1" smtClean="0">
                <a:latin typeface="Courier New" panose="02070309020205020404" pitchFamily="49" charset="0"/>
              </a:rPr>
              <a:t>color:green</a:t>
            </a:r>
            <a:r>
              <a:rPr lang="en-US" sz="1800" b="1" dirty="0" smtClean="0">
                <a:latin typeface="Courier New" panose="02070309020205020404" pitchFamily="49" charset="0"/>
              </a:rPr>
              <a:t>; </a:t>
            </a:r>
            <a:r>
              <a:rPr lang="en-US" sz="1800" b="1" dirty="0" err="1" smtClean="0">
                <a:latin typeface="Courier New" panose="02070309020205020404" pitchFamily="49" charset="0"/>
              </a:rPr>
              <a:t>font-family:verdana</a:t>
            </a:r>
            <a:r>
              <a:rPr lang="en-US" sz="1800" b="1" dirty="0" smtClean="0">
                <a:latin typeface="Courier New" panose="02070309020205020404" pitchFamily="49" charset="0"/>
              </a:rPr>
              <a:t>; font-size:1.2em;}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9" y="2133600"/>
            <a:ext cx="4219575" cy="2800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92" y="4933950"/>
            <a:ext cx="5724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Прочие 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838200"/>
            <a:ext cx="8229600" cy="514330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r>
              <a:rPr lang="ru-RU" sz="2000" b="1" dirty="0">
                <a:latin typeface="Courier New" panose="02070309020205020404" pitchFamily="49" charset="0"/>
              </a:rPr>
              <a:t>Селектор атрибута</a:t>
            </a:r>
          </a:p>
          <a:p>
            <a:pPr marL="0" indent="0">
              <a:buNone/>
            </a:pPr>
            <a:r>
              <a:rPr lang="ru-RU" sz="2000" b="1" dirty="0">
                <a:latin typeface="Courier New" panose="02070309020205020404" pitchFamily="49" charset="0"/>
              </a:rPr>
              <a:t>	</a:t>
            </a:r>
            <a:endParaRPr lang="ru-RU" sz="20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uk-UA" sz="2000" b="1" dirty="0">
              <a:latin typeface="Courier New" panose="02070309020205020404" pitchFamily="49" charset="0"/>
            </a:endParaRPr>
          </a:p>
          <a:p>
            <a:endParaRPr lang="uk-UA" sz="2000" b="1" dirty="0">
              <a:latin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52575"/>
            <a:ext cx="5086350" cy="2333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57625"/>
            <a:ext cx="62579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Наследование стилей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600" y="4912146"/>
            <a:ext cx="7772400" cy="1362075"/>
          </a:xfrm>
        </p:spPr>
        <p:txBody>
          <a:bodyPr/>
          <a:lstStyle/>
          <a:p>
            <a:r>
              <a:rPr lang="ru-RU" dirty="0" smtClean="0"/>
              <a:t>Он вообще нужен???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4600" y="2354503"/>
            <a:ext cx="7772400" cy="2425701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CSS?</a:t>
            </a:r>
            <a:endParaRPr lang="ru-RU" dirty="0" smtClean="0"/>
          </a:p>
          <a:p>
            <a:r>
              <a:rPr lang="ru-RU" dirty="0"/>
              <a:t>Что можно делать с помощью CSS?</a:t>
            </a:r>
          </a:p>
          <a:p>
            <a:r>
              <a:rPr lang="ru-RU" dirty="0"/>
              <a:t>В чём разница между CSS и HTML?</a:t>
            </a:r>
          </a:p>
          <a:p>
            <a:r>
              <a:rPr lang="ru-RU" dirty="0"/>
              <a:t>Какие преимущества даст мне CSS?</a:t>
            </a:r>
          </a:p>
          <a:p>
            <a:r>
              <a:rPr lang="en-US" dirty="0" smtClean="0"/>
              <a:t>	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38" y="1685970"/>
            <a:ext cx="1414213" cy="24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1395413"/>
            <a:ext cx="867971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&lt;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style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="</a:t>
            </a:r>
            <a:r>
              <a:rPr lang="ru-RU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color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green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"&gt;Первый слой</a:t>
            </a:r>
          </a:p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	&lt;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style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="</a:t>
            </a:r>
            <a:r>
              <a:rPr lang="ru-RU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background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ru-RU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cccccc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Второй 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слой внутри первого</a:t>
            </a:r>
          </a:p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		&lt;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style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="</a:t>
            </a:r>
            <a:r>
              <a:rPr lang="ru-RU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color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  <a:r>
              <a:rPr lang="ru-RU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red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Третий 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слой внутри 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второго</a:t>
            </a:r>
          </a:p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ru-RU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&lt;/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	&lt;/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&lt;/</a:t>
            </a:r>
            <a:r>
              <a:rPr lang="ru-RU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div</a:t>
            </a:r>
            <a:r>
              <a:rPr lang="ru-RU" b="1" dirty="0">
                <a:solidFill>
                  <a:prstClr val="black"/>
                </a:solidFill>
                <a:latin typeface="Courier New" panose="02070309020205020404" pitchFamily="49" charset="0"/>
              </a:rPr>
              <a:t>&gt;	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8" descr="inher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" t="30418" r="6107" b="23732"/>
          <a:stretch/>
        </p:blipFill>
        <p:spPr bwMode="auto">
          <a:xfrm>
            <a:off x="1671502" y="3953664"/>
            <a:ext cx="5533651" cy="119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6800" y="5598214"/>
            <a:ext cx="6450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prstClr val="black"/>
                </a:solidFill>
              </a:rPr>
              <a:t>Вложенный элемент наследует все свойства родителей,</a:t>
            </a:r>
          </a:p>
          <a:p>
            <a:pPr algn="ctr"/>
            <a:r>
              <a:rPr lang="ru-RU" sz="2000" b="1" dirty="0">
                <a:solidFill>
                  <a:prstClr val="black"/>
                </a:solidFill>
              </a:rPr>
              <a:t>если они не переопределены у него самого!</a:t>
            </a:r>
          </a:p>
        </p:txBody>
      </p:sp>
    </p:spTree>
    <p:extLst>
      <p:ext uri="{BB962C8B-B14F-4D97-AF65-F5344CB8AC3E}">
        <p14:creationId xmlns:p14="http://schemas.microsoft.com/office/powerpoint/2010/main" val="17929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</a:t>
            </a:r>
            <a:r>
              <a:rPr lang="ru-RU" dirty="0" smtClean="0"/>
              <a:t>ЭТО…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9725" y="2036393"/>
            <a:ext cx="4114800" cy="175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 CSS?</a:t>
            </a:r>
            <a:endParaRPr lang="ru-RU" sz="11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 descr="http://bla-bla-bla-games.narod.ru/olderfiles/1/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71600"/>
            <a:ext cx="4111625" cy="308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множение 4"/>
          <p:cNvSpPr/>
          <p:nvPr/>
        </p:nvSpPr>
        <p:spPr>
          <a:xfrm>
            <a:off x="-744860" y="260648"/>
            <a:ext cx="6248400" cy="5181600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5119082"/>
            <a:ext cx="86797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CSS (Cascading Style Sheets) - </a:t>
            </a:r>
            <a:r>
              <a:rPr lang="ru-RU" sz="2800" b="1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каскадные таблицы стилей. </a:t>
            </a:r>
            <a:endParaRPr lang="ru-RU" sz="2800" b="1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3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dirty="0" smtClean="0"/>
              <a:t>аскадные </a:t>
            </a:r>
            <a:r>
              <a:rPr lang="ru-RU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dirty="0" smtClean="0"/>
              <a:t>аблицы </a:t>
            </a:r>
            <a:r>
              <a:rPr lang="ru-RU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dirty="0" smtClean="0"/>
              <a:t>тилей???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/>
              <a:t>Стиль</a:t>
            </a:r>
            <a:r>
              <a:rPr lang="ru-RU" dirty="0"/>
              <a:t> - набор параметров, задающий внешнее представление объекта. </a:t>
            </a:r>
            <a:endParaRPr lang="ru-RU" dirty="0" smtClean="0"/>
          </a:p>
          <a:p>
            <a:pPr marL="0" indent="0" algn="just">
              <a:buNone/>
            </a:pPr>
            <a:r>
              <a:rPr lang="ru-RU" sz="2900" i="1" dirty="0" smtClean="0"/>
              <a:t>Например</a:t>
            </a:r>
            <a:r>
              <a:rPr lang="ru-RU" sz="2900" i="1" dirty="0"/>
              <a:t>, </a:t>
            </a:r>
            <a:r>
              <a:rPr lang="ru-RU" sz="2900" i="1" dirty="0" smtClean="0"/>
              <a:t>мы </a:t>
            </a:r>
            <a:r>
              <a:rPr lang="ru-RU" sz="2900" i="1" dirty="0"/>
              <a:t>хотим, чтобы все заголовки первого уровня (теги &lt;h1&gt;) на одной странице имели красный цвет, размер - 24 и были написаны курсивом, а на другой странице были бы синего цвета, размера - 12. Наш заголовок - это объект, а цвет, размер и начертание - это параметры. Просто параметры нашего объекта для разных страниц разные, т.е. они отличаются </a:t>
            </a:r>
            <a:r>
              <a:rPr lang="ru-RU" sz="2900" i="1" dirty="0" smtClean="0"/>
              <a:t>стилем.</a:t>
            </a:r>
          </a:p>
          <a:p>
            <a:pPr marL="0" indent="0" algn="just">
              <a:buNone/>
            </a:pPr>
            <a:endParaRPr lang="ru-RU" sz="2900" i="1" dirty="0" smtClean="0"/>
          </a:p>
          <a:p>
            <a:r>
              <a:rPr lang="ru-RU" dirty="0" smtClean="0"/>
              <a:t>Каждый </a:t>
            </a:r>
            <a:r>
              <a:rPr lang="ru-RU" dirty="0"/>
              <a:t>элемент на странице может иметь свой стиль (параграфы, заголовки, линии, текст...). Набор стилей всех элементов называют </a:t>
            </a:r>
            <a:r>
              <a:rPr lang="ru-RU" b="1" i="1" dirty="0"/>
              <a:t>таблицей </a:t>
            </a:r>
            <a:r>
              <a:rPr lang="ru-RU" b="1" i="1" dirty="0" smtClean="0"/>
              <a:t>стилей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для одного элемента задано несколько стилей (как в примере с заголовками), то применяется </a:t>
            </a:r>
            <a:r>
              <a:rPr lang="ru-RU" b="1" i="1" dirty="0"/>
              <a:t>каскадирование</a:t>
            </a:r>
            <a:r>
              <a:rPr lang="ru-RU" dirty="0"/>
              <a:t>, которое определяет приоритет того или иного стиля.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</a:t>
            </a:r>
            <a:r>
              <a:rPr lang="en-US" b="1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CSS позволяет значительно сократить размер кода и сделать его читабельным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CSS позволяет задавать такие параметры, которые нельзя задать только языком HTML. Например, убрать подчеркивание у </a:t>
            </a:r>
            <a:r>
              <a:rPr lang="ru-RU" dirty="0" smtClean="0"/>
              <a:t>ссылок.</a:t>
            </a:r>
          </a:p>
          <a:p>
            <a:endParaRPr lang="ru-RU" dirty="0"/>
          </a:p>
          <a:p>
            <a:r>
              <a:rPr lang="ru-RU" dirty="0" smtClean="0"/>
              <a:t>CSS </a:t>
            </a:r>
            <a:r>
              <a:rPr lang="ru-RU" dirty="0"/>
              <a:t>позволяет легко изменять внешний вид страниц. Представьте, вы сделали сайт из 50 страниц, на которых все заголовки синего цвета. Через какое-то время, вы захотели поменять синий цвет на зеленый.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 </a:t>
            </a:r>
            <a:r>
              <a:rPr lang="ru-RU" dirty="0"/>
              <a:t>CSS </a:t>
            </a:r>
            <a:r>
              <a:rPr lang="ru-RU" dirty="0" smtClean="0"/>
              <a:t>становится доступна так </a:t>
            </a:r>
            <a:r>
              <a:rPr lang="ru-RU" dirty="0"/>
              <a:t>называемая блочная верстка сайта.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7679" y="-592379"/>
            <a:ext cx="7772400" cy="1500187"/>
          </a:xfrm>
        </p:spPr>
        <p:txBody>
          <a:bodyPr/>
          <a:lstStyle/>
          <a:p>
            <a:r>
              <a:rPr lang="ru-RU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Пессимистам дальше не смотреть!</a:t>
            </a:r>
            <a:endParaRPr lang="ru-RU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http://www.skull.net/humor/wp-content/uploads/2010/10/Optimistic-and-Pessimistic-Twin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609860" cy="35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Выноска-облако 7"/>
          <p:cNvSpPr/>
          <p:nvPr/>
        </p:nvSpPr>
        <p:spPr>
          <a:xfrm rot="900000">
            <a:off x="6100583" y="1949196"/>
            <a:ext cx="3059323" cy="189402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white"/>
                </a:solidFill>
              </a:rPr>
              <a:t>Зачем мне этот </a:t>
            </a:r>
            <a:r>
              <a:rPr lang="en-US" dirty="0">
                <a:solidFill>
                  <a:prstClr val="white"/>
                </a:solidFill>
              </a:rPr>
              <a:t>CSS? </a:t>
            </a:r>
            <a:r>
              <a:rPr lang="ru-RU" dirty="0">
                <a:solidFill>
                  <a:prstClr val="white"/>
                </a:solidFill>
              </a:rPr>
              <a:t>Ещё что-то лишнее учить…</a:t>
            </a:r>
          </a:p>
          <a:p>
            <a:pPr algn="ctr"/>
            <a:r>
              <a:rPr lang="ru-RU" dirty="0">
                <a:solidFill>
                  <a:prstClr val="white"/>
                </a:solidFill>
              </a:rPr>
              <a:t>И в </a:t>
            </a:r>
            <a:r>
              <a:rPr lang="en-US" dirty="0">
                <a:solidFill>
                  <a:prstClr val="white"/>
                </a:solidFill>
              </a:rPr>
              <a:t>HTML </a:t>
            </a:r>
            <a:r>
              <a:rPr lang="ru-RU" dirty="0">
                <a:solidFill>
                  <a:prstClr val="white"/>
                </a:solidFill>
              </a:rPr>
              <a:t>все сделаю!</a:t>
            </a:r>
          </a:p>
        </p:txBody>
      </p:sp>
      <p:sp>
        <p:nvSpPr>
          <p:cNvPr id="9" name="Выноска-облако 8"/>
          <p:cNvSpPr/>
          <p:nvPr/>
        </p:nvSpPr>
        <p:spPr>
          <a:xfrm rot="20568780" flipH="1">
            <a:off x="-59499" y="1846623"/>
            <a:ext cx="3519486" cy="1676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prstClr val="white"/>
                </a:solidFill>
              </a:rPr>
              <a:t>Интересно узнать про </a:t>
            </a:r>
            <a:r>
              <a:rPr lang="en-US" dirty="0">
                <a:solidFill>
                  <a:prstClr val="white"/>
                </a:solidFill>
              </a:rPr>
              <a:t>CSS </a:t>
            </a:r>
            <a:r>
              <a:rPr lang="ru-RU" dirty="0">
                <a:solidFill>
                  <a:prstClr val="white"/>
                </a:solidFill>
              </a:rPr>
              <a:t>побольше, т.к. одного </a:t>
            </a:r>
            <a:r>
              <a:rPr lang="en-US" dirty="0">
                <a:solidFill>
                  <a:prstClr val="white"/>
                </a:solidFill>
              </a:rPr>
              <a:t>HTML </a:t>
            </a:r>
            <a:r>
              <a:rPr lang="ru-RU" dirty="0">
                <a:solidFill>
                  <a:prstClr val="white"/>
                </a:solidFill>
              </a:rPr>
              <a:t>явно не достаточно</a:t>
            </a:r>
          </a:p>
        </p:txBody>
      </p:sp>
    </p:spTree>
    <p:extLst>
      <p:ext uri="{BB962C8B-B14F-4D97-AF65-F5344CB8AC3E}">
        <p14:creationId xmlns:p14="http://schemas.microsoft.com/office/powerpoint/2010/main" val="9257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/>
              <a:t>http://www.mezzoblue.com/zengarden/alldesigns/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074" name="Picture 2" descr="http://ktonanovenkogo.ru/image/css-sti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1676400"/>
            <a:ext cx="5567363" cy="465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57806" y="3810000"/>
            <a:ext cx="252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Один документ </a:t>
            </a:r>
            <a:r>
              <a:rPr lang="en-US" dirty="0">
                <a:solidFill>
                  <a:prstClr val="black"/>
                </a:solidFill>
              </a:rPr>
              <a:t>HTML,</a:t>
            </a:r>
          </a:p>
          <a:p>
            <a:r>
              <a:rPr lang="ru-RU" dirty="0">
                <a:solidFill>
                  <a:prstClr val="black"/>
                </a:solidFill>
              </a:rPr>
              <a:t>разные таблицы стилей</a:t>
            </a:r>
          </a:p>
        </p:txBody>
      </p:sp>
    </p:spTree>
    <p:extLst>
      <p:ext uri="{BB962C8B-B14F-4D97-AF65-F5344CB8AC3E}">
        <p14:creationId xmlns:p14="http://schemas.microsoft.com/office/powerpoint/2010/main" val="37719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Итак, что же это такое и из чего он состоит?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86857"/>
            <a:ext cx="1414213" cy="24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834</Words>
  <Application>Microsoft Office PowerPoint</Application>
  <PresentationFormat>Экран (4:3)</PresentationFormat>
  <Paragraphs>226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ITAcademy</vt:lpstr>
      <vt:lpstr>Основы CSS</vt:lpstr>
      <vt:lpstr>HTML ☺☻CSS</vt:lpstr>
      <vt:lpstr>Он вообще нужен???</vt:lpstr>
      <vt:lpstr>CSS ЭТО…</vt:lpstr>
      <vt:lpstr>Каскадные Таблицы Стилей???</vt:lpstr>
      <vt:lpstr>Преимущества CSS</vt:lpstr>
      <vt:lpstr>Презентация PowerPoint</vt:lpstr>
      <vt:lpstr>Презентация PowerPoint</vt:lpstr>
      <vt:lpstr>Презентация PowerPoint</vt:lpstr>
      <vt:lpstr>Состав CSS</vt:lpstr>
      <vt:lpstr>Синтаксис правила CSS</vt:lpstr>
      <vt:lpstr>Пример</vt:lpstr>
      <vt:lpstr>Презентация PowerPoint</vt:lpstr>
      <vt:lpstr>Пример CSS кода</vt:lpstr>
      <vt:lpstr>Презентация PowerPoint</vt:lpstr>
      <vt:lpstr>Способы подключения</vt:lpstr>
      <vt:lpstr>Внутренние стили(inline)</vt:lpstr>
      <vt:lpstr>Встраивание(embedding)</vt:lpstr>
      <vt:lpstr>Связывание(linking)</vt:lpstr>
      <vt:lpstr>Презентация PowerPoint</vt:lpstr>
      <vt:lpstr>Селекторы в CSS</vt:lpstr>
      <vt:lpstr>Классы</vt:lpstr>
      <vt:lpstr>Другие селекторы</vt:lpstr>
      <vt:lpstr>Группировка селекторов</vt:lpstr>
      <vt:lpstr>Презентация PowerPoint</vt:lpstr>
      <vt:lpstr>Использование символа «+»</vt:lpstr>
      <vt:lpstr>Использование знака «&gt;»</vt:lpstr>
      <vt:lpstr>Прочие селекторы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CSS</dc:title>
  <dc:creator>110-3</dc:creator>
  <cp:lastModifiedBy>110-3</cp:lastModifiedBy>
  <cp:revision>3</cp:revision>
  <dcterms:created xsi:type="dcterms:W3CDTF">2014-10-02T13:52:56Z</dcterms:created>
  <dcterms:modified xsi:type="dcterms:W3CDTF">2014-10-07T14:31:32Z</dcterms:modified>
</cp:coreProperties>
</file>