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08" r:id="rId1"/>
  </p:sldMasterIdLst>
  <p:notesMasterIdLst>
    <p:notesMasterId r:id="rId30"/>
  </p:notesMasterIdLst>
  <p:sldIdLst>
    <p:sldId id="256" r:id="rId2"/>
    <p:sldId id="284" r:id="rId3"/>
    <p:sldId id="285" r:id="rId4"/>
    <p:sldId id="287" r:id="rId5"/>
    <p:sldId id="291" r:id="rId6"/>
    <p:sldId id="288" r:id="rId7"/>
    <p:sldId id="286" r:id="rId8"/>
    <p:sldId id="289" r:id="rId9"/>
    <p:sldId id="290" r:id="rId10"/>
    <p:sldId id="292" r:id="rId11"/>
    <p:sldId id="294" r:id="rId12"/>
    <p:sldId id="293" r:id="rId13"/>
    <p:sldId id="295" r:id="rId14"/>
    <p:sldId id="296" r:id="rId15"/>
    <p:sldId id="298" r:id="rId16"/>
    <p:sldId id="299" r:id="rId17"/>
    <p:sldId id="300" r:id="rId18"/>
    <p:sldId id="301" r:id="rId19"/>
    <p:sldId id="302" r:id="rId20"/>
    <p:sldId id="304" r:id="rId21"/>
    <p:sldId id="303" r:id="rId22"/>
    <p:sldId id="305" r:id="rId23"/>
    <p:sldId id="306" r:id="rId24"/>
    <p:sldId id="307" r:id="rId25"/>
    <p:sldId id="308" r:id="rId26"/>
    <p:sldId id="309" r:id="rId27"/>
    <p:sldId id="310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lGil" initials="P" lastIdx="1" clrIdx="0">
    <p:extLst>
      <p:ext uri="{19B8F6BF-5375-455C-9EA6-DF929625EA0E}">
        <p15:presenceInfo xmlns:p15="http://schemas.microsoft.com/office/powerpoint/2012/main" xmlns="" userId="PawelG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34" autoAdjust="0"/>
  </p:normalViewPr>
  <p:slideViewPr>
    <p:cSldViewPr>
      <p:cViewPr varScale="1">
        <p:scale>
          <a:sx n="83" d="100"/>
          <a:sy n="83" d="100"/>
        </p:scale>
        <p:origin x="-113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CDE12-2DD3-41F6-A632-A4F5B8035AF6}" type="datetimeFigureOut">
              <a:rPr lang="en-US" smtClean="0"/>
              <a:t>10/20/2014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B94E6-6EE7-4E40-BDF2-D92DBF4D5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9B94E6-6EE7-4E40-BDF2-D92DBF4D5C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36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9249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2924944"/>
            <a:ext cx="9144000" cy="6480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09928"/>
            <a:ext cx="9144000" cy="6480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76256" y="-27384"/>
            <a:ext cx="1440160" cy="14898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6974904" y="404664"/>
            <a:ext cx="1242864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600" b="1" dirty="0" smtClean="0">
                <a:solidFill>
                  <a:schemeClr val="bg1"/>
                </a:solidFill>
                <a:latin typeface="Century Gothic" pitchFamily="34" charset="0"/>
              </a:rPr>
              <a:t>201</a:t>
            </a:r>
            <a:r>
              <a:rPr lang="en-US" sz="3600" b="1" dirty="0" smtClean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</a:endParaRP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47446" y="6305364"/>
            <a:ext cx="650341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Программные средства создания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Internet-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приложений.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Гилевский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 П.Г.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3108" y="1844824"/>
            <a:ext cx="6500858" cy="1470025"/>
          </a:xfr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08" y="3886200"/>
            <a:ext cx="6494364" cy="83894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Cambr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4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5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spcBef>
                <a:spcPts val="600"/>
              </a:spcBef>
              <a:buSzPct val="75000"/>
              <a:defRPr/>
            </a:lvl1pPr>
            <a:lvl2pPr algn="l">
              <a:spcBef>
                <a:spcPts val="600"/>
              </a:spcBef>
              <a:defRPr/>
            </a:lvl2pPr>
            <a:lvl3pPr algn="l">
              <a:spcBef>
                <a:spcPts val="600"/>
              </a:spcBef>
              <a:defRPr/>
            </a:lvl3pPr>
            <a:lvl4pPr algn="l">
              <a:spcBef>
                <a:spcPts val="600"/>
              </a:spcBef>
              <a:defRPr/>
            </a:lvl4pPr>
            <a:lvl5pPr algn="l"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0830" y="6309320"/>
            <a:ext cx="562416" cy="501650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  <a:latin typeface="Impact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3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2776"/>
            <a:ext cx="8075240" cy="23042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467544" y="3933056"/>
            <a:ext cx="8075240" cy="23042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8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19256" cy="5636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12776"/>
            <a:ext cx="5111750" cy="4713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7" y="980728"/>
            <a:ext cx="9144000" cy="1800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533964"/>
            <a:ext cx="9144000" cy="3240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326510" y="6525344"/>
            <a:ext cx="6455290" cy="33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Программные средства создания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Internet-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приложений.  </a:t>
            </a:r>
            <a:r>
              <a:rPr kumimoji="0" lang="ru-RU" sz="14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Гилевский</a:t>
            </a:r>
            <a:r>
              <a:rPr kumimoji="0" lang="ru-RU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mbria" pitchFamily="18" charset="0"/>
              </a:rPr>
              <a:t> П.Г.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mbria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388424" y="6209928"/>
            <a:ext cx="635066" cy="64807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itchFamily="18" charset="0"/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000" y="6356350"/>
            <a:ext cx="54941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Georgia" pitchFamily="18" charset="0"/>
              </a:defRPr>
            </a:lvl1pPr>
          </a:lstStyle>
          <a:p>
            <a:fld id="{0CFEE514-0AD9-4B46-BE39-5DB1F1EAF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3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Impac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C000"/>
        </a:buClr>
        <a:buFont typeface="Wingdings" pitchFamily="2" charset="2"/>
        <a:buChar char=""/>
        <a:defRPr sz="32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eyerweb.com/eric/tools/css/res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720058" cy="147002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Блочная модель </a:t>
            </a:r>
            <a:r>
              <a:rPr lang="en-US" sz="3600" b="1" smtClean="0"/>
              <a:t>CSS</a:t>
            </a:r>
            <a:endParaRPr lang="be-BY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600" y="3886200"/>
            <a:ext cx="6408000" cy="2232000"/>
          </a:xfrm>
        </p:spPr>
        <p:txBody>
          <a:bodyPr>
            <a:noAutofit/>
          </a:bodyPr>
          <a:lstStyle/>
          <a:p>
            <a:pPr algn="ctr"/>
            <a:r>
              <a:rPr lang="ru-RU" sz="2800" dirty="0" smtClean="0"/>
              <a:t>Использование </a:t>
            </a:r>
            <a:r>
              <a:rPr lang="en-US" sz="2800" dirty="0" smtClean="0"/>
              <a:t>CSS </a:t>
            </a:r>
            <a:r>
              <a:rPr lang="ru-RU" sz="2800" dirty="0" smtClean="0"/>
              <a:t>для макетирования</a:t>
            </a:r>
            <a:endParaRPr lang="be-BY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 RESET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55000" lnSpcReduction="20000"/>
          </a:bodyPr>
          <a:lstStyle/>
          <a:p>
            <a:r>
              <a:rPr lang="ru-RU" dirty="0" err="1"/>
              <a:t>html</a:t>
            </a:r>
            <a:r>
              <a:rPr lang="ru-RU" dirty="0"/>
              <a:t> элементы изначально имеют определенный набор свойств и значений, некоторые из которых определяются каждым браузером по-разному. 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И </a:t>
            </a:r>
            <a:r>
              <a:rPr lang="ru-RU" dirty="0"/>
              <a:t>как раз для того, чтобы вид вашей </a:t>
            </a:r>
            <a:r>
              <a:rPr lang="ru-RU" dirty="0" err="1"/>
              <a:t>html</a:t>
            </a:r>
            <a:r>
              <a:rPr lang="ru-RU" dirty="0"/>
              <a:t> страницы не зависел от того, с помощью какого браузера ее просматривают, и используется CSS </a:t>
            </a:r>
            <a:r>
              <a:rPr lang="ru-RU" dirty="0" err="1"/>
              <a:t>Reset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/>
              <a:t>Это как бы основа, а точнее первые правила </a:t>
            </a:r>
            <a:r>
              <a:rPr lang="ru-RU" dirty="0" err="1"/>
              <a:t>css</a:t>
            </a:r>
            <a:r>
              <a:rPr lang="ru-RU" dirty="0"/>
              <a:t> документа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Он создан для того, чтобы установить значения свойств элементов в нужное состояние, с которым в дальнейшем нам будет удобно работать. Другими словами — это </a:t>
            </a:r>
            <a:r>
              <a:rPr lang="ru-RU" b="1" dirty="0"/>
              <a:t>сброс </a:t>
            </a:r>
            <a:r>
              <a:rPr lang="ru-RU" b="1" dirty="0" err="1"/>
              <a:t>css</a:t>
            </a:r>
            <a:r>
              <a:rPr lang="ru-RU" b="1" dirty="0"/>
              <a:t> стилей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CSS </a:t>
            </a:r>
            <a:r>
              <a:rPr lang="ru-RU" dirty="0" err="1"/>
              <a:t>Reset</a:t>
            </a:r>
            <a:r>
              <a:rPr lang="ru-RU" dirty="0"/>
              <a:t> — это по сути мини </a:t>
            </a:r>
            <a:r>
              <a:rPr lang="ru-RU" dirty="0" err="1"/>
              <a:t>фреймворк</a:t>
            </a:r>
            <a:r>
              <a:rPr lang="ru-RU" dirty="0"/>
              <a:t>, набор </a:t>
            </a:r>
            <a:r>
              <a:rPr lang="ru-RU" dirty="0" err="1"/>
              <a:t>css</a:t>
            </a:r>
            <a:r>
              <a:rPr lang="ru-RU" dirty="0"/>
              <a:t> свойств для </a:t>
            </a:r>
            <a:r>
              <a:rPr lang="ru-RU" dirty="0" err="1"/>
              <a:t>html</a:t>
            </a:r>
            <a:r>
              <a:rPr lang="ru-RU" dirty="0"/>
              <a:t> документов. В самом простом виде он выглядит так: </a:t>
            </a:r>
            <a:endParaRPr lang="ru-RU" dirty="0" smtClean="0"/>
          </a:p>
          <a:p>
            <a:pPr algn="ctr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FF"/>
                </a:solidFill>
              </a:rPr>
              <a:t>{</a:t>
            </a:r>
            <a:r>
              <a:rPr lang="ru-RU" dirty="0" err="1">
                <a:solidFill>
                  <a:srgbClr val="0000FF"/>
                </a:solidFill>
              </a:rPr>
              <a:t>padding</a:t>
            </a:r>
            <a:r>
              <a:rPr lang="ru-RU" dirty="0">
                <a:solidFill>
                  <a:srgbClr val="0000FF"/>
                </a:solidFill>
              </a:rPr>
              <a:t>: 0; </a:t>
            </a:r>
            <a:r>
              <a:rPr lang="ru-RU" dirty="0" err="1">
                <a:solidFill>
                  <a:srgbClr val="0000FF"/>
                </a:solidFill>
              </a:rPr>
              <a:t>margin</a:t>
            </a:r>
            <a:r>
              <a:rPr lang="ru-RU" dirty="0">
                <a:solidFill>
                  <a:srgbClr val="0000FF"/>
                </a:solidFill>
              </a:rPr>
              <a:t>: 0</a:t>
            </a:r>
            <a:r>
              <a:rPr lang="ru-RU" dirty="0" smtClean="0">
                <a:solidFill>
                  <a:srgbClr val="0000FF"/>
                </a:solidFill>
              </a:rPr>
              <a:t>}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ru-RU" dirty="0" smtClean="0">
              <a:solidFill>
                <a:srgbClr val="0000FF"/>
              </a:solidFill>
            </a:endParaRPr>
          </a:p>
          <a:p>
            <a:r>
              <a:rPr lang="ru-RU" b="1" u="sng" dirty="0" err="1"/>
              <a:t>Cброс</a:t>
            </a:r>
            <a:r>
              <a:rPr lang="ru-RU" b="1" u="sng" dirty="0"/>
              <a:t> стилей от </a:t>
            </a:r>
            <a:r>
              <a:rPr lang="en-US" b="1" u="sng" dirty="0"/>
              <a:t>Eric </a:t>
            </a:r>
            <a:r>
              <a:rPr lang="en-US" b="1" u="sng" dirty="0" smtClean="0"/>
              <a:t>Mayer</a:t>
            </a:r>
            <a:r>
              <a:rPr lang="ru-RU" dirty="0" smtClean="0"/>
              <a:t>(адаптирован под </a:t>
            </a:r>
            <a:r>
              <a:rPr lang="en-US" dirty="0" smtClean="0"/>
              <a:t>html5)</a:t>
            </a:r>
            <a:r>
              <a:rPr lang="ru-RU" dirty="0" smtClean="0"/>
              <a:t>:</a:t>
            </a:r>
            <a:endParaRPr lang="ru-RU" dirty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://meyerweb.com/eric/tools/css/reset</a:t>
            </a:r>
            <a:r>
              <a:rPr lang="en-US" dirty="0" smtClean="0">
                <a:hlinkClick r:id="rId3"/>
              </a:rPr>
              <a:t>/</a:t>
            </a:r>
            <a:endParaRPr lang="ru-RU" dirty="0" smtClean="0"/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dirty="0"/>
              <a:t>Относительное позиционирование</a:t>
            </a:r>
            <a:r>
              <a:rPr lang="ru-RU" dirty="0"/>
              <a:t/>
            </a:r>
            <a:br>
              <a:rPr lang="ru-RU" dirty="0"/>
            </a:b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relative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При относительном позиционировании блока надо задать свойство </a:t>
            </a:r>
            <a:r>
              <a:rPr lang="ru-RU" dirty="0" err="1">
                <a:solidFill>
                  <a:srgbClr val="0000FF"/>
                </a:solidFill>
              </a:rPr>
              <a:t>position:relative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/>
              <a:t>и свойства </a:t>
            </a:r>
            <a:r>
              <a:rPr lang="ru-RU" dirty="0" smtClean="0"/>
              <a:t>смещения</a:t>
            </a:r>
            <a:r>
              <a:rPr lang="en-US" dirty="0" smtClean="0"/>
              <a:t> (</a:t>
            </a:r>
            <a:r>
              <a:rPr lang="en-US" dirty="0" err="1" smtClean="0">
                <a:solidFill>
                  <a:srgbClr val="0000FF"/>
                </a:solidFill>
              </a:rPr>
              <a:t>top|bottom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FF"/>
                </a:solidFill>
              </a:rPr>
              <a:t>right|left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Смещение </a:t>
            </a:r>
            <a:r>
              <a:rPr lang="ru-RU" dirty="0"/>
              <a:t>в этом случае будет происходить </a:t>
            </a:r>
            <a:r>
              <a:rPr lang="ru-RU" b="1" dirty="0"/>
              <a:t>не относительно "родительского" </a:t>
            </a:r>
            <a:r>
              <a:rPr lang="ru-RU" dirty="0"/>
              <a:t>элемента (как при абсолютном позиционировании), </a:t>
            </a:r>
            <a:r>
              <a:rPr lang="ru-RU" b="1" dirty="0"/>
              <a:t>а относительно самого блока в нормальном потоке</a:t>
            </a:r>
            <a:r>
              <a:rPr lang="ru-RU" dirty="0"/>
              <a:t/>
            </a:r>
            <a:br>
              <a:rPr lang="ru-RU" dirty="0"/>
            </a:b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0000FF"/>
                </a:solidFill>
              </a:rPr>
              <a:t>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0000FF"/>
                </a:solidFill>
              </a:rPr>
              <a:t>div</a:t>
            </a:r>
            <a:r>
              <a:rPr lang="en-US" dirty="0"/>
              <a:t> id="blok1"&gt;</a:t>
            </a:r>
            <a:r>
              <a:rPr lang="be-BY" dirty="0"/>
              <a:t>Блок 1&lt;/</a:t>
            </a:r>
            <a:r>
              <a:rPr lang="en-US" dirty="0">
                <a:solidFill>
                  <a:srgbClr val="0000FF"/>
                </a:solidFill>
              </a:rPr>
              <a:t>div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0000FF"/>
                </a:solidFill>
              </a:rPr>
              <a:t>div</a:t>
            </a:r>
            <a:r>
              <a:rPr lang="en-US" dirty="0"/>
              <a:t> id="blok2"&gt;</a:t>
            </a:r>
            <a:r>
              <a:rPr lang="be-BY" dirty="0"/>
              <a:t>Блок 2&lt;/</a:t>
            </a:r>
            <a:r>
              <a:rPr lang="en-US" dirty="0">
                <a:solidFill>
                  <a:srgbClr val="0000FF"/>
                </a:solidFill>
              </a:rPr>
              <a:t>div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>
                <a:solidFill>
                  <a:srgbClr val="0000FF"/>
                </a:solidFill>
              </a:rPr>
              <a:t>div</a:t>
            </a:r>
            <a:r>
              <a:rPr lang="en-US" dirty="0"/>
              <a:t> id="blok3"&gt;</a:t>
            </a:r>
            <a:r>
              <a:rPr lang="be-BY" dirty="0"/>
              <a:t>Блок 3&lt;/</a:t>
            </a:r>
            <a:r>
              <a:rPr lang="en-US" dirty="0">
                <a:solidFill>
                  <a:srgbClr val="0000FF"/>
                </a:solidFill>
              </a:rPr>
              <a:t>div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>
                <a:solidFill>
                  <a:srgbClr val="0000FF"/>
                </a:solidFill>
              </a:rPr>
              <a:t>body</a:t>
            </a:r>
            <a:r>
              <a:rPr lang="en-US" dirty="0" smtClean="0"/>
              <a:t>&gt;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>
                <a:solidFill>
                  <a:srgbClr val="FF0000"/>
                </a:solidFill>
              </a:rPr>
              <a:t>blok1</a:t>
            </a:r>
            <a:r>
              <a:rPr lang="en-US" dirty="0"/>
              <a:t>, #</a:t>
            </a:r>
            <a:r>
              <a:rPr lang="en-US" dirty="0">
                <a:solidFill>
                  <a:srgbClr val="FF0000"/>
                </a:solidFill>
              </a:rPr>
              <a:t>blok2</a:t>
            </a:r>
            <a:r>
              <a:rPr lang="en-US" dirty="0"/>
              <a:t>, #</a:t>
            </a:r>
            <a:r>
              <a:rPr lang="en-US" dirty="0">
                <a:solidFill>
                  <a:srgbClr val="FF0000"/>
                </a:solidFill>
              </a:rPr>
              <a:t>blok3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dirty="0"/>
              <a:t>	border:1px solid red;</a:t>
            </a:r>
          </a:p>
          <a:p>
            <a:pPr marL="0" indent="0">
              <a:buNone/>
            </a:pPr>
            <a:r>
              <a:rPr lang="en-US" dirty="0"/>
              <a:t>	width:150px; </a:t>
            </a:r>
          </a:p>
          <a:p>
            <a:pPr marL="0" indent="0">
              <a:buNone/>
            </a:pPr>
            <a:r>
              <a:rPr lang="en-US" dirty="0"/>
              <a:t>	height:50px; </a:t>
            </a:r>
          </a:p>
          <a:p>
            <a:pPr marL="0" indent="0">
              <a:buNone/>
            </a:pPr>
            <a:r>
              <a:rPr lang="en-US" dirty="0"/>
              <a:t> }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13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713" y="3645483"/>
            <a:ext cx="2565469" cy="264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1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Применение </a:t>
            </a:r>
            <a:r>
              <a:rPr lang="en-US" dirty="0" smtClean="0"/>
              <a:t>relative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>
                <a:solidFill>
                  <a:srgbClr val="FF0000"/>
                </a:solidFill>
              </a:rPr>
              <a:t>blok2</a:t>
            </a:r>
            <a:r>
              <a:rPr lang="en-US" dirty="0"/>
              <a:t>{ 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</a:rPr>
              <a:t>position:relative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left:50px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top:25px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14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105472" cy="2515292"/>
          </a:xfrm>
          <a:prstGeom prst="rect">
            <a:avLst/>
          </a:prstGeom>
        </p:spPr>
      </p:pic>
      <p:pic>
        <p:nvPicPr>
          <p:cNvPr id="3074" name="Picture 2" descr="http://www.site-do.ru/images/css49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535" y="4137101"/>
            <a:ext cx="2800672" cy="228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9974" y="5279977"/>
            <a:ext cx="495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Сдвиг ОТНОСИТЕЛЬНО НОРМАЛЬНОГО ПОТОКА!</a:t>
            </a:r>
            <a:endParaRPr lang="be-BY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8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Fixed - </a:t>
            </a:r>
            <a:r>
              <a:rPr lang="ru-RU" dirty="0"/>
              <a:t>Фиксированные </a:t>
            </a:r>
            <a:r>
              <a:rPr lang="ru-RU" dirty="0" smtClean="0"/>
              <a:t>блоки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фиксированном позиционировании блок фиксируется относительно области просмотра.</a:t>
            </a:r>
            <a:br>
              <a:rPr lang="ru-RU" dirty="0"/>
            </a:br>
            <a:endParaRPr lang="en-US" dirty="0" smtClean="0"/>
          </a:p>
          <a:p>
            <a:r>
              <a:rPr lang="ru-RU" dirty="0" smtClean="0"/>
              <a:t>Используются свойства </a:t>
            </a:r>
            <a:r>
              <a:rPr lang="ru-RU" dirty="0"/>
              <a:t>смещения</a:t>
            </a:r>
            <a:r>
              <a:rPr lang="en-US" dirty="0"/>
              <a:t> (</a:t>
            </a:r>
            <a:r>
              <a:rPr lang="en-US" dirty="0" err="1">
                <a:solidFill>
                  <a:srgbClr val="0000FF"/>
                </a:solidFill>
              </a:rPr>
              <a:t>top|bottom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, </a:t>
            </a:r>
            <a:r>
              <a:rPr lang="en-US" dirty="0" err="1">
                <a:solidFill>
                  <a:srgbClr val="0000FF"/>
                </a:solidFill>
              </a:rPr>
              <a:t>right|left</a:t>
            </a:r>
            <a:r>
              <a:rPr lang="en-US" dirty="0"/>
              <a:t>)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8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</a:t>
            </a: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Плавающие блоки		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Плавающие блоки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Эти блоки нельзя позиционировать с точностью до пиксела, как в предыдущих схемах, но именно эта схема позиционирования очень </a:t>
            </a:r>
            <a:r>
              <a:rPr lang="ru-RU" dirty="0" smtClean="0"/>
              <a:t>распространена. </a:t>
            </a:r>
          </a:p>
          <a:p>
            <a:endParaRPr lang="ru-RU" dirty="0"/>
          </a:p>
          <a:p>
            <a:r>
              <a:rPr lang="ru-RU" dirty="0"/>
              <a:t>Плавающие блоки определяются свойством </a:t>
            </a:r>
            <a:r>
              <a:rPr lang="ru-RU" b="1" dirty="0" err="1">
                <a:solidFill>
                  <a:srgbClr val="0000FF"/>
                </a:solidFill>
              </a:rPr>
              <a:t>float</a:t>
            </a:r>
            <a:r>
              <a:rPr lang="ru-RU" dirty="0"/>
              <a:t>, который определяет будет ли блок плавающим и в какую сторону он будет перемещаться. 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Возможны </a:t>
            </a:r>
            <a:r>
              <a:rPr lang="ru-RU" dirty="0"/>
              <a:t>три варианта: </a:t>
            </a:r>
            <a:endParaRPr lang="ru-RU" dirty="0" smtClean="0"/>
          </a:p>
          <a:p>
            <a:r>
              <a:rPr lang="ru-RU" b="1" dirty="0" err="1" smtClean="0">
                <a:solidFill>
                  <a:srgbClr val="0000FF"/>
                </a:solidFill>
              </a:rPr>
              <a:t>left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/>
              <a:t>- блок прижимается к левому краю, остальные элементы обтекают его с правой стороны. </a:t>
            </a:r>
            <a:endParaRPr lang="ru-RU" dirty="0" smtClean="0"/>
          </a:p>
          <a:p>
            <a:r>
              <a:rPr lang="ru-RU" b="1" dirty="0" err="1" smtClean="0">
                <a:solidFill>
                  <a:srgbClr val="0000FF"/>
                </a:solidFill>
              </a:rPr>
              <a:t>right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/>
              <a:t>- блок прижимается к </a:t>
            </a:r>
            <a:r>
              <a:rPr lang="ru-RU" dirty="0" smtClean="0"/>
              <a:t>правому </a:t>
            </a:r>
            <a:r>
              <a:rPr lang="ru-RU" dirty="0"/>
              <a:t>краю, остальные элементы обтекают его с левой стороны. </a:t>
            </a:r>
            <a:endParaRPr lang="ru-RU" dirty="0" smtClean="0"/>
          </a:p>
          <a:p>
            <a:r>
              <a:rPr lang="ru-RU" b="1" dirty="0" err="1" smtClean="0">
                <a:solidFill>
                  <a:srgbClr val="0000FF"/>
                </a:solidFill>
              </a:rPr>
              <a:t>none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/>
              <a:t>- блок не перемещается и позиционируется согласно свойству </a:t>
            </a:r>
            <a:r>
              <a:rPr lang="ru-RU" dirty="0" err="1"/>
              <a:t>position</a:t>
            </a:r>
            <a:r>
              <a:rPr lang="ru-RU" dirty="0" smtClean="0"/>
              <a:t>.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1059" y="1303039"/>
            <a:ext cx="8229600" cy="5173961"/>
          </a:xfrm>
        </p:spPr>
        <p:txBody>
          <a:bodyPr>
            <a:normAutofit/>
          </a:bodyPr>
          <a:lstStyle/>
          <a:p>
            <a:r>
              <a:rPr lang="ru-RU" dirty="0" smtClean="0"/>
              <a:t>Исходный документ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en-US" dirty="0" err="1"/>
              <a:t>float:left</a:t>
            </a:r>
            <a:r>
              <a:rPr lang="en-US" dirty="0" smtClean="0"/>
              <a:t>;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err="1"/>
              <a:t>float:right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 descr="http://www.site-do.ru/images/css5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70485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www.site-do.ru/images/css5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9024"/>
            <a:ext cx="70485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site-do.ru/images/css5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5366344"/>
            <a:ext cx="70485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39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be-BY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#blok1{ border:1px solid red; width:150px; height:50px; </a:t>
            </a:r>
            <a:r>
              <a:rPr lang="en-US" dirty="0" err="1"/>
              <a:t>float:right</a:t>
            </a:r>
            <a:r>
              <a:rPr lang="en-US" dirty="0"/>
              <a:t>; </a:t>
            </a:r>
            <a:r>
              <a:rPr lang="en-US" dirty="0" smtClean="0"/>
              <a:t>}</a:t>
            </a:r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#blok2{ border:1px solid red; width:150px; height:50px; </a:t>
            </a:r>
            <a:r>
              <a:rPr lang="en-US" dirty="0" err="1"/>
              <a:t>float:right</a:t>
            </a:r>
            <a:r>
              <a:rPr lang="en-US" dirty="0"/>
              <a:t>; }</a:t>
            </a:r>
            <a:br>
              <a:rPr lang="en-US" dirty="0"/>
            </a:b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19</a:t>
            </a:fld>
            <a:endParaRPr lang="en-US"/>
          </a:p>
        </p:txBody>
      </p:sp>
      <p:pic>
        <p:nvPicPr>
          <p:cNvPr id="5122" name="Picture 2" descr="http://www.site-do.ru/images/css5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78" y="4114800"/>
            <a:ext cx="70485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3857" y="5330359"/>
            <a:ext cx="6336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Как поставить «блок 2» под «блок 1»???</a:t>
            </a:r>
            <a:endParaRPr lang="be-BY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10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Границы элемента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35" y="1362741"/>
            <a:ext cx="7824787" cy="494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clear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свойство </a:t>
            </a:r>
            <a:r>
              <a:rPr lang="ru-RU" b="1" dirty="0" err="1">
                <a:solidFill>
                  <a:srgbClr val="0000FF"/>
                </a:solidFill>
              </a:rPr>
              <a:t>clear</a:t>
            </a:r>
            <a:r>
              <a:rPr lang="ru-RU" dirty="0"/>
              <a:t>, которое определяет, какие стороны плавающего блока не могут соседствовать с другими плавающими блоками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У этого </a:t>
            </a:r>
            <a:r>
              <a:rPr lang="ru-RU" dirty="0"/>
              <a:t>свойства может быть задано одно из четырех значений: </a:t>
            </a:r>
            <a:endParaRPr lang="ru-RU" dirty="0" smtClean="0"/>
          </a:p>
          <a:p>
            <a:r>
              <a:rPr lang="ru-RU" dirty="0" err="1" smtClean="0">
                <a:solidFill>
                  <a:srgbClr val="0000FF"/>
                </a:solidFill>
              </a:rPr>
              <a:t>left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/>
              <a:t>- блок должен располагаться ниже всех левосторонних блоков. </a:t>
            </a:r>
            <a:endParaRPr lang="ru-RU" dirty="0" smtClean="0"/>
          </a:p>
          <a:p>
            <a:r>
              <a:rPr lang="ru-RU" dirty="0" err="1" smtClean="0">
                <a:solidFill>
                  <a:srgbClr val="0000FF"/>
                </a:solidFill>
              </a:rPr>
              <a:t>right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/>
              <a:t>- блок должен располагаться ниже всех правосторонних блоков</a:t>
            </a:r>
            <a:r>
              <a:rPr lang="ru-RU" dirty="0" smtClean="0"/>
              <a:t>.</a:t>
            </a:r>
          </a:p>
          <a:p>
            <a:r>
              <a:rPr lang="ru-RU" b="1" dirty="0" err="1" smtClean="0">
                <a:solidFill>
                  <a:srgbClr val="0000FF"/>
                </a:solidFill>
              </a:rPr>
              <a:t>both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/>
              <a:t>- блок должен располагаться ниже всех плавающих блоков. </a:t>
            </a:r>
            <a:endParaRPr lang="ru-RU" dirty="0" smtClean="0"/>
          </a:p>
          <a:p>
            <a:r>
              <a:rPr lang="ru-RU" dirty="0" err="1" smtClean="0">
                <a:solidFill>
                  <a:srgbClr val="0000FF"/>
                </a:solidFill>
              </a:rPr>
              <a:t>none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/>
              <a:t>- никаких ограничений нет, это значение по умолчанию.</a:t>
            </a:r>
            <a:br>
              <a:rPr lang="ru-RU" dirty="0"/>
            </a:b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2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Очистка потока</a:t>
            </a: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clearfix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Очистка потока???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2438" y="1219200"/>
            <a:ext cx="8229600" cy="1524000"/>
          </a:xfrm>
        </p:spPr>
        <p:txBody>
          <a:bodyPr>
            <a:normAutofit fontScale="55000" lnSpcReduction="20000"/>
          </a:bodyPr>
          <a:lstStyle/>
          <a:p>
            <a:r>
              <a:rPr lang="ru-RU" i="1" dirty="0"/>
              <a:t>HTML</a:t>
            </a:r>
            <a:r>
              <a:rPr lang="ru-RU" dirty="0"/>
              <a:t> элементов со свойствами </a:t>
            </a:r>
            <a:r>
              <a:rPr lang="ru-RU" i="1" dirty="0" err="1"/>
              <a:t>float:left</a:t>
            </a:r>
            <a:r>
              <a:rPr lang="ru-RU" dirty="0"/>
              <a:t> и </a:t>
            </a:r>
            <a:r>
              <a:rPr lang="ru-RU" i="1" dirty="0" err="1"/>
              <a:t>float:right</a:t>
            </a:r>
            <a:r>
              <a:rPr lang="ru-RU" dirty="0"/>
              <a:t> которые обычно выпадают из основного потока и выходят за границы родительского элемента, и в результате этого родительский элемент </a:t>
            </a:r>
            <a:r>
              <a:rPr lang="ru-RU" dirty="0" err="1"/>
              <a:t>схлопывается</a:t>
            </a:r>
            <a:r>
              <a:rPr lang="ru-RU" dirty="0" smtClean="0"/>
              <a:t>.</a:t>
            </a:r>
          </a:p>
          <a:p>
            <a:endParaRPr lang="ru-RU" sz="700" dirty="0"/>
          </a:p>
          <a:p>
            <a:r>
              <a:rPr lang="ru-RU" dirty="0" smtClean="0"/>
              <a:t> </a:t>
            </a:r>
            <a:r>
              <a:rPr lang="ru-RU" dirty="0"/>
              <a:t>Для того, чтобы предотвратить схлопывание необходима очистка потока. 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22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11" y="2789558"/>
            <a:ext cx="8103275" cy="33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err="1" smtClean="0">
                <a:solidFill>
                  <a:srgbClr val="FF0000"/>
                </a:solidFill>
              </a:rPr>
              <a:t>clearfix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:after</a:t>
            </a:r>
            <a:r>
              <a:rPr lang="en-US" dirty="0" smtClean="0"/>
              <a:t>{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content:".";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err="1">
                <a:solidFill>
                  <a:srgbClr val="0000FF"/>
                </a:solidFill>
              </a:rPr>
              <a:t>clear:both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err="1">
                <a:solidFill>
                  <a:srgbClr val="0000FF"/>
                </a:solidFill>
              </a:rPr>
              <a:t>display:block</a:t>
            </a:r>
            <a:r>
              <a:rPr lang="en-US" dirty="0">
                <a:solidFill>
                  <a:srgbClr val="0000FF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height:0;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font-size:0;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visibility:hidden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</a:p>
          <a:p>
            <a:pPr marL="40005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 descr="Clearfix на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488" y="2286000"/>
            <a:ext cx="4781550" cy="23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59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display, </a:t>
            </a:r>
            <a:r>
              <a:rPr lang="en-US" b="0" dirty="0"/>
              <a:t>visibility</a:t>
            </a:r>
            <a:r>
              <a:rPr lang="en-US" dirty="0" smtClean="0"/>
              <a:t>, overflow</a:t>
            </a:r>
            <a:endParaRPr lang="be-BY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Прочие свойства для работы с блочной моделью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Виды блоков</a:t>
            </a:r>
            <a:r>
              <a:rPr lang="en-US" dirty="0"/>
              <a:t> </a:t>
            </a:r>
            <a:r>
              <a:rPr lang="en-US" dirty="0" smtClean="0"/>
              <a:t> - DISPLAY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элементы </a:t>
            </a:r>
            <a:r>
              <a:rPr lang="ru-RU" dirty="0"/>
              <a:t>могут быть блочными и </a:t>
            </a:r>
            <a:r>
              <a:rPr lang="ru-RU" dirty="0" smtClean="0"/>
              <a:t>строчными. </a:t>
            </a:r>
          </a:p>
          <a:p>
            <a:r>
              <a:rPr lang="ru-RU" dirty="0" smtClean="0"/>
              <a:t>По </a:t>
            </a:r>
            <a:r>
              <a:rPr lang="ru-RU" dirty="0"/>
              <a:t>умолчанию для каждого элемента его вид определен, так элементы </a:t>
            </a:r>
            <a:r>
              <a:rPr lang="ru-RU" dirty="0" err="1">
                <a:solidFill>
                  <a:srgbClr val="0000FF"/>
                </a:solidFill>
              </a:rPr>
              <a:t>div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/>
              <a:t>и </a:t>
            </a:r>
            <a:r>
              <a:rPr lang="ru-RU" dirty="0">
                <a:solidFill>
                  <a:srgbClr val="0000FF"/>
                </a:solidFill>
              </a:rPr>
              <a:t>p</a:t>
            </a:r>
            <a:r>
              <a:rPr lang="ru-RU" dirty="0"/>
              <a:t> являются блочными, а </a:t>
            </a:r>
            <a:r>
              <a:rPr lang="ru-RU" dirty="0" err="1">
                <a:solidFill>
                  <a:srgbClr val="0000FF"/>
                </a:solidFill>
              </a:rPr>
              <a:t>span</a:t>
            </a:r>
            <a:r>
              <a:rPr lang="ru-RU" dirty="0">
                <a:solidFill>
                  <a:srgbClr val="0000FF"/>
                </a:solidFill>
              </a:rPr>
              <a:t> </a:t>
            </a:r>
            <a:r>
              <a:rPr lang="ru-RU" dirty="0"/>
              <a:t>и </a:t>
            </a:r>
            <a:r>
              <a:rPr lang="ru-RU" dirty="0">
                <a:solidFill>
                  <a:srgbClr val="0000FF"/>
                </a:solidFill>
              </a:rPr>
              <a:t>a</a:t>
            </a:r>
            <a:r>
              <a:rPr lang="ru-RU" dirty="0"/>
              <a:t> - строчными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Иногда </a:t>
            </a:r>
            <a:r>
              <a:rPr lang="ru-RU" dirty="0"/>
              <a:t>это необходимо изменить, для этого используется свойство </a:t>
            </a:r>
            <a:r>
              <a:rPr lang="ru-RU" dirty="0" err="1">
                <a:solidFill>
                  <a:srgbClr val="FF0000"/>
                </a:solidFill>
              </a:rPr>
              <a:t>display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Это </a:t>
            </a:r>
            <a:r>
              <a:rPr lang="ru-RU" dirty="0"/>
              <a:t>свойство может принимать одно из </a:t>
            </a:r>
            <a:r>
              <a:rPr lang="ru-RU" dirty="0" smtClean="0"/>
              <a:t>5 значений: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block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- делает элемент </a:t>
            </a:r>
            <a:r>
              <a:rPr lang="ru-RU" dirty="0" smtClean="0"/>
              <a:t>блочным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inline</a:t>
            </a:r>
            <a:r>
              <a:rPr lang="ru-RU" dirty="0" smtClean="0"/>
              <a:t> - </a:t>
            </a:r>
            <a:r>
              <a:rPr lang="ru-RU" dirty="0"/>
              <a:t>делает элемент </a:t>
            </a:r>
            <a:r>
              <a:rPr lang="ru-RU" dirty="0" smtClean="0"/>
              <a:t>строчным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inline-block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- делает элемент </a:t>
            </a:r>
            <a:r>
              <a:rPr lang="ru-RU" dirty="0" smtClean="0"/>
              <a:t>строчным, с возможностью применения свойств блочного (размеры, отступы и т.д.)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inline-table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- </a:t>
            </a:r>
            <a:r>
              <a:rPr lang="ru-RU" dirty="0" smtClean="0"/>
              <a:t>определяет</a:t>
            </a:r>
            <a:r>
              <a:rPr lang="ru-RU" dirty="0"/>
              <a:t>, что элемент является таблицей как при использовании тега </a:t>
            </a:r>
            <a:r>
              <a:rPr lang="ru-RU" b="1" dirty="0"/>
              <a:t>&lt;</a:t>
            </a:r>
            <a:r>
              <a:rPr lang="ru-RU" b="1" dirty="0" err="1"/>
              <a:t>table</a:t>
            </a:r>
            <a:r>
              <a:rPr lang="ru-RU" b="1" dirty="0"/>
              <a:t>&gt;</a:t>
            </a:r>
            <a:r>
              <a:rPr lang="ru-RU" dirty="0"/>
              <a:t>, но при этом таблица является встроенным элементом</a:t>
            </a:r>
            <a:endParaRPr lang="ru-RU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none </a:t>
            </a:r>
            <a:r>
              <a:rPr lang="ru-RU" dirty="0" smtClean="0"/>
              <a:t>- </a:t>
            </a:r>
            <a:r>
              <a:rPr lang="ru-RU" dirty="0"/>
              <a:t>в</a:t>
            </a:r>
            <a:r>
              <a:rPr lang="ru-RU" dirty="0" smtClean="0"/>
              <a:t>ременно </a:t>
            </a:r>
            <a:r>
              <a:rPr lang="ru-RU" dirty="0"/>
              <a:t>удаляет элемент из </a:t>
            </a:r>
            <a:r>
              <a:rPr lang="ru-RU" dirty="0" smtClean="0"/>
              <a:t>документа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Visibility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Visibility</a:t>
            </a:r>
            <a:r>
              <a:rPr lang="en-US" dirty="0"/>
              <a:t> 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Предназначен </a:t>
            </a:r>
            <a:r>
              <a:rPr lang="ru-RU" dirty="0"/>
              <a:t>для отображения или скрытия элемента, включая рамку вокруг него и фон.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скрытии элемента, хотя он и становится не виден, </a:t>
            </a:r>
            <a:r>
              <a:rPr lang="ru-RU" b="1" dirty="0"/>
              <a:t>место, которое элемент занимает, остается за ним</a:t>
            </a:r>
            <a:r>
              <a:rPr lang="ru-RU" dirty="0"/>
              <a:t>. 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Значения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visible </a:t>
            </a:r>
            <a:r>
              <a:rPr lang="ru-RU" dirty="0" smtClean="0"/>
              <a:t>– показать элемент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hidden</a:t>
            </a:r>
            <a:r>
              <a:rPr lang="ru-RU" dirty="0" smtClean="0"/>
              <a:t> </a:t>
            </a:r>
            <a:r>
              <a:rPr lang="ru-RU" dirty="0"/>
              <a:t>–</a:t>
            </a:r>
            <a:r>
              <a:rPr lang="ru-RU" dirty="0" smtClean="0"/>
              <a:t> скрыть элемент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overflow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Свойство </a:t>
            </a:r>
            <a:r>
              <a:rPr lang="ru-RU" dirty="0" err="1">
                <a:solidFill>
                  <a:srgbClr val="FF0000"/>
                </a:solidFill>
              </a:rPr>
              <a:t>overflow</a:t>
            </a:r>
            <a:r>
              <a:rPr lang="ru-RU" dirty="0"/>
              <a:t> управляет отображением содержания блочного элемента, если оно целиком не помещается и выходит за область заданных </a:t>
            </a:r>
            <a:r>
              <a:rPr lang="ru-RU" dirty="0" smtClean="0"/>
              <a:t>размеров</a:t>
            </a:r>
            <a:r>
              <a:rPr lang="en-US" dirty="0" smtClean="0"/>
              <a:t>.</a:t>
            </a:r>
            <a:endParaRPr lang="ru-RU" dirty="0" smtClean="0"/>
          </a:p>
          <a:p>
            <a:endParaRPr lang="en-US" sz="1300" dirty="0" smtClean="0"/>
          </a:p>
          <a:p>
            <a:pPr marL="0" indent="0">
              <a:buNone/>
            </a:pPr>
            <a:r>
              <a:rPr lang="ru-RU" dirty="0" smtClean="0"/>
              <a:t>Значения: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be-BY" sz="2200" dirty="0" smtClean="0">
                <a:solidFill>
                  <a:srgbClr val="398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en-US" sz="2200" dirty="0" smtClean="0">
                <a:solidFill>
                  <a:srgbClr val="398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solidFill>
                  <a:srgbClr val="398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e-BY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Отображается </a:t>
            </a:r>
            <a:r>
              <a:rPr lang="be-BY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 содержание элемента, даже за пределами установленной высоты и </a:t>
            </a:r>
            <a:r>
              <a:rPr lang="be-BY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ширины.</a:t>
            </a:r>
            <a:endParaRPr lang="en-US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be-BY" sz="2200" dirty="0" smtClean="0">
                <a:solidFill>
                  <a:srgbClr val="398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en-US" sz="2200" dirty="0" smtClean="0">
                <a:solidFill>
                  <a:srgbClr val="398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solidFill>
                  <a:srgbClr val="398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e-BY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Отображается </a:t>
            </a:r>
            <a:r>
              <a:rPr lang="be-BY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только область внутри элемента, остальное будет </a:t>
            </a:r>
            <a:r>
              <a:rPr lang="be-BY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скрыто.</a:t>
            </a:r>
            <a:endParaRPr lang="en-US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be-BY" sz="2200" dirty="0" smtClean="0">
                <a:solidFill>
                  <a:srgbClr val="398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</a:t>
            </a:r>
            <a:r>
              <a:rPr lang="en-US" sz="2200" dirty="0" smtClean="0">
                <a:solidFill>
                  <a:srgbClr val="398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solidFill>
                  <a:srgbClr val="398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be-BY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Всегда </a:t>
            </a:r>
            <a:r>
              <a:rPr lang="be-BY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добавляются полосы </a:t>
            </a:r>
            <a:r>
              <a:rPr lang="be-BY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прокрутки.</a:t>
            </a:r>
            <a:endParaRPr lang="en-US" sz="22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be-BY" sz="2200" dirty="0" smtClean="0">
                <a:solidFill>
                  <a:srgbClr val="398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- </a:t>
            </a:r>
            <a:r>
              <a:rPr lang="en-US" sz="2200" dirty="0" smtClean="0">
                <a:solidFill>
                  <a:srgbClr val="398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be-BY" sz="22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Полосы </a:t>
            </a:r>
            <a:r>
              <a:rPr lang="be-BY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прокрутки добавляются только при необходимости.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be-BY" sz="1800" dirty="0">
              <a:latin typeface="Arial" panose="020B0604020202020204" pitchFamily="34" charset="0"/>
            </a:endParaRPr>
          </a:p>
          <a:p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Вопросы приветствуются!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28</a:t>
            </a:fld>
            <a:endParaRPr lang="en-US"/>
          </a:p>
        </p:txBody>
      </p:sp>
      <p:pic>
        <p:nvPicPr>
          <p:cNvPr id="10242" name="Picture 2" descr="http://kidsturncentral3.com/clipart/cat7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7200"/>
            <a:ext cx="190500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Границы с закругленными углами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450" y="1447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border-radius</a:t>
            </a:r>
            <a:r>
              <a:rPr lang="en-US" dirty="0" smtClean="0"/>
              <a:t>: </a:t>
            </a:r>
            <a:r>
              <a:rPr lang="ru-RU" dirty="0" smtClean="0">
                <a:solidFill>
                  <a:srgbClr val="0000FF"/>
                </a:solidFill>
              </a:rPr>
              <a:t>значение</a:t>
            </a:r>
            <a:r>
              <a:rPr lang="en-US" dirty="0" smtClean="0">
                <a:solidFill>
                  <a:srgbClr val="0000FF"/>
                </a:solidFill>
              </a:rPr>
              <a:t>;</a:t>
            </a:r>
          </a:p>
          <a:p>
            <a:endParaRPr lang="be-BY" dirty="0">
              <a:solidFill>
                <a:srgbClr val="0000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Радиусы скругления в браузере Safar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17671" r="1699" b="3518"/>
          <a:stretch/>
        </p:blipFill>
        <p:spPr bwMode="auto">
          <a:xfrm>
            <a:off x="4438328" y="2331542"/>
            <a:ext cx="4761414" cy="38100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5429"/>
              </p:ext>
            </p:extLst>
          </p:nvPr>
        </p:nvGraphicFramePr>
        <p:xfrm>
          <a:off x="216621" y="2135454"/>
          <a:ext cx="4221707" cy="4202176"/>
        </p:xfrm>
        <a:graphic>
          <a:graphicData uri="http://schemas.openxmlformats.org/drawingml/2006/table">
            <a:tbl>
              <a:tblPr/>
              <a:tblGrid>
                <a:gridCol w="651578"/>
                <a:gridCol w="3570129"/>
              </a:tblGrid>
              <a:tr h="412027">
                <a:tc>
                  <a:txBody>
                    <a:bodyPr/>
                    <a:lstStyle/>
                    <a:p>
                      <a:r>
                        <a:rPr lang="be-BY" sz="1400" dirty="0">
                          <a:effectLst/>
                        </a:rPr>
                        <a:t>Число значений</a:t>
                      </a:r>
                    </a:p>
                  </a:txBody>
                  <a:tcPr marL="32421" marR="32421" marT="32421" marB="3242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e-BY" sz="1500" dirty="0">
                          <a:effectLst/>
                        </a:rPr>
                        <a:t>Результат</a:t>
                      </a:r>
                    </a:p>
                  </a:txBody>
                  <a:tcPr marL="32421" marR="32421" marT="32421" marB="3242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</a:tr>
              <a:tr h="419652">
                <a:tc>
                  <a:txBody>
                    <a:bodyPr/>
                    <a:lstStyle/>
                    <a:p>
                      <a:r>
                        <a:rPr lang="be-BY" sz="1500">
                          <a:effectLst/>
                        </a:rPr>
                        <a:t>1</a:t>
                      </a:r>
                    </a:p>
                  </a:txBody>
                  <a:tcPr marL="32421" marR="32421" marT="32421" marB="3242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>
                          <a:effectLst/>
                        </a:rPr>
                        <a:t>Радиус указывается для всех четырех уголков.</a:t>
                      </a:r>
                    </a:p>
                  </a:txBody>
                  <a:tcPr marL="32421" marR="32421" marT="32421" marB="3242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2366">
                <a:tc>
                  <a:txBody>
                    <a:bodyPr/>
                    <a:lstStyle/>
                    <a:p>
                      <a:r>
                        <a:rPr lang="be-BY" sz="1500">
                          <a:effectLst/>
                        </a:rPr>
                        <a:t>2</a:t>
                      </a:r>
                    </a:p>
                  </a:txBody>
                  <a:tcPr marL="32421" marR="32421" marT="32421" marB="3242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>
                          <a:effectLst/>
                        </a:rPr>
                        <a:t>Первое значение задает радиус верхнего левого и нижнего правого уголка, второе значение — верхнего правого и нижнего левого уголка.</a:t>
                      </a:r>
                    </a:p>
                  </a:txBody>
                  <a:tcPr marL="32421" marR="32421" marT="32421" marB="3242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6603">
                <a:tc>
                  <a:txBody>
                    <a:bodyPr/>
                    <a:lstStyle/>
                    <a:p>
                      <a:r>
                        <a:rPr lang="be-BY" sz="1500">
                          <a:effectLst/>
                        </a:rPr>
                        <a:t>3</a:t>
                      </a:r>
                    </a:p>
                  </a:txBody>
                  <a:tcPr marL="32421" marR="32421" marT="32421" marB="3242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>
                          <a:effectLst/>
                        </a:rPr>
                        <a:t>Первое значение задает радиус для верхнего левого уголка, второе — одновременно для верхнего правого и нижнего левого, а третье — для нижнего правого уголка.</a:t>
                      </a:r>
                    </a:p>
                  </a:txBody>
                  <a:tcPr marL="32421" marR="32421" marT="32421" marB="3242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8128">
                <a:tc>
                  <a:txBody>
                    <a:bodyPr/>
                    <a:lstStyle/>
                    <a:p>
                      <a:r>
                        <a:rPr lang="be-BY" sz="1500">
                          <a:effectLst/>
                        </a:rPr>
                        <a:t>4</a:t>
                      </a:r>
                    </a:p>
                  </a:txBody>
                  <a:tcPr marL="32421" marR="32421" marT="32421" marB="3242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500" dirty="0">
                          <a:effectLst/>
                        </a:rPr>
                        <a:t>По очереди устанавливает радиус для верхнего левого, верхнего правого, нижнего правого и нижнего левого уголка.</a:t>
                      </a:r>
                    </a:p>
                  </a:txBody>
                  <a:tcPr marL="32421" marR="32421" marT="32421" marB="32421" anchor="ctr">
                    <a:lnL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60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Позиционирование элементов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9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Простейший макет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5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31667"/>
            <a:ext cx="69342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6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Позиционированием </a:t>
            </a:r>
            <a:r>
              <a:rPr lang="ru-RU" sz="3200" dirty="0"/>
              <a:t>в нормальном </a:t>
            </a:r>
            <a:r>
              <a:rPr lang="ru-RU" sz="3200" dirty="0" smtClean="0"/>
              <a:t>потоке</a:t>
            </a:r>
            <a:endParaRPr lang="be-BY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0200"/>
            <a:ext cx="35814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dirty="0">
                <a:solidFill>
                  <a:srgbClr val="FF0000"/>
                </a:solidFill>
              </a:rPr>
              <a:t>header</a:t>
            </a:r>
            <a:r>
              <a:rPr lang="en-US" dirty="0"/>
              <a:t>{ </a:t>
            </a:r>
            <a:r>
              <a:rPr lang="en-US" dirty="0" err="1"/>
              <a:t>background:darkred</a:t>
            </a:r>
            <a:r>
              <a:rPr lang="en-US" dirty="0"/>
              <a:t>; width:715px; height:100px;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>
                <a:solidFill>
                  <a:srgbClr val="FF0000"/>
                </a:solidFill>
              </a:rPr>
              <a:t>menu</a:t>
            </a:r>
            <a:r>
              <a:rPr lang="en-US" dirty="0"/>
              <a:t>{ </a:t>
            </a:r>
            <a:r>
              <a:rPr lang="en-US" dirty="0" err="1"/>
              <a:t>background:oldlace</a:t>
            </a:r>
            <a:r>
              <a:rPr lang="en-US" dirty="0"/>
              <a:t>; width:190px; height:300px;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>
                <a:solidFill>
                  <a:srgbClr val="FF0000"/>
                </a:solidFill>
              </a:rPr>
              <a:t>content</a:t>
            </a:r>
            <a:r>
              <a:rPr lang="en-US" dirty="0"/>
              <a:t>{ </a:t>
            </a:r>
            <a:r>
              <a:rPr lang="en-US" dirty="0" err="1"/>
              <a:t>background:oldlace</a:t>
            </a:r>
            <a:r>
              <a:rPr lang="en-US" dirty="0"/>
              <a:t>; width:525px; height:300px; }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>
                <a:solidFill>
                  <a:srgbClr val="FF0000"/>
                </a:solidFill>
              </a:rPr>
              <a:t>footer</a:t>
            </a:r>
            <a:r>
              <a:rPr lang="en-US" dirty="0"/>
              <a:t>{ </a:t>
            </a:r>
            <a:r>
              <a:rPr lang="en-US" dirty="0" err="1"/>
              <a:t>background:darkred</a:t>
            </a:r>
            <a:r>
              <a:rPr lang="en-US" dirty="0"/>
              <a:t>; width:715px; height:30px; }</a:t>
            </a:r>
            <a:br>
              <a:rPr lang="en-US" dirty="0"/>
            </a:b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CSS позиционирование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7"/>
          <a:stretch/>
        </p:blipFill>
        <p:spPr bwMode="auto">
          <a:xfrm>
            <a:off x="4976588" y="1220066"/>
            <a:ext cx="4000500" cy="510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28600" y="437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be-BY" dirty="0"/>
              <a:t>&lt;</a:t>
            </a:r>
            <a:r>
              <a:rPr lang="be-BY" dirty="0">
                <a:solidFill>
                  <a:srgbClr val="0000FF"/>
                </a:solidFill>
              </a:rPr>
              <a:t>body</a:t>
            </a:r>
            <a:r>
              <a:rPr lang="be-BY" dirty="0"/>
              <a:t>&gt;</a:t>
            </a:r>
          </a:p>
          <a:p>
            <a:r>
              <a:rPr lang="be-BY" dirty="0"/>
              <a:t>	&lt;</a:t>
            </a:r>
            <a:r>
              <a:rPr lang="be-BY" dirty="0">
                <a:solidFill>
                  <a:srgbClr val="0000FF"/>
                </a:solidFill>
              </a:rPr>
              <a:t>div</a:t>
            </a:r>
            <a:r>
              <a:rPr lang="be-BY" dirty="0"/>
              <a:t> id="header"&gt;шапка сайта&lt;/</a:t>
            </a:r>
            <a:r>
              <a:rPr lang="be-BY" dirty="0">
                <a:solidFill>
                  <a:srgbClr val="0000FF"/>
                </a:solidFill>
              </a:rPr>
              <a:t>div</a:t>
            </a:r>
            <a:r>
              <a:rPr lang="be-BY" dirty="0"/>
              <a:t>&gt;</a:t>
            </a:r>
          </a:p>
          <a:p>
            <a:r>
              <a:rPr lang="be-BY" dirty="0"/>
              <a:t>	&lt;</a:t>
            </a:r>
            <a:r>
              <a:rPr lang="be-BY" dirty="0">
                <a:solidFill>
                  <a:srgbClr val="0000FF"/>
                </a:solidFill>
              </a:rPr>
              <a:t>div</a:t>
            </a:r>
            <a:r>
              <a:rPr lang="be-BY" dirty="0"/>
              <a:t> id="menu"&gt;меню&lt;/</a:t>
            </a:r>
            <a:r>
              <a:rPr lang="be-BY" dirty="0">
                <a:solidFill>
                  <a:srgbClr val="0000FF"/>
                </a:solidFill>
              </a:rPr>
              <a:t>div</a:t>
            </a:r>
            <a:r>
              <a:rPr lang="be-BY" dirty="0"/>
              <a:t>&gt;</a:t>
            </a:r>
          </a:p>
          <a:p>
            <a:r>
              <a:rPr lang="be-BY" dirty="0"/>
              <a:t>	&lt;</a:t>
            </a:r>
            <a:r>
              <a:rPr lang="be-BY" dirty="0">
                <a:solidFill>
                  <a:srgbClr val="0000FF"/>
                </a:solidFill>
              </a:rPr>
              <a:t>div</a:t>
            </a:r>
            <a:r>
              <a:rPr lang="be-BY" dirty="0"/>
              <a:t> id="content"&gt;контент&lt;/</a:t>
            </a:r>
            <a:r>
              <a:rPr lang="be-BY" dirty="0">
                <a:solidFill>
                  <a:srgbClr val="0000FF"/>
                </a:solidFill>
              </a:rPr>
              <a:t>div</a:t>
            </a:r>
            <a:r>
              <a:rPr lang="be-BY" dirty="0"/>
              <a:t>&gt;</a:t>
            </a:r>
          </a:p>
          <a:p>
            <a:r>
              <a:rPr lang="be-BY" dirty="0"/>
              <a:t>	&lt;</a:t>
            </a:r>
            <a:r>
              <a:rPr lang="be-BY" dirty="0">
                <a:solidFill>
                  <a:srgbClr val="0000FF"/>
                </a:solidFill>
              </a:rPr>
              <a:t>div</a:t>
            </a:r>
            <a:r>
              <a:rPr lang="be-BY" dirty="0"/>
              <a:t> id="footer"&gt;низ сайта&lt;/</a:t>
            </a:r>
            <a:r>
              <a:rPr lang="be-BY" dirty="0">
                <a:solidFill>
                  <a:srgbClr val="0000FF"/>
                </a:solidFill>
              </a:rPr>
              <a:t>div</a:t>
            </a:r>
            <a:r>
              <a:rPr lang="be-BY" dirty="0"/>
              <a:t>&gt;</a:t>
            </a:r>
          </a:p>
          <a:p>
            <a:r>
              <a:rPr lang="be-BY" dirty="0"/>
              <a:t>&lt;/</a:t>
            </a:r>
            <a:r>
              <a:rPr lang="be-BY" dirty="0">
                <a:solidFill>
                  <a:srgbClr val="0000FF"/>
                </a:solidFill>
              </a:rPr>
              <a:t>body</a:t>
            </a:r>
            <a:r>
              <a:rPr lang="be-BY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252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Виды позиционирования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2438" y="1371601"/>
            <a:ext cx="8229600" cy="49377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500" b="1" dirty="0" smtClean="0">
                <a:solidFill>
                  <a:srgbClr val="0000FF"/>
                </a:solidFill>
              </a:rPr>
              <a:t>position</a:t>
            </a:r>
            <a:r>
              <a:rPr lang="en-US" dirty="0" smtClean="0"/>
              <a:t>:</a:t>
            </a:r>
          </a:p>
          <a:p>
            <a:r>
              <a:rPr lang="ru-RU" dirty="0" err="1" smtClean="0">
                <a:solidFill>
                  <a:srgbClr val="FF0000"/>
                </a:solidFill>
              </a:rPr>
              <a:t>static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- блок позиционируется в нормальном потоке. </a:t>
            </a:r>
            <a:r>
              <a:rPr lang="ru-RU" sz="3000" i="1" dirty="0"/>
              <a:t>Это значение по умолчанию. </a:t>
            </a:r>
            <a:endParaRPr lang="en-US" sz="3000" i="1" dirty="0" smtClean="0"/>
          </a:p>
          <a:p>
            <a:pPr marL="0" indent="0">
              <a:buNone/>
            </a:pPr>
            <a:endParaRPr lang="ru-RU" dirty="0"/>
          </a:p>
          <a:p>
            <a:r>
              <a:rPr lang="ru-RU" dirty="0" err="1">
                <a:solidFill>
                  <a:srgbClr val="FF0000"/>
                </a:solidFill>
              </a:rPr>
              <a:t>absolute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- абсолютное позиционирование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ru-RU" dirty="0" err="1" smtClean="0">
                <a:solidFill>
                  <a:srgbClr val="FF0000"/>
                </a:solidFill>
              </a:rPr>
              <a:t>relative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- относительное позиционирование (относительно нормального потока). 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err="1" smtClean="0">
                <a:solidFill>
                  <a:srgbClr val="FF0000"/>
                </a:solidFill>
              </a:rPr>
              <a:t>fixed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- фиксированное позиционирование (фиксируется относительно области просмотра).</a:t>
            </a:r>
            <a:br>
              <a:rPr lang="ru-RU" dirty="0"/>
            </a:b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1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absolute </a:t>
            </a:r>
            <a:r>
              <a:rPr lang="en-US" sz="3200" dirty="0" smtClean="0"/>
              <a:t>– </a:t>
            </a:r>
            <a:r>
              <a:rPr lang="ru-RU" sz="3200" dirty="0" smtClean="0"/>
              <a:t>абсолютное позиционирование</a:t>
            </a:r>
            <a:endParaRPr lang="be-BY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При этой схеме позиционирования расположение блока на странице </a:t>
            </a:r>
            <a:r>
              <a:rPr lang="ru-RU" b="1" dirty="0"/>
              <a:t>не зависит </a:t>
            </a:r>
            <a:r>
              <a:rPr lang="ru-RU" dirty="0"/>
              <a:t>от того, </a:t>
            </a:r>
            <a:r>
              <a:rPr lang="ru-RU" b="1" dirty="0"/>
              <a:t>в каком месте </a:t>
            </a:r>
            <a:r>
              <a:rPr lang="ru-RU" b="1" dirty="0" err="1"/>
              <a:t>html</a:t>
            </a:r>
            <a:r>
              <a:rPr lang="ru-RU" b="1" dirty="0"/>
              <a:t>-кода расположен</a:t>
            </a:r>
            <a:r>
              <a:rPr lang="ru-RU" dirty="0"/>
              <a:t> этот </a:t>
            </a:r>
            <a:r>
              <a:rPr lang="ru-RU" b="1" dirty="0"/>
              <a:t>блок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 </a:t>
            </a:r>
            <a:r>
              <a:rPr lang="ru-RU" dirty="0"/>
              <a:t>Расположение каждого блока задается указанием, в каком месте экрана отобразить данный блок. </a:t>
            </a:r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Для </a:t>
            </a:r>
            <a:r>
              <a:rPr lang="ru-RU" dirty="0"/>
              <a:t>этого существуют четыре свойства: </a:t>
            </a:r>
            <a:endParaRPr lang="ru-RU" dirty="0" smtClean="0"/>
          </a:p>
          <a:p>
            <a:r>
              <a:rPr lang="ru-RU" dirty="0" err="1" smtClean="0">
                <a:solidFill>
                  <a:srgbClr val="FF0000"/>
                </a:solidFill>
              </a:rPr>
              <a:t>left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- указывает на сколько надо сместить блок относительно левого края окна. </a:t>
            </a:r>
            <a:endParaRPr lang="ru-RU" dirty="0" smtClean="0"/>
          </a:p>
          <a:p>
            <a:r>
              <a:rPr lang="ru-RU" dirty="0" err="1" smtClean="0">
                <a:solidFill>
                  <a:srgbClr val="FF0000"/>
                </a:solidFill>
              </a:rPr>
              <a:t>right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- указывает на сколько надо сместить блок относительно правого края окна. </a:t>
            </a:r>
            <a:endParaRPr lang="ru-RU" dirty="0" smtClean="0"/>
          </a:p>
          <a:p>
            <a:r>
              <a:rPr lang="ru-RU" dirty="0" err="1" smtClean="0">
                <a:solidFill>
                  <a:srgbClr val="FF0000"/>
                </a:solidFill>
              </a:rPr>
              <a:t>top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- указывает на сколько надо сместить блок относительно верхнего края окна. </a:t>
            </a:r>
            <a:endParaRPr lang="ru-RU" dirty="0" smtClean="0"/>
          </a:p>
          <a:p>
            <a:r>
              <a:rPr lang="ru-RU" dirty="0" err="1" smtClean="0">
                <a:solidFill>
                  <a:srgbClr val="FF0000"/>
                </a:solidFill>
              </a:rPr>
              <a:t>bottom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/>
              <a:t>- указывает на сколько надо сместить блок относительно нижнего края окна.</a:t>
            </a:r>
            <a:br>
              <a:rPr lang="ru-RU" dirty="0"/>
            </a:b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Изменим положение блока 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371600"/>
            <a:ext cx="2819400" cy="45259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#</a:t>
            </a:r>
            <a:r>
              <a:rPr lang="en-US" strike="sngStrike" dirty="0">
                <a:solidFill>
                  <a:srgbClr val="FF0000"/>
                </a:solidFill>
              </a:rPr>
              <a:t>content</a:t>
            </a:r>
            <a:r>
              <a:rPr lang="en-US" dirty="0"/>
              <a:t>{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 </a:t>
            </a:r>
            <a:r>
              <a:rPr lang="en-US" dirty="0" err="1" smtClean="0"/>
              <a:t>background:oldlace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 </a:t>
            </a:r>
            <a:r>
              <a:rPr lang="en-US" dirty="0" smtClean="0"/>
              <a:t>width:525px</a:t>
            </a:r>
            <a:r>
              <a:rPr lang="en-US" dirty="0"/>
              <a:t>;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	 </a:t>
            </a:r>
            <a:r>
              <a:rPr lang="en-US" dirty="0" smtClean="0"/>
              <a:t>height:300px;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Заменим на: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>
                <a:solidFill>
                  <a:srgbClr val="FF0000"/>
                </a:solidFill>
              </a:rPr>
              <a:t>content</a:t>
            </a:r>
            <a:r>
              <a:rPr lang="en-US" dirty="0"/>
              <a:t>{ 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err="1" smtClean="0"/>
              <a:t>background:oldlace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width:525px; </a:t>
            </a:r>
          </a:p>
          <a:p>
            <a:pPr marL="0" indent="0">
              <a:buNone/>
            </a:pPr>
            <a:r>
              <a:rPr lang="en-US" dirty="0"/>
              <a:t>	height:300px;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00FF"/>
                </a:solidFill>
              </a:rPr>
              <a:t>position</a:t>
            </a:r>
            <a:r>
              <a:rPr lang="en-US" dirty="0" err="1"/>
              <a:t>:absolute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left</a:t>
            </a:r>
            <a:r>
              <a:rPr lang="en-US" dirty="0"/>
              <a:t>:190px;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top</a:t>
            </a:r>
            <a:r>
              <a:rPr lang="en-US" dirty="0"/>
              <a:t>:100px;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be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FEE514-0AD9-4B46-BE39-5DB1F1EAF76B}" type="slidenum">
              <a:rPr lang="en-US" smtClean="0"/>
              <a:t>9</a:t>
            </a:fld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75" y="2558460"/>
            <a:ext cx="6420925" cy="388798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876800" y="1503365"/>
            <a:ext cx="1787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?????</a:t>
            </a:r>
            <a:endParaRPr lang="ru-RU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42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ITAcademy">
  <a:themeElements>
    <a:clrScheme name="ОЦ ПВТ">
      <a:dk1>
        <a:sysClr val="windowText" lastClr="000000"/>
      </a:dk1>
      <a:lt1>
        <a:sysClr val="window" lastClr="FFFFFF"/>
      </a:lt1>
      <a:dk2>
        <a:srgbClr val="92D050"/>
      </a:dk2>
      <a:lt2>
        <a:srgbClr val="E9F5DB"/>
      </a:lt2>
      <a:accent1>
        <a:srgbClr val="92D050"/>
      </a:accent1>
      <a:accent2>
        <a:srgbClr val="FFC000"/>
      </a:accent2>
      <a:accent3>
        <a:srgbClr val="92D050"/>
      </a:accent3>
      <a:accent4>
        <a:srgbClr val="7F7F7F"/>
      </a:accent4>
      <a:accent5>
        <a:srgbClr val="49711E"/>
      </a:accent5>
      <a:accent6>
        <a:srgbClr val="FF0000"/>
      </a:accent6>
      <a:hlink>
        <a:srgbClr val="92D050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16763</TotalTime>
  <Words>834</Words>
  <Application>Microsoft Office PowerPoint</Application>
  <PresentationFormat>Экран (4:3)</PresentationFormat>
  <Paragraphs>206</Paragraphs>
  <Slides>28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29" baseType="lpstr">
      <vt:lpstr>ITAcademy</vt:lpstr>
      <vt:lpstr>Блочная модель CSS</vt:lpstr>
      <vt:lpstr>Границы элемента</vt:lpstr>
      <vt:lpstr>Границы с закругленными углами</vt:lpstr>
      <vt:lpstr>Презентация PowerPoint</vt:lpstr>
      <vt:lpstr>Простейший макет</vt:lpstr>
      <vt:lpstr>Позиционированием в нормальном потоке</vt:lpstr>
      <vt:lpstr>Виды позиционирования</vt:lpstr>
      <vt:lpstr>absolute – абсолютное позиционирование</vt:lpstr>
      <vt:lpstr>Изменим положение блока </vt:lpstr>
      <vt:lpstr>CSS RESET</vt:lpstr>
      <vt:lpstr>Относительное позиционирование </vt:lpstr>
      <vt:lpstr>Презентация PowerPoint</vt:lpstr>
      <vt:lpstr>Пример</vt:lpstr>
      <vt:lpstr>Применение relative</vt:lpstr>
      <vt:lpstr>Fixed - Фиксированные блоки</vt:lpstr>
      <vt:lpstr>float</vt:lpstr>
      <vt:lpstr>Плавающие блоки</vt:lpstr>
      <vt:lpstr>Пример</vt:lpstr>
      <vt:lpstr>Презентация PowerPoint</vt:lpstr>
      <vt:lpstr>clear</vt:lpstr>
      <vt:lpstr>Очистка потока</vt:lpstr>
      <vt:lpstr>Очистка потока???</vt:lpstr>
      <vt:lpstr>Презентация PowerPoint</vt:lpstr>
      <vt:lpstr>display, visibility, overflow</vt:lpstr>
      <vt:lpstr>Виды блоков  - DISPLAY</vt:lpstr>
      <vt:lpstr>Visibility</vt:lpstr>
      <vt:lpstr>overflow</vt:lpstr>
      <vt:lpstr>Вопросы?</vt:lpstr>
    </vt:vector>
  </TitlesOfParts>
  <Company>EPAM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WEB-дизайн.  Основы HTML5.</dc:title>
  <dc:creator>Maria Prinus</dc:creator>
  <cp:lastModifiedBy>110-3</cp:lastModifiedBy>
  <cp:revision>679</cp:revision>
  <dcterms:created xsi:type="dcterms:W3CDTF">2012-07-24T15:03:07Z</dcterms:created>
  <dcterms:modified xsi:type="dcterms:W3CDTF">2014-10-20T11:17:35Z</dcterms:modified>
</cp:coreProperties>
</file>