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24"/>
  </p:notesMasterIdLst>
  <p:sldIdLst>
    <p:sldId id="256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304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3" r:id="rId19"/>
    <p:sldId id="301" r:id="rId20"/>
    <p:sldId id="302" r:id="rId21"/>
    <p:sldId id="305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107" d="100"/>
          <a:sy n="107" d="100"/>
        </p:scale>
        <p:origin x="-16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E613F-B0A2-4CAF-9BA5-D788EF482F8D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e-BY"/>
        </a:p>
      </dgm:t>
    </dgm:pt>
    <dgm:pt modelId="{5EA29F10-1847-44C9-91F1-E34A6A384520}">
      <dgm:prSet phldrT="[Текст]"/>
      <dgm:spPr/>
      <dgm:t>
        <a:bodyPr/>
        <a:lstStyle/>
        <a:p>
          <a:r>
            <a:rPr lang="ru-RU" dirty="0" smtClean="0"/>
            <a:t>Логика</a:t>
          </a:r>
        </a:p>
        <a:p>
          <a:r>
            <a:rPr lang="ru-RU" dirty="0" smtClean="0"/>
            <a:t>(семантика)</a:t>
          </a:r>
          <a:endParaRPr lang="be-BY" dirty="0"/>
        </a:p>
      </dgm:t>
    </dgm:pt>
    <dgm:pt modelId="{BB291F7B-F991-4355-B718-3B909C0AA574}" type="parTrans" cxnId="{73AC7D28-1490-4782-842C-58702006E372}">
      <dgm:prSet/>
      <dgm:spPr/>
      <dgm:t>
        <a:bodyPr/>
        <a:lstStyle/>
        <a:p>
          <a:endParaRPr lang="be-BY"/>
        </a:p>
      </dgm:t>
    </dgm:pt>
    <dgm:pt modelId="{F6A6E069-4450-43AE-8A78-791005D6E6F3}" type="sibTrans" cxnId="{73AC7D28-1490-4782-842C-58702006E372}">
      <dgm:prSet/>
      <dgm:spPr/>
      <dgm:t>
        <a:bodyPr/>
        <a:lstStyle/>
        <a:p>
          <a:endParaRPr lang="be-BY"/>
        </a:p>
      </dgm:t>
    </dgm:pt>
    <dgm:pt modelId="{38EE2B3F-8223-4531-A190-A37F221D4F5B}">
      <dgm:prSet phldrT="[Текст]"/>
      <dgm:spPr/>
      <dgm:t>
        <a:bodyPr/>
        <a:lstStyle/>
        <a:p>
          <a:r>
            <a:rPr lang="ru-RU" dirty="0" smtClean="0"/>
            <a:t>Для ПС</a:t>
          </a:r>
          <a:endParaRPr lang="be-BY" dirty="0"/>
        </a:p>
      </dgm:t>
    </dgm:pt>
    <dgm:pt modelId="{8E50548C-3464-46BF-B217-66128FE9BACD}" type="parTrans" cxnId="{7FCC34EB-B7A1-43FF-80F2-2B8F89EBF486}">
      <dgm:prSet/>
      <dgm:spPr/>
      <dgm:t>
        <a:bodyPr/>
        <a:lstStyle/>
        <a:p>
          <a:endParaRPr lang="be-BY"/>
        </a:p>
      </dgm:t>
    </dgm:pt>
    <dgm:pt modelId="{0E96884F-8544-4BB6-8A84-16B4A92D6045}" type="sibTrans" cxnId="{7FCC34EB-B7A1-43FF-80F2-2B8F89EBF486}">
      <dgm:prSet/>
      <dgm:spPr/>
      <dgm:t>
        <a:bodyPr/>
        <a:lstStyle/>
        <a:p>
          <a:endParaRPr lang="be-BY"/>
        </a:p>
      </dgm:t>
    </dgm:pt>
    <dgm:pt modelId="{F81354B2-ECF3-4FBC-9801-814358918663}">
      <dgm:prSet phldrT="[Текст]"/>
      <dgm:spPr/>
      <dgm:t>
        <a:bodyPr/>
        <a:lstStyle/>
        <a:p>
          <a:r>
            <a:rPr lang="ru-RU" dirty="0" smtClean="0"/>
            <a:t>Для понимания </a:t>
          </a:r>
          <a:endParaRPr lang="be-BY" dirty="0"/>
        </a:p>
      </dgm:t>
    </dgm:pt>
    <dgm:pt modelId="{DF6AF048-1F41-45A8-BB91-54100761F30E}" type="parTrans" cxnId="{D8D888F0-EC82-49A1-86C3-AAE831C73D1C}">
      <dgm:prSet/>
      <dgm:spPr/>
      <dgm:t>
        <a:bodyPr/>
        <a:lstStyle/>
        <a:p>
          <a:endParaRPr lang="be-BY"/>
        </a:p>
      </dgm:t>
    </dgm:pt>
    <dgm:pt modelId="{E048A56B-957D-4CDF-B4F3-A2C9D84C7EFC}" type="sibTrans" cxnId="{D8D888F0-EC82-49A1-86C3-AAE831C73D1C}">
      <dgm:prSet/>
      <dgm:spPr/>
      <dgm:t>
        <a:bodyPr/>
        <a:lstStyle/>
        <a:p>
          <a:endParaRPr lang="be-BY"/>
        </a:p>
      </dgm:t>
    </dgm:pt>
    <dgm:pt modelId="{7F8A1AE1-957D-420A-A3EB-B505513C3BC9}">
      <dgm:prSet phldrT="[Текст]"/>
      <dgm:spPr/>
      <dgm:t>
        <a:bodyPr/>
        <a:lstStyle/>
        <a:p>
          <a:r>
            <a:rPr lang="ru-RU" dirty="0" smtClean="0"/>
            <a:t>Физика</a:t>
          </a:r>
          <a:endParaRPr lang="be-BY" dirty="0"/>
        </a:p>
      </dgm:t>
    </dgm:pt>
    <dgm:pt modelId="{1D670AED-C1F9-4C3D-A22A-751683F5D9FC}" type="parTrans" cxnId="{97260E1A-B9A8-4445-B721-3F12C9F0E3A9}">
      <dgm:prSet/>
      <dgm:spPr/>
      <dgm:t>
        <a:bodyPr/>
        <a:lstStyle/>
        <a:p>
          <a:endParaRPr lang="be-BY"/>
        </a:p>
      </dgm:t>
    </dgm:pt>
    <dgm:pt modelId="{EF7E411F-0CD9-43E2-A03E-4EFBAA489A8E}" type="sibTrans" cxnId="{97260E1A-B9A8-4445-B721-3F12C9F0E3A9}">
      <dgm:prSet/>
      <dgm:spPr/>
      <dgm:t>
        <a:bodyPr/>
        <a:lstStyle/>
        <a:p>
          <a:endParaRPr lang="be-BY"/>
        </a:p>
      </dgm:t>
    </dgm:pt>
    <dgm:pt modelId="{D6E3D140-327D-4938-9450-419EF3750250}">
      <dgm:prSet phldrT="[Текст]"/>
      <dgm:spPr/>
      <dgm:t>
        <a:bodyPr/>
        <a:lstStyle/>
        <a:p>
          <a:r>
            <a:rPr lang="ru-RU" dirty="0" smtClean="0"/>
            <a:t>Для человека</a:t>
          </a:r>
          <a:endParaRPr lang="be-BY" dirty="0"/>
        </a:p>
      </dgm:t>
    </dgm:pt>
    <dgm:pt modelId="{37DC4A8E-D40A-4B71-9D23-2149D6FEF7A5}" type="parTrans" cxnId="{EEA146A2-4CC9-4B09-8267-A6CA8BD572EA}">
      <dgm:prSet/>
      <dgm:spPr/>
      <dgm:t>
        <a:bodyPr/>
        <a:lstStyle/>
        <a:p>
          <a:endParaRPr lang="be-BY"/>
        </a:p>
      </dgm:t>
    </dgm:pt>
    <dgm:pt modelId="{7EE97A3A-1C29-4069-9A21-3FB569E39AF5}" type="sibTrans" cxnId="{EEA146A2-4CC9-4B09-8267-A6CA8BD572EA}">
      <dgm:prSet/>
      <dgm:spPr/>
      <dgm:t>
        <a:bodyPr/>
        <a:lstStyle/>
        <a:p>
          <a:endParaRPr lang="be-BY"/>
        </a:p>
      </dgm:t>
    </dgm:pt>
    <dgm:pt modelId="{1963B6C0-1D5D-42AD-A254-840327026A5D}">
      <dgm:prSet phldrT="[Текст]"/>
      <dgm:spPr/>
      <dgm:t>
        <a:bodyPr/>
        <a:lstStyle/>
        <a:p>
          <a:r>
            <a:rPr lang="ru-RU" dirty="0" smtClean="0"/>
            <a:t>Изменение отображения</a:t>
          </a:r>
          <a:endParaRPr lang="be-BY" dirty="0"/>
        </a:p>
      </dgm:t>
    </dgm:pt>
    <dgm:pt modelId="{7D7D5560-58A1-4DF1-9917-B84590782811}" type="parTrans" cxnId="{96A52E60-5121-4EED-88E8-3A2D116EFBEC}">
      <dgm:prSet/>
      <dgm:spPr/>
      <dgm:t>
        <a:bodyPr/>
        <a:lstStyle/>
        <a:p>
          <a:endParaRPr lang="be-BY"/>
        </a:p>
      </dgm:t>
    </dgm:pt>
    <dgm:pt modelId="{1AB0C0FC-F8D0-42D1-8067-04A78B7DE375}" type="sibTrans" cxnId="{96A52E60-5121-4EED-88E8-3A2D116EFBEC}">
      <dgm:prSet/>
      <dgm:spPr/>
      <dgm:t>
        <a:bodyPr/>
        <a:lstStyle/>
        <a:p>
          <a:endParaRPr lang="be-BY"/>
        </a:p>
      </dgm:t>
    </dgm:pt>
    <dgm:pt modelId="{06581452-71DE-4919-BF45-61AD780CF80F}" type="pres">
      <dgm:prSet presAssocID="{756E613F-B0A2-4CAF-9BA5-D788EF482F8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be-BY"/>
        </a:p>
      </dgm:t>
    </dgm:pt>
    <dgm:pt modelId="{1975E342-43CF-43DF-B393-710F3EA5BFEF}" type="pres">
      <dgm:prSet presAssocID="{5EA29F10-1847-44C9-91F1-E34A6A384520}" presName="linNode" presStyleCnt="0"/>
      <dgm:spPr/>
    </dgm:pt>
    <dgm:pt modelId="{3B40362D-DEA6-4D3F-9AAF-54FEF032FB95}" type="pres">
      <dgm:prSet presAssocID="{5EA29F10-1847-44C9-91F1-E34A6A384520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be-BY"/>
        </a:p>
      </dgm:t>
    </dgm:pt>
    <dgm:pt modelId="{1CA36E93-5BCE-412F-B13B-C6D90DEE64EE}" type="pres">
      <dgm:prSet presAssocID="{5EA29F10-1847-44C9-91F1-E34A6A384520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be-BY"/>
        </a:p>
      </dgm:t>
    </dgm:pt>
    <dgm:pt modelId="{18F9AC90-8F79-4224-9E2C-8D1ABAB14EBD}" type="pres">
      <dgm:prSet presAssocID="{F6A6E069-4450-43AE-8A78-791005D6E6F3}" presName="spacing" presStyleCnt="0"/>
      <dgm:spPr/>
    </dgm:pt>
    <dgm:pt modelId="{DC2747B6-5955-4070-B3B7-A95F89BD140B}" type="pres">
      <dgm:prSet presAssocID="{7F8A1AE1-957D-420A-A3EB-B505513C3BC9}" presName="linNode" presStyleCnt="0"/>
      <dgm:spPr/>
    </dgm:pt>
    <dgm:pt modelId="{0F04F6F7-B4F1-450A-AF00-513103C4A5E8}" type="pres">
      <dgm:prSet presAssocID="{7F8A1AE1-957D-420A-A3EB-B505513C3BC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be-BY"/>
        </a:p>
      </dgm:t>
    </dgm:pt>
    <dgm:pt modelId="{BAA44E63-2CFB-43EB-94AD-E71660B80984}" type="pres">
      <dgm:prSet presAssocID="{7F8A1AE1-957D-420A-A3EB-B505513C3BC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be-BY"/>
        </a:p>
      </dgm:t>
    </dgm:pt>
  </dgm:ptLst>
  <dgm:cxnLst>
    <dgm:cxn modelId="{D8D888F0-EC82-49A1-86C3-AAE831C73D1C}" srcId="{5EA29F10-1847-44C9-91F1-E34A6A384520}" destId="{F81354B2-ECF3-4FBC-9801-814358918663}" srcOrd="1" destOrd="0" parTransId="{DF6AF048-1F41-45A8-BB91-54100761F30E}" sibTransId="{E048A56B-957D-4CDF-B4F3-A2C9D84C7EFC}"/>
    <dgm:cxn modelId="{EEA146A2-4CC9-4B09-8267-A6CA8BD572EA}" srcId="{7F8A1AE1-957D-420A-A3EB-B505513C3BC9}" destId="{D6E3D140-327D-4938-9450-419EF3750250}" srcOrd="0" destOrd="0" parTransId="{37DC4A8E-D40A-4B71-9D23-2149D6FEF7A5}" sibTransId="{7EE97A3A-1C29-4069-9A21-3FB569E39AF5}"/>
    <dgm:cxn modelId="{6388C507-F3C6-4D4F-B540-83195EE246D7}" type="presOf" srcId="{756E613F-B0A2-4CAF-9BA5-D788EF482F8D}" destId="{06581452-71DE-4919-BF45-61AD780CF80F}" srcOrd="0" destOrd="0" presId="urn:microsoft.com/office/officeart/2005/8/layout/vList6"/>
    <dgm:cxn modelId="{BCD8F341-0AB8-42C1-B999-58F596328580}" type="presOf" srcId="{F81354B2-ECF3-4FBC-9801-814358918663}" destId="{1CA36E93-5BCE-412F-B13B-C6D90DEE64EE}" srcOrd="0" destOrd="1" presId="urn:microsoft.com/office/officeart/2005/8/layout/vList6"/>
    <dgm:cxn modelId="{280E64DF-ED0C-42E6-8CFB-90B11FC0B4DF}" type="presOf" srcId="{1963B6C0-1D5D-42AD-A254-840327026A5D}" destId="{BAA44E63-2CFB-43EB-94AD-E71660B80984}" srcOrd="0" destOrd="1" presId="urn:microsoft.com/office/officeart/2005/8/layout/vList6"/>
    <dgm:cxn modelId="{7FCC34EB-B7A1-43FF-80F2-2B8F89EBF486}" srcId="{5EA29F10-1847-44C9-91F1-E34A6A384520}" destId="{38EE2B3F-8223-4531-A190-A37F221D4F5B}" srcOrd="0" destOrd="0" parTransId="{8E50548C-3464-46BF-B217-66128FE9BACD}" sibTransId="{0E96884F-8544-4BB6-8A84-16B4A92D6045}"/>
    <dgm:cxn modelId="{97260E1A-B9A8-4445-B721-3F12C9F0E3A9}" srcId="{756E613F-B0A2-4CAF-9BA5-D788EF482F8D}" destId="{7F8A1AE1-957D-420A-A3EB-B505513C3BC9}" srcOrd="1" destOrd="0" parTransId="{1D670AED-C1F9-4C3D-A22A-751683F5D9FC}" sibTransId="{EF7E411F-0CD9-43E2-A03E-4EFBAA489A8E}"/>
    <dgm:cxn modelId="{BD846AE4-193F-483D-90FA-CF17ADD6AE52}" type="presOf" srcId="{7F8A1AE1-957D-420A-A3EB-B505513C3BC9}" destId="{0F04F6F7-B4F1-450A-AF00-513103C4A5E8}" srcOrd="0" destOrd="0" presId="urn:microsoft.com/office/officeart/2005/8/layout/vList6"/>
    <dgm:cxn modelId="{96A52E60-5121-4EED-88E8-3A2D116EFBEC}" srcId="{7F8A1AE1-957D-420A-A3EB-B505513C3BC9}" destId="{1963B6C0-1D5D-42AD-A254-840327026A5D}" srcOrd="1" destOrd="0" parTransId="{7D7D5560-58A1-4DF1-9917-B84590782811}" sibTransId="{1AB0C0FC-F8D0-42D1-8067-04A78B7DE375}"/>
    <dgm:cxn modelId="{FAEA73F7-E49F-45EA-9E29-38138258666B}" type="presOf" srcId="{5EA29F10-1847-44C9-91F1-E34A6A384520}" destId="{3B40362D-DEA6-4D3F-9AAF-54FEF032FB95}" srcOrd="0" destOrd="0" presId="urn:microsoft.com/office/officeart/2005/8/layout/vList6"/>
    <dgm:cxn modelId="{73AC7D28-1490-4782-842C-58702006E372}" srcId="{756E613F-B0A2-4CAF-9BA5-D788EF482F8D}" destId="{5EA29F10-1847-44C9-91F1-E34A6A384520}" srcOrd="0" destOrd="0" parTransId="{BB291F7B-F991-4355-B718-3B909C0AA574}" sibTransId="{F6A6E069-4450-43AE-8A78-791005D6E6F3}"/>
    <dgm:cxn modelId="{3C6C7668-BF7A-4BEE-982A-F791528990DE}" type="presOf" srcId="{38EE2B3F-8223-4531-A190-A37F221D4F5B}" destId="{1CA36E93-5BCE-412F-B13B-C6D90DEE64EE}" srcOrd="0" destOrd="0" presId="urn:microsoft.com/office/officeart/2005/8/layout/vList6"/>
    <dgm:cxn modelId="{139DA9F6-7A58-48B1-8016-C8717D31C576}" type="presOf" srcId="{D6E3D140-327D-4938-9450-419EF3750250}" destId="{BAA44E63-2CFB-43EB-94AD-E71660B80984}" srcOrd="0" destOrd="0" presId="urn:microsoft.com/office/officeart/2005/8/layout/vList6"/>
    <dgm:cxn modelId="{203762E8-E3B4-4FAA-BD07-41B0B852BEA0}" type="presParOf" srcId="{06581452-71DE-4919-BF45-61AD780CF80F}" destId="{1975E342-43CF-43DF-B393-710F3EA5BFEF}" srcOrd="0" destOrd="0" presId="urn:microsoft.com/office/officeart/2005/8/layout/vList6"/>
    <dgm:cxn modelId="{69AE5E55-87BC-4B14-B625-2010ECF69D3D}" type="presParOf" srcId="{1975E342-43CF-43DF-B393-710F3EA5BFEF}" destId="{3B40362D-DEA6-4D3F-9AAF-54FEF032FB95}" srcOrd="0" destOrd="0" presId="urn:microsoft.com/office/officeart/2005/8/layout/vList6"/>
    <dgm:cxn modelId="{56DEFF20-9D8A-47CD-B325-7E633A8EB9B9}" type="presParOf" srcId="{1975E342-43CF-43DF-B393-710F3EA5BFEF}" destId="{1CA36E93-5BCE-412F-B13B-C6D90DEE64EE}" srcOrd="1" destOrd="0" presId="urn:microsoft.com/office/officeart/2005/8/layout/vList6"/>
    <dgm:cxn modelId="{CBF26A13-F121-4917-B7AD-74948A0EC263}" type="presParOf" srcId="{06581452-71DE-4919-BF45-61AD780CF80F}" destId="{18F9AC90-8F79-4224-9E2C-8D1ABAB14EBD}" srcOrd="1" destOrd="0" presId="urn:microsoft.com/office/officeart/2005/8/layout/vList6"/>
    <dgm:cxn modelId="{CA0933B9-8BA0-4591-9BD7-906A1ACF7CDE}" type="presParOf" srcId="{06581452-71DE-4919-BF45-61AD780CF80F}" destId="{DC2747B6-5955-4070-B3B7-A95F89BD140B}" srcOrd="2" destOrd="0" presId="urn:microsoft.com/office/officeart/2005/8/layout/vList6"/>
    <dgm:cxn modelId="{2971C712-CA27-4163-89E5-985100FA31CA}" type="presParOf" srcId="{DC2747B6-5955-4070-B3B7-A95F89BD140B}" destId="{0F04F6F7-B4F1-450A-AF00-513103C4A5E8}" srcOrd="0" destOrd="0" presId="urn:microsoft.com/office/officeart/2005/8/layout/vList6"/>
    <dgm:cxn modelId="{2D8975ED-8EE2-404E-BAE6-6BF649AEBCFA}" type="presParOf" srcId="{DC2747B6-5955-4070-B3B7-A95F89BD140B}" destId="{BAA44E63-2CFB-43EB-94AD-E71660B8098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6E93-5BCE-412F-B13B-C6D90DEE64EE}">
      <dsp:nvSpPr>
        <dsp:cNvPr id="0" name=""/>
        <dsp:cNvSpPr/>
      </dsp:nvSpPr>
      <dsp:spPr>
        <a:xfrm>
          <a:off x="2895599" y="496"/>
          <a:ext cx="43434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Для ПС</a:t>
          </a:r>
          <a:endParaRPr lang="be-BY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Для понимания </a:t>
          </a:r>
          <a:endParaRPr lang="be-BY" sz="3100" kern="1200" dirty="0"/>
        </a:p>
      </dsp:txBody>
      <dsp:txXfrm>
        <a:off x="2895599" y="242342"/>
        <a:ext cx="3617863" cy="1451073"/>
      </dsp:txXfrm>
    </dsp:sp>
    <dsp:sp modelId="{3B40362D-DEA6-4D3F-9AAF-54FEF032FB95}">
      <dsp:nvSpPr>
        <dsp:cNvPr id="0" name=""/>
        <dsp:cNvSpPr/>
      </dsp:nvSpPr>
      <dsp:spPr>
        <a:xfrm>
          <a:off x="0" y="496"/>
          <a:ext cx="2895600" cy="19347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Логика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(семантика)</a:t>
          </a:r>
          <a:endParaRPr lang="be-BY" sz="3600" kern="1200" dirty="0"/>
        </a:p>
      </dsp:txBody>
      <dsp:txXfrm>
        <a:off x="94447" y="94943"/>
        <a:ext cx="2706706" cy="1745871"/>
      </dsp:txXfrm>
    </dsp:sp>
    <dsp:sp modelId="{BAA44E63-2CFB-43EB-94AD-E71660B80984}">
      <dsp:nvSpPr>
        <dsp:cNvPr id="0" name=""/>
        <dsp:cNvSpPr/>
      </dsp:nvSpPr>
      <dsp:spPr>
        <a:xfrm>
          <a:off x="2895599" y="2128738"/>
          <a:ext cx="43434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Для человека</a:t>
          </a:r>
          <a:endParaRPr lang="be-BY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Изменение отображения</a:t>
          </a:r>
          <a:endParaRPr lang="be-BY" sz="3100" kern="1200" dirty="0"/>
        </a:p>
      </dsp:txBody>
      <dsp:txXfrm>
        <a:off x="2895599" y="2370584"/>
        <a:ext cx="3617863" cy="1451073"/>
      </dsp:txXfrm>
    </dsp:sp>
    <dsp:sp modelId="{0F04F6F7-B4F1-450A-AF00-513103C4A5E8}">
      <dsp:nvSpPr>
        <dsp:cNvPr id="0" name=""/>
        <dsp:cNvSpPr/>
      </dsp:nvSpPr>
      <dsp:spPr>
        <a:xfrm>
          <a:off x="0" y="2128738"/>
          <a:ext cx="2895600" cy="19347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Физика</a:t>
          </a:r>
          <a:endParaRPr lang="be-BY" sz="3600" kern="1200" dirty="0"/>
        </a:p>
      </dsp:txBody>
      <dsp:txXfrm>
        <a:off x="94447" y="2223185"/>
        <a:ext cx="2706706" cy="174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64552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://www.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edito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20058" cy="14700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Технология создания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Web</a:t>
            </a:r>
            <a:r>
              <a:rPr lang="ru-RU" sz="3600" b="1" dirty="0"/>
              <a:t>-</a:t>
            </a:r>
            <a:r>
              <a:rPr lang="be-BY" sz="3600" b="1" dirty="0" smtClean="0"/>
              <a:t>документов</a:t>
            </a:r>
            <a:r>
              <a:rPr lang="be-BY" sz="3600" dirty="0" smtClean="0"/>
              <a:t> </a:t>
            </a:r>
            <a:endParaRPr lang="be-B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328" y="3810000"/>
            <a:ext cx="6408000" cy="2232000"/>
          </a:xfrm>
        </p:spPr>
        <p:txBody>
          <a:bodyPr>
            <a:normAutofit/>
          </a:bodyPr>
          <a:lstStyle/>
          <a:p>
            <a:r>
              <a:rPr lang="ru-RU" sz="2000" dirty="0"/>
              <a:t>История возникновения </a:t>
            </a:r>
            <a:r>
              <a:rPr lang="en-US" sz="2000" dirty="0"/>
              <a:t>HTML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en-US" sz="2000" dirty="0" smtClean="0"/>
              <a:t>HTML</a:t>
            </a:r>
            <a:r>
              <a:rPr lang="ru-RU" sz="2000" dirty="0"/>
              <a:t>-редакторы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Структура </a:t>
            </a:r>
            <a:r>
              <a:rPr lang="en-US" sz="2000" dirty="0"/>
              <a:t>HTML</a:t>
            </a:r>
            <a:r>
              <a:rPr lang="ru-RU" sz="2000" dirty="0"/>
              <a:t>-документа. </a:t>
            </a:r>
            <a:endParaRPr lang="ru-RU" sz="2000" dirty="0" smtClean="0"/>
          </a:p>
          <a:p>
            <a:r>
              <a:rPr lang="ru-RU" sz="2000" dirty="0" smtClean="0"/>
              <a:t>Физическое </a:t>
            </a:r>
            <a:r>
              <a:rPr lang="ru-RU" sz="2000" dirty="0"/>
              <a:t>и логическое форматирование текста. </a:t>
            </a:r>
            <a:endParaRPr lang="ru-RU" sz="2000" dirty="0" smtClean="0"/>
          </a:p>
          <a:p>
            <a:r>
              <a:rPr lang="ru-RU" sz="2000" dirty="0" smtClean="0"/>
              <a:t>Ссылки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Использование графики.</a:t>
            </a:r>
            <a:endParaRPr lang="be-BY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HTML</a:t>
            </a:r>
            <a:r>
              <a:rPr lang="ru-RU" dirty="0" smtClean="0"/>
              <a:t>-документа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ru-RU" dirty="0" smtClean="0"/>
              <a:t>служебная информация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&lt;/head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&lt;body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	</a:t>
            </a:r>
            <a:r>
              <a:rPr lang="ru-RU" dirty="0" smtClean="0">
                <a:solidFill>
                  <a:srgbClr val="0000FF"/>
                </a:solidFill>
              </a:rPr>
              <a:t>	</a:t>
            </a:r>
            <a:r>
              <a:rPr lang="ru-RU" dirty="0" smtClean="0"/>
              <a:t>содержимое документа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&lt;/body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&lt;/html&gt;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Заголовок документа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966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&lt;title&gt;</a:t>
            </a:r>
            <a:r>
              <a:rPr lang="ru-RU" dirty="0" smtClean="0"/>
              <a:t>Заголовок</a:t>
            </a:r>
            <a:r>
              <a:rPr lang="en-US" b="1" dirty="0" smtClean="0">
                <a:solidFill>
                  <a:srgbClr val="0000FF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&lt;/head&gt;</a:t>
            </a:r>
          </a:p>
          <a:p>
            <a:pPr marL="0" indent="0">
              <a:buNone/>
            </a:pP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81" y="1278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Комментарии в </a:t>
            </a:r>
            <a:r>
              <a:rPr lang="en-US" dirty="0" smtClean="0"/>
              <a:t>HTML </a:t>
            </a:r>
            <a:r>
              <a:rPr lang="ru-RU" dirty="0" smtClean="0"/>
              <a:t>задаются при помощи последовательности:</a:t>
            </a:r>
            <a:endParaRPr lang="ru-RU" dirty="0"/>
          </a:p>
          <a:p>
            <a:pPr marL="0" indent="0" algn="ctr">
              <a:buNone/>
            </a:pPr>
            <a:r>
              <a:rPr lang="en-US" sz="3600" b="1" dirty="0" smtClean="0"/>
              <a:t>&lt;!--    </a:t>
            </a:r>
            <a:r>
              <a:rPr lang="en-US" sz="3600" b="1" dirty="0" smtClean="0">
                <a:sym typeface="Wingdings" panose="05000000000000000000" pitchFamily="2" charset="2"/>
              </a:rPr>
              <a:t>--&gt;</a:t>
            </a:r>
            <a:endParaRPr lang="ru-RU" sz="3600" b="1" dirty="0" smtClean="0"/>
          </a:p>
          <a:p>
            <a:pPr marL="0" indent="0">
              <a:buNone/>
            </a:pP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http://cdn.joxi.ru/uploads/prod/2014/09/02/e39/da0/2072af740897f6766257abe6a1496aca91e3b4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28" y="2876549"/>
            <a:ext cx="62484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Физическое и логическое форматирование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/>
              <a:t>Текст - логика и физика</a:t>
            </a:r>
            <a:r>
              <a:rPr lang="be-BY" b="1" dirty="0" smtClean="0"/>
              <a:t>..</a:t>
            </a:r>
            <a:endParaRPr lang="be-BY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49218070"/>
              </p:ext>
            </p:extLst>
          </p:nvPr>
        </p:nvGraphicFramePr>
        <p:xfrm>
          <a:off x="1199609" y="16002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0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Теги форматирования текста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39450" y="1600200"/>
            <a:ext cx="8423550" cy="4525963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теги для форматирования текста можно разделить на следующие группы</a:t>
            </a: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be-BY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</a:t>
            </a: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заголовков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</a:t>
            </a: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форматирования </a:t>
            </a: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be-BY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Абзацы, средства переноса текста</a:t>
            </a:r>
            <a:endParaRPr lang="be-BY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</a:t>
            </a: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ввода «компьютерного» </a:t>
            </a: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</a:t>
            </a:r>
            <a:r>
              <a:rPr lang="be-B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оформления цитат и </a:t>
            </a:r>
            <a:r>
              <a:rPr lang="be-BY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be-BY" dirty="0">
              <a:latin typeface="Arial" panose="020B0604020202020204" pitchFamily="34" charset="0"/>
            </a:endParaRP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747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Теги заголовков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00FF"/>
                </a:solidFill>
              </a:rPr>
              <a:t>&lt;h1&gt;</a:t>
            </a:r>
            <a:r>
              <a:rPr lang="ru-RU" dirty="0"/>
              <a:t>Заголовок первого уровня</a:t>
            </a:r>
            <a:r>
              <a:rPr lang="ru-RU" dirty="0">
                <a:solidFill>
                  <a:srgbClr val="0000FF"/>
                </a:solidFill>
              </a:rPr>
              <a:t>&lt;/h1</a:t>
            </a:r>
            <a:r>
              <a:rPr lang="ru-RU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>
                <a:solidFill>
                  <a:srgbClr val="0000FF"/>
                </a:solidFill>
              </a:rPr>
              <a:t>h2&gt;</a:t>
            </a:r>
            <a:r>
              <a:rPr lang="ru-RU" dirty="0"/>
              <a:t>Заголовок второго уровня</a:t>
            </a:r>
            <a:r>
              <a:rPr lang="ru-RU" dirty="0">
                <a:solidFill>
                  <a:srgbClr val="0000FF"/>
                </a:solidFill>
              </a:rPr>
              <a:t>&lt;/h2</a:t>
            </a:r>
            <a:r>
              <a:rPr lang="ru-RU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>
                <a:solidFill>
                  <a:srgbClr val="0000FF"/>
                </a:solidFill>
              </a:rPr>
              <a:t>h3&gt;</a:t>
            </a:r>
            <a:r>
              <a:rPr lang="ru-RU" dirty="0"/>
              <a:t>Заголовок третьего уровня</a:t>
            </a:r>
            <a:r>
              <a:rPr lang="ru-RU" dirty="0">
                <a:solidFill>
                  <a:srgbClr val="0000FF"/>
                </a:solidFill>
              </a:rPr>
              <a:t>&lt;/h3&gt; 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>
                <a:solidFill>
                  <a:srgbClr val="0000FF"/>
                </a:solidFill>
              </a:rPr>
              <a:t>h4&gt;</a:t>
            </a:r>
            <a:r>
              <a:rPr lang="ru-RU" dirty="0"/>
              <a:t>Заголовок четвертого уровня</a:t>
            </a:r>
            <a:r>
              <a:rPr lang="ru-RU" dirty="0">
                <a:solidFill>
                  <a:srgbClr val="0000FF"/>
                </a:solidFill>
              </a:rPr>
              <a:t>&lt;/h4&gt; 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>
                <a:solidFill>
                  <a:srgbClr val="0000FF"/>
                </a:solidFill>
              </a:rPr>
              <a:t>h5&gt;</a:t>
            </a:r>
            <a:r>
              <a:rPr lang="ru-RU" dirty="0"/>
              <a:t>Заголовок пятого уровня</a:t>
            </a:r>
            <a:r>
              <a:rPr lang="ru-RU" dirty="0">
                <a:solidFill>
                  <a:srgbClr val="0000FF"/>
                </a:solidFill>
              </a:rPr>
              <a:t>&lt;/h5</a:t>
            </a:r>
            <a:r>
              <a:rPr lang="ru-RU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&lt;h6&gt;</a:t>
            </a:r>
            <a:r>
              <a:rPr lang="ru-RU" dirty="0" smtClean="0"/>
              <a:t>Заголовок шестого уровня</a:t>
            </a:r>
            <a:r>
              <a:rPr lang="ru-RU" dirty="0" smtClean="0">
                <a:solidFill>
                  <a:srgbClr val="0000FF"/>
                </a:solidFill>
              </a:rPr>
              <a:t>&lt;/h6&gt;</a:t>
            </a:r>
          </a:p>
          <a:p>
            <a:endParaRPr lang="ru-RU" dirty="0">
              <a:solidFill>
                <a:srgbClr val="0000FF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2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902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be-BY" dirty="0">
                <a:solidFill>
                  <a:srgbClr val="902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 - </a:t>
            </a:r>
            <a:r>
              <a:rPr lang="be-BY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выравнивание заголовка</a:t>
            </a:r>
            <a:r>
              <a:rPr lang="be-BY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be-BY" sz="4800" dirty="0">
              <a:latin typeface="Arial" panose="020B0604020202020204" pitchFamily="34" charset="0"/>
            </a:endParaRPr>
          </a:p>
          <a:p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Теги для форматирования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be-BY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e-BY" dirty="0" smtClean="0"/>
              <a:t>жирное </a:t>
            </a:r>
            <a:r>
              <a:rPr lang="be-BY" dirty="0"/>
              <a:t>начертание </a:t>
            </a:r>
            <a:r>
              <a:rPr lang="be-BY" dirty="0" smtClean="0"/>
              <a:t>шрифта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e-BY" dirty="0"/>
              <a:t> жирное начертание шрифта</a:t>
            </a: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курсив</a:t>
            </a: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курсив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/>
              <a:t>уменьшает </a:t>
            </a:r>
            <a:r>
              <a:rPr lang="ru-RU" dirty="0"/>
              <a:t>размер шрифта на единицу по сравнению с обычным </a:t>
            </a:r>
            <a:r>
              <a:rPr lang="ru-RU" dirty="0" smtClean="0"/>
              <a:t>текстом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о</a:t>
            </a:r>
            <a:r>
              <a:rPr lang="ru-RU" dirty="0" smtClean="0"/>
              <a:t>тображает </a:t>
            </a:r>
            <a:r>
              <a:rPr lang="ru-RU" dirty="0"/>
              <a:t>шрифт в виде нижнего </a:t>
            </a:r>
            <a:r>
              <a:rPr lang="ru-RU" dirty="0" smtClean="0"/>
              <a:t>индекса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о</a:t>
            </a:r>
            <a:r>
              <a:rPr lang="ru-RU" dirty="0" smtClean="0"/>
              <a:t>тображает </a:t>
            </a:r>
            <a:r>
              <a:rPr lang="ru-RU" dirty="0"/>
              <a:t>шрифт в виде верхнего </a:t>
            </a:r>
            <a:r>
              <a:rPr lang="ru-RU" dirty="0" smtClean="0"/>
              <a:t>индекса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&lt;u&gt; - </a:t>
            </a:r>
            <a:r>
              <a:rPr lang="be-BY" dirty="0"/>
              <a:t>подчеркнутый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be-BY" dirty="0" smtClean="0"/>
              <a:t>подчеркнутый</a:t>
            </a:r>
            <a:r>
              <a:rPr lang="en-US" dirty="0" smtClean="0"/>
              <a:t> (</a:t>
            </a:r>
            <a:r>
              <a:rPr lang="ru-RU" dirty="0" smtClean="0"/>
              <a:t>изменения в тексте)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&lt;s&gt;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перечеркнутый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перечеркнутый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e-BY" dirty="0"/>
              <a:t>Помечает текст как </a:t>
            </a:r>
            <a:r>
              <a:rPr lang="be-BY" dirty="0" smtClean="0"/>
              <a:t>выделенный (</a:t>
            </a:r>
            <a:r>
              <a:rPr lang="en-US" dirty="0" smtClean="0"/>
              <a:t>FF &amp; GH – </a:t>
            </a:r>
            <a:r>
              <a:rPr lang="be-BY" dirty="0"/>
              <a:t>выделяется желтым цветом</a:t>
            </a:r>
            <a:r>
              <a:rPr lang="ru-RU" dirty="0" smtClean="0"/>
              <a:t>)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Абзацы, средства переноса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be-BY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b="1" u="sng" dirty="0" smtClean="0"/>
              <a:t>блочный элемент</a:t>
            </a:r>
            <a:r>
              <a:rPr lang="be-BY" dirty="0" smtClean="0"/>
              <a:t> - </a:t>
            </a:r>
            <a:r>
              <a:rPr lang="ru-RU" dirty="0"/>
              <a:t>всегда начинается с новой </a:t>
            </a:r>
            <a:r>
              <a:rPr lang="ru-RU" dirty="0" smtClean="0"/>
              <a:t>строки, между абзацами – отступ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align -</a:t>
            </a:r>
            <a:r>
              <a:rPr lang="ru-RU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dirty="0"/>
              <a:t>Определяет выравнивание текста.</a:t>
            </a:r>
            <a:endParaRPr lang="ru-RU" b="1" u="sng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устанавливает перевод строки в том месте, где этот тег </a:t>
            </a:r>
            <a:r>
              <a:rPr lang="ru-RU" dirty="0" smtClean="0"/>
              <a:t>находится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!!ОДИНОЧНЫЙ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e-BY" dirty="0" smtClean="0"/>
              <a:t>горизонтальная линия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!!ОДИНОЧНЫЙ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dirty="0"/>
              <a:t>Определяет выравнивание </a:t>
            </a:r>
            <a:r>
              <a:rPr lang="be-BY" dirty="0" smtClean="0"/>
              <a:t>линии.</a:t>
            </a:r>
            <a:endParaRPr lang="en-US" dirty="0" smtClean="0"/>
          </a:p>
          <a:p>
            <a:pPr marL="400050" lvl="1" indent="0">
              <a:buNone/>
            </a:pPr>
            <a:r>
              <a:rPr lang="be-BY" b="1" dirty="0" smtClean="0">
                <a:solidFill>
                  <a:srgbClr val="0000FF"/>
                </a:solidFill>
              </a:rPr>
              <a:t>color</a:t>
            </a:r>
            <a:r>
              <a:rPr lang="be-BY" dirty="0" smtClean="0"/>
              <a:t> </a:t>
            </a:r>
            <a:r>
              <a:rPr lang="ru-RU" dirty="0"/>
              <a:t>- ц</a:t>
            </a:r>
            <a:r>
              <a:rPr lang="be-BY" dirty="0"/>
              <a:t>вет </a:t>
            </a:r>
            <a:r>
              <a:rPr lang="be-BY" dirty="0" smtClean="0"/>
              <a:t>линии.</a:t>
            </a:r>
            <a:endParaRPr lang="en-US" dirty="0"/>
          </a:p>
          <a:p>
            <a:pPr marL="400050" lvl="1" indent="0">
              <a:buNone/>
            </a:pPr>
            <a:r>
              <a:rPr lang="be-BY" b="1" dirty="0" smtClean="0">
                <a:solidFill>
                  <a:srgbClr val="0000FF"/>
                </a:solidFill>
              </a:rPr>
              <a:t>size</a:t>
            </a:r>
            <a:r>
              <a:rPr lang="be-BY" dirty="0" smtClean="0"/>
              <a:t> 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- </a:t>
            </a:r>
            <a:r>
              <a:rPr lang="be-BY" dirty="0"/>
              <a:t>Толщина </a:t>
            </a:r>
            <a:r>
              <a:rPr lang="be-BY" dirty="0" smtClean="0"/>
              <a:t>линии.</a:t>
            </a:r>
            <a:endParaRPr lang="en-US" dirty="0" smtClean="0"/>
          </a:p>
          <a:p>
            <a:pPr marL="400050" lvl="1" indent="0">
              <a:buNone/>
            </a:pPr>
            <a:r>
              <a:rPr lang="be-BY" b="1" dirty="0" smtClean="0">
                <a:solidFill>
                  <a:srgbClr val="0000FF"/>
                </a:solidFill>
              </a:rPr>
              <a:t>width</a:t>
            </a:r>
            <a:r>
              <a:rPr lang="be-BY" dirty="0" smtClean="0"/>
              <a:t> </a:t>
            </a:r>
            <a:r>
              <a:rPr lang="ru-RU" dirty="0"/>
              <a:t>- </a:t>
            </a:r>
            <a:r>
              <a:rPr lang="be-BY" dirty="0"/>
              <a:t>Ширина линии.</a:t>
            </a:r>
          </a:p>
          <a:p>
            <a:pPr marL="0" lvl="0" indent="0">
              <a:buNone/>
            </a:pPr>
            <a:endParaRPr lang="ru-RU" b="1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Теги для ввода «компьютерного» текста</a:t>
            </a:r>
            <a:endParaRPr lang="be-BY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e-BY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Предназначен для отображения текста программного </a:t>
            </a:r>
            <a:r>
              <a:rPr lang="ru-RU" dirty="0" smtClean="0"/>
              <a:t>код (</a:t>
            </a:r>
            <a:r>
              <a:rPr lang="ru-RU" i="1" dirty="0" smtClean="0"/>
              <a:t>отображается как </a:t>
            </a:r>
            <a:r>
              <a:rPr lang="ru-RU" i="1" dirty="0" err="1"/>
              <a:t>моноширинный</a:t>
            </a:r>
            <a:r>
              <a:rPr lang="ru-RU" i="1" dirty="0"/>
              <a:t> текст уменьшенного </a:t>
            </a:r>
            <a:r>
              <a:rPr lang="ru-RU" i="1" dirty="0" smtClean="0"/>
              <a:t>размера</a:t>
            </a:r>
            <a:r>
              <a:rPr lang="ru-RU" dirty="0" smtClean="0"/>
              <a:t>)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используется для обозначения текста, который набирается на клавиатуре или для названия </a:t>
            </a:r>
            <a:r>
              <a:rPr lang="ru-RU" dirty="0" smtClean="0"/>
              <a:t>клавиш (</a:t>
            </a:r>
            <a:r>
              <a:rPr lang="be-BY" i="1" dirty="0" smtClean="0"/>
              <a:t>моноширинный</a:t>
            </a:r>
            <a:r>
              <a:rPr lang="be-BY" dirty="0" smtClean="0"/>
              <a:t>)</a:t>
            </a:r>
            <a:endParaRPr lang="ru-RU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для отображения текста, который является результатом вывода компьютерной программы или </a:t>
            </a:r>
            <a:r>
              <a:rPr lang="ru-RU" dirty="0" smtClean="0"/>
              <a:t>скрипта </a:t>
            </a:r>
            <a:r>
              <a:rPr lang="ru-RU" dirty="0"/>
              <a:t>(</a:t>
            </a:r>
            <a:r>
              <a:rPr lang="be-BY" i="1" dirty="0"/>
              <a:t>моноширинный</a:t>
            </a:r>
            <a:r>
              <a:rPr lang="be-BY" dirty="0"/>
              <a:t>)</a:t>
            </a: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/>
              <a:t>для выделения переменных компьютерных </a:t>
            </a:r>
            <a:r>
              <a:rPr lang="ru-RU" dirty="0" smtClean="0"/>
              <a:t>программ (</a:t>
            </a:r>
            <a:r>
              <a:rPr lang="ru-RU" i="1" dirty="0" smtClean="0"/>
              <a:t>курсив</a:t>
            </a:r>
            <a:r>
              <a:rPr lang="ru-RU" dirty="0" smtClean="0"/>
              <a:t>)</a:t>
            </a:r>
            <a:endParaRPr lang="ru-RU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dirty="0"/>
              <a:t>определяет блок предварительно форматированного </a:t>
            </a:r>
            <a:r>
              <a:rPr lang="ru-RU" b="1" dirty="0" smtClean="0"/>
              <a:t>текста </a:t>
            </a:r>
            <a:r>
              <a:rPr lang="ru-RU" b="1" i="1" dirty="0" smtClean="0"/>
              <a:t>(отображает – «как есть»)</a:t>
            </a:r>
            <a:endParaRPr lang="be-BY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optimizaciya-sapr.narod.ru/menu/kar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/>
          <a:stretch/>
        </p:blipFill>
        <p:spPr bwMode="auto">
          <a:xfrm>
            <a:off x="0" y="3200400"/>
            <a:ext cx="3733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6437" y="5986154"/>
            <a:ext cx="174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Internet</a:t>
            </a:r>
            <a:endParaRPr lang="be-BY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68852" y="1434828"/>
            <a:ext cx="2937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Службы?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9293" y="2743200"/>
            <a:ext cx="460395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</a:t>
            </a:r>
            <a:r>
              <a:rPr lang="en-US" sz="2400" dirty="0" smtClean="0"/>
              <a:t>FPT</a:t>
            </a:r>
          </a:p>
          <a:p>
            <a:r>
              <a:rPr lang="en-US" sz="2400" dirty="0" smtClean="0"/>
              <a:t>-</a:t>
            </a:r>
            <a:r>
              <a:rPr lang="ru-RU" sz="2400" dirty="0" smtClean="0"/>
              <a:t>Почтовая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ru-RU" sz="2400" dirty="0" smtClean="0"/>
              <a:t>БД</a:t>
            </a:r>
            <a:endParaRPr lang="en-US" sz="2400" dirty="0" smtClean="0"/>
          </a:p>
          <a:p>
            <a:r>
              <a:rPr lang="en-US" sz="3200" dirty="0" smtClean="0"/>
              <a:t>-WWW (World Wide Web)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2974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Теги </a:t>
            </a:r>
            <a:r>
              <a:rPr lang="ru-RU" sz="3200" dirty="0"/>
              <a:t>для оформления цитат и определений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abbr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be-BY" dirty="0"/>
              <a:t>последовательность символов является </a:t>
            </a:r>
            <a:r>
              <a:rPr lang="be-BY" dirty="0" smtClean="0"/>
              <a:t>аббревиатурой (</a:t>
            </a:r>
            <a:r>
              <a:rPr lang="be-BY" i="1" dirty="0" smtClean="0"/>
              <a:t>Опера</a:t>
            </a:r>
            <a:r>
              <a:rPr lang="be-BY" dirty="0" smtClean="0"/>
              <a:t>)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address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be-BY" dirty="0"/>
              <a:t>информации об </a:t>
            </a:r>
            <a:r>
              <a:rPr lang="be-BY" dirty="0" smtClean="0"/>
              <a:t>авторе (</a:t>
            </a:r>
            <a:r>
              <a:rPr lang="be-BY" i="1" dirty="0" smtClean="0"/>
              <a:t>курсив)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bdo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be-BY" dirty="0"/>
              <a:t>устанавливает направление вывода текста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blockquote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ru-RU" dirty="0"/>
              <a:t>выделения длинных цитат внутри </a:t>
            </a:r>
            <a:r>
              <a:rPr lang="ru-RU" dirty="0" smtClean="0"/>
              <a:t>документа (</a:t>
            </a:r>
            <a:r>
              <a:rPr lang="ru-RU" i="1" dirty="0" smtClean="0"/>
              <a:t>блок с отступами </a:t>
            </a:r>
            <a:r>
              <a:rPr lang="be-BY" dirty="0"/>
              <a:t>слева и справа</a:t>
            </a:r>
            <a:r>
              <a:rPr lang="ru-RU" i="1" dirty="0" smtClean="0"/>
              <a:t>, и отбивкой сверху и снизу)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ru-RU" dirty="0"/>
              <a:t>используется для выделения в тексте </a:t>
            </a:r>
            <a:r>
              <a:rPr lang="ru-RU" dirty="0" smtClean="0"/>
              <a:t>цитат (</a:t>
            </a:r>
            <a:r>
              <a:rPr lang="ru-RU" i="1" dirty="0" smtClean="0"/>
              <a:t>текст в кавычках)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&lt;cite&gt;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ru-RU" dirty="0"/>
              <a:t>помечает текст как цитату или сноску на другой </a:t>
            </a:r>
            <a:r>
              <a:rPr lang="ru-RU" dirty="0" smtClean="0"/>
              <a:t>материал (</a:t>
            </a:r>
            <a:r>
              <a:rPr lang="ru-RU" i="1" dirty="0" smtClean="0"/>
              <a:t>курсив</a:t>
            </a:r>
            <a:r>
              <a:rPr lang="ru-RU" dirty="0" smtClean="0"/>
              <a:t>)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dfn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>
                <a:solidFill>
                  <a:srgbClr val="00B050"/>
                </a:solidFill>
              </a:rPr>
              <a:t> - </a:t>
            </a:r>
            <a:r>
              <a:rPr lang="ru-RU" dirty="0"/>
              <a:t>в документе, когда упоминается новый </a:t>
            </a:r>
            <a:r>
              <a:rPr lang="ru-RU" dirty="0" smtClean="0"/>
              <a:t>термин (</a:t>
            </a:r>
            <a:r>
              <a:rPr lang="ru-RU" i="1" dirty="0" smtClean="0"/>
              <a:t>курсив</a:t>
            </a:r>
            <a:r>
              <a:rPr lang="ru-RU" dirty="0" smtClean="0"/>
              <a:t>)</a:t>
            </a:r>
            <a:endParaRPr lang="en-US" dirty="0">
              <a:solidFill>
                <a:srgbClr val="00B050"/>
              </a:solidFill>
            </a:endParaRP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Специальные символы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cdn.joxi.ru/uploads/prod/2014/09/02/7a7/984/88ed445517364f6daad2c8eb70db94e18bc39d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00785" cy="40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</a:t>
            </a:r>
            <a:endParaRPr lang="be-BY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://sistem1ischesle.ucoz.ru/_si/0/8613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8" y="2743200"/>
            <a:ext cx="369405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2057400"/>
            <a:ext cx="19690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Браузеры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(</a:t>
            </a:r>
            <a:r>
              <a:rPr lang="be-BY" dirty="0" smtClean="0"/>
              <a:t>Клиенты)</a:t>
            </a:r>
            <a:endParaRPr lang="be-BY" dirty="0"/>
          </a:p>
        </p:txBody>
      </p:sp>
      <p:pic>
        <p:nvPicPr>
          <p:cNvPr id="2052" name="Picture 4" descr="http://it911.ru/img/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17087"/>
            <a:ext cx="2895600" cy="359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1840468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Web-c</a:t>
            </a:r>
            <a:r>
              <a:rPr lang="ru-RU" dirty="0" err="1" smtClean="0"/>
              <a:t>ервер</a:t>
            </a:r>
            <a:endParaRPr lang="be-BY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788982" y="2895600"/>
            <a:ext cx="24594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788982" y="4648200"/>
            <a:ext cx="2459418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2965" y="2444235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на отображение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3817415" y="4751548"/>
            <a:ext cx="25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Отображение страницы</a:t>
            </a:r>
            <a:endParaRPr lang="be-BY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190145" y="3361910"/>
            <a:ext cx="1685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HTTP</a:t>
            </a:r>
            <a:endParaRPr lang="ru-RU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4938" y="5729027"/>
            <a:ext cx="737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H</a:t>
            </a:r>
            <a:r>
              <a:rPr lang="en-US" sz="2400" i="1" dirty="0" err="1"/>
              <a:t>yper</a:t>
            </a:r>
            <a:r>
              <a:rPr lang="en-US" sz="2400" b="1" i="1" dirty="0" err="1"/>
              <a:t>T</a:t>
            </a:r>
            <a:r>
              <a:rPr lang="en-US" sz="2400" i="1" dirty="0" err="1"/>
              <a:t>ext</a:t>
            </a:r>
            <a:r>
              <a:rPr lang="en-US" sz="2400" i="1" dirty="0"/>
              <a:t> </a:t>
            </a:r>
            <a:r>
              <a:rPr lang="en-US" sz="2400" b="1" i="1" dirty="0"/>
              <a:t>T</a:t>
            </a:r>
            <a:r>
              <a:rPr lang="en-US" sz="2400" i="1" dirty="0"/>
              <a:t>ransfer </a:t>
            </a:r>
            <a:r>
              <a:rPr lang="en-US" sz="2400" b="1" i="1" dirty="0"/>
              <a:t>P</a:t>
            </a:r>
            <a:r>
              <a:rPr lang="en-US" sz="2400" i="1" dirty="0"/>
              <a:t>rotocol</a:t>
            </a:r>
            <a:r>
              <a:rPr lang="en-US" dirty="0"/>
              <a:t> — «</a:t>
            </a:r>
            <a:r>
              <a:rPr lang="be-BY" dirty="0"/>
              <a:t>протокол передачи гипертекста»)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712" y="1408039"/>
            <a:ext cx="793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Браузер</a:t>
            </a:r>
            <a:r>
              <a:rPr lang="ru-RU" dirty="0" smtClean="0"/>
              <a:t> - прикладное </a:t>
            </a:r>
            <a:r>
              <a:rPr lang="ru-RU" dirty="0"/>
              <a:t>программное обеспечение для просмотра веб-страниц; 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2188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r>
              <a:rPr lang="ru-RU" dirty="0" smtClean="0"/>
              <a:t> </a:t>
            </a:r>
            <a:endParaRPr lang="be-BY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://unity.lv/wysiwygfiles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95650" y="2190984"/>
            <a:ext cx="5848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HTML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(</a:t>
            </a:r>
            <a:r>
              <a:rPr lang="ru-RU" i="1" dirty="0" err="1" smtClean="0">
                <a:solidFill>
                  <a:srgbClr val="252525"/>
                </a:solidFill>
                <a:latin typeface="Arial" panose="020B0604020202020204" pitchFamily="34" charset="0"/>
              </a:rPr>
              <a:t>HyperText</a:t>
            </a:r>
            <a:r>
              <a:rPr lang="ru-RU" i="1" dirty="0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52525"/>
                </a:solidFill>
                <a:latin typeface="Arial" panose="020B0604020202020204" pitchFamily="34" charset="0"/>
              </a:rPr>
              <a:t>Markup</a:t>
            </a:r>
            <a:r>
              <a:rPr lang="ru-RU" i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252525"/>
                </a:solidFill>
                <a:latin typeface="Arial" panose="020B0604020202020204" pitchFamily="34" charset="0"/>
              </a:rPr>
              <a:t>Language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 </a:t>
            </a:r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- «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язык </a:t>
            </a:r>
            <a:r>
              <a:rPr lang="ru-RU" dirty="0">
                <a:latin typeface="Arial" panose="020B0604020202020204" pitchFamily="34" charset="0"/>
              </a:rPr>
              <a:t>гипертекстовой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разметки») — стандартный </a:t>
            </a:r>
            <a:r>
              <a:rPr lang="ru-RU" dirty="0">
                <a:latin typeface="Arial" panose="020B0604020202020204" pitchFamily="34" charset="0"/>
              </a:rPr>
              <a:t>язык разметки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документов </a:t>
            </a:r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во Всемирной</a:t>
            </a:r>
            <a:r>
              <a:rPr lang="ru-RU" dirty="0" smtClean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</a:rPr>
              <a:t>паутине </a:t>
            </a:r>
            <a:r>
              <a:rPr lang="en-US" dirty="0" smtClean="0">
                <a:latin typeface="Arial" panose="020B0604020202020204" pitchFamily="34" charset="0"/>
              </a:rPr>
              <a:t>(WWW)</a:t>
            </a:r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  <a:p>
            <a:endParaRPr lang="ru-RU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Большинство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</a:rPr>
              <a:t>веб-документов</a:t>
            </a:r>
            <a:r>
              <a:rPr lang="ru-RU" dirty="0" smtClean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</a:rPr>
              <a:t>(страниц)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содержат описание разметки на языке </a:t>
            </a: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HTML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 (или </a:t>
            </a:r>
            <a:r>
              <a:rPr lang="ru-RU" dirty="0">
                <a:latin typeface="Arial" panose="020B0604020202020204" pitchFamily="34" charset="0"/>
              </a:rPr>
              <a:t>XHTML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). </a:t>
            </a:r>
            <a:endParaRPr lang="ru-RU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Язык 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HTML интерпретируется </a:t>
            </a:r>
            <a:r>
              <a:rPr lang="ru-RU" dirty="0">
                <a:latin typeface="Arial" panose="020B0604020202020204" pitchFamily="34" charset="0"/>
              </a:rPr>
              <a:t>браузерами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и отображается в виде документа в удобной для человека форме.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8710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</a:t>
            </a:r>
            <a:r>
              <a:rPr lang="en-US" dirty="0"/>
              <a:t>HTML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e-BY" sz="3600" b="1" dirty="0"/>
              <a:t>1991 – HTML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be-BY" sz="3400" b="1" dirty="0"/>
              <a:t>1994 – Консорциум W3 (</a:t>
            </a:r>
            <a:r>
              <a:rPr lang="be-BY" sz="3400" b="1" dirty="0">
                <a:hlinkClick r:id="rId2"/>
              </a:rPr>
              <a:t>www.w3.org</a:t>
            </a:r>
            <a:r>
              <a:rPr lang="be-BY" sz="3400" b="1" dirty="0"/>
              <a:t>)</a:t>
            </a:r>
            <a:endParaRPr lang="en-US" sz="3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HTML 2.0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Netscape Navigator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1995 –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1996 – Internet Explorer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1997, </a:t>
            </a:r>
            <a:r>
              <a:rPr lang="be-BY" dirty="0"/>
              <a:t>январь – </a:t>
            </a:r>
            <a:r>
              <a:rPr lang="en-US" dirty="0"/>
              <a:t>HTML 3.2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1997, </a:t>
            </a:r>
            <a:r>
              <a:rPr lang="be-BY" dirty="0"/>
              <a:t>декабрь – </a:t>
            </a:r>
            <a:r>
              <a:rPr lang="en-US" dirty="0"/>
              <a:t>HTML 4.0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1999, </a:t>
            </a:r>
            <a:r>
              <a:rPr lang="be-BY" sz="3400" b="1" dirty="0"/>
              <a:t>декабрь – </a:t>
            </a:r>
            <a:r>
              <a:rPr lang="en-US" sz="3400" b="1" dirty="0"/>
              <a:t>HTML 4.0.1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2002 – XHTML 1.0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u="sng" dirty="0"/>
              <a:t>2012 – HTML </a:t>
            </a:r>
            <a:r>
              <a:rPr lang="en-US" sz="4000" b="1" u="sng" dirty="0" smtClean="0"/>
              <a:t>5 </a:t>
            </a:r>
            <a:r>
              <a:rPr lang="en-US" sz="2000" b="1" i="1" u="sng" dirty="0" smtClean="0"/>
              <a:t>–</a:t>
            </a:r>
            <a:r>
              <a:rPr lang="en-US" sz="4000" b="1" i="1" u="sng" dirty="0" smtClean="0"/>
              <a:t> </a:t>
            </a:r>
            <a:r>
              <a:rPr lang="ru-RU" sz="2600" b="1" i="1" u="sng" dirty="0" smtClean="0"/>
              <a:t>не утвержден до настоящего времени</a:t>
            </a:r>
            <a:endParaRPr lang="be-BY" sz="2600" b="1" i="1" u="sng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191000" y="2819400"/>
            <a:ext cx="4876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HTML4+HTML5+XHTML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9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</a:t>
            </a:r>
            <a:r>
              <a:rPr lang="ru-RU" dirty="0" smtClean="0"/>
              <a:t>-редакторы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e-BY" dirty="0"/>
              <a:t>Штатный Блокнот (</a:t>
            </a:r>
            <a:r>
              <a:rPr lang="en-US" dirty="0"/>
              <a:t>Notepad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u="sng" dirty="0" smtClean="0"/>
              <a:t>Notepad</a:t>
            </a:r>
            <a:r>
              <a:rPr lang="en-US" b="1" u="sng" dirty="0"/>
              <a:t>++ </a:t>
            </a:r>
            <a:r>
              <a:rPr lang="en-US" b="1" u="sng" dirty="0" smtClean="0"/>
              <a:t>(</a:t>
            </a:r>
            <a:r>
              <a:rPr lang="en-US" b="1" u="sng" dirty="0" smtClean="0">
                <a:hlinkClick r:id="rId2"/>
              </a:rPr>
              <a:t>www.notepad-plus-plus.org</a:t>
            </a:r>
            <a:r>
              <a:rPr lang="en-US" b="1" u="sng" dirty="0" smtClean="0"/>
              <a:t>)</a:t>
            </a:r>
          </a:p>
          <a:p>
            <a:r>
              <a:rPr lang="en-US" dirty="0"/>
              <a:t>Sublime Text (</a:t>
            </a:r>
            <a:r>
              <a:rPr lang="en-US" dirty="0" smtClean="0">
                <a:hlinkClick r:id="rId3"/>
              </a:rPr>
              <a:t>www.sublimetext.com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EmEditor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>
                <a:hlinkClick r:id="rId4"/>
              </a:rPr>
              <a:t>www.emeditor.com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Adobe </a:t>
            </a:r>
            <a:r>
              <a:rPr lang="en-US" dirty="0" smtClean="0"/>
              <a:t>Dreamweaver</a:t>
            </a:r>
            <a:r>
              <a:rPr lang="ru-RU" dirty="0" smtClean="0"/>
              <a:t> - </a:t>
            </a:r>
            <a:r>
              <a:rPr lang="en-US" dirty="0" smtClean="0"/>
              <a:t> </a:t>
            </a:r>
            <a:r>
              <a:rPr lang="en-US" dirty="0"/>
              <a:t>WYSIWYG </a:t>
            </a:r>
            <a:r>
              <a:rPr lang="be-BY" dirty="0" smtClean="0"/>
              <a:t>редактор</a:t>
            </a:r>
            <a:endParaRPr lang="en-US" dirty="0" smtClean="0"/>
          </a:p>
          <a:p>
            <a:r>
              <a:rPr lang="en-US" dirty="0" err="1" smtClean="0"/>
              <a:t>WebShtorm</a:t>
            </a:r>
            <a:r>
              <a:rPr lang="ru-RU" dirty="0" smtClean="0"/>
              <a:t> - </a:t>
            </a:r>
            <a:r>
              <a:rPr lang="en-US" dirty="0" smtClean="0"/>
              <a:t>IDE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Языки разметки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Все языки разметки включают:</a:t>
            </a:r>
            <a:endParaRPr lang="be-BY" dirty="0" smtClean="0"/>
          </a:p>
          <a:p>
            <a:r>
              <a:rPr lang="be-BY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 </a:t>
            </a:r>
          </a:p>
          <a:p>
            <a:r>
              <a:rPr lang="be-BY" dirty="0" smtClean="0">
                <a:solidFill>
                  <a:srgbClr val="0000FF"/>
                </a:solidFill>
              </a:rPr>
              <a:t>Модель </a:t>
            </a:r>
          </a:p>
          <a:p>
            <a:r>
              <a:rPr lang="be-BY" dirty="0" smtClean="0"/>
              <a:t>Представление</a:t>
            </a:r>
          </a:p>
          <a:p>
            <a:endParaRPr lang="ru-RU" dirty="0"/>
          </a:p>
          <a:p>
            <a:pPr marL="0" indent="0">
              <a:buNone/>
            </a:pPr>
            <a:r>
              <a:rPr lang="be-BY" dirty="0">
                <a:solidFill>
                  <a:srgbClr val="0000FF"/>
                </a:solidFill>
              </a:rPr>
              <a:t>[сотрудник:начало</a:t>
            </a:r>
            <a:r>
              <a:rPr lang="be-BY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r>
              <a:rPr lang="be-BY" dirty="0" smtClean="0"/>
              <a:t>	</a:t>
            </a:r>
            <a:r>
              <a:rPr lang="be-BY" dirty="0" smtClean="0">
                <a:solidFill>
                  <a:srgbClr val="0000FF"/>
                </a:solidFill>
              </a:rPr>
              <a:t>[имя:начал</a:t>
            </a:r>
            <a:r>
              <a:rPr lang="be-BY" dirty="0">
                <a:solidFill>
                  <a:srgbClr val="0000FF"/>
                </a:solidFill>
              </a:rPr>
              <a:t>о]</a:t>
            </a:r>
            <a:r>
              <a:rPr lang="be-B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 </a:t>
            </a:r>
            <a:r>
              <a:rPr lang="be-BY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Иванов</a:t>
            </a:r>
            <a:r>
              <a:rPr lang="be-BY" dirty="0" smtClean="0">
                <a:solidFill>
                  <a:srgbClr val="0000FF"/>
                </a:solidFill>
              </a:rPr>
              <a:t>[имя:конец]</a:t>
            </a:r>
          </a:p>
          <a:p>
            <a:pPr marL="0" indent="0">
              <a:buNone/>
            </a:pPr>
            <a:r>
              <a:rPr lang="be-BY" dirty="0" smtClean="0"/>
              <a:t>	</a:t>
            </a:r>
            <a:r>
              <a:rPr lang="be-BY" dirty="0" smtClean="0">
                <a:solidFill>
                  <a:srgbClr val="0000FF"/>
                </a:solidFill>
              </a:rPr>
              <a:t>[возраст:начало]</a:t>
            </a:r>
            <a:r>
              <a:rPr lang="be-BY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be-BY" dirty="0" smtClean="0">
                <a:solidFill>
                  <a:srgbClr val="0000FF"/>
                </a:solidFill>
              </a:rPr>
              <a:t>[возраст:конец]</a:t>
            </a:r>
          </a:p>
          <a:p>
            <a:pPr marL="0" indent="0">
              <a:buNone/>
            </a:pPr>
            <a:r>
              <a:rPr lang="be-BY" dirty="0" smtClean="0">
                <a:solidFill>
                  <a:srgbClr val="0000FF"/>
                </a:solidFill>
              </a:rPr>
              <a:t>[</a:t>
            </a:r>
            <a:r>
              <a:rPr lang="be-BY" dirty="0">
                <a:solidFill>
                  <a:srgbClr val="0000FF"/>
                </a:solidFill>
              </a:rPr>
              <a:t>сотрудник:конец</a:t>
            </a:r>
            <a:r>
              <a:rPr lang="be-BY" dirty="0" smtClean="0">
                <a:solidFill>
                  <a:srgbClr val="0000FF"/>
                </a:solidFill>
              </a:rPr>
              <a:t>]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- </a:t>
            </a:r>
            <a:r>
              <a:rPr lang="ru-RU" dirty="0" smtClean="0"/>
              <a:t>разметка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be-BY" dirty="0"/>
              <a:t>Элемент </a:t>
            </a:r>
            <a:endParaRPr lang="be-BY" dirty="0" smtClean="0"/>
          </a:p>
          <a:p>
            <a:r>
              <a:rPr lang="be-BY" dirty="0" smtClean="0"/>
              <a:t>Тэг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4860"/>
            <a:ext cx="836508" cy="14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1869730"/>
            <a:ext cx="449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чего состоит разметка </a:t>
            </a:r>
            <a:r>
              <a:rPr lang="en-US" dirty="0" smtClean="0"/>
              <a:t>HTML-</a:t>
            </a:r>
            <a:r>
              <a:rPr lang="ru-RU" dirty="0" smtClean="0"/>
              <a:t>документа?</a:t>
            </a:r>
            <a:endParaRPr lang="be-BY" dirty="0"/>
          </a:p>
        </p:txBody>
      </p:sp>
      <p:pic>
        <p:nvPicPr>
          <p:cNvPr id="4098" name="Picture 2" descr="http://cdn.joxi.ru/uploads/prod/2014/09/02/35a/221/9530b60d0b0993e0e91f4539c6529d80c28625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76" y="3972233"/>
            <a:ext cx="52482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972174" y="2717217"/>
            <a:ext cx="3823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dirty="0">
                <a:hlinkClick r:id="rId4"/>
              </a:rPr>
              <a:t>http://</a:t>
            </a:r>
            <a:r>
              <a:rPr lang="be-BY" sz="3200" dirty="0" smtClean="0">
                <a:hlinkClick r:id="rId4"/>
              </a:rPr>
              <a:t>htmlbook.ru/html</a:t>
            </a:r>
            <a:endParaRPr lang="be-BY" dirty="0" smtClean="0"/>
          </a:p>
        </p:txBody>
      </p:sp>
    </p:spTree>
    <p:extLst>
      <p:ext uri="{BB962C8B-B14F-4D97-AF65-F5344CB8AC3E}">
        <p14:creationId xmlns:p14="http://schemas.microsoft.com/office/powerpoint/2010/main" val="22741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dn.joxi.ru/uploads/prod/2014/09/02/2cd/994/2bdbe3c5114ac5096324033e7c4b7f02d5652f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83267"/>
            <a:ext cx="5695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ru-RU" dirty="0"/>
              <a:t>HTML элементы могут иметь </a:t>
            </a:r>
            <a:r>
              <a:rPr lang="ru-RU" b="1" dirty="0"/>
              <a:t>атрибуты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168852"/>
            <a:ext cx="4539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b="1" dirty="0">
                <a:solidFill>
                  <a:srgbClr val="2F2F2F"/>
                </a:solidFill>
                <a:latin typeface="Arial" panose="020B0604020202020204" pitchFamily="34" charset="0"/>
              </a:rPr>
              <a:t>Список стандартных </a:t>
            </a:r>
            <a:r>
              <a:rPr lang="en-US" b="1" dirty="0">
                <a:solidFill>
                  <a:srgbClr val="2F2F2F"/>
                </a:solidFill>
                <a:latin typeface="Arial" panose="020B0604020202020204" pitchFamily="34" charset="0"/>
              </a:rPr>
              <a:t>HTML </a:t>
            </a:r>
            <a:r>
              <a:rPr lang="be-BY" b="1" dirty="0">
                <a:solidFill>
                  <a:srgbClr val="2F2F2F"/>
                </a:solidFill>
                <a:latin typeface="Arial" panose="020B0604020202020204" pitchFamily="34" charset="0"/>
              </a:rPr>
              <a:t>атрибутов</a:t>
            </a:r>
            <a:endParaRPr lang="be-BY" b="1" i="0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http://cdn.joxi.ru/uploads/prod/2014/09/02/eb1/d13/996a39724e0378478e8ad0f6927a4467d1c6b1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6" y="4520310"/>
            <a:ext cx="8078169" cy="19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4241</TotalTime>
  <Words>566</Words>
  <Application>Microsoft Office PowerPoint</Application>
  <PresentationFormat>Экран (4:3)</PresentationFormat>
  <Paragraphs>178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ITAcademy</vt:lpstr>
      <vt:lpstr>Технология создания  Web-документов </vt:lpstr>
      <vt:lpstr>Презентация PowerPoint</vt:lpstr>
      <vt:lpstr>HTTP</vt:lpstr>
      <vt:lpstr>HTML </vt:lpstr>
      <vt:lpstr>История HTML</vt:lpstr>
      <vt:lpstr>HTML-редакторы</vt:lpstr>
      <vt:lpstr>Языки разметки</vt:lpstr>
      <vt:lpstr>HTML - разметка</vt:lpstr>
      <vt:lpstr>Атрибуты</vt:lpstr>
      <vt:lpstr>Структура HTML-документа</vt:lpstr>
      <vt:lpstr>Заголовок документа</vt:lpstr>
      <vt:lpstr>Комментарии</vt:lpstr>
      <vt:lpstr>Презентация PowerPoint</vt:lpstr>
      <vt:lpstr>Текст - логика и физика..</vt:lpstr>
      <vt:lpstr>Теги форматирования текста</vt:lpstr>
      <vt:lpstr>Теги заголовков</vt:lpstr>
      <vt:lpstr>Теги для форматирования текста</vt:lpstr>
      <vt:lpstr>Абзацы, средства переноса текста</vt:lpstr>
      <vt:lpstr>Теги для ввода «компьютерного» текста</vt:lpstr>
      <vt:lpstr>Теги для оформления цитат и определений</vt:lpstr>
      <vt:lpstr>Специальные символы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110-3</cp:lastModifiedBy>
  <cp:revision>639</cp:revision>
  <dcterms:created xsi:type="dcterms:W3CDTF">2012-07-24T15:03:07Z</dcterms:created>
  <dcterms:modified xsi:type="dcterms:W3CDTF">2014-09-02T12:45:13Z</dcterms:modified>
</cp:coreProperties>
</file>