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24"/>
  </p:notesMasterIdLst>
  <p:sldIdLst>
    <p:sldId id="256" r:id="rId2"/>
    <p:sldId id="285" r:id="rId3"/>
    <p:sldId id="286" r:id="rId4"/>
    <p:sldId id="287" r:id="rId5"/>
    <p:sldId id="288" r:id="rId6"/>
    <p:sldId id="290" r:id="rId7"/>
    <p:sldId id="291" r:id="rId8"/>
    <p:sldId id="289" r:id="rId9"/>
    <p:sldId id="292" r:id="rId10"/>
    <p:sldId id="295" r:id="rId11"/>
    <p:sldId id="294" r:id="rId12"/>
    <p:sldId id="293" r:id="rId13"/>
    <p:sldId id="296" r:id="rId14"/>
    <p:sldId id="297" r:id="rId15"/>
    <p:sldId id="299" r:id="rId16"/>
    <p:sldId id="300" r:id="rId17"/>
    <p:sldId id="298" r:id="rId18"/>
    <p:sldId id="301" r:id="rId19"/>
    <p:sldId id="302" r:id="rId20"/>
    <p:sldId id="303" r:id="rId21"/>
    <p:sldId id="30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DE12-2DD3-41F6-A632-A4F5B8035AF6}" type="datetimeFigureOut">
              <a:rPr lang="en-US" smtClean="0"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94E6-6EE7-4E40-BDF2-D92DBF4D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47446" y="6305364"/>
            <a:ext cx="650341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645529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20058" cy="14700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Технология создания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en-US" sz="3600" b="1" dirty="0" smtClean="0"/>
              <a:t>Web</a:t>
            </a:r>
            <a:r>
              <a:rPr lang="ru-RU" sz="3600" b="1" dirty="0"/>
              <a:t>-</a:t>
            </a:r>
            <a:r>
              <a:rPr lang="be-BY" sz="3600" b="1" dirty="0" smtClean="0"/>
              <a:t>документов</a:t>
            </a:r>
            <a:r>
              <a:rPr lang="be-BY" sz="3600" dirty="0" smtClean="0"/>
              <a:t> </a:t>
            </a:r>
            <a:endParaRPr lang="be-BY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328" y="3886200"/>
            <a:ext cx="6408000" cy="2232000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Ссылки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Использование графики</a:t>
            </a:r>
            <a:r>
              <a:rPr lang="en-US" sz="2800" dirty="0"/>
              <a:t>.</a:t>
            </a:r>
            <a:endParaRPr lang="en-US" sz="2800" dirty="0" smtClean="0"/>
          </a:p>
          <a:p>
            <a:r>
              <a:rPr lang="ru-RU" sz="2800" dirty="0"/>
              <a:t>Списки. </a:t>
            </a:r>
            <a:endParaRPr lang="en-US" sz="2800" dirty="0" smtClean="0"/>
          </a:p>
          <a:p>
            <a:r>
              <a:rPr lang="ru-RU" sz="2800" dirty="0" smtClean="0"/>
              <a:t>Таблицы.</a:t>
            </a:r>
            <a:endParaRPr lang="be-BY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2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списков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dirty="0" smtClean="0"/>
              <a:t>Списки:</a:t>
            </a:r>
          </a:p>
          <a:p>
            <a:pPr fontAlgn="base"/>
            <a:r>
              <a:rPr lang="ru-RU" dirty="0" smtClean="0"/>
              <a:t>упорядоченный </a:t>
            </a:r>
            <a:r>
              <a:rPr lang="ru-RU" dirty="0"/>
              <a:t>(нумерованный) </a:t>
            </a:r>
            <a:r>
              <a:rPr lang="ru-RU" dirty="0" smtClean="0"/>
              <a:t>список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неупорядоченный (маркированный) </a:t>
            </a:r>
            <a:r>
              <a:rPr lang="ru-RU" dirty="0" smtClean="0"/>
              <a:t>список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список определений.</a:t>
            </a: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6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3200" dirty="0"/>
              <a:t>Упорядоченный (нумерованный) список </a:t>
            </a:r>
            <a:endParaRPr lang="be-BY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ru-RU" dirty="0" smtClean="0"/>
              <a:t>Используется тег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ol</a:t>
            </a:r>
            <a:r>
              <a:rPr lang="en-US" dirty="0" smtClean="0">
                <a:solidFill>
                  <a:srgbClr val="0000FF"/>
                </a:solidFill>
              </a:rPr>
              <a:t>&gt;&lt;/</a:t>
            </a:r>
            <a:r>
              <a:rPr lang="en-US" dirty="0" err="1" smtClean="0">
                <a:solidFill>
                  <a:srgbClr val="0000FF"/>
                </a:solidFill>
              </a:rPr>
              <a:t>ol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</a:p>
          <a:p>
            <a:r>
              <a:rPr lang="ru-RU" dirty="0" smtClean="0"/>
              <a:t>Элемент списка заключается в </a:t>
            </a:r>
            <a:r>
              <a:rPr lang="en-US" dirty="0" smtClean="0">
                <a:solidFill>
                  <a:srgbClr val="0000FF"/>
                </a:solidFill>
              </a:rPr>
              <a:t>&lt;li&gt;&lt;/li&gt;</a:t>
            </a:r>
            <a:endParaRPr lang="be-BY" dirty="0">
              <a:solidFill>
                <a:srgbClr val="0000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http://cdn.joxi.ru/uploads/prod/2014/09/08/ccb/fcd/34b04a652395f7679bf858da18d3f12d0454e8a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362200"/>
            <a:ext cx="259080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cdn.joxi.ru/uploads/prod/2014/09/08/0a9/ea0/0b0f264f9264eaead307769cd14936adda2c6da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265" y="2341728"/>
            <a:ext cx="10001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152400" y="2273635"/>
            <a:ext cx="5200422" cy="42033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Атрибуты: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b="1" dirty="0" smtClean="0"/>
              <a:t>type</a:t>
            </a:r>
            <a:endParaRPr lang="ru-RU" b="1" dirty="0" smtClean="0"/>
          </a:p>
          <a:p>
            <a:pPr lvl="1">
              <a:lnSpc>
                <a:spcPct val="110000"/>
              </a:lnSpc>
            </a:pPr>
            <a:r>
              <a:rPr lang="en-US" i="1" dirty="0" smtClean="0"/>
              <a:t>1</a:t>
            </a:r>
            <a:endParaRPr lang="ru-RU" i="1" dirty="0"/>
          </a:p>
          <a:p>
            <a:pPr lvl="1">
              <a:lnSpc>
                <a:spcPct val="110000"/>
              </a:lnSpc>
            </a:pPr>
            <a:r>
              <a:rPr lang="en-US" i="1" dirty="0" smtClean="0"/>
              <a:t>A</a:t>
            </a:r>
            <a:endParaRPr lang="ru-RU" i="1" dirty="0"/>
          </a:p>
          <a:p>
            <a:pPr lvl="1">
              <a:lnSpc>
                <a:spcPct val="110000"/>
              </a:lnSpc>
            </a:pPr>
            <a:r>
              <a:rPr lang="en-US" i="1" dirty="0" smtClean="0"/>
              <a:t>a</a:t>
            </a:r>
            <a:endParaRPr lang="ru-RU" i="1" dirty="0"/>
          </a:p>
          <a:p>
            <a:pPr lvl="1">
              <a:lnSpc>
                <a:spcPct val="110000"/>
              </a:lnSpc>
            </a:pPr>
            <a:r>
              <a:rPr lang="en-US" i="1" dirty="0" smtClean="0"/>
              <a:t>I</a:t>
            </a:r>
            <a:endParaRPr lang="ru-RU" i="1" dirty="0"/>
          </a:p>
          <a:p>
            <a:pPr lvl="1">
              <a:lnSpc>
                <a:spcPct val="110000"/>
              </a:lnSpc>
            </a:pPr>
            <a:r>
              <a:rPr lang="en-US" i="1" dirty="0" err="1" smtClean="0"/>
              <a:t>i</a:t>
            </a:r>
            <a:endParaRPr lang="ru-RU" b="1" dirty="0" smtClean="0"/>
          </a:p>
          <a:p>
            <a:r>
              <a:rPr lang="en-US" b="1" dirty="0" smtClean="0"/>
              <a:t>start</a:t>
            </a:r>
            <a:r>
              <a:rPr lang="ru-RU" b="1" dirty="0" smtClean="0"/>
              <a:t> - ЧИСЛО</a:t>
            </a:r>
          </a:p>
          <a:p>
            <a:r>
              <a:rPr lang="en-US" b="1" dirty="0">
                <a:solidFill>
                  <a:srgbClr val="00B050"/>
                </a:solidFill>
              </a:rPr>
              <a:t>reversed</a:t>
            </a:r>
            <a:endParaRPr lang="be-BY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e-BY" sz="3200" dirty="0"/>
              <a:t>неупорядоченный (маркированный) </a:t>
            </a:r>
            <a:r>
              <a:rPr lang="be-BY" sz="3200" dirty="0" smtClean="0"/>
              <a:t>список</a:t>
            </a:r>
            <a:endParaRPr lang="be-BY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1065" y="1303039"/>
            <a:ext cx="8229600" cy="4525963"/>
          </a:xfrm>
        </p:spPr>
        <p:txBody>
          <a:bodyPr/>
          <a:lstStyle/>
          <a:p>
            <a:r>
              <a:rPr lang="ru-RU" dirty="0"/>
              <a:t>Используется тег </a:t>
            </a: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 err="1" smtClean="0">
                <a:solidFill>
                  <a:srgbClr val="0000FF"/>
                </a:solidFill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&gt;&lt;/</a:t>
            </a:r>
            <a:r>
              <a:rPr lang="en-US" dirty="0" err="1">
                <a:solidFill>
                  <a:srgbClr val="0000FF"/>
                </a:solidFill>
              </a:rPr>
              <a:t>u</a:t>
            </a:r>
            <a:r>
              <a:rPr lang="en-US" dirty="0" err="1" smtClean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&gt;</a:t>
            </a:r>
          </a:p>
          <a:p>
            <a:r>
              <a:rPr lang="ru-RU" dirty="0"/>
              <a:t>Элемент списка заключается в </a:t>
            </a:r>
            <a:r>
              <a:rPr lang="en-US" dirty="0">
                <a:solidFill>
                  <a:srgbClr val="0000FF"/>
                </a:solidFill>
              </a:rPr>
              <a:t>&lt;li&gt;&lt;/li&gt;</a:t>
            </a:r>
            <a:endParaRPr lang="be-BY" dirty="0">
              <a:solidFill>
                <a:srgbClr val="0000FF"/>
              </a:solidFill>
            </a:endParaRP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13</a:t>
            </a:fld>
            <a:endParaRPr lang="en-US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52400" y="2514600"/>
            <a:ext cx="5200422" cy="420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Clr>
                <a:srgbClr val="FFC000"/>
              </a:buClr>
              <a:buSzPct val="75000"/>
              <a:buFont typeface="Wingdings" pitchFamily="2" charset="2"/>
              <a:buChar char=""/>
              <a:defRPr sz="32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8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6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mbr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Атрибуты: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b="1" dirty="0" smtClean="0"/>
              <a:t>type</a:t>
            </a:r>
            <a:endParaRPr lang="ru-RU" b="1" dirty="0" smtClean="0"/>
          </a:p>
          <a:p>
            <a:pPr lvl="1">
              <a:lnSpc>
                <a:spcPct val="110000"/>
              </a:lnSpc>
            </a:pPr>
            <a:r>
              <a:rPr lang="en-US" dirty="0" smtClean="0"/>
              <a:t>disc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circle</a:t>
            </a:r>
            <a:endParaRPr lang="ru-RU" i="1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square</a:t>
            </a:r>
            <a:endParaRPr lang="ru-RU" i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85308"/>
              </p:ext>
            </p:extLst>
          </p:nvPr>
        </p:nvGraphicFramePr>
        <p:xfrm>
          <a:off x="3581400" y="2795787"/>
          <a:ext cx="4682850" cy="3048000"/>
        </p:xfrm>
        <a:graphic>
          <a:graphicData uri="http://schemas.openxmlformats.org/drawingml/2006/table">
            <a:tbl>
              <a:tblPr/>
              <a:tblGrid>
                <a:gridCol w="2341425"/>
                <a:gridCol w="2341425"/>
              </a:tblGrid>
              <a:tr h="0">
                <a:tc>
                  <a:txBody>
                    <a:bodyPr/>
                    <a:lstStyle/>
                    <a:p>
                      <a:r>
                        <a:rPr lang="be-BY" dirty="0">
                          <a:effectLst/>
                        </a:rPr>
                        <a:t>Код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e-BY">
                          <a:effectLst/>
                        </a:rPr>
                        <a:t>Пример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 type="disc"&gt; ... &lt;/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>
                          <a:effectLst/>
                        </a:rPr>
                        <a:t>Ваня</a:t>
                      </a:r>
                      <a:endParaRPr lang="be-BY" dirty="0"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be-BY" dirty="0" smtClean="0">
                          <a:effectLst/>
                        </a:rPr>
                        <a:t>Федя</a:t>
                      </a:r>
                      <a:endParaRPr lang="be-BY" dirty="0">
                        <a:effectLst/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be-BY" dirty="0" smtClean="0">
                          <a:effectLst/>
                        </a:rPr>
                        <a:t>Петя</a:t>
                      </a:r>
                      <a:endParaRPr lang="be-BY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 type="circle"&gt; ... &lt;/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anose="02070309020205020404" pitchFamily="49" charset="0"/>
                        <a:buChar char="o"/>
                      </a:pPr>
                      <a:r>
                        <a:rPr lang="be-BY" dirty="0" smtClean="0">
                          <a:effectLst/>
                        </a:rPr>
                        <a:t>Ваня</a:t>
                      </a:r>
                    </a:p>
                    <a:p>
                      <a:pPr>
                        <a:buFont typeface="Courier New" panose="02070309020205020404" pitchFamily="49" charset="0"/>
                        <a:buChar char="o"/>
                      </a:pPr>
                      <a:r>
                        <a:rPr lang="be-BY" dirty="0" smtClean="0">
                          <a:effectLst/>
                        </a:rPr>
                        <a:t>Федя</a:t>
                      </a:r>
                    </a:p>
                    <a:p>
                      <a:pPr>
                        <a:buFont typeface="Courier New" panose="02070309020205020404" pitchFamily="49" charset="0"/>
                        <a:buChar char="o"/>
                      </a:pPr>
                      <a:r>
                        <a:rPr lang="be-BY" dirty="0" smtClean="0">
                          <a:effectLst/>
                        </a:rPr>
                        <a:t>Петя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&lt;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 type="square"&gt; ... &lt;/</a:t>
                      </a:r>
                      <a:r>
                        <a:rPr lang="en-US" dirty="0" err="1">
                          <a:effectLst/>
                        </a:rPr>
                        <a:t>ul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be-BY" dirty="0" smtClean="0">
                          <a:effectLst/>
                        </a:rPr>
                        <a:t>Ваня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be-BY" dirty="0" smtClean="0">
                          <a:effectLst/>
                        </a:rPr>
                        <a:t>Федя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be-BY" dirty="0" smtClean="0">
                          <a:effectLst/>
                        </a:rPr>
                        <a:t>Петя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10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Список определений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Список определений </a:t>
            </a:r>
            <a:r>
              <a:rPr lang="en-US" dirty="0" smtClean="0">
                <a:solidFill>
                  <a:srgbClr val="0000FF"/>
                </a:solidFill>
              </a:rPr>
              <a:t>&lt;dl&gt; </a:t>
            </a:r>
            <a:r>
              <a:rPr lang="ru-RU" dirty="0" smtClean="0"/>
              <a:t>Состоит из :</a:t>
            </a:r>
          </a:p>
          <a:p>
            <a:pPr lvl="1"/>
            <a:r>
              <a:rPr lang="ru-RU" dirty="0">
                <a:solidFill>
                  <a:srgbClr val="0000FF"/>
                </a:solidFill>
              </a:rPr>
              <a:t> </a:t>
            </a:r>
            <a:r>
              <a:rPr lang="ru-RU" b="1" dirty="0">
                <a:solidFill>
                  <a:srgbClr val="0000FF"/>
                </a:solidFill>
              </a:rPr>
              <a:t>&lt;</a:t>
            </a:r>
            <a:r>
              <a:rPr lang="ru-RU" b="1" dirty="0" err="1">
                <a:solidFill>
                  <a:srgbClr val="0000FF"/>
                </a:solidFill>
              </a:rPr>
              <a:t>dt</a:t>
            </a:r>
            <a:r>
              <a:rPr lang="ru-RU" b="1" dirty="0">
                <a:solidFill>
                  <a:srgbClr val="0000FF"/>
                </a:solidFill>
              </a:rPr>
              <a:t>&gt;</a:t>
            </a:r>
            <a:r>
              <a:rPr lang="ru-RU" dirty="0">
                <a:solidFill>
                  <a:srgbClr val="0000FF"/>
                </a:solidFill>
              </a:rPr>
              <a:t> </a:t>
            </a:r>
            <a:r>
              <a:rPr lang="en-US" dirty="0" smtClean="0">
                <a:solidFill>
                  <a:srgbClr val="0000FF"/>
                </a:solidFill>
              </a:rPr>
              <a:t>- </a:t>
            </a:r>
            <a:r>
              <a:rPr lang="ru-RU" dirty="0" smtClean="0"/>
              <a:t>определяет термин</a:t>
            </a:r>
          </a:p>
          <a:p>
            <a:pPr lvl="1"/>
            <a:r>
              <a:rPr lang="ru-RU" dirty="0"/>
              <a:t> </a:t>
            </a:r>
            <a:r>
              <a:rPr lang="ru-RU" b="1" dirty="0">
                <a:solidFill>
                  <a:srgbClr val="0000FF"/>
                </a:solidFill>
              </a:rPr>
              <a:t>&lt;</a:t>
            </a:r>
            <a:r>
              <a:rPr lang="ru-RU" b="1" dirty="0" err="1">
                <a:solidFill>
                  <a:srgbClr val="0000FF"/>
                </a:solidFill>
              </a:rPr>
              <a:t>dd</a:t>
            </a:r>
            <a:r>
              <a:rPr lang="ru-RU" b="1" dirty="0">
                <a:solidFill>
                  <a:srgbClr val="0000FF"/>
                </a:solidFill>
              </a:rPr>
              <a:t>&gt;</a:t>
            </a:r>
            <a:r>
              <a:rPr lang="ru-RU" dirty="0">
                <a:solidFill>
                  <a:srgbClr val="0000FF"/>
                </a:solidFill>
              </a:rPr>
              <a:t> </a:t>
            </a:r>
            <a:r>
              <a:rPr lang="en-US" dirty="0" smtClean="0">
                <a:solidFill>
                  <a:srgbClr val="0000FF"/>
                </a:solidFill>
              </a:rPr>
              <a:t>- </a:t>
            </a:r>
            <a:r>
              <a:rPr lang="ru-RU" dirty="0" smtClean="0"/>
              <a:t>задает </a:t>
            </a:r>
            <a:r>
              <a:rPr lang="ru-RU" dirty="0"/>
              <a:t>определение к </a:t>
            </a:r>
            <a:r>
              <a:rPr lang="ru-RU" dirty="0" smtClean="0"/>
              <a:t>нему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</a:rPr>
              <a:t>&lt;</a:t>
            </a:r>
            <a:r>
              <a:rPr lang="ru-RU" dirty="0" err="1">
                <a:solidFill>
                  <a:srgbClr val="0000FF"/>
                </a:solidFill>
              </a:rPr>
              <a:t>dl</a:t>
            </a:r>
            <a:r>
              <a:rPr lang="ru-RU" dirty="0">
                <a:solidFill>
                  <a:srgbClr val="0000FF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ru-RU" dirty="0">
                <a:solidFill>
                  <a:srgbClr val="0000FF"/>
                </a:solidFill>
              </a:rPr>
              <a:t>&lt;</a:t>
            </a:r>
            <a:r>
              <a:rPr lang="ru-RU" dirty="0" err="1">
                <a:solidFill>
                  <a:srgbClr val="0000FF"/>
                </a:solidFill>
              </a:rPr>
              <a:t>dt</a:t>
            </a:r>
            <a:r>
              <a:rPr lang="ru-RU" dirty="0">
                <a:solidFill>
                  <a:srgbClr val="0000FF"/>
                </a:solidFill>
              </a:rPr>
              <a:t>&gt;</a:t>
            </a:r>
            <a:r>
              <a:rPr lang="ru-RU" dirty="0"/>
              <a:t>Первый термин</a:t>
            </a:r>
            <a:r>
              <a:rPr lang="ru-RU" dirty="0">
                <a:solidFill>
                  <a:srgbClr val="0000FF"/>
                </a:solidFill>
              </a:rPr>
              <a:t>&lt;/</a:t>
            </a:r>
            <a:r>
              <a:rPr lang="ru-RU" dirty="0" err="1">
                <a:solidFill>
                  <a:srgbClr val="0000FF"/>
                </a:solidFill>
              </a:rPr>
              <a:t>dt</a:t>
            </a:r>
            <a:r>
              <a:rPr lang="ru-RU" dirty="0">
                <a:solidFill>
                  <a:srgbClr val="0000FF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0000FF"/>
                </a:solidFill>
              </a:rPr>
              <a:t>&lt;</a:t>
            </a:r>
            <a:r>
              <a:rPr lang="ru-RU" dirty="0" err="1">
                <a:solidFill>
                  <a:srgbClr val="0000FF"/>
                </a:solidFill>
              </a:rPr>
              <a:t>dd</a:t>
            </a:r>
            <a:r>
              <a:rPr lang="ru-RU" dirty="0">
                <a:solidFill>
                  <a:srgbClr val="0000FF"/>
                </a:solidFill>
              </a:rPr>
              <a:t>&gt;</a:t>
            </a:r>
            <a:r>
              <a:rPr lang="ru-RU" dirty="0"/>
              <a:t>Описание термина</a:t>
            </a:r>
            <a:r>
              <a:rPr lang="ru-RU" dirty="0">
                <a:solidFill>
                  <a:srgbClr val="0000FF"/>
                </a:solidFill>
              </a:rPr>
              <a:t>&lt;/</a:t>
            </a:r>
            <a:r>
              <a:rPr lang="ru-RU" dirty="0" err="1">
                <a:solidFill>
                  <a:srgbClr val="0000FF"/>
                </a:solidFill>
              </a:rPr>
              <a:t>dd</a:t>
            </a:r>
            <a:r>
              <a:rPr lang="ru-RU" dirty="0">
                <a:solidFill>
                  <a:srgbClr val="0000FF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0000FF"/>
                </a:solidFill>
              </a:rPr>
              <a:t>&lt;</a:t>
            </a:r>
            <a:r>
              <a:rPr lang="ru-RU" dirty="0" err="1">
                <a:solidFill>
                  <a:srgbClr val="0000FF"/>
                </a:solidFill>
              </a:rPr>
              <a:t>dd</a:t>
            </a:r>
            <a:r>
              <a:rPr lang="ru-RU" dirty="0">
                <a:solidFill>
                  <a:srgbClr val="0000FF"/>
                </a:solidFill>
              </a:rPr>
              <a:t>&gt;</a:t>
            </a:r>
            <a:r>
              <a:rPr lang="ru-RU" dirty="0"/>
              <a:t>Описание термина</a:t>
            </a:r>
            <a:r>
              <a:rPr lang="ru-RU" dirty="0">
                <a:solidFill>
                  <a:srgbClr val="0000FF"/>
                </a:solidFill>
              </a:rPr>
              <a:t>&lt;/</a:t>
            </a:r>
            <a:r>
              <a:rPr lang="ru-RU" dirty="0" err="1">
                <a:solidFill>
                  <a:srgbClr val="0000FF"/>
                </a:solidFill>
              </a:rPr>
              <a:t>dd</a:t>
            </a:r>
            <a:r>
              <a:rPr lang="ru-RU" dirty="0">
                <a:solidFill>
                  <a:srgbClr val="0000FF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ru-RU" dirty="0">
                <a:solidFill>
                  <a:srgbClr val="0000FF"/>
                </a:solidFill>
              </a:rPr>
              <a:t>&lt;</a:t>
            </a:r>
            <a:r>
              <a:rPr lang="ru-RU" dirty="0" err="1">
                <a:solidFill>
                  <a:srgbClr val="0000FF"/>
                </a:solidFill>
              </a:rPr>
              <a:t>dt</a:t>
            </a:r>
            <a:r>
              <a:rPr lang="ru-RU" dirty="0">
                <a:solidFill>
                  <a:srgbClr val="0000FF"/>
                </a:solidFill>
              </a:rPr>
              <a:t>&gt;</a:t>
            </a:r>
            <a:r>
              <a:rPr lang="ru-RU" dirty="0"/>
              <a:t>Второй термин</a:t>
            </a:r>
            <a:r>
              <a:rPr lang="ru-RU" dirty="0">
                <a:solidFill>
                  <a:srgbClr val="0000FF"/>
                </a:solidFill>
              </a:rPr>
              <a:t>&lt;/</a:t>
            </a:r>
            <a:r>
              <a:rPr lang="ru-RU" dirty="0" err="1">
                <a:solidFill>
                  <a:srgbClr val="0000FF"/>
                </a:solidFill>
              </a:rPr>
              <a:t>dt</a:t>
            </a:r>
            <a:r>
              <a:rPr lang="ru-RU" dirty="0">
                <a:solidFill>
                  <a:srgbClr val="0000FF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ru-RU" dirty="0">
                <a:solidFill>
                  <a:srgbClr val="0000FF"/>
                </a:solidFill>
              </a:rPr>
              <a:t>&lt;</a:t>
            </a:r>
            <a:r>
              <a:rPr lang="ru-RU" dirty="0" err="1">
                <a:solidFill>
                  <a:srgbClr val="0000FF"/>
                </a:solidFill>
              </a:rPr>
              <a:t>dt</a:t>
            </a:r>
            <a:r>
              <a:rPr lang="ru-RU" dirty="0">
                <a:solidFill>
                  <a:srgbClr val="0000FF"/>
                </a:solidFill>
              </a:rPr>
              <a:t>&gt;</a:t>
            </a:r>
            <a:r>
              <a:rPr lang="ru-RU" dirty="0"/>
              <a:t>Третий термин</a:t>
            </a:r>
            <a:r>
              <a:rPr lang="ru-RU" dirty="0">
                <a:solidFill>
                  <a:srgbClr val="0000FF"/>
                </a:solidFill>
              </a:rPr>
              <a:t>&lt;/</a:t>
            </a:r>
            <a:r>
              <a:rPr lang="ru-RU" dirty="0" err="1">
                <a:solidFill>
                  <a:srgbClr val="0000FF"/>
                </a:solidFill>
              </a:rPr>
              <a:t>dt</a:t>
            </a:r>
            <a:r>
              <a:rPr lang="ru-RU" dirty="0">
                <a:solidFill>
                  <a:srgbClr val="0000FF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dirty="0" smtClean="0"/>
              <a:t>	</a:t>
            </a:r>
            <a:r>
              <a:rPr lang="ru-RU" dirty="0" smtClean="0">
                <a:solidFill>
                  <a:srgbClr val="0000FF"/>
                </a:solidFill>
              </a:rPr>
              <a:t>&lt;</a:t>
            </a:r>
            <a:r>
              <a:rPr lang="ru-RU" dirty="0" err="1">
                <a:solidFill>
                  <a:srgbClr val="0000FF"/>
                </a:solidFill>
              </a:rPr>
              <a:t>dd</a:t>
            </a:r>
            <a:r>
              <a:rPr lang="ru-RU" dirty="0">
                <a:solidFill>
                  <a:srgbClr val="0000FF"/>
                </a:solidFill>
              </a:rPr>
              <a:t>&gt;</a:t>
            </a:r>
            <a:r>
              <a:rPr lang="ru-RU" dirty="0"/>
              <a:t>Описание термина</a:t>
            </a:r>
            <a:r>
              <a:rPr lang="ru-RU" dirty="0">
                <a:solidFill>
                  <a:srgbClr val="0000FF"/>
                </a:solidFill>
              </a:rPr>
              <a:t>&lt;/</a:t>
            </a:r>
            <a:r>
              <a:rPr lang="ru-RU" dirty="0" err="1">
                <a:solidFill>
                  <a:srgbClr val="0000FF"/>
                </a:solidFill>
              </a:rPr>
              <a:t>dd</a:t>
            </a:r>
            <a:r>
              <a:rPr lang="ru-RU" dirty="0">
                <a:solidFill>
                  <a:srgbClr val="0000FF"/>
                </a:solidFill>
              </a:rPr>
              <a:t>&gt;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</a:rPr>
              <a:t>&lt;/</a:t>
            </a:r>
            <a:r>
              <a:rPr lang="ru-RU" dirty="0" err="1">
                <a:solidFill>
                  <a:srgbClr val="0000FF"/>
                </a:solidFill>
              </a:rPr>
              <a:t>dl</a:t>
            </a:r>
            <a:r>
              <a:rPr lang="ru-RU" dirty="0">
                <a:solidFill>
                  <a:srgbClr val="0000FF"/>
                </a:solidFill>
              </a:rPr>
              <a:t>&gt;</a:t>
            </a:r>
            <a:endParaRPr lang="be-BY" dirty="0">
              <a:solidFill>
                <a:srgbClr val="0000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 descr="http://cdn.joxi.ru/uploads/prod/2014/09/08/6cf/beb/7b265a3d264881247c2da1c4f6d00bbe6173936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46" y="3657600"/>
            <a:ext cx="3200400" cy="19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222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Таблицы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Таблицы 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3811" y="1905000"/>
            <a:ext cx="8229600" cy="38401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0000FF"/>
                </a:solidFill>
              </a:rPr>
              <a:t>table&gt; - </a:t>
            </a:r>
            <a:r>
              <a:rPr lang="ru-RU" dirty="0" smtClean="0"/>
              <a:t>тег таблицы</a:t>
            </a:r>
            <a:endParaRPr lang="ru-RU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tr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- </a:t>
            </a:r>
            <a:r>
              <a:rPr lang="ru-RU" dirty="0"/>
              <a:t>тег </a:t>
            </a:r>
            <a:r>
              <a:rPr lang="ru-RU" dirty="0" smtClean="0"/>
              <a:t>СТРОКИ</a:t>
            </a:r>
            <a:endParaRPr lang="en-US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&lt;td&gt;</a:t>
            </a:r>
            <a:r>
              <a:rPr lang="ru-RU" dirty="0" smtClean="0"/>
              <a:t>данные</a:t>
            </a:r>
            <a:r>
              <a:rPr lang="en-US" dirty="0" smtClean="0">
                <a:solidFill>
                  <a:srgbClr val="0000FF"/>
                </a:solidFill>
              </a:rPr>
              <a:t>&lt;/td&gt;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- </a:t>
            </a:r>
            <a:r>
              <a:rPr lang="ru-RU" dirty="0"/>
              <a:t>тег </a:t>
            </a:r>
            <a:r>
              <a:rPr lang="ru-RU" dirty="0" smtClean="0"/>
              <a:t>ячейки (столбца)</a:t>
            </a:r>
            <a:endParaRPr lang="en-US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&lt;/</a:t>
            </a:r>
            <a:r>
              <a:rPr lang="en-US" dirty="0" err="1" smtClean="0">
                <a:solidFill>
                  <a:srgbClr val="0000FF"/>
                </a:solidFill>
              </a:rPr>
              <a:t>tr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endParaRPr lang="ru-RU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&lt;/table&gt;</a:t>
            </a:r>
            <a:endParaRPr lang="ru-RU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err="1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&gt;&lt;/</a:t>
            </a:r>
            <a:r>
              <a:rPr lang="en-US" dirty="0" err="1" smtClean="0">
                <a:solidFill>
                  <a:srgbClr val="0000FF"/>
                </a:solidFill>
              </a:rPr>
              <a:t>th</a:t>
            </a:r>
            <a:r>
              <a:rPr lang="en-US" dirty="0" smtClean="0">
                <a:solidFill>
                  <a:srgbClr val="0000FF"/>
                </a:solidFill>
              </a:rPr>
              <a:t>&gt;</a:t>
            </a:r>
            <a:r>
              <a:rPr lang="ru-RU" dirty="0" smtClean="0">
                <a:solidFill>
                  <a:srgbClr val="0000FF"/>
                </a:solidFill>
              </a:rPr>
              <a:t> - </a:t>
            </a:r>
            <a:r>
              <a:rPr lang="ru-RU" dirty="0" smtClean="0"/>
              <a:t>шапка таблицы</a:t>
            </a:r>
            <a:endParaRPr lang="be-BY" dirty="0">
              <a:solidFill>
                <a:srgbClr val="0000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Таблица 3*2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 descr="http://cdn.joxi.ru/uploads/prod/2014/09/08/5f5/8cd/55d23751809be713864b884ccbae0baf55e350f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0866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21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Объединение ячеек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 descr="http://cdn.joxi.ru/uploads/prod/2014/09/08/1ed/3f3/5f05df49ff57f773374e858812e53b2e5e45147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18394"/>
            <a:ext cx="620077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5487" y="1217295"/>
            <a:ext cx="6246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 атрибуты тега </a:t>
            </a:r>
            <a:r>
              <a:rPr lang="en-US" sz="2800" dirty="0" smtClean="0">
                <a:solidFill>
                  <a:srgbClr val="0000FF"/>
                </a:solidFill>
              </a:rPr>
              <a:t>&lt;td&gt; </a:t>
            </a:r>
            <a:r>
              <a:rPr lang="ru-RU" sz="2800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err="1" smtClean="0"/>
              <a:t>colspan</a:t>
            </a:r>
            <a:r>
              <a:rPr lang="ru-RU" sz="2800" dirty="0" smtClean="0"/>
              <a:t> – объединить по горизонтали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 err="1" smtClean="0"/>
              <a:t>rowspan</a:t>
            </a:r>
            <a:r>
              <a:rPr lang="en-US" sz="2800" dirty="0" smtClean="0"/>
              <a:t> – </a:t>
            </a:r>
            <a:r>
              <a:rPr lang="ru-RU" sz="2800" dirty="0" smtClean="0"/>
              <a:t>объединить по вертикали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1614930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Заголовки таблицы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3039"/>
            <a:ext cx="8546046" cy="45259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Тэг </a:t>
            </a:r>
            <a:r>
              <a:rPr lang="ru-RU" b="1" dirty="0">
                <a:solidFill>
                  <a:srgbClr val="0000FF"/>
                </a:solidFill>
              </a:rPr>
              <a:t>&lt;</a:t>
            </a:r>
            <a:r>
              <a:rPr lang="ru-RU" b="1" dirty="0" err="1">
                <a:solidFill>
                  <a:srgbClr val="0000FF"/>
                </a:solidFill>
              </a:rPr>
              <a:t>caption</a:t>
            </a:r>
            <a:r>
              <a:rPr lang="ru-RU" b="1" dirty="0">
                <a:solidFill>
                  <a:srgbClr val="0000FF"/>
                </a:solidFill>
              </a:rPr>
              <a:t>&gt;</a:t>
            </a:r>
            <a:r>
              <a:rPr lang="ru-RU" dirty="0"/>
              <a:t> позволяет определить заголовок таблицы. </a:t>
            </a:r>
            <a:endParaRPr lang="ru-RU" dirty="0" smtClean="0"/>
          </a:p>
          <a:p>
            <a:r>
              <a:rPr lang="ru-RU" dirty="0" smtClean="0"/>
              <a:t>Тэг </a:t>
            </a:r>
            <a:r>
              <a:rPr lang="ru-RU" dirty="0"/>
              <a:t>&lt;</a:t>
            </a:r>
            <a:r>
              <a:rPr lang="ru-RU" dirty="0" err="1"/>
              <a:t>caption</a:t>
            </a:r>
            <a:r>
              <a:rPr lang="ru-RU" dirty="0"/>
              <a:t>&gt; </a:t>
            </a:r>
            <a:r>
              <a:rPr lang="ru-RU" b="1" dirty="0"/>
              <a:t>должен определяться первым в содержимом элемента &lt;</a:t>
            </a:r>
            <a:r>
              <a:rPr lang="ru-RU" b="1" dirty="0" err="1"/>
              <a:t>table</a:t>
            </a:r>
            <a:r>
              <a:rPr lang="ru-RU" b="1" dirty="0" smtClean="0"/>
              <a:t>&gt;!</a:t>
            </a:r>
          </a:p>
          <a:p>
            <a:endParaRPr lang="ru-RU" b="1" dirty="0"/>
          </a:p>
          <a:p>
            <a:pPr marL="0" indent="0">
              <a:buNone/>
            </a:pPr>
            <a:r>
              <a:rPr lang="ru-RU" dirty="0" smtClean="0"/>
              <a:t>Атрибут</a:t>
            </a:r>
            <a:r>
              <a:rPr lang="ru-RU" b="1" dirty="0" smtClean="0"/>
              <a:t>: </a:t>
            </a:r>
          </a:p>
          <a:p>
            <a:pPr lvl="1"/>
            <a:r>
              <a:rPr lang="en-US" b="1" dirty="0" smtClean="0"/>
              <a:t>Align – </a:t>
            </a:r>
            <a:r>
              <a:rPr lang="ru-RU" dirty="0" smtClean="0"/>
              <a:t>положение заголовка</a:t>
            </a:r>
          </a:p>
          <a:p>
            <a:pPr lvl="2"/>
            <a:r>
              <a:rPr lang="en-US" b="1" dirty="0" smtClean="0"/>
              <a:t>top</a:t>
            </a:r>
          </a:p>
          <a:p>
            <a:pPr lvl="2"/>
            <a:r>
              <a:rPr lang="en-US" b="1" dirty="0" smtClean="0"/>
              <a:t>bottom</a:t>
            </a:r>
          </a:p>
          <a:p>
            <a:pPr lvl="2"/>
            <a:r>
              <a:rPr lang="en-US" strike="sngStrike" dirty="0" smtClean="0"/>
              <a:t>left</a:t>
            </a:r>
          </a:p>
          <a:p>
            <a:pPr lvl="2"/>
            <a:r>
              <a:rPr lang="en-US" strike="sngStrike" dirty="0" smtClean="0"/>
              <a:t>right</a:t>
            </a:r>
            <a:endParaRPr lang="be-BY" strike="sngStrik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Гиперссылки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 smtClean="0"/>
              <a:t>Гиперссылки</a:t>
            </a:r>
            <a:r>
              <a:rPr lang="ru-RU" dirty="0" smtClean="0"/>
              <a:t> являются основой HTML и всемирной паутины. Они представляют собой текст (или картинку), нажав на который, пользователь будет перемещен на другой документ или другое место в данном документе.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Гиперссылки бывают: </a:t>
            </a:r>
            <a:endParaRPr lang="ru-RU" dirty="0"/>
          </a:p>
          <a:p>
            <a:r>
              <a:rPr lang="ru-RU" b="1" dirty="0" smtClean="0"/>
              <a:t>Внешние</a:t>
            </a:r>
            <a:endParaRPr lang="ru-RU" dirty="0" smtClean="0"/>
          </a:p>
          <a:p>
            <a:r>
              <a:rPr lang="ru-RU" dirty="0" smtClean="0"/>
              <a:t>Внутренние (метки)</a:t>
            </a:r>
            <a:endParaRPr lang="be-BY" dirty="0" smtClean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Блоки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Тэг </a:t>
            </a:r>
            <a:r>
              <a:rPr lang="ru-RU" b="1" dirty="0"/>
              <a:t>&lt;</a:t>
            </a:r>
            <a:r>
              <a:rPr lang="ru-RU" b="1" dirty="0" err="1"/>
              <a:t>thead</a:t>
            </a:r>
            <a:r>
              <a:rPr lang="ru-RU" b="1" dirty="0"/>
              <a:t>&gt;</a:t>
            </a:r>
            <a:r>
              <a:rPr lang="ru-RU" dirty="0"/>
              <a:t> позволяет сгруппировать заголовочные элементы таблицы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Тэг </a:t>
            </a:r>
            <a:r>
              <a:rPr lang="ru-RU" b="1" dirty="0"/>
              <a:t>&lt;</a:t>
            </a:r>
            <a:r>
              <a:rPr lang="ru-RU" b="1" dirty="0" err="1"/>
              <a:t>tbody</a:t>
            </a:r>
            <a:r>
              <a:rPr lang="ru-RU" b="1" dirty="0"/>
              <a:t>&gt;</a:t>
            </a:r>
            <a:r>
              <a:rPr lang="ru-RU" dirty="0"/>
              <a:t> позволяет сгруппировать элементы относящиеся к телу таблицы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Тэг </a:t>
            </a:r>
            <a:r>
              <a:rPr lang="ru-RU" b="1" dirty="0"/>
              <a:t>&lt;</a:t>
            </a:r>
            <a:r>
              <a:rPr lang="ru-RU" b="1" dirty="0" err="1"/>
              <a:t>tfoot</a:t>
            </a:r>
            <a:r>
              <a:rPr lang="ru-RU" b="1" dirty="0"/>
              <a:t>&gt;</a:t>
            </a:r>
            <a:r>
              <a:rPr lang="ru-RU" dirty="0"/>
              <a:t> позволяет сгруппировать элементы находящиеся снизу таблицы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  <a:p>
            <a:r>
              <a:rPr lang="ru-RU" b="1" dirty="0"/>
              <a:t>Обратите внимание:</a:t>
            </a:r>
            <a:r>
              <a:rPr lang="ru-RU" dirty="0"/>
              <a:t> тэг </a:t>
            </a:r>
            <a:r>
              <a:rPr lang="ru-RU" dirty="0" err="1"/>
              <a:t>tfoot</a:t>
            </a:r>
            <a:r>
              <a:rPr lang="ru-RU" dirty="0"/>
              <a:t> должен указываться перед тэгом </a:t>
            </a:r>
            <a:r>
              <a:rPr lang="ru-RU" dirty="0" err="1"/>
              <a:t>tbody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Группа колонок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&lt;</a:t>
            </a:r>
            <a:r>
              <a:rPr lang="ru-RU" b="1" dirty="0" smtClean="0"/>
              <a:t> </a:t>
            </a:r>
            <a:r>
              <a:rPr lang="en-US" b="1" dirty="0" err="1" smtClean="0"/>
              <a:t>colgroup</a:t>
            </a:r>
            <a:r>
              <a:rPr lang="en-US" b="1" dirty="0" smtClean="0"/>
              <a:t>&gt;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для задания ширины и стиля одной или нескольких колонок </a:t>
            </a:r>
            <a:r>
              <a:rPr lang="ru-RU" dirty="0" smtClean="0"/>
              <a:t>таблицы</a:t>
            </a:r>
          </a:p>
          <a:p>
            <a:r>
              <a:rPr lang="en-US" b="1" dirty="0"/>
              <a:t>&lt;col</a:t>
            </a:r>
            <a:r>
              <a:rPr lang="en-US" b="1" dirty="0" smtClean="0"/>
              <a:t>&gt;</a:t>
            </a:r>
            <a:r>
              <a:rPr lang="ru-RU" b="1" dirty="0" smtClean="0"/>
              <a:t> - </a:t>
            </a:r>
            <a:r>
              <a:rPr lang="ru-RU" dirty="0" smtClean="0"/>
              <a:t>задает характеристики </a:t>
            </a:r>
            <a:r>
              <a:rPr lang="ru-RU" dirty="0"/>
              <a:t>одной или нескольких колонок таблицы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21</a:t>
            </a:fld>
            <a:endParaRPr lang="en-US"/>
          </a:p>
        </p:txBody>
      </p:sp>
      <p:pic>
        <p:nvPicPr>
          <p:cNvPr id="8194" name="Picture 2" descr="http://cdn.joxi.ru/uploads/prod/2014/09/08/75c/1f2/084339ee9dcbc8917ca0e8043007138c9e81c9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7" y="3222009"/>
            <a:ext cx="6181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2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22</a:t>
            </a:fld>
            <a:endParaRPr lang="en-US"/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Тег а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Для создания ссылок используется </a:t>
            </a:r>
            <a:r>
              <a:rPr lang="ru-RU" dirty="0" smtClean="0"/>
              <a:t>тег</a:t>
            </a:r>
            <a:r>
              <a:rPr lang="ru-RU" dirty="0"/>
              <a:t/>
            </a:r>
            <a:br>
              <a:rPr lang="ru-RU" dirty="0"/>
            </a:br>
            <a:r>
              <a:rPr lang="ru-RU" b="1" dirty="0">
                <a:solidFill>
                  <a:srgbClr val="0070C0"/>
                </a:solidFill>
              </a:rPr>
              <a:t>&lt;a&gt;&lt;/a</a:t>
            </a:r>
            <a:r>
              <a:rPr lang="ru-RU" b="1" dirty="0" smtClean="0">
                <a:solidFill>
                  <a:srgbClr val="0070C0"/>
                </a:solidFill>
              </a:rPr>
              <a:t>&gt;</a:t>
            </a:r>
          </a:p>
          <a:p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Атрибуты:</a:t>
            </a:r>
          </a:p>
          <a:p>
            <a:r>
              <a:rPr lang="en-US" b="1" dirty="0" err="1" smtClean="0"/>
              <a:t>href</a:t>
            </a:r>
            <a:r>
              <a:rPr lang="en-US" dirty="0" smtClean="0"/>
              <a:t>  - </a:t>
            </a:r>
            <a:r>
              <a:rPr lang="ru-RU" dirty="0" smtClean="0"/>
              <a:t>адрес, </a:t>
            </a:r>
            <a:r>
              <a:rPr lang="ru-RU" dirty="0"/>
              <a:t>на который следует </a:t>
            </a:r>
            <a:r>
              <a:rPr lang="ru-RU" dirty="0" smtClean="0"/>
              <a:t>перейти</a:t>
            </a:r>
          </a:p>
          <a:p>
            <a:pPr lvl="1"/>
            <a:r>
              <a:rPr lang="ru-RU" dirty="0" smtClean="0"/>
              <a:t>значение – </a:t>
            </a:r>
            <a:r>
              <a:rPr lang="ru-RU" b="1" dirty="0" smtClean="0"/>
              <a:t>адрес</a:t>
            </a:r>
            <a:r>
              <a:rPr lang="ru-RU" b="1" dirty="0"/>
              <a:t> </a:t>
            </a:r>
            <a:r>
              <a:rPr lang="ru-RU" dirty="0" smtClean="0"/>
              <a:t> (</a:t>
            </a:r>
            <a:r>
              <a:rPr lang="en-US" dirty="0" smtClean="0"/>
              <a:t>#</a:t>
            </a:r>
            <a:r>
              <a:rPr lang="ru-RU" dirty="0" smtClean="0"/>
              <a:t> (</a:t>
            </a:r>
            <a:r>
              <a:rPr lang="ru-RU" dirty="0" err="1" smtClean="0"/>
              <a:t>хэш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пустое имя/текущий документ)</a:t>
            </a:r>
            <a:endParaRPr lang="en-US" dirty="0" smtClean="0"/>
          </a:p>
          <a:p>
            <a:r>
              <a:rPr lang="en-US" b="1" dirty="0" smtClean="0"/>
              <a:t>name</a:t>
            </a:r>
            <a:r>
              <a:rPr lang="en-US" dirty="0" smtClean="0"/>
              <a:t> – </a:t>
            </a:r>
            <a:r>
              <a:rPr lang="ru-RU" dirty="0" smtClean="0"/>
              <a:t>имя метки (якоря) в документе</a:t>
            </a:r>
          </a:p>
          <a:p>
            <a:pPr lvl="1"/>
            <a:r>
              <a:rPr lang="ru-RU" dirty="0" smtClean="0"/>
              <a:t>значение – </a:t>
            </a:r>
            <a:r>
              <a:rPr lang="ru-RU" b="1" dirty="0" smtClean="0"/>
              <a:t>имя метки (</a:t>
            </a:r>
            <a:r>
              <a:rPr lang="en-US" b="1" dirty="0" smtClean="0"/>
              <a:t>id)</a:t>
            </a:r>
            <a:endParaRPr lang="ru-RU" b="1" dirty="0" smtClean="0"/>
          </a:p>
          <a:p>
            <a:pPr lvl="0"/>
            <a:r>
              <a:rPr lang="en-US" sz="3500" b="1" dirty="0" smtClean="0">
                <a:solidFill>
                  <a:prstClr val="black"/>
                </a:solidFill>
              </a:rPr>
              <a:t>target</a:t>
            </a:r>
            <a:r>
              <a:rPr lang="ru-RU" sz="3500" b="1" dirty="0" smtClean="0">
                <a:solidFill>
                  <a:prstClr val="black"/>
                </a:solidFill>
              </a:rPr>
              <a:t> </a:t>
            </a:r>
            <a:r>
              <a:rPr lang="en-US" sz="3500" dirty="0" smtClean="0">
                <a:solidFill>
                  <a:prstClr val="black"/>
                </a:solidFill>
              </a:rPr>
              <a:t>– </a:t>
            </a:r>
            <a:r>
              <a:rPr lang="ru-RU" sz="3500" dirty="0" smtClean="0">
                <a:solidFill>
                  <a:prstClr val="black"/>
                </a:solidFill>
              </a:rPr>
              <a:t>открытие документа в текущем/новом окне</a:t>
            </a:r>
          </a:p>
          <a:p>
            <a:pPr lvl="1"/>
            <a:r>
              <a:rPr lang="en-US" b="1" dirty="0"/>
              <a:t>_</a:t>
            </a:r>
            <a:r>
              <a:rPr lang="en-US" b="1" dirty="0" smtClean="0"/>
              <a:t>blank</a:t>
            </a:r>
            <a:r>
              <a:rPr lang="ru-RU" b="1" dirty="0" smtClean="0"/>
              <a:t> – </a:t>
            </a:r>
            <a:r>
              <a:rPr lang="ru-RU" dirty="0" smtClean="0"/>
              <a:t>в новом окне </a:t>
            </a:r>
            <a:r>
              <a:rPr lang="ru-RU" b="1" dirty="0" smtClean="0"/>
              <a:t>– значение по умолчанию</a:t>
            </a:r>
          </a:p>
          <a:p>
            <a:pPr lvl="1"/>
            <a:r>
              <a:rPr lang="en-US" b="1" dirty="0"/>
              <a:t>_</a:t>
            </a:r>
            <a:r>
              <a:rPr lang="en-US" b="1" dirty="0" smtClean="0"/>
              <a:t>self</a:t>
            </a:r>
            <a:r>
              <a:rPr lang="ru-RU" b="1" dirty="0"/>
              <a:t> – </a:t>
            </a:r>
            <a:r>
              <a:rPr lang="ru-RU" dirty="0"/>
              <a:t>в </a:t>
            </a:r>
            <a:r>
              <a:rPr lang="ru-RU" dirty="0" smtClean="0"/>
              <a:t>текущем окне </a:t>
            </a:r>
            <a:endParaRPr lang="ru-RU" b="1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download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smtClean="0"/>
              <a:t>– скачивание файла</a:t>
            </a:r>
            <a:endParaRPr lang="en-US" dirty="0" smtClean="0"/>
          </a:p>
          <a:p>
            <a:pPr lvl="1"/>
            <a:r>
              <a:rPr lang="ru-RU" dirty="0" smtClean="0"/>
              <a:t>без параметров</a:t>
            </a:r>
          </a:p>
          <a:p>
            <a:pPr lvl="0"/>
            <a:r>
              <a:rPr lang="en-US" sz="3100" b="1" dirty="0" err="1" smtClean="0">
                <a:solidFill>
                  <a:prstClr val="black"/>
                </a:solidFill>
              </a:rPr>
              <a:t>tabindex</a:t>
            </a:r>
            <a:r>
              <a:rPr lang="ru-RU" sz="3100" b="1" dirty="0" smtClean="0">
                <a:solidFill>
                  <a:prstClr val="black"/>
                </a:solidFill>
              </a:rPr>
              <a:t> </a:t>
            </a:r>
            <a:r>
              <a:rPr lang="en-US" sz="3100" dirty="0" smtClean="0">
                <a:solidFill>
                  <a:prstClr val="black"/>
                </a:solidFill>
              </a:rPr>
              <a:t>– </a:t>
            </a:r>
            <a:r>
              <a:rPr lang="ru-RU" sz="3100" dirty="0">
                <a:solidFill>
                  <a:prstClr val="black"/>
                </a:solidFill>
              </a:rPr>
              <a:t>последовательность перехода между ссылками при нажатии на кнопку </a:t>
            </a:r>
            <a:r>
              <a:rPr lang="ru-RU" sz="3100" dirty="0" err="1" smtClean="0">
                <a:solidFill>
                  <a:prstClr val="black"/>
                </a:solidFill>
              </a:rPr>
              <a:t>Tab</a:t>
            </a:r>
            <a:endParaRPr lang="ru-RU" sz="3100" dirty="0" smtClean="0">
              <a:solidFill>
                <a:prstClr val="black"/>
              </a:solidFill>
            </a:endParaRPr>
          </a:p>
          <a:p>
            <a:pPr lvl="1"/>
            <a:r>
              <a:rPr lang="ru-RU" dirty="0"/>
              <a:t>значение </a:t>
            </a:r>
            <a:r>
              <a:rPr lang="ru-RU" dirty="0" smtClean="0"/>
              <a:t>- </a:t>
            </a:r>
            <a:r>
              <a:rPr lang="be-BY" dirty="0" smtClean="0"/>
              <a:t>целое </a:t>
            </a:r>
            <a:r>
              <a:rPr lang="be-BY" dirty="0"/>
              <a:t>положительное число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Пути у внешних ссылок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Абсолютные</a:t>
            </a:r>
            <a:endParaRPr lang="en-US" dirty="0" smtClean="0"/>
          </a:p>
          <a:p>
            <a:pPr lvl="1"/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e-BY" sz="2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400" dirty="0">
                <a:solidFill>
                  <a:srgbClr val="323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be-BY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"http</a:t>
            </a:r>
            <a:r>
              <a:rPr lang="be-BY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mgvrk</a:t>
            </a:r>
            <a:r>
              <a:rPr lang="be-BY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be-BY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/"</a:t>
            </a:r>
            <a:r>
              <a:rPr lang="be-BY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МГВРК</a:t>
            </a:r>
            <a:r>
              <a:rPr lang="be-BY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be-BY" sz="2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e-BY" sz="1800" dirty="0"/>
              <a:t> </a:t>
            </a:r>
            <a:endParaRPr lang="ru-RU" sz="2400" dirty="0" smtClean="0"/>
          </a:p>
          <a:p>
            <a:r>
              <a:rPr lang="ru-RU" dirty="0" smtClean="0"/>
              <a:t>Относительные</a:t>
            </a:r>
          </a:p>
          <a:p>
            <a:pPr lvl="1"/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e-BY" sz="2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400" dirty="0">
                <a:solidFill>
                  <a:srgbClr val="323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be-BY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"contacts.html"</a:t>
            </a:r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&gt;Контакты&lt;/</a:t>
            </a:r>
            <a:r>
              <a:rPr lang="be-BY" sz="2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e-BY" sz="1800" dirty="0"/>
              <a:t> </a:t>
            </a:r>
            <a:endParaRPr lang="be-BY" sz="4800" dirty="0">
              <a:latin typeface="Arial" panose="020B0604020202020204" pitchFamily="34" charset="0"/>
            </a:endParaRPr>
          </a:p>
          <a:p>
            <a:pPr lvl="1"/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e-BY" sz="2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400" dirty="0">
                <a:solidFill>
                  <a:srgbClr val="323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be-BY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e-BY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images/im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be-BY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.jpg</a:t>
            </a:r>
            <a:r>
              <a:rPr lang="be-BY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&gt;Картинка&lt;/</a:t>
            </a:r>
            <a:r>
              <a:rPr lang="be-BY" sz="2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e-BY" sz="1800" dirty="0"/>
              <a:t> </a:t>
            </a:r>
            <a:endParaRPr lang="be-BY" sz="4800" dirty="0">
              <a:latin typeface="Arial" panose="020B0604020202020204" pitchFamily="34" charset="0"/>
            </a:endParaRPr>
          </a:p>
          <a:p>
            <a:pPr lvl="1"/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e-BY" sz="2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400" dirty="0">
                <a:solidFill>
                  <a:srgbClr val="323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sz="24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be-BY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be-BY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"../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folder</a:t>
            </a:r>
            <a:r>
              <a:rPr lang="be-BY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be-BY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be-BY" sz="2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e-BY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анкор</a:t>
            </a:r>
            <a:r>
              <a:rPr lang="be-BY" sz="2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be-BY" sz="24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e-BY" sz="1800" dirty="0"/>
              <a:t> </a:t>
            </a:r>
            <a:endParaRPr lang="ru-RU" sz="2400" dirty="0" smtClean="0"/>
          </a:p>
          <a:p>
            <a:r>
              <a:rPr lang="en-US" dirty="0" smtClean="0"/>
              <a:t>e</a:t>
            </a:r>
            <a:r>
              <a:rPr lang="ru-RU" dirty="0" smtClean="0"/>
              <a:t>-</a:t>
            </a:r>
            <a:r>
              <a:rPr lang="en-US" dirty="0" smtClean="0"/>
              <a:t>mail</a:t>
            </a:r>
            <a:endParaRPr lang="ru-RU" dirty="0" smtClean="0"/>
          </a:p>
          <a:p>
            <a:pPr lvl="1"/>
            <a:r>
              <a:rPr lang="be-BY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e-BY" sz="2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000" dirty="0">
                <a:solidFill>
                  <a:srgbClr val="323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e-BY" sz="20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be-BY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be-BY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e-BY" sz="2400" b="1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mailto: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mail</a:t>
            </a:r>
            <a:r>
              <a:rPr lang="be-BY" sz="20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@gmail.com"</a:t>
            </a:r>
            <a:r>
              <a:rPr lang="be-BY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Напишите нам</a:t>
            </a:r>
            <a:r>
              <a:rPr lang="be-BY" sz="2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be-BY" sz="2000" b="1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e-BY" sz="1600" dirty="0"/>
              <a:t> </a:t>
            </a:r>
            <a:endParaRPr lang="be-BY" sz="4400" dirty="0">
              <a:latin typeface="Arial" panose="020B0604020202020204" pitchFamily="34" charset="0"/>
            </a:endParaRPr>
          </a:p>
          <a:p>
            <a:pPr lvl="1"/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7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Внутренние ссылки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600200"/>
            <a:ext cx="8850846" cy="4525963"/>
          </a:xfrm>
        </p:spPr>
        <p:txBody>
          <a:bodyPr>
            <a:normAutofit/>
          </a:bodyPr>
          <a:lstStyle/>
          <a:p>
            <a:pPr lvl="0"/>
            <a:r>
              <a:rPr lang="be-BY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e-BY" sz="28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800" dirty="0">
                <a:solidFill>
                  <a:srgbClr val="32323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be-BY" sz="2800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be-BY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be-BY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"#</a:t>
            </a:r>
            <a:r>
              <a:rPr lang="en-US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chapter2</a:t>
            </a:r>
            <a:r>
              <a:rPr lang="be-BY" sz="28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e-BY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Перейти в </a:t>
            </a:r>
            <a:r>
              <a:rPr lang="ru-RU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главе 2</a:t>
            </a:r>
            <a:r>
              <a:rPr lang="be-BY" sz="28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be-BY" sz="2800" dirty="0">
                <a:solidFill>
                  <a:srgbClr val="0066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be-BY" sz="2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e-BY" sz="2000" dirty="0"/>
              <a:t> </a:t>
            </a:r>
            <a:endParaRPr lang="be-BY" sz="2000" dirty="0" smtClean="0"/>
          </a:p>
          <a:p>
            <a:pPr lvl="0"/>
            <a:endParaRPr lang="ru-RU" sz="2400" dirty="0" smtClean="0">
              <a:latin typeface="Arial" panose="020B0604020202020204" pitchFamily="34" charset="0"/>
            </a:endParaRPr>
          </a:p>
          <a:p>
            <a:pPr lvl="0"/>
            <a:endParaRPr lang="ru-RU" sz="2400" dirty="0">
              <a:latin typeface="Arial" panose="020B0604020202020204" pitchFamily="34" charset="0"/>
            </a:endParaRPr>
          </a:p>
          <a:p>
            <a:pPr lvl="0"/>
            <a:r>
              <a:rPr lang="en-US" sz="2800" dirty="0">
                <a:latin typeface="Arial" panose="020B0604020202020204" pitchFamily="34" charset="0"/>
              </a:rPr>
              <a:t>&lt;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</a:rPr>
              <a:t>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name</a:t>
            </a:r>
            <a:r>
              <a:rPr lang="en-US" sz="2800" dirty="0" smtClean="0">
                <a:latin typeface="Arial" panose="020B0604020202020204" pitchFamily="34" charset="0"/>
              </a:rPr>
              <a:t>=</a:t>
            </a:r>
            <a:r>
              <a:rPr lang="be-BY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</a:rPr>
              <a:t>chapter2</a:t>
            </a:r>
            <a:r>
              <a:rPr lang="en-US" sz="2800" dirty="0" smtClean="0">
                <a:latin typeface="Arial" panose="020B0604020202020204" pitchFamily="34" charset="0"/>
              </a:rPr>
              <a:t>"&gt;</a:t>
            </a:r>
            <a:r>
              <a:rPr lang="ru-RU" sz="2800" dirty="0" smtClean="0">
                <a:latin typeface="Arial" panose="020B0604020202020204" pitchFamily="34" charset="0"/>
              </a:rPr>
              <a:t>Глава 2</a:t>
            </a:r>
            <a:r>
              <a:rPr lang="be-BY" sz="2800" dirty="0" smtClean="0">
                <a:latin typeface="Arial" panose="020B0604020202020204" pitchFamily="34" charset="0"/>
              </a:rPr>
              <a:t>&lt;/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</a:rPr>
              <a:t>a</a:t>
            </a:r>
            <a:r>
              <a:rPr lang="en-US" sz="2800" dirty="0" smtClean="0">
                <a:latin typeface="Arial" panose="020B0604020202020204" pitchFamily="34" charset="0"/>
              </a:rPr>
              <a:t>&gt;</a:t>
            </a:r>
            <a:endParaRPr lang="ru-RU" sz="2800" dirty="0" smtClean="0">
              <a:latin typeface="Arial" panose="020B0604020202020204" pitchFamily="34" charset="0"/>
            </a:endParaRPr>
          </a:p>
          <a:p>
            <a:pPr marL="1371600" lvl="3" indent="0">
              <a:buNone/>
            </a:pPr>
            <a:endParaRPr lang="ru-RU" dirty="0" smtClean="0">
              <a:latin typeface="Arial" panose="020B0604020202020204" pitchFamily="34" charset="0"/>
            </a:endParaRPr>
          </a:p>
          <a:p>
            <a:pPr marL="1371600" lvl="3" indent="0">
              <a:buNone/>
            </a:pPr>
            <a:endParaRPr lang="ru-RU" dirty="0">
              <a:latin typeface="Arial" panose="020B0604020202020204" pitchFamily="34" charset="0"/>
            </a:endParaRPr>
          </a:p>
          <a:p>
            <a:pPr lvl="0"/>
            <a:r>
              <a:rPr lang="pt-BR" dirty="0"/>
              <a:t>&lt;</a:t>
            </a:r>
            <a:r>
              <a:rPr lang="pt-BR" dirty="0" smtClean="0">
                <a:solidFill>
                  <a:srgbClr val="0070C0"/>
                </a:solidFill>
              </a:rPr>
              <a:t>h</a:t>
            </a:r>
            <a:r>
              <a:rPr lang="ru-RU" dirty="0" smtClean="0">
                <a:solidFill>
                  <a:srgbClr val="0070C0"/>
                </a:solidFill>
              </a:rPr>
              <a:t>1</a:t>
            </a:r>
            <a:r>
              <a:rPr lang="pt-BR" dirty="0" smtClean="0">
                <a:solidFill>
                  <a:srgbClr val="0070C0"/>
                </a:solidFill>
              </a:rPr>
              <a:t> 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pt-BR" dirty="0"/>
              <a:t>=“</a:t>
            </a:r>
            <a:r>
              <a:rPr lang="pt-BR" dirty="0">
                <a:solidFill>
                  <a:srgbClr val="0000FF"/>
                </a:solidFill>
              </a:rPr>
              <a:t>chapter2</a:t>
            </a:r>
            <a:r>
              <a:rPr lang="pt-BR" dirty="0"/>
              <a:t>”&gt; </a:t>
            </a:r>
            <a:r>
              <a:rPr lang="ru-RU" dirty="0">
                <a:latin typeface="Arial" panose="020B0604020202020204" pitchFamily="34" charset="0"/>
              </a:rPr>
              <a:t>Глава </a:t>
            </a:r>
            <a:r>
              <a:rPr lang="ru-RU" dirty="0" smtClean="0">
                <a:latin typeface="Arial" panose="020B0604020202020204" pitchFamily="34" charset="0"/>
              </a:rPr>
              <a:t>2</a:t>
            </a:r>
            <a:r>
              <a:rPr lang="pt-BR" dirty="0" smtClean="0"/>
              <a:t>&lt;/</a:t>
            </a:r>
            <a:r>
              <a:rPr lang="pt-BR" dirty="0" smtClean="0">
                <a:solidFill>
                  <a:srgbClr val="0070C0"/>
                </a:solidFill>
              </a:rPr>
              <a:t>h</a:t>
            </a:r>
            <a:r>
              <a:rPr lang="ru-RU" dirty="0" smtClean="0">
                <a:solidFill>
                  <a:srgbClr val="0070C0"/>
                </a:solidFill>
              </a:rPr>
              <a:t>1</a:t>
            </a:r>
            <a:r>
              <a:rPr lang="pt-BR" dirty="0" smtClean="0"/>
              <a:t>&gt;</a:t>
            </a:r>
            <a:endParaRPr lang="be-BY" dirty="0">
              <a:latin typeface="Arial" panose="020B0604020202020204" pitchFamily="34" charset="0"/>
            </a:endParaRP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e-BY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Равно 6"/>
          <p:cNvSpPr/>
          <p:nvPr/>
        </p:nvSpPr>
        <p:spPr>
          <a:xfrm>
            <a:off x="2590800" y="3672681"/>
            <a:ext cx="9144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7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e-BY" b="1" dirty="0" smtClean="0"/>
              <a:t>Изображения</a:t>
            </a:r>
            <a:endParaRPr lang="be-BY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9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Форматы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GIF</a:t>
            </a:r>
          </a:p>
          <a:p>
            <a:pPr lvl="1"/>
            <a:r>
              <a:rPr lang="be-BY" dirty="0"/>
              <a:t>использует 8-битовый </a:t>
            </a:r>
            <a:r>
              <a:rPr lang="be-BY" dirty="0" smtClean="0"/>
              <a:t>цвет</a:t>
            </a:r>
            <a:endParaRPr lang="en-US" dirty="0" smtClean="0"/>
          </a:p>
          <a:p>
            <a:pPr lvl="1"/>
            <a:r>
              <a:rPr lang="ru-RU" b="1" dirty="0"/>
              <a:t>Область применения: </a:t>
            </a:r>
            <a:r>
              <a:rPr lang="ru-RU" dirty="0"/>
              <a:t>Логотипы, иллюстрации с четкими краями, анимированные рисунки, изображения с прозрачными участками, баннеры.</a:t>
            </a:r>
            <a:endParaRPr lang="en-US" dirty="0"/>
          </a:p>
          <a:p>
            <a:r>
              <a:rPr lang="en-US" dirty="0" smtClean="0"/>
              <a:t>JPG</a:t>
            </a:r>
          </a:p>
          <a:p>
            <a:pPr lvl="1"/>
            <a:r>
              <a:rPr lang="be-BY" dirty="0" smtClean="0"/>
              <a:t>поддерживает </a:t>
            </a:r>
            <a:r>
              <a:rPr lang="be-BY" dirty="0"/>
              <a:t>24-битовый цвет </a:t>
            </a:r>
            <a:endParaRPr lang="en-US" dirty="0" smtClean="0"/>
          </a:p>
          <a:p>
            <a:pPr lvl="1"/>
            <a:r>
              <a:rPr lang="ru-RU" b="1" dirty="0"/>
              <a:t>Область применения:</a:t>
            </a:r>
            <a:r>
              <a:rPr lang="ru-RU" dirty="0"/>
              <a:t> Используется преимущественно для фотографий.</a:t>
            </a:r>
            <a:endParaRPr lang="en-US" dirty="0"/>
          </a:p>
          <a:p>
            <a:r>
              <a:rPr lang="en-US" dirty="0" smtClean="0"/>
              <a:t>PNG</a:t>
            </a:r>
          </a:p>
          <a:p>
            <a:pPr lvl="1"/>
            <a:r>
              <a:rPr lang="en-US" dirty="0" smtClean="0"/>
              <a:t>PNG-8</a:t>
            </a:r>
          </a:p>
          <a:p>
            <a:pPr lvl="1"/>
            <a:r>
              <a:rPr lang="en-US" b="1" dirty="0" smtClean="0"/>
              <a:t>PNG-24</a:t>
            </a:r>
            <a:endParaRPr lang="be-BY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1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e-BY" b="1" dirty="0" smtClean="0"/>
              <a:t>Изображения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&lt;</a:t>
            </a:r>
            <a:r>
              <a:rPr lang="ru-RU" b="1" dirty="0" err="1"/>
              <a:t>img</a:t>
            </a:r>
            <a:r>
              <a:rPr lang="ru-RU" b="1" dirty="0"/>
              <a:t>&gt;</a:t>
            </a: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/>
              <a:t>Это </a:t>
            </a:r>
            <a:r>
              <a:rPr lang="ru-RU" b="1" dirty="0" smtClean="0"/>
              <a:t>пустой элемент</a:t>
            </a:r>
            <a:r>
              <a:rPr lang="ru-RU" dirty="0"/>
              <a:t>, то есть у него </a:t>
            </a:r>
            <a:r>
              <a:rPr lang="ru-RU" b="1" dirty="0"/>
              <a:t>нет закрывающего тега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Атрибуты:</a:t>
            </a:r>
          </a:p>
          <a:p>
            <a:pPr lvl="0"/>
            <a:r>
              <a:rPr lang="ru-RU" b="1" i="1" dirty="0" err="1" smtClean="0"/>
              <a:t>src</a:t>
            </a:r>
            <a:r>
              <a:rPr lang="ru-RU" dirty="0" smtClean="0"/>
              <a:t> - указывает путь к изображению</a:t>
            </a:r>
          </a:p>
          <a:p>
            <a:pPr lvl="0"/>
            <a:r>
              <a:rPr lang="ru-RU" b="1" i="1" dirty="0" err="1"/>
              <a:t>alt</a:t>
            </a:r>
            <a:r>
              <a:rPr lang="ru-RU" dirty="0"/>
              <a:t> – это текстовое </a:t>
            </a:r>
            <a:r>
              <a:rPr lang="ru-RU" dirty="0" smtClean="0"/>
              <a:t>описание изображения</a:t>
            </a:r>
          </a:p>
          <a:p>
            <a:pPr lvl="0"/>
            <a:r>
              <a:rPr lang="en-US" dirty="0" smtClean="0"/>
              <a:t>align – </a:t>
            </a:r>
            <a:r>
              <a:rPr lang="ru-RU" dirty="0" smtClean="0"/>
              <a:t>обтекание картинки текстом</a:t>
            </a:r>
          </a:p>
          <a:p>
            <a:pPr lvl="1"/>
            <a:r>
              <a:rPr lang="en-US" dirty="0" smtClean="0"/>
              <a:t>left; right; bottom; middle; top;</a:t>
            </a:r>
            <a:r>
              <a:rPr lang="en-US" dirty="0"/>
              <a:t>  </a:t>
            </a:r>
            <a:endParaRPr lang="en-US" dirty="0" smtClean="0"/>
          </a:p>
          <a:p>
            <a:r>
              <a:rPr lang="en-US" dirty="0" smtClean="0"/>
              <a:t>width</a:t>
            </a:r>
            <a:r>
              <a:rPr lang="ru-RU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ширина</a:t>
            </a:r>
            <a:endParaRPr lang="en-US" dirty="0"/>
          </a:p>
          <a:p>
            <a:r>
              <a:rPr lang="en-US" dirty="0" smtClean="0"/>
              <a:t>height</a:t>
            </a:r>
            <a:r>
              <a:rPr lang="ru-RU" dirty="0" smtClean="0"/>
              <a:t> – высота</a:t>
            </a:r>
            <a:endParaRPr lang="en-US" dirty="0" smtClean="0"/>
          </a:p>
          <a:p>
            <a:r>
              <a:rPr lang="en-US" dirty="0" err="1"/>
              <a:t>usemap</a:t>
            </a:r>
            <a:r>
              <a:rPr lang="en-US" dirty="0"/>
              <a:t> </a:t>
            </a:r>
            <a:r>
              <a:rPr lang="en-US" dirty="0" smtClean="0"/>
              <a:t>- </a:t>
            </a:r>
            <a:r>
              <a:rPr lang="ru-RU" dirty="0" smtClean="0"/>
              <a:t>идентификатор карты-изображения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6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Новое в </a:t>
            </a:r>
            <a:r>
              <a:rPr lang="en-US" dirty="0" smtClean="0"/>
              <a:t>HTML5 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figure</a:t>
            </a:r>
          </a:p>
          <a:p>
            <a:r>
              <a:rPr lang="en-US" dirty="0" err="1" smtClean="0"/>
              <a:t>Figcaption</a:t>
            </a:r>
            <a:endParaRPr lang="ru-RU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>
                <a:solidFill>
                  <a:srgbClr val="0070C0"/>
                </a:solidFill>
              </a:rPr>
              <a:t>figure&gt;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img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dirty="0"/>
              <a:t>=‘</a:t>
            </a:r>
            <a:r>
              <a:rPr lang="en-US" dirty="0">
                <a:solidFill>
                  <a:srgbClr val="FF0000"/>
                </a:solidFill>
              </a:rPr>
              <a:t>logo.gif</a:t>
            </a:r>
            <a:r>
              <a:rPr lang="en-US" dirty="0"/>
              <a:t>’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alt</a:t>
            </a:r>
            <a:r>
              <a:rPr lang="en-US" dirty="0"/>
              <a:t>=‘</a:t>
            </a:r>
            <a:r>
              <a:rPr lang="be-BY" dirty="0">
                <a:solidFill>
                  <a:srgbClr val="FF0000"/>
                </a:solidFill>
              </a:rPr>
              <a:t>Логотип</a:t>
            </a:r>
            <a:r>
              <a:rPr lang="be-BY" dirty="0"/>
              <a:t>’ </a:t>
            </a:r>
            <a:r>
              <a:rPr lang="be-BY" dirty="0" smtClean="0"/>
              <a:t>&gt;</a:t>
            </a:r>
          </a:p>
          <a:p>
            <a:pPr marL="0" indent="0">
              <a:buNone/>
            </a:pPr>
            <a:r>
              <a:rPr lang="be-BY" dirty="0" smtClean="0"/>
              <a:t>	</a:t>
            </a:r>
            <a:r>
              <a:rPr lang="be-BY" dirty="0" smtClean="0">
                <a:solidFill>
                  <a:srgbClr val="0070C0"/>
                </a:solidFill>
              </a:rPr>
              <a:t>&lt;</a:t>
            </a:r>
            <a:r>
              <a:rPr lang="en-US" dirty="0" err="1" smtClean="0">
                <a:solidFill>
                  <a:srgbClr val="0070C0"/>
                </a:solidFill>
              </a:rPr>
              <a:t>figcaption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be-BY" dirty="0" smtClean="0"/>
              <a:t>		Логотип </a:t>
            </a:r>
            <a:r>
              <a:rPr lang="be-BY" dirty="0"/>
              <a:t>нашей компании</a:t>
            </a:r>
          </a:p>
          <a:p>
            <a:pPr marL="0" indent="0">
              <a:buNone/>
            </a:pPr>
            <a:r>
              <a:rPr lang="be-BY" dirty="0" smtClean="0"/>
              <a:t>	</a:t>
            </a:r>
            <a:r>
              <a:rPr lang="be-BY" dirty="0" smtClean="0">
                <a:solidFill>
                  <a:srgbClr val="0070C0"/>
                </a:solidFill>
              </a:rPr>
              <a:t>&lt;/</a:t>
            </a:r>
            <a:r>
              <a:rPr lang="en-US" dirty="0" err="1">
                <a:solidFill>
                  <a:srgbClr val="0070C0"/>
                </a:solidFill>
              </a:rPr>
              <a:t>figcaption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&lt;/figure</a:t>
            </a:r>
            <a:r>
              <a:rPr lang="en-US" dirty="0" smtClean="0">
                <a:solidFill>
                  <a:srgbClr val="0070C0"/>
                </a:solidFill>
              </a:rPr>
              <a:t>&gt;</a:t>
            </a: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err="1" smtClean="0"/>
              <a:t>figcaption</a:t>
            </a:r>
            <a:r>
              <a:rPr lang="ru-RU" b="1" dirty="0" smtClean="0"/>
              <a:t> – располагается ВНАЧАЛЕ либо ВКОНЦЕ!</a:t>
            </a:r>
            <a:endParaRPr lang="be-BY" dirty="0">
              <a:solidFill>
                <a:srgbClr val="0070C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25010"/>
      </p:ext>
    </p:extLst>
  </p:cSld>
  <p:clrMapOvr>
    <a:masterClrMapping/>
  </p:clrMapOvr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7760</TotalTime>
  <Words>340</Words>
  <Application>Microsoft Office PowerPoint</Application>
  <PresentationFormat>Экран (4:3)</PresentationFormat>
  <Paragraphs>193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</vt:lpstr>
      <vt:lpstr>Century Gothic</vt:lpstr>
      <vt:lpstr>Consolas</vt:lpstr>
      <vt:lpstr>Courier New</vt:lpstr>
      <vt:lpstr>Georgia</vt:lpstr>
      <vt:lpstr>Impact</vt:lpstr>
      <vt:lpstr>Wingdings</vt:lpstr>
      <vt:lpstr>ITAcademy</vt:lpstr>
      <vt:lpstr>Технология создания  Web-документов </vt:lpstr>
      <vt:lpstr>Гиперссылки</vt:lpstr>
      <vt:lpstr>Тег а</vt:lpstr>
      <vt:lpstr>Пути у внешних ссылок</vt:lpstr>
      <vt:lpstr>Внутренние ссылки</vt:lpstr>
      <vt:lpstr>Презентация PowerPoint</vt:lpstr>
      <vt:lpstr>Форматы</vt:lpstr>
      <vt:lpstr>Изображения</vt:lpstr>
      <vt:lpstr>Новое в HTML5 </vt:lpstr>
      <vt:lpstr>Презентация PowerPoint</vt:lpstr>
      <vt:lpstr>Виды списков</vt:lpstr>
      <vt:lpstr>Упорядоченный (нумерованный) список </vt:lpstr>
      <vt:lpstr>неупорядоченный (маркированный) список</vt:lpstr>
      <vt:lpstr>Список определений</vt:lpstr>
      <vt:lpstr>Презентация PowerPoint</vt:lpstr>
      <vt:lpstr>Таблицы </vt:lpstr>
      <vt:lpstr>Таблица 3*2</vt:lpstr>
      <vt:lpstr>Объединение ячеек</vt:lpstr>
      <vt:lpstr>Заголовки таблицы</vt:lpstr>
      <vt:lpstr>Блоки</vt:lpstr>
      <vt:lpstr>Группа колонок</vt:lpstr>
      <vt:lpstr>Вопросы?</vt:lpstr>
    </vt:vector>
  </TitlesOfParts>
  <Company>EPAM 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WEB-дизайн.  Основы HTML5.</dc:title>
  <dc:creator>Maria Prinus</dc:creator>
  <cp:lastModifiedBy>PawelGil</cp:lastModifiedBy>
  <cp:revision>632</cp:revision>
  <dcterms:created xsi:type="dcterms:W3CDTF">2012-07-24T15:03:07Z</dcterms:created>
  <dcterms:modified xsi:type="dcterms:W3CDTF">2014-09-08T11:11:50Z</dcterms:modified>
</cp:coreProperties>
</file>