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2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302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3" r:id="rId23"/>
    <p:sldId id="304" r:id="rId24"/>
    <p:sldId id="306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64552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20058" cy="14700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Технология создания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Web</a:t>
            </a:r>
            <a:r>
              <a:rPr lang="ru-RU" sz="3600" b="1" dirty="0"/>
              <a:t>-</a:t>
            </a:r>
            <a:r>
              <a:rPr lang="be-BY" sz="3600" b="1" dirty="0" smtClean="0"/>
              <a:t>документов</a:t>
            </a:r>
            <a:r>
              <a:rPr lang="be-BY" sz="3600" dirty="0" smtClean="0"/>
              <a:t> </a:t>
            </a:r>
            <a:endParaRPr lang="be-B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600" y="3886200"/>
            <a:ext cx="6408000" cy="22320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Формы в </a:t>
            </a:r>
            <a:r>
              <a:rPr lang="en-US" sz="2800" dirty="0" smtClean="0"/>
              <a:t>HTML</a:t>
            </a:r>
            <a:endParaRPr lang="be-B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с изображением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” </a:t>
            </a:r>
            <a:r>
              <a:rPr lang="en-US" dirty="0" err="1" smtClean="0">
                <a:solidFill>
                  <a:srgbClr val="0000FF"/>
                </a:solidFill>
              </a:rPr>
              <a:t>src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C00000"/>
                </a:solidFill>
              </a:rPr>
              <a:t>url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кнопка в виде картинки. действие кнопки – отправить данные формы</a:t>
            </a:r>
          </a:p>
          <a:p>
            <a:endParaRPr lang="ru-RU" dirty="0"/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image</a:t>
            </a:r>
            <a:r>
              <a:rPr lang="en-US" dirty="0"/>
              <a:t>" </a:t>
            </a:r>
            <a:r>
              <a:rPr lang="en-US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image.png</a:t>
            </a:r>
            <a:r>
              <a:rPr lang="en-US" dirty="0"/>
              <a:t>"&gt;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скрытое поле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hidden</a:t>
            </a:r>
            <a:r>
              <a:rPr lang="en-US" dirty="0" smtClean="0"/>
              <a:t>”&gt;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поле не отображается пользователю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новые типы в </a:t>
            </a:r>
            <a:r>
              <a:rPr lang="en-US" dirty="0" smtClean="0"/>
              <a:t>HTML5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Редактируемый список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230" y="1219201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&lt;input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list</a:t>
            </a:r>
            <a:r>
              <a:rPr lang="en-US" dirty="0" smtClean="0"/>
              <a:t>="&lt;</a:t>
            </a:r>
            <a:r>
              <a:rPr lang="be-BY" dirty="0" smtClean="0"/>
              <a:t>идентификатор&gt;"</a:t>
            </a:r>
            <a:r>
              <a:rPr lang="be-BY" b="1" dirty="0" smtClean="0"/>
              <a:t>&gt;</a:t>
            </a:r>
            <a:r>
              <a:rPr lang="be-BY" dirty="0" smtClean="0"/>
              <a:t> </a:t>
            </a:r>
            <a:r>
              <a:rPr lang="be-BY" b="1" dirty="0"/>
              <a:t>&lt;</a:t>
            </a:r>
            <a:r>
              <a:rPr lang="en-US" b="1" dirty="0" err="1"/>
              <a:t>datalist</a:t>
            </a:r>
            <a:r>
              <a:rPr lang="en-US" dirty="0"/>
              <a:t> id="&lt;</a:t>
            </a:r>
            <a:r>
              <a:rPr lang="be-BY" dirty="0"/>
              <a:t>идентификатор&gt;"</a:t>
            </a:r>
            <a:r>
              <a:rPr lang="be-BY" b="1" dirty="0"/>
              <a:t>&gt;</a:t>
            </a:r>
            <a:r>
              <a:rPr lang="be-BY" dirty="0"/>
              <a:t> </a:t>
            </a:r>
            <a:r>
              <a:rPr lang="be-BY" dirty="0" smtClean="0"/>
              <a:t>	</a:t>
            </a:r>
            <a:r>
              <a:rPr lang="be-BY" b="1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 value="</a:t>
            </a:r>
            <a:r>
              <a:rPr lang="be-BY" dirty="0" smtClean="0"/>
              <a:t>Текст1"</a:t>
            </a:r>
            <a:r>
              <a:rPr lang="be-BY" b="1" dirty="0" smtClean="0"/>
              <a:t>&gt;</a:t>
            </a:r>
            <a:r>
              <a:rPr lang="be-BY" dirty="0" smtClean="0"/>
              <a:t> 	</a:t>
            </a:r>
            <a:r>
              <a:rPr lang="be-BY" b="1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 value="</a:t>
            </a:r>
            <a:r>
              <a:rPr lang="be-BY" dirty="0" smtClean="0"/>
              <a:t>Текст2"</a:t>
            </a:r>
            <a:r>
              <a:rPr lang="be-BY" b="1" dirty="0" smtClean="0"/>
              <a:t>&gt;</a:t>
            </a:r>
            <a:r>
              <a:rPr lang="be-BY" dirty="0" smtClean="0"/>
              <a:t> </a:t>
            </a:r>
          </a:p>
          <a:p>
            <a:r>
              <a:rPr lang="be-BY" b="1" dirty="0" smtClean="0"/>
              <a:t>&lt;/</a:t>
            </a:r>
            <a:r>
              <a:rPr lang="en-US" b="1" dirty="0" err="1"/>
              <a:t>datalist</a:t>
            </a:r>
            <a:r>
              <a:rPr lang="en-US" b="1" dirty="0"/>
              <a:t>&gt;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054080"/>
            <a:ext cx="3886200" cy="13241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3400" y="42779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e-BY" dirty="0"/>
              <a:t>&lt;</a:t>
            </a:r>
            <a:r>
              <a:rPr lang="be-BY" b="1" dirty="0"/>
              <a:t>input</a:t>
            </a:r>
            <a:r>
              <a:rPr lang="be-BY" dirty="0"/>
              <a:t> </a:t>
            </a:r>
            <a:r>
              <a:rPr lang="be-BY" dirty="0">
                <a:solidFill>
                  <a:srgbClr val="0000FF"/>
                </a:solidFill>
              </a:rPr>
              <a:t>list</a:t>
            </a:r>
            <a:r>
              <a:rPr lang="be-BY" dirty="0"/>
              <a:t>="</a:t>
            </a:r>
            <a:r>
              <a:rPr lang="be-BY" b="1" dirty="0">
                <a:solidFill>
                  <a:srgbClr val="C00000"/>
                </a:solidFill>
              </a:rPr>
              <a:t>drinks</a:t>
            </a:r>
            <a:r>
              <a:rPr lang="be-BY" dirty="0"/>
              <a:t>"&gt;</a:t>
            </a:r>
          </a:p>
          <a:p>
            <a:r>
              <a:rPr lang="be-BY" dirty="0"/>
              <a:t>&lt;</a:t>
            </a:r>
            <a:r>
              <a:rPr lang="be-BY" b="1" dirty="0"/>
              <a:t>datalist</a:t>
            </a:r>
            <a:r>
              <a:rPr lang="be-BY" dirty="0"/>
              <a:t> </a:t>
            </a:r>
            <a:r>
              <a:rPr lang="be-BY" dirty="0">
                <a:solidFill>
                  <a:srgbClr val="0000FF"/>
                </a:solidFill>
              </a:rPr>
              <a:t>id</a:t>
            </a:r>
            <a:r>
              <a:rPr lang="be-BY" dirty="0"/>
              <a:t>="</a:t>
            </a:r>
            <a:r>
              <a:rPr lang="be-BY" b="1" dirty="0">
                <a:solidFill>
                  <a:srgbClr val="C00000"/>
                </a:solidFill>
              </a:rPr>
              <a:t>drinks</a:t>
            </a:r>
            <a:r>
              <a:rPr lang="be-BY" dirty="0"/>
              <a:t>"&gt;</a:t>
            </a:r>
          </a:p>
          <a:p>
            <a:r>
              <a:rPr lang="be-BY" dirty="0"/>
              <a:t>	&lt;option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Чай</a:t>
            </a:r>
            <a:r>
              <a:rPr lang="be-BY" dirty="0"/>
              <a:t>"&gt; </a:t>
            </a:r>
          </a:p>
          <a:p>
            <a:r>
              <a:rPr lang="be-BY" dirty="0"/>
              <a:t>	&lt;option </a:t>
            </a:r>
            <a:r>
              <a:rPr lang="be-BY" dirty="0">
                <a:solidFill>
                  <a:srgbClr val="0000FF"/>
                </a:solidFill>
              </a:rPr>
              <a:t>value </a:t>
            </a:r>
            <a:r>
              <a:rPr lang="be-BY" dirty="0" smtClean="0"/>
              <a:t>="</a:t>
            </a:r>
            <a:r>
              <a:rPr lang="be-BY" dirty="0">
                <a:solidFill>
                  <a:srgbClr val="C00000"/>
                </a:solidFill>
              </a:rPr>
              <a:t>Кофе</a:t>
            </a:r>
            <a:r>
              <a:rPr lang="be-BY" dirty="0"/>
              <a:t>"&gt; </a:t>
            </a:r>
          </a:p>
          <a:p>
            <a:r>
              <a:rPr lang="be-BY" dirty="0"/>
              <a:t>	&lt;option </a:t>
            </a:r>
            <a:r>
              <a:rPr lang="be-BY" dirty="0">
                <a:solidFill>
                  <a:srgbClr val="0000FF"/>
                </a:solidFill>
              </a:rPr>
              <a:t>value </a:t>
            </a:r>
            <a:r>
              <a:rPr lang="be-BY" dirty="0" smtClean="0"/>
              <a:t>="</a:t>
            </a:r>
            <a:r>
              <a:rPr lang="be-BY" dirty="0">
                <a:solidFill>
                  <a:srgbClr val="C00000"/>
                </a:solidFill>
              </a:rPr>
              <a:t>Молоко</a:t>
            </a:r>
            <a:r>
              <a:rPr lang="be-BY" dirty="0"/>
              <a:t>"&gt;</a:t>
            </a:r>
          </a:p>
          <a:p>
            <a:r>
              <a:rPr lang="be-BY" dirty="0"/>
              <a:t>	&lt;option </a:t>
            </a:r>
            <a:r>
              <a:rPr lang="be-BY" dirty="0">
                <a:solidFill>
                  <a:srgbClr val="0000FF"/>
                </a:solidFill>
              </a:rPr>
              <a:t>value </a:t>
            </a:r>
            <a:r>
              <a:rPr lang="be-BY" dirty="0" smtClean="0"/>
              <a:t>="</a:t>
            </a:r>
            <a:r>
              <a:rPr lang="be-BY" dirty="0">
                <a:solidFill>
                  <a:srgbClr val="C00000"/>
                </a:solidFill>
              </a:rPr>
              <a:t>Какао</a:t>
            </a:r>
            <a:r>
              <a:rPr lang="be-BY" dirty="0"/>
              <a:t>"&gt;</a:t>
            </a:r>
          </a:p>
          <a:p>
            <a:r>
              <a:rPr lang="be-BY" dirty="0"/>
              <a:t>&lt;/</a:t>
            </a:r>
            <a:r>
              <a:rPr lang="be-BY" b="1" dirty="0"/>
              <a:t>datalist</a:t>
            </a:r>
            <a:r>
              <a:rPr lang="be-BY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5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color</a:t>
            </a:r>
            <a:r>
              <a:rPr lang="en-US" dirty="0"/>
              <a:t>" - </a:t>
            </a:r>
            <a:r>
              <a:rPr lang="be-BY" dirty="0"/>
              <a:t>создаёт виджет выбора </a:t>
            </a:r>
            <a:r>
              <a:rPr lang="be-BY" dirty="0" smtClean="0"/>
              <a:t>цвета</a:t>
            </a:r>
          </a:p>
          <a:p>
            <a:endParaRPr lang="be-BY" dirty="0"/>
          </a:p>
          <a:p>
            <a:r>
              <a:rPr lang="be-BY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date</a:t>
            </a:r>
            <a:r>
              <a:rPr lang="en-US" dirty="0"/>
              <a:t>" - </a:t>
            </a:r>
            <a:r>
              <a:rPr lang="be-BY" dirty="0"/>
              <a:t>содаёт поле для ввода даты, при помощи виджета календаря (далее ВК</a:t>
            </a:r>
            <a:r>
              <a:rPr lang="be-BY" dirty="0" smtClean="0"/>
              <a:t>)</a:t>
            </a:r>
          </a:p>
          <a:p>
            <a:endParaRPr lang="be-BY" dirty="0"/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 err="1">
                <a:solidFill>
                  <a:srgbClr val="C00000"/>
                </a:solidFill>
              </a:rPr>
              <a:t>datetime</a:t>
            </a:r>
            <a:r>
              <a:rPr lang="en-US" dirty="0"/>
              <a:t>" - </a:t>
            </a:r>
            <a:r>
              <a:rPr lang="be-BY" dirty="0"/>
              <a:t>содаёт поле для ввода даты и времени (ВК</a:t>
            </a:r>
            <a:r>
              <a:rPr lang="be-BY" dirty="0" smtClean="0"/>
              <a:t>)</a:t>
            </a:r>
          </a:p>
          <a:p>
            <a:endParaRPr lang="be-BY" dirty="0"/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 err="1">
                <a:solidFill>
                  <a:srgbClr val="C00000"/>
                </a:solidFill>
              </a:rPr>
              <a:t>datetime</a:t>
            </a:r>
            <a:r>
              <a:rPr lang="en-US" dirty="0">
                <a:solidFill>
                  <a:srgbClr val="C00000"/>
                </a:solidFill>
              </a:rPr>
              <a:t>-local</a:t>
            </a:r>
            <a:r>
              <a:rPr lang="en-US" dirty="0"/>
              <a:t>" - </a:t>
            </a:r>
            <a:r>
              <a:rPr lang="be-BY" dirty="0"/>
              <a:t>содаёт поле для ввода даты и местного времени (ВК</a:t>
            </a:r>
            <a:r>
              <a:rPr lang="be-BY" dirty="0" smtClean="0"/>
              <a:t>)</a:t>
            </a:r>
          </a:p>
          <a:p>
            <a:endParaRPr lang="be-BY" dirty="0"/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email</a:t>
            </a:r>
            <a:r>
              <a:rPr lang="en-US" dirty="0"/>
              <a:t>" - </a:t>
            </a:r>
            <a:r>
              <a:rPr lang="be-BY" dirty="0"/>
              <a:t>создаёт поле для ввода </a:t>
            </a:r>
            <a:r>
              <a:rPr lang="en-US" dirty="0" smtClean="0"/>
              <a:t>e-mail</a:t>
            </a:r>
            <a:endParaRPr lang="ru-RU" dirty="0" smtClean="0"/>
          </a:p>
          <a:p>
            <a:pPr lvl="2"/>
            <a:r>
              <a:rPr lang="ru-RU" dirty="0" smtClean="0"/>
              <a:t>для </a:t>
            </a:r>
            <a:r>
              <a:rPr lang="ru-RU" dirty="0" err="1" smtClean="0"/>
              <a:t>моб.устройств</a:t>
            </a:r>
            <a:endParaRPr lang="ru-RU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month</a:t>
            </a:r>
            <a:r>
              <a:rPr lang="en-US" dirty="0"/>
              <a:t>" - </a:t>
            </a:r>
            <a:r>
              <a:rPr lang="be-BY" dirty="0"/>
              <a:t>создаёт поле для ввода месяца (ВК</a:t>
            </a:r>
            <a:r>
              <a:rPr lang="be-BY" dirty="0" smtClean="0"/>
              <a:t>)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295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95400"/>
            <a:ext cx="8363272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number</a:t>
            </a:r>
            <a:r>
              <a:rPr lang="en-US" dirty="0"/>
              <a:t>" - </a:t>
            </a:r>
            <a:r>
              <a:rPr lang="be-BY" dirty="0"/>
              <a:t>создаёт поле для ввода </a:t>
            </a:r>
            <a:r>
              <a:rPr lang="be-BY" dirty="0" smtClean="0"/>
              <a:t>числа</a:t>
            </a:r>
          </a:p>
          <a:p>
            <a:pPr marL="457200" lvl="1" indent="0">
              <a:buNone/>
            </a:pPr>
            <a:r>
              <a:rPr lang="ru-RU" dirty="0" smtClean="0"/>
              <a:t>атрибуты: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</a:t>
            </a:r>
            <a:r>
              <a:rPr lang="en-US" dirty="0" smtClean="0"/>
              <a:t>=“</a:t>
            </a:r>
            <a:r>
              <a:rPr lang="ru-RU" dirty="0" smtClean="0">
                <a:solidFill>
                  <a:srgbClr val="C00000"/>
                </a:solidFill>
              </a:rPr>
              <a:t>число</a:t>
            </a:r>
            <a:r>
              <a:rPr lang="en-US" dirty="0" smtClean="0"/>
              <a:t>" </a:t>
            </a:r>
            <a:r>
              <a:rPr lang="en-US" dirty="0">
                <a:solidFill>
                  <a:srgbClr val="0000FF"/>
                </a:solidFill>
              </a:rPr>
              <a:t>max</a:t>
            </a:r>
            <a:r>
              <a:rPr lang="en-US" dirty="0" smtClean="0"/>
              <a:t>="</a:t>
            </a:r>
            <a:r>
              <a:rPr lang="ru-RU" dirty="0" smtClean="0">
                <a:solidFill>
                  <a:srgbClr val="C00000"/>
                </a:solidFill>
              </a:rPr>
              <a:t>число</a:t>
            </a:r>
            <a:r>
              <a:rPr lang="en-US" dirty="0" smtClean="0"/>
              <a:t>" </a:t>
            </a:r>
            <a:r>
              <a:rPr lang="en-US" dirty="0">
                <a:solidFill>
                  <a:srgbClr val="0000FF"/>
                </a:solidFill>
              </a:rPr>
              <a:t>step</a:t>
            </a:r>
            <a:r>
              <a:rPr lang="en-US" dirty="0" smtClean="0"/>
              <a:t>="</a:t>
            </a:r>
            <a:r>
              <a:rPr lang="ru-RU" dirty="0" smtClean="0">
                <a:solidFill>
                  <a:srgbClr val="C00000"/>
                </a:solidFill>
              </a:rPr>
              <a:t>число (можно с точкой)</a:t>
            </a:r>
            <a:r>
              <a:rPr lang="en-US" dirty="0" smtClean="0"/>
              <a:t>"</a:t>
            </a:r>
            <a:endParaRPr lang="be-BY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" - </a:t>
            </a:r>
            <a:r>
              <a:rPr lang="be-BY" dirty="0"/>
              <a:t>создаёт </a:t>
            </a:r>
            <a:r>
              <a:rPr lang="be-BY" dirty="0" smtClean="0"/>
              <a:t>ползунок</a:t>
            </a:r>
          </a:p>
          <a:p>
            <a:pPr lvl="1"/>
            <a:r>
              <a:rPr lang="en-US" dirty="0" smtClean="0"/>
              <a:t>min, max</a:t>
            </a:r>
            <a:endParaRPr lang="be-BY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" - </a:t>
            </a:r>
            <a:r>
              <a:rPr lang="be-BY" dirty="0"/>
              <a:t>создаёт поисковое </a:t>
            </a:r>
            <a:r>
              <a:rPr lang="be-BY" dirty="0" smtClean="0"/>
              <a:t>поле</a:t>
            </a:r>
            <a:endParaRPr lang="en-US" dirty="0" smtClean="0"/>
          </a:p>
          <a:p>
            <a:pPr marL="457200" lvl="1" indent="0">
              <a:buNone/>
            </a:pPr>
            <a:endParaRPr lang="be-BY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 err="1">
                <a:solidFill>
                  <a:srgbClr val="C00000"/>
                </a:solidFill>
              </a:rPr>
              <a:t>tel</a:t>
            </a:r>
            <a:r>
              <a:rPr lang="en-US" dirty="0"/>
              <a:t>" - </a:t>
            </a:r>
            <a:r>
              <a:rPr lang="be-BY" dirty="0"/>
              <a:t>создаёт поле для ввода телефонного </a:t>
            </a:r>
            <a:r>
              <a:rPr lang="be-BY" dirty="0" smtClean="0"/>
              <a:t>номера</a:t>
            </a:r>
          </a:p>
          <a:p>
            <a:endParaRPr lang="be-BY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/>
              <a:t>" - </a:t>
            </a:r>
            <a:r>
              <a:rPr lang="be-BY" dirty="0"/>
              <a:t>создаёт поле для ввода даты и времени (ВК), без часовоко </a:t>
            </a:r>
            <a:r>
              <a:rPr lang="be-BY" dirty="0" smtClean="0"/>
              <a:t>пояса</a:t>
            </a:r>
          </a:p>
          <a:p>
            <a:endParaRPr lang="be-BY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/>
              <a:t>" - </a:t>
            </a:r>
            <a:r>
              <a:rPr lang="be-BY" dirty="0"/>
              <a:t>создаёт поле для ввода </a:t>
            </a:r>
            <a:r>
              <a:rPr lang="en-US" dirty="0" err="1" smtClean="0"/>
              <a:t>url</a:t>
            </a:r>
            <a:endParaRPr lang="ru-RU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week</a:t>
            </a:r>
            <a:r>
              <a:rPr lang="en-US" dirty="0"/>
              <a:t>" - </a:t>
            </a:r>
            <a:r>
              <a:rPr lang="be-BY" dirty="0"/>
              <a:t>создаёт поле для ввода недели (ВК</a:t>
            </a:r>
            <a:r>
              <a:rPr lang="be-BY" dirty="0" smtClean="0"/>
              <a:t>)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Другие элементы формы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Текстовая область 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be-BY" dirty="0" smtClean="0"/>
              <a:t>…</a:t>
            </a:r>
            <a:r>
              <a:rPr lang="be-BY" dirty="0"/>
              <a:t> </a:t>
            </a:r>
            <a:r>
              <a:rPr lang="be-BY" b="1" dirty="0"/>
              <a:t>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многострочный текст</a:t>
            </a:r>
          </a:p>
          <a:p>
            <a:pPr marL="0" indent="0">
              <a:buNone/>
            </a:pPr>
            <a:r>
              <a:rPr lang="ru-RU" dirty="0" smtClean="0"/>
              <a:t>Атрибуты:</a:t>
            </a:r>
          </a:p>
          <a:p>
            <a:r>
              <a:rPr lang="en-US" dirty="0">
                <a:solidFill>
                  <a:srgbClr val="0000FF"/>
                </a:solidFill>
              </a:rPr>
              <a:t>cols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число</a:t>
            </a:r>
            <a:r>
              <a:rPr lang="be-BY" dirty="0" smtClean="0"/>
              <a:t>" – </a:t>
            </a:r>
            <a:r>
              <a:rPr lang="ru-RU" dirty="0" smtClean="0"/>
              <a:t>ширина поля</a:t>
            </a:r>
          </a:p>
          <a:p>
            <a:r>
              <a:rPr lang="en-US" dirty="0">
                <a:solidFill>
                  <a:srgbClr val="0000FF"/>
                </a:solidFill>
              </a:rPr>
              <a:t>rows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число</a:t>
            </a:r>
            <a:r>
              <a:rPr lang="be-BY" dirty="0" smtClean="0"/>
              <a:t>" – высота поля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wrap</a:t>
            </a:r>
            <a:r>
              <a:rPr lang="en-US" dirty="0"/>
              <a:t>="</a:t>
            </a:r>
            <a:r>
              <a:rPr lang="en-US" b="1" dirty="0">
                <a:solidFill>
                  <a:srgbClr val="C00000"/>
                </a:solidFill>
              </a:rPr>
              <a:t>soft</a:t>
            </a:r>
            <a:r>
              <a:rPr lang="en-US" dirty="0">
                <a:solidFill>
                  <a:srgbClr val="C00000"/>
                </a:solidFill>
              </a:rPr>
              <a:t> | </a:t>
            </a:r>
            <a:r>
              <a:rPr lang="en-US" dirty="0" smtClean="0">
                <a:solidFill>
                  <a:srgbClr val="C00000"/>
                </a:solidFill>
              </a:rPr>
              <a:t>hard | off</a:t>
            </a:r>
            <a:r>
              <a:rPr lang="en-US" dirty="0" smtClean="0"/>
              <a:t>” – </a:t>
            </a:r>
            <a:r>
              <a:rPr lang="ru-RU" dirty="0" smtClean="0"/>
              <a:t>перенос слов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soft – </a:t>
            </a:r>
            <a:r>
              <a:rPr lang="ru-RU" dirty="0" smtClean="0"/>
              <a:t>передается как одна строка, за исключением </a:t>
            </a:r>
            <a:r>
              <a:rPr lang="en-US" dirty="0" smtClean="0"/>
              <a:t>Enter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hard – </a:t>
            </a:r>
            <a:r>
              <a:rPr lang="ru-RU" dirty="0" smtClean="0"/>
              <a:t>сохраняются все переносы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off – </a:t>
            </a:r>
            <a:r>
              <a:rPr lang="ru-RU" dirty="0" smtClean="0"/>
              <a:t>отключает переносы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readonly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maxlength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="</a:t>
            </a:r>
            <a:r>
              <a:rPr lang="be-BY" dirty="0">
                <a:solidFill>
                  <a:srgbClr val="C00000"/>
                </a:solidFill>
              </a:rPr>
              <a:t>число</a:t>
            </a:r>
            <a:r>
              <a:rPr lang="be-BY" dirty="0"/>
              <a:t>" </a:t>
            </a:r>
            <a:r>
              <a:rPr lang="be-BY" dirty="0" smtClean="0"/>
              <a:t>- </a:t>
            </a:r>
            <a:r>
              <a:rPr lang="be-BY" dirty="0"/>
              <a:t>максимальное число </a:t>
            </a:r>
            <a:r>
              <a:rPr lang="be-BY" dirty="0" smtClean="0"/>
              <a:t>символов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disabled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– блокирует поле, данные не обрабатываются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pPr lvl="0"/>
            <a:endParaRPr lang="ru-RU" dirty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52" y="2244329"/>
            <a:ext cx="3267075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623743" y="1306214"/>
            <a:ext cx="3497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/>
              <a:t>&lt;textarea </a:t>
            </a:r>
            <a:r>
              <a:rPr lang="be-BY" dirty="0">
                <a:solidFill>
                  <a:srgbClr val="0000FF"/>
                </a:solidFill>
              </a:rPr>
              <a:t>rows</a:t>
            </a:r>
            <a:r>
              <a:rPr lang="be-BY" dirty="0"/>
              <a:t>="3" </a:t>
            </a:r>
            <a:r>
              <a:rPr lang="be-BY" dirty="0">
                <a:solidFill>
                  <a:srgbClr val="0000FF"/>
                </a:solidFill>
              </a:rPr>
              <a:t>cols</a:t>
            </a:r>
            <a:r>
              <a:rPr lang="be-BY" dirty="0"/>
              <a:t>="20</a:t>
            </a:r>
            <a:r>
              <a:rPr lang="be-BY" dirty="0" smtClean="0"/>
              <a:t>"&gt; 	Активное </a:t>
            </a:r>
            <a:r>
              <a:rPr lang="be-BY" dirty="0"/>
              <a:t>поле </a:t>
            </a:r>
            <a:r>
              <a:rPr lang="be-BY" dirty="0" smtClean="0"/>
              <a:t>20*3</a:t>
            </a:r>
          </a:p>
          <a:p>
            <a:r>
              <a:rPr lang="be-BY" dirty="0" smtClean="0"/>
              <a:t>&lt;/</a:t>
            </a:r>
            <a:r>
              <a:rPr lang="be-BY" dirty="0"/>
              <a:t>textarea&gt;</a:t>
            </a:r>
          </a:p>
        </p:txBody>
      </p:sp>
    </p:spTree>
    <p:extLst>
      <p:ext uri="{BB962C8B-B14F-4D97-AF65-F5344CB8AC3E}">
        <p14:creationId xmlns:p14="http://schemas.microsoft.com/office/powerpoint/2010/main" val="40590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Список 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230" y="130304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</a:t>
            </a:r>
            <a:r>
              <a:rPr lang="en-US" b="1" dirty="0" smtClean="0"/>
              <a:t>select</a:t>
            </a:r>
            <a:r>
              <a:rPr lang="en-US" dirty="0" smtClean="0"/>
              <a:t>&gt;</a:t>
            </a:r>
          </a:p>
          <a:p>
            <a:pPr marL="857250" lvl="2" indent="0">
              <a:buNone/>
            </a:pPr>
            <a:r>
              <a:rPr lang="en-US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/>
              <a:t>tea"&gt;</a:t>
            </a:r>
            <a:r>
              <a:rPr lang="be-BY" dirty="0"/>
              <a:t>Чай </a:t>
            </a:r>
            <a:endParaRPr lang="en-US" dirty="0"/>
          </a:p>
          <a:p>
            <a:pPr marL="857250" lvl="2" indent="0">
              <a:buNone/>
            </a:pPr>
            <a:r>
              <a:rPr lang="be-BY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/>
              <a:t>coffee"&gt;</a:t>
            </a:r>
            <a:r>
              <a:rPr lang="be-BY" dirty="0"/>
              <a:t>Кофе </a:t>
            </a:r>
            <a:endParaRPr lang="en-US" dirty="0"/>
          </a:p>
          <a:p>
            <a:pPr marL="857250" lvl="2" indent="0">
              <a:buNone/>
            </a:pPr>
            <a:r>
              <a:rPr lang="be-BY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/>
              <a:t>milk"&gt;</a:t>
            </a:r>
            <a:r>
              <a:rPr lang="be-BY" dirty="0"/>
              <a:t>Молоко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b="1" dirty="0" smtClean="0"/>
              <a:t>select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атрибуты: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число</a:t>
            </a:r>
            <a:r>
              <a:rPr lang="be-BY" dirty="0" smtClean="0"/>
              <a:t>" – высота списка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multiple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– множественный выбор</a:t>
            </a:r>
          </a:p>
          <a:p>
            <a:r>
              <a:rPr lang="en-US" dirty="0">
                <a:solidFill>
                  <a:srgbClr val="0000FF"/>
                </a:solidFill>
              </a:rPr>
              <a:t>disabled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28" y="1752600"/>
            <a:ext cx="1447800" cy="1428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94" y="4432098"/>
            <a:ext cx="1276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Группировка в списке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optgroup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&lt;select name="ask"&gt;</a:t>
            </a:r>
          </a:p>
          <a:p>
            <a:pPr marL="400050" lvl="1" indent="0">
              <a:buNone/>
            </a:pPr>
            <a:r>
              <a:rPr lang="en-US" dirty="0"/>
              <a:t>  &lt;</a:t>
            </a:r>
            <a:r>
              <a:rPr lang="en-US" dirty="0" err="1"/>
              <a:t>optgroup</a:t>
            </a:r>
            <a:r>
              <a:rPr lang="en-US" dirty="0"/>
              <a:t> label="HTML"&gt; &lt;/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  &lt;option label</a:t>
            </a:r>
            <a:r>
              <a:rPr lang="en-US" dirty="0" smtClean="0"/>
              <a:t>=“4.01"&gt;</a:t>
            </a:r>
            <a:r>
              <a:rPr lang="en-US" dirty="0"/>
              <a:t>HTML 4.01&lt;/option&gt;</a:t>
            </a:r>
          </a:p>
          <a:p>
            <a:pPr marL="800100" lvl="2" indent="0">
              <a:buNone/>
            </a:pPr>
            <a:r>
              <a:rPr lang="en-US" dirty="0"/>
              <a:t>  &lt;option label</a:t>
            </a:r>
            <a:r>
              <a:rPr lang="en-US" dirty="0" smtClean="0"/>
              <a:t>=“5"&gt;</a:t>
            </a:r>
            <a:r>
              <a:rPr lang="en-US" dirty="0"/>
              <a:t>HTML 5&lt;/option&gt;</a:t>
            </a:r>
          </a:p>
          <a:p>
            <a:pPr marL="400050" lvl="1" indent="0">
              <a:buNone/>
            </a:pPr>
            <a:r>
              <a:rPr lang="en-US" dirty="0"/>
              <a:t>  &lt;</a:t>
            </a:r>
            <a:r>
              <a:rPr lang="en-US" dirty="0" err="1"/>
              <a:t>optgroup</a:t>
            </a:r>
            <a:r>
              <a:rPr lang="en-US" dirty="0"/>
              <a:t> label="CSS"&gt; &lt;/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  &lt;option label="1"&gt;CSS-1&lt;/option&gt;</a:t>
            </a:r>
          </a:p>
          <a:p>
            <a:pPr marL="800100" lvl="2" indent="0">
              <a:buNone/>
            </a:pPr>
            <a:r>
              <a:rPr lang="en-US" dirty="0"/>
              <a:t>  &lt;option label="1"&gt;CSS-2&lt;/option&gt;</a:t>
            </a:r>
          </a:p>
          <a:p>
            <a:pPr marL="800100" lvl="2" indent="0">
              <a:buNone/>
            </a:pPr>
            <a:r>
              <a:rPr lang="en-US" dirty="0"/>
              <a:t>  &lt;option label="3"&gt;CSS-3&lt;/option&gt;</a:t>
            </a:r>
          </a:p>
          <a:p>
            <a:pPr marL="400050" lvl="1" indent="0">
              <a:buNone/>
            </a:pPr>
            <a:r>
              <a:rPr lang="en-US" dirty="0"/>
              <a:t>  &lt;option value="</a:t>
            </a:r>
            <a:r>
              <a:rPr lang="en-US" dirty="0" err="1"/>
              <a:t>js</a:t>
            </a:r>
            <a:r>
              <a:rPr lang="en-US" dirty="0"/>
              <a:t>"&gt;JavaScript&lt;/option&gt;</a:t>
            </a:r>
          </a:p>
          <a:p>
            <a:pPr marL="400050" lvl="1" indent="0">
              <a:buNone/>
            </a:pPr>
            <a:r>
              <a:rPr lang="en-US" dirty="0"/>
              <a:t>  &lt;option value="</a:t>
            </a:r>
            <a:r>
              <a:rPr lang="en-US" dirty="0" err="1"/>
              <a:t>dhtml</a:t>
            </a:r>
            <a:r>
              <a:rPr lang="en-US" dirty="0"/>
              <a:t>"&gt;DHTML&lt;/option&gt;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38" y="2057400"/>
            <a:ext cx="1600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форм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/>
              <a:t>Тэг </a:t>
            </a:r>
            <a:r>
              <a:rPr lang="be-BY" dirty="0" smtClean="0"/>
              <a:t>&lt;</a:t>
            </a:r>
            <a:r>
              <a:rPr lang="en-US" b="1" dirty="0" smtClean="0"/>
              <a:t>form</a:t>
            </a:r>
            <a:r>
              <a:rPr lang="en-US" dirty="0" smtClean="0"/>
              <a:t>&gt;…&lt;/</a:t>
            </a:r>
            <a:r>
              <a:rPr lang="en-US" b="1" dirty="0" smtClean="0"/>
              <a:t>form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smtClean="0"/>
              <a:t>атрибуты</a:t>
            </a:r>
          </a:p>
          <a:p>
            <a:r>
              <a:rPr lang="en-US" b="1" dirty="0">
                <a:solidFill>
                  <a:srgbClr val="0000FF"/>
                </a:solidFill>
              </a:rPr>
              <a:t>action</a:t>
            </a:r>
            <a:r>
              <a:rPr lang="en-US" dirty="0"/>
              <a:t>="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  <a:r>
              <a:rPr lang="en-US" dirty="0" smtClean="0"/>
              <a:t>"</a:t>
            </a:r>
            <a:r>
              <a:rPr lang="ru-RU" dirty="0" smtClean="0"/>
              <a:t> - обработчик </a:t>
            </a:r>
            <a:r>
              <a:rPr lang="ru-RU" dirty="0"/>
              <a:t>формы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	(обязателен в </a:t>
            </a:r>
            <a:r>
              <a:rPr lang="en-US" dirty="0" smtClean="0"/>
              <a:t>HTML4</a:t>
            </a:r>
            <a:r>
              <a:rPr lang="ru-RU" dirty="0" smtClean="0"/>
              <a:t> и </a:t>
            </a:r>
            <a:r>
              <a:rPr lang="en-US" dirty="0" smtClean="0"/>
              <a:t>XHTML1.01)</a:t>
            </a:r>
            <a:endParaRPr lang="ru-RU" dirty="0" smtClean="0"/>
          </a:p>
          <a:p>
            <a:r>
              <a:rPr lang="en-US" dirty="0">
                <a:solidFill>
                  <a:srgbClr val="0000FF"/>
                </a:solidFill>
              </a:rPr>
              <a:t>method</a:t>
            </a:r>
            <a:r>
              <a:rPr lang="en-US" dirty="0"/>
              <a:t>="</a:t>
            </a:r>
            <a:r>
              <a:rPr lang="en-US" b="1" dirty="0">
                <a:solidFill>
                  <a:srgbClr val="C00000"/>
                </a:solidFill>
              </a:rPr>
              <a:t>get</a:t>
            </a:r>
            <a:r>
              <a:rPr lang="en-US" dirty="0"/>
              <a:t> | </a:t>
            </a:r>
            <a:r>
              <a:rPr lang="en-US" dirty="0" smtClean="0">
                <a:solidFill>
                  <a:srgbClr val="C00000"/>
                </a:solidFill>
              </a:rPr>
              <a:t>post</a:t>
            </a:r>
            <a:r>
              <a:rPr lang="en-US" dirty="0" smtClean="0"/>
              <a:t>“ – </a:t>
            </a:r>
            <a:r>
              <a:rPr lang="ru-RU" dirty="0" smtClean="0"/>
              <a:t>метод запроса</a:t>
            </a:r>
          </a:p>
          <a:p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имя</a:t>
            </a:r>
            <a:r>
              <a:rPr lang="be-BY" dirty="0" smtClean="0"/>
              <a:t>" – имя формы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novalidate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– отключает проверку данных</a:t>
            </a:r>
          </a:p>
          <a:p>
            <a:r>
              <a:rPr lang="en-US" dirty="0">
                <a:solidFill>
                  <a:srgbClr val="00B050"/>
                </a:solidFill>
              </a:rPr>
              <a:t>autocomplete</a:t>
            </a:r>
            <a:r>
              <a:rPr lang="en-US" dirty="0"/>
              <a:t>="</a:t>
            </a:r>
            <a:r>
              <a:rPr lang="en-US" b="1" dirty="0">
                <a:solidFill>
                  <a:srgbClr val="C00000"/>
                </a:solidFill>
              </a:rPr>
              <a:t>on</a:t>
            </a:r>
            <a:r>
              <a:rPr lang="en-US" dirty="0"/>
              <a:t> | </a:t>
            </a:r>
            <a:r>
              <a:rPr lang="en-US" dirty="0" smtClean="0">
                <a:solidFill>
                  <a:srgbClr val="C00000"/>
                </a:solidFill>
              </a:rPr>
              <a:t>off</a:t>
            </a:r>
            <a:r>
              <a:rPr lang="en-US" dirty="0" smtClean="0"/>
              <a:t>"</a:t>
            </a:r>
            <a:r>
              <a:rPr lang="ru-RU" dirty="0" smtClean="0"/>
              <a:t> – </a:t>
            </a:r>
            <a:r>
              <a:rPr lang="ru-RU" dirty="0" err="1" smtClean="0"/>
              <a:t>вкл</a:t>
            </a:r>
            <a:r>
              <a:rPr lang="ru-RU" dirty="0" smtClean="0"/>
              <a:t>/</a:t>
            </a:r>
            <a:r>
              <a:rPr lang="ru-RU" dirty="0" err="1" smtClean="0"/>
              <a:t>выкл</a:t>
            </a:r>
            <a:r>
              <a:rPr lang="ru-RU" dirty="0" smtClean="0"/>
              <a:t> автоматическое заполнение формы</a:t>
            </a:r>
            <a:r>
              <a:rPr lang="en-US" dirty="0"/>
              <a:t/>
            </a:r>
            <a:br>
              <a:rPr lang="en-US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03039"/>
            <a:ext cx="8229600" cy="36499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&lt;button&gt;...&lt;/button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внутрь </a:t>
            </a:r>
            <a:r>
              <a:rPr lang="en-US" dirty="0" smtClean="0"/>
              <a:t>button </a:t>
            </a:r>
            <a:r>
              <a:rPr lang="ru-RU" dirty="0" smtClean="0"/>
              <a:t>можно вкладывать элементы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b="1" dirty="0"/>
              <a:t>&lt;button&gt;&lt;</a:t>
            </a:r>
            <a:r>
              <a:rPr lang="en-US" b="1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="images/umbrella.gif" alt="</a:t>
            </a:r>
            <a:r>
              <a:rPr lang="be-BY" dirty="0"/>
              <a:t>Зонтик"</a:t>
            </a:r>
            <a:r>
              <a:rPr lang="be-BY" b="1" dirty="0"/>
              <a:t> </a:t>
            </a:r>
            <a:r>
              <a:rPr lang="be-BY" dirty="0"/>
              <a:t> </a:t>
            </a:r>
            <a:r>
              <a:rPr lang="en-US" dirty="0"/>
              <a:t>style="vertical-align: middle"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be-BY" dirty="0"/>
              <a:t>Кнопка с рисунком</a:t>
            </a:r>
            <a:r>
              <a:rPr lang="be-BY" b="1" dirty="0"/>
              <a:t>&lt;/</a:t>
            </a:r>
            <a:r>
              <a:rPr lang="en-US" b="1" dirty="0"/>
              <a:t>button&gt;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 descr="Вид кнопок в браузере Safar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7" t="48529" r="12265" b="22380"/>
          <a:stretch/>
        </p:blipFill>
        <p:spPr bwMode="auto">
          <a:xfrm>
            <a:off x="2438400" y="4976117"/>
            <a:ext cx="3505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Метка (подпись элемента)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smtClean="0"/>
              <a:t>label</a:t>
            </a:r>
            <a:r>
              <a:rPr lang="en-US" b="1" dirty="0"/>
              <a:t>&gt;</a:t>
            </a:r>
            <a:r>
              <a:rPr lang="be-BY" dirty="0" smtClean="0"/>
              <a:t>Текст</a:t>
            </a:r>
            <a:r>
              <a:rPr lang="be-BY" b="1" dirty="0"/>
              <a:t>&lt;/</a:t>
            </a:r>
            <a:r>
              <a:rPr lang="en-US" b="1" dirty="0"/>
              <a:t>label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ru-RU" b="1" dirty="0" smtClean="0"/>
              <a:t>атрибут </a:t>
            </a:r>
            <a:r>
              <a:rPr lang="en-US" b="1" dirty="0" smtClean="0">
                <a:solidFill>
                  <a:srgbClr val="0000FF"/>
                </a:solidFill>
              </a:rPr>
              <a:t>for</a:t>
            </a:r>
            <a:r>
              <a:rPr lang="en-US" b="1" dirty="0" smtClean="0"/>
              <a:t>=“&lt;</a:t>
            </a:r>
            <a:r>
              <a:rPr lang="ru-RU" b="1" dirty="0" smtClean="0"/>
              <a:t>идентификатор</a:t>
            </a:r>
            <a:r>
              <a:rPr lang="en-US" b="1" dirty="0" smtClean="0"/>
              <a:t>&gt;”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 smtClean="0"/>
              <a:t>используется с элементами </a:t>
            </a:r>
            <a:r>
              <a:rPr lang="be-BY" dirty="0" smtClean="0"/>
              <a:t>формы </a:t>
            </a:r>
            <a:r>
              <a:rPr lang="be-BY" b="1" dirty="0" smtClean="0"/>
              <a:t>&lt;</a:t>
            </a:r>
            <a:r>
              <a:rPr lang="en-US" b="1" dirty="0"/>
              <a:t>input&gt;</a:t>
            </a:r>
            <a:r>
              <a:rPr lang="en-US" dirty="0"/>
              <a:t>, </a:t>
            </a:r>
            <a:r>
              <a:rPr lang="en-US" b="1" dirty="0"/>
              <a:t>&lt;select&gt;</a:t>
            </a:r>
            <a:r>
              <a:rPr lang="en-US" dirty="0"/>
              <a:t>, 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 smtClean="0"/>
              <a:t>&gt;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Генератор ключа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b="1" dirty="0" err="1"/>
              <a:t>keygen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security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Используется для генерации пары ключей — закрытого и </a:t>
            </a:r>
            <a:r>
              <a:rPr lang="ru-RU" dirty="0" smtClean="0"/>
              <a:t>открытого</a:t>
            </a:r>
          </a:p>
          <a:p>
            <a:endParaRPr lang="ru-RU" dirty="0"/>
          </a:p>
          <a:p>
            <a:r>
              <a:rPr lang="be-BY" dirty="0"/>
              <a:t>использует криптографический алгоритм </a:t>
            </a:r>
            <a:r>
              <a:rPr lang="en-US" dirty="0"/>
              <a:t>RSA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Поле для вывода	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&lt;output</a:t>
            </a:r>
            <a:r>
              <a:rPr lang="en-US" dirty="0"/>
              <a:t> name="result</a:t>
            </a:r>
            <a:r>
              <a:rPr lang="en-US" dirty="0" smtClean="0"/>
              <a:t>"</a:t>
            </a:r>
            <a:r>
              <a:rPr lang="en-US" b="1" dirty="0" smtClean="0"/>
              <a:t>&gt;&lt;/</a:t>
            </a:r>
            <a:r>
              <a:rPr lang="en-US" b="1" dirty="0"/>
              <a:t>output</a:t>
            </a:r>
            <a:r>
              <a:rPr lang="en-US" b="1" dirty="0" smtClean="0"/>
              <a:t>&gt;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поле для вывода результата вычислений (преимущественно скриптов)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ввода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274436"/>
              </p:ext>
            </p:extLst>
          </p:nvPr>
        </p:nvGraphicFramePr>
        <p:xfrm>
          <a:off x="321253" y="1161988"/>
          <a:ext cx="8440830" cy="5619812"/>
        </p:xfrm>
        <a:graphic>
          <a:graphicData uri="http://schemas.openxmlformats.org/drawingml/2006/table">
            <a:tbl>
              <a:tblPr/>
              <a:tblGrid>
                <a:gridCol w="4220415"/>
                <a:gridCol w="4220415"/>
              </a:tblGrid>
              <a:tr h="178259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Выражение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Описание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\d [0-9]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Одна цифра от 0 до 9.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\D [^0-9]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Любой символ кроме цифры.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\s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Пробел.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[A-Z]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Только заглавная латинская буква.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[A-Za-z]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Только латинская буква в любом регистре.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[А-Яа-яЁё]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Только русская буква в любом регистре.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[A-Za-z</a:t>
                      </a:r>
                      <a:r>
                        <a:rPr lang="be-BY" sz="1600">
                          <a:effectLst/>
                        </a:rPr>
                        <a:t>А-Яа-яЁё]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Любая буква русского и латинского алфавита.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[0-9]{3}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Три цифры.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[A-Za-z]{6,}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Не менее шести латинских букв.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[0-9]{,3}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Не более трёх цифр.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[0-9]{5,10}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От пяти до десяти цифр.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^[a-</a:t>
                      </a:r>
                      <a:r>
                        <a:rPr lang="en-US" sz="1600" dirty="0" err="1">
                          <a:effectLst/>
                        </a:rPr>
                        <a:t>zA</a:t>
                      </a:r>
                      <a:r>
                        <a:rPr lang="en-US" sz="1600" dirty="0">
                          <a:effectLst/>
                        </a:rPr>
                        <a:t>-Z]+$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Любое слово на латинице.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^[А-Яа-яЁё\</a:t>
                      </a:r>
                      <a:r>
                        <a:rPr lang="en-US" sz="1600" dirty="0">
                          <a:effectLst/>
                        </a:rPr>
                        <a:t>s]+$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Любое слово на русском включая пробелы.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^[ 0-9]+$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Любое число.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be-BY" sz="1600" dirty="0">
                          <a:effectLst/>
                        </a:rPr>
                        <a:t>[0-9]{6}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sz="1600">
                          <a:effectLst/>
                        </a:rPr>
                        <a:t>Почтовый индекс.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\d+(,\d{2})?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Число в формате 1,34 (разделитель запятая).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3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\d+(\.\d{2})?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Число в формате 2.10 (разделитель точка).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25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\d{1,3}\.\d{1,3}\.\d{1,3}\.\d{1,3}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IP-</a:t>
                      </a:r>
                      <a:r>
                        <a:rPr lang="be-BY" sz="1600" dirty="0">
                          <a:effectLst/>
                        </a:rPr>
                        <a:t>адрес</a:t>
                      </a:r>
                    </a:p>
                  </a:txBody>
                  <a:tcPr marL="20761" marR="20761" marT="20761" marB="2076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 формы </a:t>
            </a:r>
            <a:r>
              <a:rPr lang="en-US" dirty="0" smtClean="0"/>
              <a:t>INPUT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&lt;input&gt;</a:t>
            </a:r>
          </a:p>
          <a:p>
            <a:pPr marL="0" indent="0">
              <a:buNone/>
            </a:pPr>
            <a:r>
              <a:rPr lang="ru-RU" dirty="0" smtClean="0"/>
              <a:t>Атрибуты: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ru-RU" b="1" dirty="0" smtClean="0"/>
              <a:t>=</a:t>
            </a:r>
            <a:r>
              <a:rPr lang="en-US" b="1" dirty="0" smtClean="0"/>
              <a:t>“</a:t>
            </a:r>
            <a:r>
              <a:rPr lang="ru-RU" dirty="0" err="1" smtClean="0">
                <a:solidFill>
                  <a:srgbClr val="C00000"/>
                </a:solidFill>
              </a:rPr>
              <a:t>имя_типа</a:t>
            </a:r>
            <a:r>
              <a:rPr lang="en-US" b="1" dirty="0" smtClean="0"/>
              <a:t>”- </a:t>
            </a:r>
            <a:r>
              <a:rPr lang="be-BY" dirty="0" smtClean="0"/>
              <a:t>тип элемент</a:t>
            </a:r>
            <a:r>
              <a:rPr lang="ru-RU" dirty="0"/>
              <a:t>а</a:t>
            </a:r>
            <a:r>
              <a:rPr lang="be-BY" dirty="0" smtClean="0"/>
              <a:t> формы</a:t>
            </a:r>
          </a:p>
          <a:p>
            <a:pPr marL="0" indent="0">
              <a:buNone/>
            </a:pPr>
            <a:r>
              <a:rPr lang="ru-RU" dirty="0" smtClean="0"/>
              <a:t>Значение по</a:t>
            </a:r>
            <a:r>
              <a:rPr lang="en-US" dirty="0" smtClean="0"/>
              <a:t> </a:t>
            </a:r>
            <a:r>
              <a:rPr lang="ru-RU" dirty="0" smtClean="0"/>
              <a:t>умолчанию: </a:t>
            </a:r>
            <a:r>
              <a:rPr lang="en-US" b="1" dirty="0" smtClean="0">
                <a:solidFill>
                  <a:srgbClr val="C00000"/>
                </a:solidFill>
              </a:rPr>
              <a:t>text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ru-RU" b="1" dirty="0"/>
              <a:t>= </a:t>
            </a:r>
            <a:r>
              <a:rPr lang="en-US" b="1" dirty="0"/>
              <a:t>“</a:t>
            </a:r>
            <a:r>
              <a:rPr lang="ru-RU" dirty="0" smtClean="0">
                <a:solidFill>
                  <a:srgbClr val="C00000"/>
                </a:solidFill>
              </a:rPr>
              <a:t>имя</a:t>
            </a:r>
            <a:r>
              <a:rPr lang="en-US" b="1" dirty="0" smtClean="0"/>
              <a:t>”</a:t>
            </a:r>
            <a:r>
              <a:rPr lang="en-US" dirty="0" smtClean="0"/>
              <a:t> – </a:t>
            </a:r>
            <a:r>
              <a:rPr lang="ru-RU" dirty="0" smtClean="0"/>
              <a:t>имя элемента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ru-RU" dirty="0" smtClean="0"/>
              <a:t>=</a:t>
            </a:r>
            <a:r>
              <a:rPr lang="en-US" dirty="0" smtClean="0"/>
              <a:t>“</a:t>
            </a:r>
            <a:r>
              <a:rPr lang="ru-RU" dirty="0" smtClean="0">
                <a:solidFill>
                  <a:srgbClr val="C00000"/>
                </a:solidFill>
              </a:rPr>
              <a:t>значение</a:t>
            </a:r>
            <a:r>
              <a:rPr lang="en-US" dirty="0" smtClean="0"/>
              <a:t>” - </a:t>
            </a:r>
            <a:r>
              <a:rPr lang="ru-RU" dirty="0"/>
              <a:t>значение </a:t>
            </a:r>
            <a:r>
              <a:rPr lang="ru-RU" dirty="0" smtClean="0"/>
              <a:t>элемента, </a:t>
            </a:r>
            <a:r>
              <a:rPr lang="ru-RU" dirty="0"/>
              <a:t>которое будет отправлено на </a:t>
            </a:r>
            <a:r>
              <a:rPr lang="ru-RU" dirty="0" smtClean="0"/>
              <a:t>сервер</a:t>
            </a:r>
          </a:p>
          <a:p>
            <a:pPr marL="0" indent="0">
              <a:buNone/>
            </a:pPr>
            <a:r>
              <a:rPr lang="ru-RU" b="1" i="1" dirty="0" smtClean="0"/>
              <a:t>для кнопок устанавливает надпись на них!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– обязательно для заполнения (</a:t>
            </a:r>
            <a:r>
              <a:rPr lang="en-US" dirty="0" smtClean="0"/>
              <a:t>O</a:t>
            </a:r>
            <a:r>
              <a:rPr lang="ru-RU" dirty="0" smtClean="0"/>
              <a:t>пера требует атрибут 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readonly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запрет на изменение</a:t>
            </a:r>
          </a:p>
          <a:p>
            <a:r>
              <a:rPr lang="en-US" dirty="0">
                <a:solidFill>
                  <a:srgbClr val="00B050"/>
                </a:solidFill>
              </a:rPr>
              <a:t>placeholder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строка</a:t>
            </a:r>
            <a:r>
              <a:rPr lang="be-BY" dirty="0" smtClean="0"/>
              <a:t>" – текст в текстовом поле до ввода инф.</a:t>
            </a:r>
          </a:p>
          <a:p>
            <a:r>
              <a:rPr lang="en-US" dirty="0">
                <a:solidFill>
                  <a:srgbClr val="00B050"/>
                </a:solidFill>
              </a:rPr>
              <a:t>pattern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выражение</a:t>
            </a:r>
            <a:r>
              <a:rPr lang="be-BY" dirty="0" smtClean="0"/>
              <a:t>" – шаблон ввода</a:t>
            </a:r>
          </a:p>
          <a:p>
            <a:r>
              <a:rPr lang="en-US" dirty="0">
                <a:solidFill>
                  <a:srgbClr val="00B050"/>
                </a:solidFill>
              </a:rPr>
              <a:t>form</a:t>
            </a:r>
            <a:r>
              <a:rPr lang="en-US" dirty="0"/>
              <a:t>="&lt;</a:t>
            </a:r>
            <a:r>
              <a:rPr lang="be-BY" dirty="0">
                <a:solidFill>
                  <a:srgbClr val="C00000"/>
                </a:solidFill>
              </a:rPr>
              <a:t>идентификатор</a:t>
            </a:r>
            <a:r>
              <a:rPr lang="be-BY" dirty="0" smtClean="0"/>
              <a:t>&gt;" – связь элемента с формой (</a:t>
            </a:r>
            <a:r>
              <a:rPr lang="en-US" dirty="0" smtClean="0"/>
              <a:t>ID </a:t>
            </a:r>
            <a:r>
              <a:rPr lang="be-BY" dirty="0" smtClean="0"/>
              <a:t>без </a:t>
            </a:r>
            <a:r>
              <a:rPr lang="en-US" dirty="0" smtClean="0"/>
              <a:t>#)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autocomplete</a:t>
            </a:r>
          </a:p>
          <a:p>
            <a:r>
              <a:rPr lang="en-US" dirty="0">
                <a:solidFill>
                  <a:srgbClr val="00B050"/>
                </a:solidFill>
              </a:rPr>
              <a:t>autofocus </a:t>
            </a:r>
            <a:r>
              <a:rPr lang="en-US" dirty="0" smtClean="0"/>
              <a:t>– </a:t>
            </a:r>
            <a:r>
              <a:rPr lang="ru-RU" dirty="0" smtClean="0"/>
              <a:t>устанавливает курсор в поле ввода при загрузке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3600" dirty="0"/>
              <a:t>Одностроковое текстовое поле</a:t>
            </a:r>
            <a:endParaRPr lang="be-BY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text</a:t>
            </a:r>
            <a:r>
              <a:rPr lang="en-US" dirty="0" smtClean="0"/>
              <a:t>”&gt;</a:t>
            </a:r>
            <a:r>
              <a:rPr lang="ru-RU" dirty="0" smtClean="0"/>
              <a:t>  - </a:t>
            </a:r>
            <a:r>
              <a:rPr lang="ru-RU" i="1" u="sng" dirty="0" smtClean="0"/>
              <a:t>Значение по умолчанию</a:t>
            </a:r>
          </a:p>
          <a:p>
            <a:endParaRPr lang="en-US" i="1" u="sng" dirty="0" smtClean="0"/>
          </a:p>
          <a:p>
            <a:pPr marL="0" indent="0">
              <a:buNone/>
            </a:pPr>
            <a:r>
              <a:rPr lang="ru-RU" b="1" dirty="0" smtClean="0"/>
              <a:t>Атрибуты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dirty="0" smtClean="0">
                <a:solidFill>
                  <a:srgbClr val="0000FF"/>
                </a:solidFill>
              </a:rPr>
              <a:t>size</a:t>
            </a:r>
            <a:r>
              <a:rPr lang="ru-RU" dirty="0" smtClean="0"/>
              <a:t>=</a:t>
            </a:r>
            <a:r>
              <a:rPr lang="en-US" dirty="0" smtClean="0"/>
              <a:t>“</a:t>
            </a:r>
            <a:r>
              <a:rPr lang="ru-RU" dirty="0" smtClean="0">
                <a:solidFill>
                  <a:srgbClr val="C00000"/>
                </a:solidFill>
              </a:rPr>
              <a:t>число</a:t>
            </a:r>
            <a:r>
              <a:rPr lang="en-US" dirty="0" smtClean="0"/>
              <a:t>” – </a:t>
            </a:r>
            <a:r>
              <a:rPr lang="ru-RU" dirty="0" smtClean="0"/>
              <a:t>ширина поля (</a:t>
            </a:r>
            <a:r>
              <a:rPr lang="ru-RU" dirty="0" err="1" smtClean="0"/>
              <a:t>моноширинных</a:t>
            </a:r>
            <a:r>
              <a:rPr lang="ru-RU" dirty="0" smtClean="0"/>
              <a:t> символов), по умолчанию – 20</a:t>
            </a:r>
          </a:p>
          <a:p>
            <a:endParaRPr lang="ru-RU" dirty="0" smtClean="0"/>
          </a:p>
          <a:p>
            <a:r>
              <a:rPr lang="en-US" dirty="0" err="1">
                <a:solidFill>
                  <a:srgbClr val="0000FF"/>
                </a:solidFill>
              </a:rPr>
              <a:t>maxlength</a:t>
            </a:r>
            <a:r>
              <a:rPr lang="en-US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число</a:t>
            </a:r>
            <a:r>
              <a:rPr lang="be-BY" dirty="0" smtClean="0"/>
              <a:t>" - максимальное </a:t>
            </a:r>
            <a:r>
              <a:rPr lang="be-BY" dirty="0"/>
              <a:t>число символов</a:t>
            </a:r>
            <a:endParaRPr lang="ru-RU" dirty="0" smtClean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3269" y="5105401"/>
            <a:ext cx="8229600" cy="129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"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35</a:t>
            </a:r>
            <a:r>
              <a:rPr lang="en-US" dirty="0"/>
              <a:t>" </a:t>
            </a:r>
            <a:r>
              <a:rPr lang="en-US" dirty="0">
                <a:solidFill>
                  <a:srgbClr val="0000FF"/>
                </a:solidFill>
              </a:rPr>
              <a:t>placeholder</a:t>
            </a:r>
            <a:r>
              <a:rPr lang="en-US" dirty="0"/>
              <a:t>="</a:t>
            </a:r>
            <a:r>
              <a:rPr lang="be-BY" dirty="0">
                <a:solidFill>
                  <a:srgbClr val="C00000"/>
                </a:solidFill>
              </a:rPr>
              <a:t>введите максимум 5 символов</a:t>
            </a:r>
            <a:r>
              <a:rPr lang="be-BY" dirty="0"/>
              <a:t>" </a:t>
            </a:r>
            <a:r>
              <a:rPr lang="en-US" dirty="0" err="1">
                <a:solidFill>
                  <a:srgbClr val="0000FF"/>
                </a:solidFill>
              </a:rPr>
              <a:t>maxlength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"/&gt;</a:t>
            </a:r>
            <a:endParaRPr lang="be-BY" dirty="0"/>
          </a:p>
        </p:txBody>
      </p:sp>
      <p:pic>
        <p:nvPicPr>
          <p:cNvPr id="1026" name="Picture 2" descr="http://cdn.joxi.ru/uploads/prod/2014/09/22/040/506/2d2d76775e9122c566d6fdae5d9c91fc934ceb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58" y="5024653"/>
            <a:ext cx="4203039" cy="5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Пароль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password</a:t>
            </a:r>
            <a:r>
              <a:rPr lang="en-US" dirty="0" smtClean="0"/>
              <a:t>”&gt; </a:t>
            </a:r>
          </a:p>
          <a:p>
            <a:pPr marL="0" indent="0">
              <a:buNone/>
            </a:pPr>
            <a:r>
              <a:rPr lang="ru-RU" dirty="0" smtClean="0"/>
              <a:t>поле ввода пароля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доступны те же атрибуты, что и для </a:t>
            </a:r>
            <a:r>
              <a:rPr lang="en-US" dirty="0" smtClean="0"/>
              <a:t>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Пример: </a:t>
            </a:r>
          </a:p>
          <a:p>
            <a:pPr marL="0" indent="0">
              <a:buNone/>
            </a:pPr>
            <a:r>
              <a:rPr lang="en-US" dirty="0"/>
              <a:t>&lt;input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C00000"/>
                </a:solidFill>
              </a:rPr>
              <a:t>password</a:t>
            </a:r>
            <a:r>
              <a:rPr lang="en-US" dirty="0"/>
              <a:t>"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="</a:t>
            </a:r>
            <a:r>
              <a:rPr lang="be-BY" dirty="0">
                <a:solidFill>
                  <a:srgbClr val="C00000"/>
                </a:solidFill>
              </a:rPr>
              <a:t>Вася</a:t>
            </a:r>
            <a:r>
              <a:rPr lang="be-BY" dirty="0"/>
              <a:t>" </a:t>
            </a:r>
            <a:r>
              <a:rPr lang="be-BY" dirty="0" smtClean="0"/>
              <a:t>/</a:t>
            </a:r>
            <a:r>
              <a:rPr lang="en-US" dirty="0" smtClean="0"/>
              <a:t>&gt;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://cdn.joxi.ru/uploads/prod/2014/09/22/9a9/d05/dffb253bbe7acacfac00df259edd63e9ee7a09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74944"/>
            <a:ext cx="32289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Флажки  </a:t>
            </a:r>
            <a:r>
              <a:rPr lang="en-US" dirty="0" smtClean="0"/>
              <a:t>(</a:t>
            </a:r>
            <a:r>
              <a:rPr lang="ru-RU" dirty="0" err="1" smtClean="0"/>
              <a:t>чекбокс</a:t>
            </a:r>
            <a:r>
              <a:rPr lang="be-BY" dirty="0" smtClean="0"/>
              <a:t>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378" y="1345818"/>
            <a:ext cx="8229600" cy="2546137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checkbox</a:t>
            </a:r>
            <a:r>
              <a:rPr lang="en-US" dirty="0" smtClean="0"/>
              <a:t>”&gt;</a:t>
            </a:r>
          </a:p>
          <a:p>
            <a:endParaRPr lang="ru-RU" dirty="0" smtClean="0"/>
          </a:p>
          <a:p>
            <a:r>
              <a:rPr lang="ru-RU" dirty="0" smtClean="0"/>
              <a:t>Атрибуты:</a:t>
            </a:r>
          </a:p>
          <a:p>
            <a:r>
              <a:rPr lang="en-US" b="1" dirty="0" smtClean="0"/>
              <a:t>checked</a:t>
            </a:r>
            <a:r>
              <a:rPr lang="en-US" dirty="0" smtClean="0"/>
              <a:t> – </a:t>
            </a:r>
            <a:r>
              <a:rPr lang="ru-RU" dirty="0" smtClean="0"/>
              <a:t>установка в положение истина</a:t>
            </a:r>
            <a:endParaRPr lang="ru-RU" b="1" dirty="0" smtClean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  <p:pic>
        <p:nvPicPr>
          <p:cNvPr id="3076" name="Picture 4" descr="http://cdn.joxi.ru/uploads/prod/2014/09/22/619/0f0/4656ae4a2cb8c7cb8dc5023f9d7448087f2b8e5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93697"/>
            <a:ext cx="21526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411681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/>
              <a:t>&lt;div</a:t>
            </a:r>
            <a:r>
              <a:rPr lang="be-BY" dirty="0" smtClean="0"/>
              <a:t>&gt; значение 1 &lt;</a:t>
            </a:r>
            <a:r>
              <a:rPr lang="be-BY" dirty="0"/>
              <a:t>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checkbox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1</a:t>
            </a:r>
            <a:r>
              <a:rPr lang="be-BY" dirty="0"/>
              <a:t>"/&gt;&lt;/div&gt;</a:t>
            </a:r>
          </a:p>
          <a:p>
            <a:r>
              <a:rPr lang="be-BY" dirty="0"/>
              <a:t>&lt;div</a:t>
            </a:r>
            <a:r>
              <a:rPr lang="be-BY" dirty="0" smtClean="0"/>
              <a:t>&gt; значение 2 &lt;</a:t>
            </a:r>
            <a:r>
              <a:rPr lang="be-BY" dirty="0"/>
              <a:t>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checkbox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text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checked</a:t>
            </a:r>
            <a:r>
              <a:rPr lang="be-BY" dirty="0"/>
              <a:t> /&gt;&lt;/div&gt;</a:t>
            </a:r>
          </a:p>
          <a:p>
            <a:r>
              <a:rPr lang="be-BY" dirty="0"/>
              <a:t>&lt;div</a:t>
            </a:r>
            <a:r>
              <a:rPr lang="be-BY" dirty="0" smtClean="0"/>
              <a:t>&gt; значение 3&lt;input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checkbox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nch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yes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checked</a:t>
            </a:r>
            <a:r>
              <a:rPr lang="be-BY" dirty="0"/>
              <a:t> </a:t>
            </a:r>
            <a:r>
              <a:rPr lang="be-BY" dirty="0" smtClean="0">
                <a:solidFill>
                  <a:srgbClr val="0000FF"/>
                </a:solidFill>
              </a:rPr>
              <a:t>readonly </a:t>
            </a:r>
            <a:r>
              <a:rPr lang="be-BY" dirty="0" smtClean="0"/>
              <a:t>/&gt;&lt;/</a:t>
            </a:r>
            <a:r>
              <a:rPr lang="be-BY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06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Радиокнопк</a:t>
            </a:r>
            <a:r>
              <a:rPr lang="ru-RU" dirty="0"/>
              <a:t>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450" y="1148771"/>
            <a:ext cx="8229600" cy="319462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radio</a:t>
            </a:r>
            <a:r>
              <a:rPr lang="en-US" dirty="0" smtClean="0"/>
              <a:t>”&gt;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В группе с одним именем </a:t>
            </a:r>
            <a:r>
              <a:rPr lang="ru-RU" b="1" dirty="0" smtClean="0"/>
              <a:t>активным</a:t>
            </a:r>
            <a:r>
              <a:rPr lang="ru-RU" dirty="0" smtClean="0"/>
              <a:t> может быть </a:t>
            </a:r>
            <a:r>
              <a:rPr lang="ru-RU" b="1" dirty="0" smtClean="0"/>
              <a:t>только один элемент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readonly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– не работает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5331" y="4207784"/>
            <a:ext cx="8135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/>
              <a:t>&lt;div</a:t>
            </a:r>
            <a:r>
              <a:rPr lang="be-BY" dirty="0" smtClean="0"/>
              <a:t>&gt; значение 1 &lt;</a:t>
            </a:r>
            <a:r>
              <a:rPr lang="be-BY" dirty="0"/>
              <a:t>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radio</a:t>
            </a:r>
            <a:r>
              <a:rPr lang="be-BY" dirty="0" smtClean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 smtClean="0">
                <a:solidFill>
                  <a:srgbClr val="C00000"/>
                </a:solidFill>
              </a:rPr>
              <a:t>1</a:t>
            </a:r>
            <a:r>
              <a:rPr lang="be-BY" dirty="0" smtClean="0"/>
              <a:t>“</a:t>
            </a:r>
            <a:r>
              <a:rPr lang="be-BY" strike="sngStrike" dirty="0">
                <a:solidFill>
                  <a:srgbClr val="0000FF"/>
                </a:solidFill>
              </a:rPr>
              <a:t>checked</a:t>
            </a:r>
            <a:r>
              <a:rPr lang="be-BY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be-BY" dirty="0" smtClean="0"/>
              <a:t>/&gt;&lt;/</a:t>
            </a:r>
            <a:r>
              <a:rPr lang="be-BY" dirty="0"/>
              <a:t>div&gt;</a:t>
            </a:r>
          </a:p>
          <a:p>
            <a:r>
              <a:rPr lang="be-BY" dirty="0"/>
              <a:t>&lt;div</a:t>
            </a:r>
            <a:r>
              <a:rPr lang="be-BY" dirty="0" smtClean="0"/>
              <a:t>&gt; значение 2 &lt;</a:t>
            </a:r>
            <a:r>
              <a:rPr lang="be-BY" dirty="0"/>
              <a:t>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radio</a:t>
            </a:r>
            <a:r>
              <a:rPr lang="be-BY" dirty="0" smtClean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check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text</a:t>
            </a:r>
            <a:r>
              <a:rPr lang="be-BY" dirty="0"/>
              <a:t>" </a:t>
            </a:r>
            <a:r>
              <a:rPr lang="be-BY" dirty="0" smtClean="0"/>
              <a:t>/&gt;&lt;/</a:t>
            </a:r>
            <a:r>
              <a:rPr lang="be-BY" dirty="0"/>
              <a:t>div&gt;</a:t>
            </a:r>
          </a:p>
          <a:p>
            <a:r>
              <a:rPr lang="be-BY" dirty="0"/>
              <a:t>&lt;div</a:t>
            </a:r>
            <a:r>
              <a:rPr lang="be-BY" dirty="0" smtClean="0"/>
              <a:t>&gt; значение 3&lt;input </a:t>
            </a:r>
            <a:r>
              <a:rPr lang="be-BY" dirty="0">
                <a:solidFill>
                  <a:srgbClr val="0000FF"/>
                </a:solidFill>
              </a:rPr>
              <a:t>type</a:t>
            </a:r>
            <a:r>
              <a:rPr lang="be-BY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radio</a:t>
            </a:r>
            <a:r>
              <a:rPr lang="be-BY" dirty="0" smtClean="0"/>
              <a:t>" </a:t>
            </a:r>
            <a:r>
              <a:rPr lang="be-BY" dirty="0">
                <a:solidFill>
                  <a:srgbClr val="0000FF"/>
                </a:solidFill>
              </a:rPr>
              <a:t>name</a:t>
            </a:r>
            <a:r>
              <a:rPr lang="be-BY" dirty="0" smtClean="0"/>
              <a:t>="</a:t>
            </a:r>
            <a:r>
              <a:rPr lang="be-BY" dirty="0">
                <a:solidFill>
                  <a:srgbClr val="C00000"/>
                </a:solidFill>
              </a:rPr>
              <a:t> check </a:t>
            </a:r>
            <a:r>
              <a:rPr lang="be-BY" dirty="0" smtClean="0"/>
              <a:t>" </a:t>
            </a:r>
            <a:r>
              <a:rPr lang="be-BY" dirty="0">
                <a:solidFill>
                  <a:srgbClr val="0000FF"/>
                </a:solidFill>
              </a:rPr>
              <a:t>value</a:t>
            </a:r>
            <a:r>
              <a:rPr lang="be-BY" dirty="0"/>
              <a:t>="</a:t>
            </a:r>
            <a:r>
              <a:rPr lang="be-BY" dirty="0">
                <a:solidFill>
                  <a:srgbClr val="C00000"/>
                </a:solidFill>
              </a:rPr>
              <a:t>yes</a:t>
            </a:r>
            <a:r>
              <a:rPr lang="be-BY" dirty="0"/>
              <a:t>" </a:t>
            </a:r>
            <a:r>
              <a:rPr lang="be-BY" dirty="0">
                <a:solidFill>
                  <a:srgbClr val="0000FF"/>
                </a:solidFill>
              </a:rPr>
              <a:t>checked</a:t>
            </a:r>
            <a:r>
              <a:rPr lang="be-BY" dirty="0"/>
              <a:t> </a:t>
            </a:r>
            <a:r>
              <a:rPr lang="be-BY" dirty="0" smtClean="0"/>
              <a:t>/&gt;&lt;/</a:t>
            </a:r>
            <a:r>
              <a:rPr lang="be-BY" dirty="0"/>
              <a:t>div&gt;</a:t>
            </a:r>
          </a:p>
        </p:txBody>
      </p:sp>
      <p:pic>
        <p:nvPicPr>
          <p:cNvPr id="4098" name="Picture 2" descr="http://cdn.joxi.ru/uploads/prod/2014/09/22/000/591/68b954c2faf46731fa9ad1ac2e9968df8532ea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65" y="5034417"/>
            <a:ext cx="20669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221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&lt;input 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C00000"/>
                </a:solidFill>
              </a:rPr>
              <a:t>button</a:t>
            </a:r>
            <a:r>
              <a:rPr lang="en-US" dirty="0" smtClean="0"/>
              <a:t>" 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C00000"/>
                </a:solidFill>
              </a:rPr>
              <a:t>кнопка</a:t>
            </a:r>
            <a:r>
              <a:rPr lang="en-US" dirty="0" smtClean="0"/>
              <a:t>"/&gt;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простая кнопка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&lt;input 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C00000"/>
                </a:solidFill>
              </a:rPr>
              <a:t>submit</a:t>
            </a:r>
            <a:r>
              <a:rPr lang="en-US" dirty="0" smtClean="0"/>
              <a:t>" 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ru-RU" dirty="0" smtClean="0">
                <a:solidFill>
                  <a:srgbClr val="C00000"/>
                </a:solidFill>
              </a:rPr>
              <a:t>отправить</a:t>
            </a:r>
            <a:r>
              <a:rPr lang="en-US" dirty="0" smtClean="0"/>
              <a:t>"/&gt;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обработка форм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&lt;input 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C00000"/>
                </a:solidFill>
              </a:rPr>
              <a:t>reset</a:t>
            </a:r>
            <a:r>
              <a:rPr lang="en-US" dirty="0" smtClean="0"/>
              <a:t>" 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C00000"/>
                </a:solidFill>
              </a:rPr>
              <a:t>сброс</a:t>
            </a:r>
            <a:r>
              <a:rPr lang="en-US" dirty="0" smtClean="0"/>
              <a:t>"/&gt;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сброс до начальных установок формы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http://cdn.joxi.ru/uploads/prod/2014/09/22/79d/937/6bc8ea8e16cd4cec00ea8cda06b3685521268cb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1"/>
          <a:stretch/>
        </p:blipFill>
        <p:spPr bwMode="auto">
          <a:xfrm>
            <a:off x="5398258" y="2270917"/>
            <a:ext cx="1219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dn.joxi.ru/uploads/prod/2014/09/22/79d/937/6bc8ea8e16cd4cec00ea8cda06b3685521268cb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r="27358"/>
          <a:stretch/>
        </p:blipFill>
        <p:spPr bwMode="auto">
          <a:xfrm>
            <a:off x="5169658" y="379548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.joxi.ru/uploads/prod/2014/09/22/79d/937/6bc8ea8e16cd4cec00ea8cda06b3685521268cb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8" t="2789" b="3878"/>
          <a:stretch/>
        </p:blipFill>
        <p:spPr bwMode="auto">
          <a:xfrm>
            <a:off x="5436358" y="5772434"/>
            <a:ext cx="1143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Файлы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C00000"/>
                </a:solidFill>
              </a:rPr>
              <a:t>file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</a:t>
            </a:r>
            <a:r>
              <a:rPr lang="ru-RU" dirty="0" smtClean="0"/>
              <a:t>прикрепить </a:t>
            </a:r>
            <a:r>
              <a:rPr lang="ru-RU" dirty="0"/>
              <a:t>файл к содержимому </a:t>
            </a:r>
            <a:r>
              <a:rPr lang="ru-RU" dirty="0" smtClean="0"/>
              <a:t>формы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Атрибуты: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size</a:t>
            </a:r>
            <a:r>
              <a:rPr lang="en-US" dirty="0" smtClean="0"/>
              <a:t>=“</a:t>
            </a:r>
            <a:r>
              <a:rPr lang="ru-RU" dirty="0" smtClean="0">
                <a:solidFill>
                  <a:srgbClr val="C00000"/>
                </a:solidFill>
              </a:rPr>
              <a:t>число</a:t>
            </a:r>
            <a:r>
              <a:rPr lang="en-US" dirty="0" smtClean="0"/>
              <a:t>” - </a:t>
            </a:r>
            <a:r>
              <a:rPr lang="be-BY" dirty="0" smtClean="0"/>
              <a:t>видимая ширина поля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maxlength</a:t>
            </a:r>
            <a:r>
              <a:rPr lang="en-US" dirty="0" smtClean="0"/>
              <a:t>=“</a:t>
            </a:r>
            <a:r>
              <a:rPr lang="ru-RU" dirty="0">
                <a:solidFill>
                  <a:srgbClr val="C00000"/>
                </a:solidFill>
              </a:rPr>
              <a:t>число</a:t>
            </a:r>
            <a:r>
              <a:rPr lang="en-US" dirty="0" smtClean="0"/>
              <a:t>” – </a:t>
            </a:r>
            <a:r>
              <a:rPr lang="ru-RU" dirty="0" smtClean="0"/>
              <a:t>длина имени файла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accept</a:t>
            </a:r>
            <a:r>
              <a:rPr lang="en-US" dirty="0" smtClean="0"/>
              <a:t>=“</a:t>
            </a:r>
            <a:r>
              <a:rPr lang="be-BY" dirty="0" smtClean="0">
                <a:solidFill>
                  <a:srgbClr val="C00000"/>
                </a:solidFill>
              </a:rPr>
              <a:t>тип </a:t>
            </a:r>
            <a:r>
              <a:rPr lang="en-US" dirty="0">
                <a:solidFill>
                  <a:srgbClr val="C00000"/>
                </a:solidFill>
              </a:rPr>
              <a:t>MIME</a:t>
            </a:r>
            <a:r>
              <a:rPr lang="en-US" dirty="0"/>
              <a:t>” </a:t>
            </a:r>
            <a:r>
              <a:rPr lang="en-US" dirty="0" smtClean="0"/>
              <a:t>– </a:t>
            </a:r>
            <a:r>
              <a:rPr lang="ru-RU" dirty="0" smtClean="0"/>
              <a:t>ограничить тип файлов </a:t>
            </a:r>
            <a:r>
              <a:rPr lang="en-US" dirty="0" smtClean="0"/>
              <a:t>(image/*)</a:t>
            </a:r>
            <a:r>
              <a:rPr lang="en-US" dirty="0"/>
              <a:t> </a:t>
            </a:r>
            <a:endParaRPr lang="ru-RU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multiple</a:t>
            </a:r>
            <a:r>
              <a:rPr lang="ru-RU" dirty="0" smtClean="0"/>
              <a:t> – загрузка нескольких файлов</a:t>
            </a:r>
            <a:endParaRPr lang="be-BY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http://cdn.joxi.ru/uploads/prod/2014/09/22/58a/b80/ed80df3feb05a9843a00f533fdda39d127a5c9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39302"/>
            <a:ext cx="4457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16573</TotalTime>
  <Words>1132</Words>
  <Application>Microsoft Office PowerPoint</Application>
  <PresentationFormat>Экран (4:3)</PresentationFormat>
  <Paragraphs>259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ITAcademy</vt:lpstr>
      <vt:lpstr>Технология создания  Web-документов </vt:lpstr>
      <vt:lpstr>Создание форм</vt:lpstr>
      <vt:lpstr>Элемент формы INPUT</vt:lpstr>
      <vt:lpstr>Одностроковое текстовое поле</vt:lpstr>
      <vt:lpstr>Пароль</vt:lpstr>
      <vt:lpstr>Флажки  (чекбокс)</vt:lpstr>
      <vt:lpstr>Радиокнопка</vt:lpstr>
      <vt:lpstr>Кнопки</vt:lpstr>
      <vt:lpstr>Файлы</vt:lpstr>
      <vt:lpstr>кнопка с изображением</vt:lpstr>
      <vt:lpstr>скрытое поле</vt:lpstr>
      <vt:lpstr>Презентация PowerPoint</vt:lpstr>
      <vt:lpstr>Редактируемый список</vt:lpstr>
      <vt:lpstr>Презентация PowerPoint</vt:lpstr>
      <vt:lpstr>Презентация PowerPoint</vt:lpstr>
      <vt:lpstr>Презентация PowerPoint</vt:lpstr>
      <vt:lpstr>Текстовая область </vt:lpstr>
      <vt:lpstr>Список </vt:lpstr>
      <vt:lpstr>Группировка в списке</vt:lpstr>
      <vt:lpstr>Кнопки</vt:lpstr>
      <vt:lpstr>Метка (подпись элемента)</vt:lpstr>
      <vt:lpstr>Генератор ключа</vt:lpstr>
      <vt:lpstr>Поле для вывода </vt:lpstr>
      <vt:lpstr>Шаблоны ввода</vt:lpstr>
      <vt:lpstr>Вопросы?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PawelGil</cp:lastModifiedBy>
  <cp:revision>663</cp:revision>
  <dcterms:created xsi:type="dcterms:W3CDTF">2012-07-24T15:03:07Z</dcterms:created>
  <dcterms:modified xsi:type="dcterms:W3CDTF">2014-09-22T11:22:15Z</dcterms:modified>
</cp:coreProperties>
</file>