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008" r:id="rId1"/>
  </p:sldMasterIdLst>
  <p:notesMasterIdLst>
    <p:notesMasterId r:id="rId21"/>
  </p:notesMasterIdLst>
  <p:sldIdLst>
    <p:sldId id="256" r:id="rId2"/>
    <p:sldId id="286" r:id="rId3"/>
    <p:sldId id="285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301" r:id="rId13"/>
    <p:sldId id="295" r:id="rId14"/>
    <p:sldId id="296" r:id="rId15"/>
    <p:sldId id="297" r:id="rId16"/>
    <p:sldId id="298" r:id="rId17"/>
    <p:sldId id="299" r:id="rId18"/>
    <p:sldId id="300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lGil" initials="P" lastIdx="1" clrIdx="0">
    <p:extLst>
      <p:ext uri="{19B8F6BF-5375-455C-9EA6-DF929625EA0E}">
        <p15:presenceInfo xmlns:p15="http://schemas.microsoft.com/office/powerpoint/2012/main" userId="PawelG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CDE12-2DD3-41F6-A632-A4F5B8035AF6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B94E6-6EE7-4E40-BDF2-D92DBF4D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Century Gothic" pitchFamily="34" charset="0"/>
              </a:rPr>
              <a:t>201</a:t>
            </a:r>
            <a:r>
              <a:rPr lang="en-US" sz="3600" b="1" dirty="0" smtClean="0">
                <a:solidFill>
                  <a:schemeClr val="bg1"/>
                </a:solidFill>
                <a:latin typeface="Century Gothic" pitchFamily="34" charset="0"/>
              </a:rPr>
              <a:t>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47446" y="6305364"/>
            <a:ext cx="650341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Программные средства создания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Internet-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приложений.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Гилевский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 П.Г.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08" y="1844824"/>
            <a:ext cx="6500858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08" y="3886200"/>
            <a:ext cx="6494364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5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0830" y="6309320"/>
            <a:ext cx="562416" cy="50165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3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23042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67544" y="3933056"/>
            <a:ext cx="8075240" cy="2304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3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9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8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7" y="980728"/>
            <a:ext cx="9144000" cy="18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645529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Программные средства создания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Internet-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приложений.  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Гилевский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 П.Г.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20058" cy="147002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JavaScript</a:t>
            </a:r>
            <a:endParaRPr lang="be-BY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600" y="3886200"/>
            <a:ext cx="6408000" cy="2232000"/>
          </a:xfrm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Основы языка </a:t>
            </a:r>
            <a:r>
              <a:rPr lang="en-US" sz="2800" b="1" dirty="0"/>
              <a:t>JavaScript</a:t>
            </a:r>
            <a:endParaRPr lang="be-BY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err="1"/>
              <a:t>JavaScript</a:t>
            </a:r>
            <a:r>
              <a:rPr lang="ru-RU" dirty="0"/>
              <a:t> имеет Си-подобный синтаксис, что особенно заметно проявляется на примере комментариев, операторов присваивания, в циклах и условных операторах. 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Вместе с тем, ввод-вывод заметно отличается от такового в Си и больше напоминает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Basic.Net</a:t>
            </a:r>
            <a:r>
              <a:rPr lang="ru-RU" dirty="0"/>
              <a:t> (оператор </a:t>
            </a:r>
            <a:r>
              <a:rPr lang="ru-RU" dirty="0" err="1"/>
              <a:t>alert</a:t>
            </a:r>
            <a:r>
              <a:rPr lang="ru-RU" dirty="0"/>
              <a:t> похож на </a:t>
            </a:r>
            <a:r>
              <a:rPr lang="ru-RU" dirty="0" err="1"/>
              <a:t>MsgBox</a:t>
            </a:r>
            <a:r>
              <a:rPr lang="ru-RU" dirty="0"/>
              <a:t>). </a:t>
            </a:r>
            <a:endParaRPr lang="en-US" dirty="0"/>
          </a:p>
          <a:p>
            <a:endParaRPr lang="en-US" dirty="0"/>
          </a:p>
          <a:p>
            <a:r>
              <a:rPr lang="ru-RU" dirty="0"/>
              <a:t>Еще одним существенным отличием от Си является слабая типизация и автоматическое преобразование типов.</a:t>
            </a:r>
          </a:p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9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Комментарии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 </a:t>
            </a:r>
            <a:r>
              <a:rPr lang="ru-RU" dirty="0" err="1"/>
              <a:t>JavaScript</a:t>
            </a:r>
            <a:r>
              <a:rPr lang="ru-RU" dirty="0"/>
              <a:t> как и в С++ существуют однострочные и многострочные комментарии. Синтаксис комментариев следующий: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 </a:t>
            </a:r>
            <a:r>
              <a:rPr lang="ru-RU" b="1" dirty="0"/>
              <a:t>//</a:t>
            </a:r>
            <a:r>
              <a:rPr lang="ru-RU" dirty="0"/>
              <a:t>Однострочный комментарий</a:t>
            </a:r>
            <a:endParaRPr lang="en-US" dirty="0"/>
          </a:p>
          <a:p>
            <a:endParaRPr lang="ru-RU" dirty="0"/>
          </a:p>
          <a:p>
            <a:pPr marL="0" indent="0">
              <a:buNone/>
            </a:pPr>
            <a:r>
              <a:rPr lang="ru-RU" b="1" dirty="0"/>
              <a:t>        /*</a:t>
            </a:r>
          </a:p>
          <a:p>
            <a:pPr marL="0" indent="0">
              <a:buNone/>
            </a:pPr>
            <a:r>
              <a:rPr lang="ru-RU" dirty="0"/>
              <a:t>        Многострочный комментарий, используется для блока текста</a:t>
            </a:r>
          </a:p>
          <a:p>
            <a:pPr marL="0" indent="0">
              <a:buNone/>
            </a:pPr>
            <a:r>
              <a:rPr lang="ru-RU" b="1" dirty="0"/>
              <a:t>        */</a:t>
            </a:r>
          </a:p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e-BY" dirty="0"/>
              <a:t>Точка с запятой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754" y="1219200"/>
            <a:ext cx="9003246" cy="5257800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Как и во многих языках, предложения на языке </a:t>
            </a:r>
            <a:r>
              <a:rPr lang="ru-RU" dirty="0" err="1"/>
              <a:t>javascript</a:t>
            </a:r>
            <a:r>
              <a:rPr lang="ru-RU" dirty="0"/>
              <a:t> можно разделять точкой с запятой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Но при переходе на новую строку в </a:t>
            </a:r>
            <a:r>
              <a:rPr lang="ru-RU" dirty="0" err="1"/>
              <a:t>javascript</a:t>
            </a:r>
            <a:r>
              <a:rPr lang="ru-RU" dirty="0"/>
              <a:t> точка с запятой становится необязательна, ее можно не ставить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Эти две строки полностью эквивалентны</a:t>
            </a:r>
            <a:r>
              <a:rPr lang="ru-RU" dirty="0" smtClean="0"/>
              <a:t>:</a:t>
            </a:r>
            <a:endParaRPr lang="ru-RU" dirty="0"/>
          </a:p>
          <a:p>
            <a:pPr lvl="1"/>
            <a:r>
              <a:rPr lang="ru-RU" dirty="0"/>
              <a:t>a = 5</a:t>
            </a:r>
          </a:p>
          <a:p>
            <a:pPr lvl="1"/>
            <a:r>
              <a:rPr lang="ru-RU" dirty="0"/>
              <a:t>a = 5;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так </a:t>
            </a:r>
            <a:r>
              <a:rPr lang="ru-RU" dirty="0"/>
              <a:t>не будет работать</a:t>
            </a:r>
            <a:r>
              <a:rPr lang="ru-RU" dirty="0" smtClean="0"/>
              <a:t>:</a:t>
            </a:r>
            <a:endParaRPr lang="ru-RU" dirty="0"/>
          </a:p>
          <a:p>
            <a:pPr lvl="1"/>
            <a:r>
              <a:rPr lang="ru-RU" dirty="0" err="1"/>
              <a:t>var</a:t>
            </a:r>
            <a:r>
              <a:rPr lang="ru-RU" dirty="0"/>
              <a:t> a = "длинная</a:t>
            </a:r>
          </a:p>
          <a:p>
            <a:pPr lvl="1"/>
            <a:r>
              <a:rPr lang="ru-RU" dirty="0"/>
              <a:t>  строка "</a:t>
            </a:r>
          </a:p>
          <a:p>
            <a:r>
              <a:rPr lang="ru-RU" dirty="0"/>
              <a:t>Так как перевод строки подразумевает точку с запятой, и </a:t>
            </a:r>
            <a:r>
              <a:rPr lang="ru-RU" dirty="0" err="1"/>
              <a:t>javascript</a:t>
            </a:r>
            <a:r>
              <a:rPr lang="ru-RU" dirty="0"/>
              <a:t> поймет это </a:t>
            </a:r>
            <a:r>
              <a:rPr lang="ru-RU" dirty="0" smtClean="0"/>
              <a:t>как</a:t>
            </a:r>
            <a:endParaRPr lang="ru-RU" dirty="0"/>
          </a:p>
          <a:p>
            <a:pPr lvl="1"/>
            <a:r>
              <a:rPr lang="ru-RU" dirty="0" err="1"/>
              <a:t>var</a:t>
            </a:r>
            <a:r>
              <a:rPr lang="ru-RU" dirty="0"/>
              <a:t> a = "длинная;</a:t>
            </a:r>
          </a:p>
          <a:p>
            <a:pPr lvl="1"/>
            <a:r>
              <a:rPr lang="ru-RU" dirty="0"/>
              <a:t>  строка ";</a:t>
            </a:r>
          </a:p>
          <a:p>
            <a:r>
              <a:rPr lang="ru-RU" dirty="0"/>
              <a:t>То есть, сообщит о незавершенной строке (</a:t>
            </a:r>
            <a:r>
              <a:rPr lang="ru-RU" dirty="0" err="1"/>
              <a:t>unterminated</a:t>
            </a:r>
            <a:r>
              <a:rPr lang="ru-RU" dirty="0"/>
              <a:t> </a:t>
            </a:r>
            <a:r>
              <a:rPr lang="ru-RU" dirty="0" err="1"/>
              <a:t>literal</a:t>
            </a:r>
            <a:r>
              <a:rPr lang="ru-RU" dirty="0"/>
              <a:t>) в первой строчке этого примера.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5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Ввод-вывод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Для ввода и вывода данных можно воспользоваться </a:t>
            </a:r>
            <a:r>
              <a:rPr lang="ru-RU" b="1" dirty="0"/>
              <a:t>методами браузера </a:t>
            </a:r>
            <a:r>
              <a:rPr lang="ru-RU" dirty="0"/>
              <a:t>и загруженного в него документа.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Объект</a:t>
            </a:r>
            <a:r>
              <a:rPr lang="ru-RU" dirty="0"/>
              <a:t>, представляющий свойства браузера, называется </a:t>
            </a:r>
            <a:r>
              <a:rPr lang="ru-RU" b="1" dirty="0" err="1"/>
              <a:t>window</a:t>
            </a:r>
            <a:r>
              <a:rPr lang="ru-RU" dirty="0"/>
              <a:t> (окно), а три его </a:t>
            </a:r>
            <a:r>
              <a:rPr lang="ru-RU" dirty="0" smtClean="0"/>
              <a:t>метода, </a:t>
            </a:r>
            <a:r>
              <a:rPr lang="ru-RU" dirty="0" err="1" smtClean="0"/>
              <a:t>предназначеных</a:t>
            </a:r>
            <a:r>
              <a:rPr lang="ru-RU" dirty="0" smtClean="0"/>
              <a:t> </a:t>
            </a:r>
            <a:r>
              <a:rPr lang="ru-RU" dirty="0"/>
              <a:t>для ввода и вывода данных посредством диалоговых </a:t>
            </a:r>
            <a:r>
              <a:rPr lang="ru-RU" dirty="0" smtClean="0"/>
              <a:t>окон :</a:t>
            </a:r>
          </a:p>
          <a:p>
            <a:endParaRPr lang="ru-RU" dirty="0" smtClean="0"/>
          </a:p>
          <a:p>
            <a:pPr lvl="1"/>
            <a:r>
              <a:rPr lang="ru-RU" dirty="0" smtClean="0"/>
              <a:t> </a:t>
            </a:r>
            <a:r>
              <a:rPr lang="ru-RU" dirty="0" err="1"/>
              <a:t>alert</a:t>
            </a:r>
            <a:r>
              <a:rPr lang="ru-RU" dirty="0" smtClean="0"/>
              <a:t>()</a:t>
            </a:r>
          </a:p>
          <a:p>
            <a:pPr lvl="1"/>
            <a:endParaRPr lang="ru-RU" dirty="0" smtClean="0"/>
          </a:p>
          <a:p>
            <a:pPr lvl="1"/>
            <a:r>
              <a:rPr lang="ru-RU" dirty="0" err="1" smtClean="0"/>
              <a:t>prompt</a:t>
            </a:r>
            <a:r>
              <a:rPr lang="ru-RU" dirty="0" smtClean="0"/>
              <a:t>()</a:t>
            </a:r>
          </a:p>
          <a:p>
            <a:pPr lvl="1"/>
            <a:endParaRPr lang="ru-RU" dirty="0" smtClean="0"/>
          </a:p>
          <a:p>
            <a:pPr lvl="1"/>
            <a:r>
              <a:rPr lang="ru-RU" dirty="0" err="1" smtClean="0"/>
              <a:t>confirm</a:t>
            </a:r>
            <a:r>
              <a:rPr lang="ru-RU" dirty="0"/>
              <a:t>() </a:t>
            </a:r>
            <a:r>
              <a:rPr lang="ru-RU" dirty="0" smtClean="0"/>
              <a:t>  </a:t>
            </a:r>
            <a:endParaRPr lang="ru-RU" dirty="0"/>
          </a:p>
          <a:p>
            <a:endParaRPr lang="en-US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Метод </a:t>
            </a:r>
            <a:r>
              <a:rPr lang="ru-RU" b="1" dirty="0" err="1"/>
              <a:t>alert</a:t>
            </a:r>
            <a:r>
              <a:rPr lang="ru-RU" b="1" dirty="0" smtClean="0"/>
              <a:t>()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Метод </a:t>
            </a:r>
            <a:r>
              <a:rPr lang="ru-RU" b="1" dirty="0" err="1"/>
              <a:t>alert</a:t>
            </a:r>
            <a:r>
              <a:rPr lang="ru-RU" b="1" dirty="0"/>
              <a:t>()</a:t>
            </a:r>
          </a:p>
          <a:p>
            <a:pPr marL="0" indent="0">
              <a:buNone/>
            </a:pPr>
            <a:r>
              <a:rPr lang="ru-RU" dirty="0"/>
              <a:t>Данный метод позволяет выводить диалоговое окно с заданным сообщением и кнопкой ОК. </a:t>
            </a:r>
            <a:endParaRPr lang="en-US" dirty="0"/>
          </a:p>
          <a:p>
            <a:endParaRPr lang="ru-RU" dirty="0"/>
          </a:p>
          <a:p>
            <a:r>
              <a:rPr lang="ru-RU" dirty="0"/>
              <a:t>Пример:</a:t>
            </a:r>
            <a:endParaRPr lang="ru-RU" b="1" dirty="0"/>
          </a:p>
          <a:p>
            <a:endParaRPr lang="en-US" dirty="0"/>
          </a:p>
          <a:p>
            <a:pPr marL="0" indent="0">
              <a:buNone/>
            </a:pPr>
            <a:r>
              <a:rPr lang="ru-RU" b="1" dirty="0" err="1"/>
              <a:t>alert</a:t>
            </a:r>
            <a:r>
              <a:rPr lang="ru-RU" b="1" dirty="0" smtClean="0"/>
              <a:t>(“</a:t>
            </a:r>
            <a:r>
              <a:rPr lang="en-US" b="1" dirty="0" smtClean="0"/>
              <a:t>Hello world!</a:t>
            </a:r>
            <a:r>
              <a:rPr lang="ru-RU" b="1" dirty="0" smtClean="0"/>
              <a:t>");</a:t>
            </a:r>
            <a:endParaRPr lang="be-BY" dirty="0"/>
          </a:p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14</a:t>
            </a:fld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4187"/>
            <a:ext cx="4096072" cy="170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9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Метод </a:t>
            </a:r>
            <a:r>
              <a:rPr lang="ru-RU" b="1" dirty="0" err="1"/>
              <a:t>confirm</a:t>
            </a:r>
            <a:r>
              <a:rPr lang="ru-RU" b="1" dirty="0" smtClean="0"/>
              <a:t>()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Метод </a:t>
            </a:r>
            <a:r>
              <a:rPr lang="ru-RU" b="1" dirty="0" err="1"/>
              <a:t>confirm</a:t>
            </a:r>
            <a:r>
              <a:rPr lang="ru-RU" b="1" dirty="0"/>
              <a:t>()</a:t>
            </a:r>
          </a:p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ru-RU" dirty="0" err="1"/>
              <a:t>confirm</a:t>
            </a:r>
            <a:r>
              <a:rPr lang="ru-RU" dirty="0"/>
              <a:t> позволяет вывести диалоговое окно с сообщением и двумя кнопками: ОК и Отмена (</a:t>
            </a:r>
            <a:r>
              <a:rPr lang="ru-RU" dirty="0" err="1"/>
              <a:t>Cancel</a:t>
            </a:r>
            <a:r>
              <a:rPr lang="ru-RU" dirty="0"/>
              <a:t>). </a:t>
            </a:r>
          </a:p>
          <a:p>
            <a:endParaRPr lang="ru-RU" dirty="0"/>
          </a:p>
          <a:p>
            <a:r>
              <a:rPr lang="ru-RU" dirty="0"/>
              <a:t>Синтаксис метода </a:t>
            </a:r>
            <a:r>
              <a:rPr lang="ru-RU" dirty="0" err="1"/>
              <a:t>confirm</a:t>
            </a:r>
            <a:r>
              <a:rPr lang="ru-RU" dirty="0"/>
              <a:t>() следующий: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 err="1"/>
              <a:t>confirm</a:t>
            </a:r>
            <a:r>
              <a:rPr lang="ru-RU" b="1" dirty="0"/>
              <a:t>(сообщение)</a:t>
            </a:r>
          </a:p>
          <a:p>
            <a:endParaRPr lang="ru-RU" dirty="0"/>
          </a:p>
          <a:p>
            <a:r>
              <a:rPr lang="ru-RU" dirty="0"/>
              <a:t>Пример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ru-RU" b="1" dirty="0" err="1" smtClean="0"/>
              <a:t>confirm</a:t>
            </a:r>
            <a:r>
              <a:rPr lang="ru-RU" b="1" dirty="0"/>
              <a:t>("Выйти из программы</a:t>
            </a:r>
            <a:r>
              <a:rPr lang="ru-RU" b="1" dirty="0" smtClean="0"/>
              <a:t>?");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ru-RU" b="1" dirty="0" err="1"/>
              <a:t>var</a:t>
            </a:r>
            <a:r>
              <a:rPr lang="ru-RU" b="1" dirty="0"/>
              <a:t> x = </a:t>
            </a:r>
            <a:r>
              <a:rPr lang="ru-RU" b="1" dirty="0" err="1"/>
              <a:t>confirm</a:t>
            </a:r>
            <a:r>
              <a:rPr lang="ru-RU" b="1" dirty="0"/>
              <a:t>("Нажмите ОК или Отмена.");</a:t>
            </a:r>
          </a:p>
          <a:p>
            <a:pPr marL="0" indent="0">
              <a:buNone/>
            </a:pPr>
            <a:r>
              <a:rPr lang="ru-RU" b="1" dirty="0"/>
              <a:t>//Если пользователь нажал ОК то </a:t>
            </a:r>
            <a:r>
              <a:rPr lang="ru-RU" b="1" dirty="0" err="1"/>
              <a:t>confirm</a:t>
            </a:r>
            <a:r>
              <a:rPr lang="ru-RU" b="1" dirty="0"/>
              <a:t> вернет </a:t>
            </a:r>
            <a:r>
              <a:rPr lang="ru-RU" b="1" dirty="0" err="1"/>
              <a:t>true</a:t>
            </a:r>
            <a:r>
              <a:rPr lang="ru-RU" b="1" dirty="0"/>
              <a:t> </a:t>
            </a:r>
          </a:p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15</a:t>
            </a:fld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598142"/>
            <a:ext cx="35052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Метод </a:t>
            </a:r>
            <a:r>
              <a:rPr lang="ru-RU" b="1" dirty="0" err="1"/>
              <a:t>prompt</a:t>
            </a:r>
            <a:r>
              <a:rPr lang="ru-RU" b="1" dirty="0" smtClean="0"/>
              <a:t>()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43000"/>
            <a:ext cx="8229600" cy="3657600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Позволяет вывести на экран диалоговое окно с сообщением, а также с текстовым полем, в которое пользователь может ввести данные. Кроме того, в окне предусмотрены две кнопки: ОК и Отмена (</a:t>
            </a:r>
            <a:r>
              <a:rPr lang="ru-RU" dirty="0" err="1"/>
              <a:t>Cancel</a:t>
            </a:r>
            <a:r>
              <a:rPr lang="ru-RU" dirty="0"/>
              <a:t>). 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Синтаксис метода </a:t>
            </a:r>
            <a:r>
              <a:rPr lang="ru-RU" dirty="0" err="1"/>
              <a:t>prompt</a:t>
            </a:r>
            <a:r>
              <a:rPr lang="ru-RU" dirty="0"/>
              <a:t> () следующий:</a:t>
            </a:r>
          </a:p>
          <a:p>
            <a:pPr marL="0" indent="0">
              <a:buNone/>
            </a:pPr>
            <a:r>
              <a:rPr lang="ru-RU" b="1" dirty="0" err="1"/>
              <a:t>prompt</a:t>
            </a:r>
            <a:r>
              <a:rPr lang="ru-RU" b="1" dirty="0"/>
              <a:t> (сообщение, </a:t>
            </a:r>
            <a:r>
              <a:rPr lang="ru-RU" b="1" dirty="0" err="1"/>
              <a:t>зна</a:t>
            </a:r>
            <a:r>
              <a:rPr lang="ru-RU" b="1" dirty="0"/>
              <a:t> </a:t>
            </a:r>
            <a:r>
              <a:rPr lang="ru-RU" b="1" dirty="0" err="1"/>
              <a:t>чение_поля_ввода_ланных</a:t>
            </a:r>
            <a:r>
              <a:rPr lang="ru-RU" b="1" dirty="0" smtClean="0"/>
              <a:t>)</a:t>
            </a:r>
            <a:endParaRPr lang="en-US" b="1" dirty="0" smtClean="0"/>
          </a:p>
          <a:p>
            <a:pPr marL="0" indent="0">
              <a:buNone/>
            </a:pPr>
            <a:endParaRPr lang="ru-RU" b="1" dirty="0"/>
          </a:p>
          <a:p>
            <a:r>
              <a:rPr lang="ru-RU" dirty="0"/>
              <a:t>Пример:</a:t>
            </a:r>
          </a:p>
          <a:p>
            <a:pPr marL="0" indent="0">
              <a:buNone/>
            </a:pPr>
            <a:r>
              <a:rPr lang="ru-RU" b="1" dirty="0"/>
              <a:t>        </a:t>
            </a:r>
            <a:r>
              <a:rPr lang="ru-RU" b="1" dirty="0" err="1"/>
              <a:t>var</a:t>
            </a:r>
            <a:r>
              <a:rPr lang="ru-RU" b="1" dirty="0"/>
              <a:t> </a:t>
            </a:r>
            <a:r>
              <a:rPr lang="ru-RU" b="1" dirty="0" err="1"/>
              <a:t>FirstName,str</a:t>
            </a:r>
            <a:r>
              <a:rPr lang="ru-RU" b="1" dirty="0"/>
              <a:t>;</a:t>
            </a:r>
          </a:p>
          <a:p>
            <a:pPr marL="0" indent="0">
              <a:buNone/>
            </a:pPr>
            <a:r>
              <a:rPr lang="ru-RU" b="1" dirty="0"/>
              <a:t>        </a:t>
            </a:r>
            <a:r>
              <a:rPr lang="ru-RU" b="1" dirty="0" err="1"/>
              <a:t>FirstName</a:t>
            </a:r>
            <a:r>
              <a:rPr lang="ru-RU" b="1" dirty="0"/>
              <a:t>=</a:t>
            </a:r>
            <a:r>
              <a:rPr lang="ru-RU" b="1" dirty="0" err="1"/>
              <a:t>prompt</a:t>
            </a:r>
            <a:r>
              <a:rPr lang="ru-RU" b="1" dirty="0"/>
              <a:t>("Как Вас зовут?", "");</a:t>
            </a:r>
          </a:p>
          <a:p>
            <a:pPr marL="0" indent="0">
              <a:buNone/>
            </a:pPr>
            <a:r>
              <a:rPr lang="ru-RU" b="1" dirty="0"/>
              <a:t>        </a:t>
            </a:r>
            <a:r>
              <a:rPr lang="ru-RU" b="1" dirty="0" err="1"/>
              <a:t>str</a:t>
            </a:r>
            <a:r>
              <a:rPr lang="ru-RU" b="1" dirty="0"/>
              <a:t> = "Очень приятно, " + </a:t>
            </a:r>
            <a:r>
              <a:rPr lang="ru-RU" b="1" dirty="0" err="1"/>
              <a:t>FirstName</a:t>
            </a:r>
            <a:r>
              <a:rPr lang="ru-RU" b="1" dirty="0"/>
              <a:t> + "!";</a:t>
            </a:r>
          </a:p>
          <a:p>
            <a:pPr marL="0" indent="0">
              <a:buNone/>
            </a:pPr>
            <a:r>
              <a:rPr lang="ru-RU" b="1" dirty="0"/>
              <a:t>        </a:t>
            </a:r>
            <a:r>
              <a:rPr lang="ru-RU" b="1" dirty="0" err="1"/>
              <a:t>alert</a:t>
            </a:r>
            <a:r>
              <a:rPr lang="ru-RU" b="1" dirty="0"/>
              <a:t>(</a:t>
            </a:r>
            <a:r>
              <a:rPr lang="ru-RU" b="1" dirty="0" err="1"/>
              <a:t>str</a:t>
            </a:r>
            <a:r>
              <a:rPr lang="ru-RU" b="1" dirty="0" smtClean="0"/>
              <a:t>);</a:t>
            </a:r>
            <a:endParaRPr lang="en-US" b="1" dirty="0" smtClean="0"/>
          </a:p>
          <a:p>
            <a:pPr marL="0" indent="0">
              <a:buNone/>
            </a:pPr>
            <a:endParaRPr lang="ru-RU" b="1" dirty="0"/>
          </a:p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16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72000"/>
            <a:ext cx="4593632" cy="19621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735" y="4556078"/>
            <a:ext cx="4206511" cy="153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Метод </a:t>
            </a:r>
            <a:r>
              <a:rPr lang="ru-RU" b="1" dirty="0" err="1"/>
              <a:t>document.write</a:t>
            </a:r>
            <a:r>
              <a:rPr lang="ru-RU" b="1" dirty="0" smtClean="0"/>
              <a:t>()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Метод </a:t>
            </a:r>
            <a:r>
              <a:rPr lang="ru-RU" b="1" dirty="0" err="1"/>
              <a:t>document.write</a:t>
            </a:r>
            <a:r>
              <a:rPr lang="ru-RU" b="1" dirty="0"/>
              <a:t>()</a:t>
            </a:r>
          </a:p>
          <a:p>
            <a:r>
              <a:rPr lang="ru-RU" dirty="0"/>
              <a:t>Позволяет выводить в окне браузера список текстовых строк, разделенных запятыми. Если выводимая строка представляет собой HTML-код, то браузер отобразит результат его интерпретации, а не последовательность тегов. Иначе говоря, теги HTML в выводимом сообщении будут восприниматься браузером как команды, а не просто как текстовые символы.</a:t>
            </a:r>
          </a:p>
          <a:p>
            <a:endParaRPr lang="en-US" dirty="0" smtClean="0"/>
          </a:p>
          <a:p>
            <a:r>
              <a:rPr lang="ru-RU" dirty="0" smtClean="0"/>
              <a:t>Пример: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ru-RU" b="1" dirty="0" err="1"/>
              <a:t>var</a:t>
            </a:r>
            <a:r>
              <a:rPr lang="ru-RU" b="1" dirty="0"/>
              <a:t> </a:t>
            </a:r>
            <a:r>
              <a:rPr lang="ru-RU" b="1" dirty="0" err="1"/>
              <a:t>str</a:t>
            </a:r>
            <a:r>
              <a:rPr lang="ru-RU" b="1" dirty="0"/>
              <a:t>;</a:t>
            </a:r>
          </a:p>
          <a:p>
            <a:pPr marL="0" indent="0">
              <a:buNone/>
            </a:pPr>
            <a:r>
              <a:rPr lang="ru-RU" b="1" dirty="0"/>
              <a:t>        </a:t>
            </a:r>
            <a:r>
              <a:rPr lang="ru-RU" b="1" dirty="0" err="1"/>
              <a:t>str</a:t>
            </a:r>
            <a:r>
              <a:rPr lang="ru-RU" b="1" dirty="0"/>
              <a:t> = "&lt;h1&gt;" + </a:t>
            </a:r>
            <a:r>
              <a:rPr lang="ru-RU" b="1" dirty="0" smtClean="0"/>
              <a:t>“текст1" </a:t>
            </a:r>
            <a:r>
              <a:rPr lang="ru-RU" b="1" dirty="0"/>
              <a:t>+ "&lt;</a:t>
            </a:r>
            <a:r>
              <a:rPr lang="ru-RU" b="1" dirty="0" err="1"/>
              <a:t>br</a:t>
            </a:r>
            <a:r>
              <a:rPr lang="ru-RU" b="1" dirty="0"/>
              <a:t>&gt;" + </a:t>
            </a:r>
            <a:r>
              <a:rPr lang="ru-RU" b="1" dirty="0" smtClean="0"/>
              <a:t>"текст2" </a:t>
            </a:r>
            <a:r>
              <a:rPr lang="ru-RU" b="1" dirty="0"/>
              <a:t>+ "&lt;/h1&gt;";</a:t>
            </a:r>
          </a:p>
          <a:p>
            <a:pPr marL="0" indent="0">
              <a:buNone/>
            </a:pPr>
            <a:r>
              <a:rPr lang="ru-RU" b="1" dirty="0"/>
              <a:t>        </a:t>
            </a:r>
            <a:r>
              <a:rPr lang="ru-RU" b="1" dirty="0" err="1"/>
              <a:t>document.write</a:t>
            </a:r>
            <a:r>
              <a:rPr lang="ru-RU" b="1" dirty="0"/>
              <a:t>(</a:t>
            </a:r>
            <a:r>
              <a:rPr lang="ru-RU" b="1" dirty="0" err="1"/>
              <a:t>str</a:t>
            </a:r>
            <a:r>
              <a:rPr lang="ru-RU" b="1" dirty="0"/>
              <a:t>);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4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Отладка кода	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ru-RU" dirty="0" smtClean="0"/>
              <a:t>Использовать </a:t>
            </a:r>
            <a:r>
              <a:rPr lang="en-US" b="1" dirty="0" smtClean="0"/>
              <a:t>alert</a:t>
            </a:r>
          </a:p>
          <a:p>
            <a:endParaRPr lang="be-BY" dirty="0" smtClean="0"/>
          </a:p>
          <a:p>
            <a:r>
              <a:rPr lang="be-BY" dirty="0" smtClean="0"/>
              <a:t>Данные </a:t>
            </a:r>
            <a:r>
              <a:rPr lang="be-BY" dirty="0"/>
              <a:t>выводим в </a:t>
            </a:r>
            <a:r>
              <a:rPr lang="be-BY" dirty="0" smtClean="0"/>
              <a:t>консоль</a:t>
            </a:r>
          </a:p>
          <a:p>
            <a:pPr marL="0" indent="0">
              <a:buNone/>
            </a:pPr>
            <a:r>
              <a:rPr lang="en-US" b="1" dirty="0" smtClean="0"/>
              <a:t>console.log</a:t>
            </a:r>
            <a:r>
              <a:rPr lang="en-US" dirty="0"/>
              <a:t>(“Captain’s Log”); // </a:t>
            </a:r>
            <a:r>
              <a:rPr lang="ru-RU" dirty="0"/>
              <a:t>выводит “</a:t>
            </a:r>
            <a:r>
              <a:rPr lang="en-US" dirty="0"/>
              <a:t>Captain’s Log” </a:t>
            </a:r>
            <a:r>
              <a:rPr lang="ru-RU" dirty="0"/>
              <a:t>в панель консоли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Вопросы приветствуются!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19</a:t>
            </a:fld>
            <a:endParaRPr lang="en-US"/>
          </a:p>
        </p:txBody>
      </p:sp>
      <p:pic>
        <p:nvPicPr>
          <p:cNvPr id="10242" name="Picture 2" descr="http://kidsturncentral3.com/clipart/cat7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67200"/>
            <a:ext cx="19050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Язык </a:t>
            </a:r>
            <a:r>
              <a:rPr lang="en-US" dirty="0" smtClean="0"/>
              <a:t>JavaScript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</a:t>
            </a:fld>
            <a:endParaRPr lang="en-US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 bwMode="black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C37F"/>
              </a:buClr>
              <a:buSzPct val="80000"/>
              <a:buFont typeface="Wingdings 2" panose="05020102010507070707" pitchFamily="18" charset="2"/>
              <a:buChar char="¤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2FF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0CC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E79E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0A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ru-RU" b="1" dirty="0" err="1" smtClean="0"/>
              <a:t>JavaScript</a:t>
            </a:r>
            <a:r>
              <a:rPr lang="ru-RU" dirty="0" smtClean="0"/>
              <a:t> –скриптовый язык программирования </a:t>
            </a:r>
          </a:p>
          <a:p>
            <a:pPr eaLnBrk="1" hangingPunct="1"/>
            <a:r>
              <a:rPr lang="ru-RU" dirty="0" smtClean="0"/>
              <a:t>Первоначально назывался </a:t>
            </a:r>
            <a:r>
              <a:rPr lang="ru-RU" dirty="0" err="1" smtClean="0"/>
              <a:t>LiveScript</a:t>
            </a:r>
            <a:r>
              <a:rPr lang="ru-RU" dirty="0" smtClean="0"/>
              <a:t> </a:t>
            </a:r>
          </a:p>
          <a:p>
            <a:pPr eaLnBrk="1" hangingPunct="1"/>
            <a:r>
              <a:rPr lang="ru-RU" dirty="0" smtClean="0"/>
              <a:t>4 декабря 1995 года </a:t>
            </a:r>
            <a:r>
              <a:rPr lang="ru-RU" dirty="0" err="1" smtClean="0"/>
              <a:t>LiveScript</a:t>
            </a:r>
            <a:r>
              <a:rPr lang="ru-RU" dirty="0" smtClean="0"/>
              <a:t> переименовали в </a:t>
            </a:r>
            <a:r>
              <a:rPr lang="ru-RU" dirty="0" err="1" smtClean="0"/>
              <a:t>JavaScript</a:t>
            </a:r>
            <a:endParaRPr lang="ru-RU" dirty="0" smtClean="0"/>
          </a:p>
          <a:p>
            <a:pPr eaLnBrk="1" hangingPunct="1"/>
            <a:r>
              <a:rPr lang="ru-RU" dirty="0" err="1" smtClean="0"/>
              <a:t>JavaScript</a:t>
            </a:r>
            <a:r>
              <a:rPr lang="ru-RU" dirty="0" smtClean="0"/>
              <a:t> обладает рядом </a:t>
            </a:r>
            <a:r>
              <a:rPr lang="ru-RU" dirty="0" smtClean="0"/>
              <a:t>свойств </a:t>
            </a:r>
            <a:endParaRPr lang="en-US" dirty="0" smtClean="0"/>
          </a:p>
          <a:p>
            <a:pPr lvl="1" eaLnBrk="1" hangingPunct="1"/>
            <a:r>
              <a:rPr lang="ru-RU" sz="2900" dirty="0" smtClean="0"/>
              <a:t>объектно-ориентированного языка </a:t>
            </a:r>
          </a:p>
          <a:p>
            <a:pPr lvl="1" eaLnBrk="1" hangingPunct="1"/>
            <a:r>
              <a:rPr lang="ru-RU" sz="2900" dirty="0" smtClean="0"/>
              <a:t>функционального языка</a:t>
            </a:r>
          </a:p>
        </p:txBody>
      </p:sp>
    </p:spTree>
    <p:extLst>
      <p:ext uri="{BB962C8B-B14F-4D97-AF65-F5344CB8AC3E}">
        <p14:creationId xmlns:p14="http://schemas.microsoft.com/office/powerpoint/2010/main" val="41306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/>
          <p:cNvSpPr txBox="1">
            <a:spLocks noGrp="1"/>
          </p:cNvSpPr>
          <p:nvPr>
            <p:ph type="title"/>
          </p:nvPr>
        </p:nvSpPr>
        <p:spPr>
          <a:xfrm>
            <a:off x="210741" y="32982"/>
            <a:ext cx="8604647" cy="906066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Font typeface="Quattrocento Sans"/>
              <a:buNone/>
            </a:pPr>
            <a:r>
              <a:rPr lang="ru-RU" altLang="ru-RU" sz="2700" dirty="0">
                <a:latin typeface="Arial" panose="020B0604020202020204" pitchFamily="34" charset="0"/>
                <a:cs typeface="Arial" panose="020B0604020202020204" pitchFamily="34" charset="0"/>
              </a:rPr>
              <a:t>Интересные факты о </a:t>
            </a:r>
            <a:r>
              <a:rPr lang="en-US" altLang="ru-RU" sz="2700" dirty="0">
                <a:latin typeface="Arial" panose="020B0604020202020204" pitchFamily="34" charset="0"/>
                <a:cs typeface="Arial" panose="020B0604020202020204" pitchFamily="34" charset="0"/>
              </a:rPr>
              <a:t>Java Script</a:t>
            </a:r>
            <a:r>
              <a:rPr lang="ru-RU" altLang="ru-RU" sz="27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ru-RU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2700" dirty="0">
                <a:latin typeface="Arial" panose="020B0604020202020204" pitchFamily="34" charset="0"/>
                <a:cs typeface="Arial" panose="020B0604020202020204" pitchFamily="34" charset="0"/>
              </a:rPr>
              <a:t>Цена динамики пользовательского интерфейса</a:t>
            </a:r>
          </a:p>
        </p:txBody>
      </p:sp>
      <p:sp>
        <p:nvSpPr>
          <p:cNvPr id="47107" name="Текст 2"/>
          <p:cNvSpPr txBox="1">
            <a:spLocks noGrp="1"/>
          </p:cNvSpPr>
          <p:nvPr>
            <p:ph type="body" idx="1"/>
          </p:nvPr>
        </p:nvSpPr>
        <p:spPr>
          <a:xfrm>
            <a:off x="210741" y="1447800"/>
            <a:ext cx="8786813" cy="4953000"/>
          </a:xfrm>
        </p:spPr>
        <p:txBody>
          <a:bodyPr/>
          <a:lstStyle/>
          <a:p>
            <a:pPr marL="257175" indent="-257175">
              <a:spcBef>
                <a:spcPct val="0"/>
              </a:spcBef>
              <a:buFontTx/>
              <a:buChar char="•"/>
            </a:pPr>
            <a:r>
              <a:rPr lang="en-US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Java-script </a:t>
            </a: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– де-факто №1 в мире, сегодня он есть </a:t>
            </a:r>
            <a:r>
              <a:rPr lang="ru-RU" alt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везде</a:t>
            </a:r>
          </a:p>
          <a:p>
            <a:pPr marL="257175" indent="-257175">
              <a:spcBef>
                <a:spcPct val="0"/>
              </a:spcBef>
              <a:buFontTx/>
              <a:buChar char="•"/>
            </a:pPr>
            <a:endParaRPr lang="ru-RU" alt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spcBef>
                <a:spcPct val="0"/>
              </a:spcBef>
              <a:buFontTx/>
              <a:buChar char="•"/>
            </a:pP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en-US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JS </a:t>
            </a: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ценится, но имеет серьезные недостатки </a:t>
            </a:r>
            <a:endParaRPr lang="ru-RU" alt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spcBef>
                <a:spcPct val="0"/>
              </a:spcBef>
              <a:buFontTx/>
              <a:buChar char="•"/>
            </a:pPr>
            <a:endParaRPr lang="ru-RU" alt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spcBef>
                <a:spcPct val="0"/>
              </a:spcBef>
              <a:buFontTx/>
              <a:buChar char="•"/>
            </a:pPr>
            <a:r>
              <a:rPr lang="en-US" alt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и другие библиотеки облегчают работу с </a:t>
            </a:r>
            <a:r>
              <a:rPr lang="en-US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JS </a:t>
            </a:r>
            <a:endParaRPr lang="ru-RU" alt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spcBef>
                <a:spcPct val="0"/>
              </a:spcBef>
              <a:buFontTx/>
              <a:buChar char="•"/>
            </a:pPr>
            <a:endParaRPr lang="ru-RU" alt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spcBef>
                <a:spcPct val="0"/>
              </a:spcBef>
              <a:buFontTx/>
              <a:buChar char="•"/>
            </a:pP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Конкуренты </a:t>
            </a:r>
            <a:r>
              <a:rPr lang="en-US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– Adobe Flash</a:t>
            </a: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Microsoft Silverlight</a:t>
            </a: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alt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уходят</a:t>
            </a:r>
          </a:p>
          <a:p>
            <a:pPr marL="257175" indent="-257175">
              <a:spcBef>
                <a:spcPct val="0"/>
              </a:spcBef>
              <a:buFontTx/>
              <a:buChar char="•"/>
            </a:pPr>
            <a:endParaRPr lang="ru-RU" alt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spcBef>
                <a:spcPct val="0"/>
              </a:spcBef>
              <a:buFontTx/>
              <a:buChar char="•"/>
            </a:pP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Самая популярная книга </a:t>
            </a:r>
            <a:r>
              <a:rPr lang="en-US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JavaScript, the Good Parts</a:t>
            </a: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b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Что есть хорошего в </a:t>
            </a:r>
            <a:r>
              <a:rPr lang="ru-RU" alt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alt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alt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spcBef>
                <a:spcPct val="0"/>
              </a:spcBef>
              <a:buFontTx/>
              <a:buChar char="•"/>
            </a:pPr>
            <a:endParaRPr lang="ru-RU" alt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spcBef>
                <a:spcPct val="0"/>
              </a:spcBef>
              <a:buFontTx/>
              <a:buChar char="•"/>
            </a:pP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Пока нет явного кандидата на замену…</a:t>
            </a:r>
          </a:p>
          <a:p>
            <a:pPr marL="257175" indent="-257175">
              <a:spcBef>
                <a:spcPct val="0"/>
              </a:spcBef>
            </a:pPr>
            <a:endParaRPr lang="ru-RU" alt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108" name="Picture 2" descr="http://itmozg.ru/old/upload/javascriptgoodpar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3" r="11465"/>
          <a:stretch>
            <a:fillRect/>
          </a:stretch>
        </p:blipFill>
        <p:spPr bwMode="auto">
          <a:xfrm>
            <a:off x="6738937" y="2358629"/>
            <a:ext cx="2405063" cy="306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Группа 4"/>
          <p:cNvGrpSpPr>
            <a:grpSpLocks/>
          </p:cNvGrpSpPr>
          <p:nvPr/>
        </p:nvGrpSpPr>
        <p:grpSpPr bwMode="auto">
          <a:xfrm>
            <a:off x="6803232" y="2359819"/>
            <a:ext cx="2340769" cy="3585436"/>
            <a:chOff x="9070391" y="2002737"/>
            <a:chExt cx="3121609" cy="4780614"/>
          </a:xfrm>
        </p:grpSpPr>
        <p:pic>
          <p:nvPicPr>
            <p:cNvPr id="47110" name="Picture 4" descr="http://itmozg.ru/old/upload/javascript_the_evil_parts_sma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0391" y="2002737"/>
              <a:ext cx="3121609" cy="4089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1" name="TextBox 3"/>
            <p:cNvSpPr txBox="1">
              <a:spLocks noChangeArrowheads="1"/>
            </p:cNvSpPr>
            <p:nvPr/>
          </p:nvSpPr>
          <p:spPr bwMode="auto">
            <a:xfrm>
              <a:off x="9492101" y="6229350"/>
              <a:ext cx="2343387" cy="554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1050"/>
                <a:t>Но есть и другая книга </a:t>
              </a:r>
              <a:r>
                <a:rPr lang="ru-RU" altLang="ru-RU" sz="1050">
                  <a:sym typeface="Wingdings" panose="05000000000000000000" pitchFamily="2" charset="2"/>
                </a:rPr>
                <a:t></a:t>
              </a:r>
              <a:endParaRPr lang="ru-RU" altLang="ru-RU" sz="1050"/>
            </a:p>
            <a:p>
              <a:pPr eaLnBrk="1" hangingPunct="1"/>
              <a:endParaRPr lang="ru-RU" altLang="ru-RU" sz="1050"/>
            </a:p>
          </p:txBody>
        </p:sp>
      </p:grpSp>
    </p:spTree>
    <p:extLst>
      <p:ext uri="{BB962C8B-B14F-4D97-AF65-F5344CB8AC3E}">
        <p14:creationId xmlns:p14="http://schemas.microsoft.com/office/powerpoint/2010/main" val="186890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Структура </a:t>
            </a:r>
            <a:r>
              <a:rPr lang="ru-RU" dirty="0" err="1"/>
              <a:t>JavaScript</a:t>
            </a:r>
            <a:r>
              <a:rPr lang="ru-RU" dirty="0"/>
              <a:t> 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4</a:t>
            </a:fld>
            <a:endParaRPr lang="en-US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ru-RU" sz="2800" dirty="0" smtClean="0"/>
              <a:t>Ядро </a:t>
            </a:r>
            <a:r>
              <a:rPr lang="ru-RU" sz="2800" dirty="0"/>
              <a:t>(</a:t>
            </a:r>
            <a:r>
              <a:rPr lang="ru-RU" sz="2800" dirty="0" err="1"/>
              <a:t>ECMAScript</a:t>
            </a:r>
            <a:r>
              <a:rPr lang="ru-RU" sz="2800" dirty="0" smtClean="0"/>
              <a:t>)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ru-RU" sz="2800" dirty="0" smtClean="0"/>
              <a:t>Объектная </a:t>
            </a:r>
            <a:r>
              <a:rPr lang="ru-RU" sz="2800" dirty="0"/>
              <a:t>модель браузера (BOM)</a:t>
            </a:r>
          </a:p>
          <a:p>
            <a:endParaRPr lang="en-US" sz="2800" dirty="0" smtClean="0"/>
          </a:p>
          <a:p>
            <a:r>
              <a:rPr lang="ru-RU" sz="2800" dirty="0" smtClean="0"/>
              <a:t>Объектная </a:t>
            </a:r>
            <a:r>
              <a:rPr lang="ru-RU" sz="2800" dirty="0"/>
              <a:t>модель документа (DOM)</a:t>
            </a:r>
          </a:p>
        </p:txBody>
      </p:sp>
    </p:spTree>
    <p:extLst>
      <p:ext uri="{BB962C8B-B14F-4D97-AF65-F5344CB8AC3E}">
        <p14:creationId xmlns:p14="http://schemas.microsoft.com/office/powerpoint/2010/main" val="30891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ECMAScript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Clr>
                <a:srgbClr val="FFC000"/>
              </a:buClr>
              <a:buSzPct val="75000"/>
              <a:buFont typeface="Wingdings" pitchFamily="2" charset="2"/>
              <a:buChar char=""/>
            </a:pPr>
            <a:r>
              <a:rPr lang="ru-RU" sz="2400" dirty="0"/>
              <a:t>Я</a:t>
            </a:r>
            <a:r>
              <a:rPr lang="ru-RU" sz="2400" dirty="0" smtClean="0"/>
              <a:t>вляется </a:t>
            </a:r>
            <a:r>
              <a:rPr lang="ru-RU" sz="2400" dirty="0"/>
              <a:t>основой для функционирования остальных частей. </a:t>
            </a:r>
            <a:endParaRPr lang="en-US" sz="2400" dirty="0" smtClean="0"/>
          </a:p>
          <a:p>
            <a:pPr marL="342900" lvl="1" indent="-342900">
              <a:buClr>
                <a:srgbClr val="FFC000"/>
              </a:buClr>
              <a:buSzPct val="75000"/>
              <a:buFont typeface="Wingdings" pitchFamily="2" charset="2"/>
              <a:buChar char=""/>
            </a:pPr>
            <a:r>
              <a:rPr lang="ru-RU" sz="2400" dirty="0" smtClean="0"/>
              <a:t>В ядре </a:t>
            </a:r>
            <a:r>
              <a:rPr lang="ru-RU" sz="2400" dirty="0"/>
              <a:t>реализуется синтаксис языка т.е. определяются ключевые и зарезервированные слова, условные конструкции, циклы, объекты и т.д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342900" lvl="1" indent="-342900">
              <a:buClr>
                <a:srgbClr val="FFC000"/>
              </a:buClr>
              <a:buSzPct val="75000"/>
              <a:buFont typeface="Wingdings" pitchFamily="2" charset="2"/>
              <a:buChar char=""/>
            </a:pPr>
            <a:r>
              <a:rPr lang="ru-RU" sz="2400" dirty="0" smtClean="0"/>
              <a:t> </a:t>
            </a:r>
            <a:r>
              <a:rPr lang="ru-RU" sz="2400" dirty="0"/>
              <a:t>Ядро само по себе не имеет средств для вывода информации</a:t>
            </a:r>
            <a:r>
              <a:rPr lang="ru-RU" sz="2400" dirty="0" smtClean="0"/>
              <a:t>.</a:t>
            </a:r>
          </a:p>
          <a:p>
            <a:pPr marL="342900" lvl="1" indent="-342900">
              <a:buClr>
                <a:srgbClr val="FFC000"/>
              </a:buClr>
              <a:buSzPct val="75000"/>
              <a:buFont typeface="Wingdings" pitchFamily="2" charset="2"/>
              <a:buChar char=""/>
            </a:pPr>
            <a:endParaRPr lang="ru-RU" sz="2400" dirty="0"/>
          </a:p>
          <a:p>
            <a:r>
              <a:rPr lang="ru-RU" dirty="0" smtClean="0"/>
              <a:t>ядро </a:t>
            </a:r>
            <a:r>
              <a:rPr lang="ru-RU" dirty="0"/>
              <a:t>может использоваться в средах отличных от окружения браузера. К примеру оно используется в OpenOffice.org, </a:t>
            </a:r>
            <a:r>
              <a:rPr lang="ru-RU" dirty="0" err="1"/>
              <a:t>Adobe</a:t>
            </a:r>
            <a:r>
              <a:rPr lang="ru-RU" dirty="0"/>
              <a:t> </a:t>
            </a:r>
            <a:r>
              <a:rPr lang="ru-RU" dirty="0" err="1"/>
              <a:t>Reader</a:t>
            </a:r>
            <a:r>
              <a:rPr lang="ru-RU" dirty="0"/>
              <a:t>, </a:t>
            </a:r>
            <a:r>
              <a:rPr lang="ru-RU" b="1" i="1" dirty="0" err="1"/>
              <a:t>Adobe</a:t>
            </a:r>
            <a:r>
              <a:rPr lang="ru-RU" b="1" i="1" dirty="0"/>
              <a:t> </a:t>
            </a:r>
            <a:r>
              <a:rPr lang="ru-RU" b="1" i="1" dirty="0" err="1"/>
              <a:t>Flash</a:t>
            </a:r>
            <a:r>
              <a:rPr lang="ru-RU" dirty="0"/>
              <a:t>.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1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BOM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Объектная модель браузера (</a:t>
            </a:r>
            <a:r>
              <a:rPr lang="ru-RU" b="1" dirty="0" err="1"/>
              <a:t>Browser</a:t>
            </a:r>
            <a:r>
              <a:rPr lang="ru-RU" b="1" dirty="0"/>
              <a:t> </a:t>
            </a:r>
            <a:r>
              <a:rPr lang="ru-RU" b="1" dirty="0" err="1"/>
              <a:t>Object</a:t>
            </a:r>
            <a:r>
              <a:rPr lang="ru-RU" b="1" dirty="0"/>
              <a:t> </a:t>
            </a:r>
            <a:r>
              <a:rPr lang="ru-RU" b="1" dirty="0" err="1"/>
              <a:t>Model</a:t>
            </a:r>
            <a:r>
              <a:rPr lang="ru-RU" b="1" dirty="0"/>
              <a:t> или сокращенно BOM). </a:t>
            </a:r>
            <a:endParaRPr lang="en-US" b="1" dirty="0" smtClean="0"/>
          </a:p>
          <a:p>
            <a:endParaRPr lang="en-US" b="1" dirty="0"/>
          </a:p>
          <a:p>
            <a:r>
              <a:rPr lang="ru-RU" dirty="0" smtClean="0"/>
              <a:t>С </a:t>
            </a:r>
            <a:r>
              <a:rPr lang="ru-RU" dirty="0"/>
              <a:t>помощью BOM Вы можете управлять поведением браузера из </a:t>
            </a:r>
            <a:r>
              <a:rPr lang="ru-RU" dirty="0" err="1"/>
              <a:t>JavaScript</a:t>
            </a:r>
            <a:r>
              <a:rPr lang="ru-RU" dirty="0"/>
              <a:t>, считывать информацию о браузере, выполнять код по расписанию и т.д. 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5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DOM	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dirty="0"/>
              <a:t>Объектная модель документа (</a:t>
            </a:r>
            <a:r>
              <a:rPr lang="ru-RU" b="1" dirty="0" err="1"/>
              <a:t>Document</a:t>
            </a:r>
            <a:r>
              <a:rPr lang="ru-RU" b="1" dirty="0"/>
              <a:t> </a:t>
            </a:r>
            <a:r>
              <a:rPr lang="ru-RU" b="1" dirty="0" err="1"/>
              <a:t>Object</a:t>
            </a:r>
            <a:r>
              <a:rPr lang="ru-RU" b="1" dirty="0"/>
              <a:t> </a:t>
            </a:r>
            <a:r>
              <a:rPr lang="ru-RU" b="1" dirty="0" err="1"/>
              <a:t>Model</a:t>
            </a:r>
            <a:r>
              <a:rPr lang="ru-RU" b="1" dirty="0"/>
              <a:t> или сокращенно DOM)</a:t>
            </a:r>
            <a:r>
              <a:rPr lang="ru-RU" dirty="0"/>
              <a:t> </a:t>
            </a:r>
            <a:endParaRPr lang="en-US" dirty="0" smtClean="0"/>
          </a:p>
          <a:p>
            <a:r>
              <a:rPr lang="ru-RU" dirty="0" smtClean="0"/>
              <a:t>это </a:t>
            </a:r>
            <a:r>
              <a:rPr lang="ru-RU" dirty="0"/>
              <a:t>инструмент, с помощью которого языки программирования могут получать доступ к HTML и XML документам.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Таким </a:t>
            </a:r>
            <a:r>
              <a:rPr lang="ru-RU" dirty="0"/>
              <a:t>образом с помощью DOM Вы можете динамически изменять содержимое HTML и XML страниц.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e-BY" sz="3600" dirty="0"/>
              <a:t>Иерархия основных объектов </a:t>
            </a:r>
            <a:r>
              <a:rPr lang="en-US" sz="3600" dirty="0" err="1" smtClean="0"/>
              <a:t>javascript</a:t>
            </a:r>
            <a:endParaRPr lang="be-BY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http://javascript.ru/files/upload/js-obje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4752975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987119" y="1447800"/>
            <a:ext cx="4191000" cy="4525963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</a:rPr>
              <a:t>Объект </a:t>
            </a:r>
            <a:r>
              <a:rPr lang="ru-RU" b="1" dirty="0" err="1">
                <a:solidFill>
                  <a:srgbClr val="000000"/>
                </a:solidFill>
                <a:latin typeface="Arial" panose="020B0604020202020204" pitchFamily="34" charset="0"/>
              </a:rPr>
              <a:t>window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 является корневым объектом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ru-RU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Все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объекты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, а также переменные и функции определяемые пользователем хранятся в объекте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window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Если Вы знаете имя другого открытого окна Вы можете обращаться к объектам созданным в другом окне.</a:t>
            </a:r>
          </a:p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Писать </a:t>
            </a:r>
            <a:r>
              <a:rPr lang="ru-RU" i="1" dirty="0">
                <a:solidFill>
                  <a:srgbClr val="000000"/>
                </a:solidFill>
                <a:latin typeface="Arial" panose="020B0604020202020204" pitchFamily="34" charset="0"/>
              </a:rPr>
              <a:t>"</a:t>
            </a:r>
            <a:r>
              <a:rPr lang="ru-RU" i="1" dirty="0" err="1">
                <a:solidFill>
                  <a:srgbClr val="000000"/>
                </a:solidFill>
                <a:latin typeface="Arial" panose="020B0604020202020204" pitchFamily="34" charset="0"/>
              </a:rPr>
              <a:t>window</a:t>
            </a:r>
            <a:r>
              <a:rPr lang="ru-RU" i="1" dirty="0">
                <a:solidFill>
                  <a:srgbClr val="000000"/>
                </a:solidFill>
                <a:latin typeface="Arial" panose="020B0604020202020204" pitchFamily="34" charset="0"/>
              </a:rPr>
              <a:t>."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 при обращении к объектам и переменным 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</a:rPr>
              <a:t>необязательно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так как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подставляет его автоматически.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Синтаксис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Academy">
  <a:themeElements>
    <a:clrScheme name="ОЦ ПВТ">
      <a:dk1>
        <a:sysClr val="windowText" lastClr="000000"/>
      </a:dk1>
      <a:lt1>
        <a:sysClr val="window" lastClr="FFFFFF"/>
      </a:lt1>
      <a:dk2>
        <a:srgbClr val="92D050"/>
      </a:dk2>
      <a:lt2>
        <a:srgbClr val="E9F5DB"/>
      </a:lt2>
      <a:accent1>
        <a:srgbClr val="92D050"/>
      </a:accent1>
      <a:accent2>
        <a:srgbClr val="FFC000"/>
      </a:accent2>
      <a:accent3>
        <a:srgbClr val="92D050"/>
      </a:accent3>
      <a:accent4>
        <a:srgbClr val="7F7F7F"/>
      </a:accent4>
      <a:accent5>
        <a:srgbClr val="49711E"/>
      </a:accent5>
      <a:accent6>
        <a:srgbClr val="FF0000"/>
      </a:accent6>
      <a:hlink>
        <a:srgbClr val="92D05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16792</TotalTime>
  <Words>752</Words>
  <Application>Microsoft Office PowerPoint</Application>
  <PresentationFormat>Экран (4:3)</PresentationFormat>
  <Paragraphs>153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9" baseType="lpstr">
      <vt:lpstr>Quattrocento Sans</vt:lpstr>
      <vt:lpstr>Arial</vt:lpstr>
      <vt:lpstr>Calibri</vt:lpstr>
      <vt:lpstr>Cambria</vt:lpstr>
      <vt:lpstr>Century Gothic</vt:lpstr>
      <vt:lpstr>Georgia</vt:lpstr>
      <vt:lpstr>Impact</vt:lpstr>
      <vt:lpstr>Wingdings</vt:lpstr>
      <vt:lpstr>Wingdings 2</vt:lpstr>
      <vt:lpstr>ITAcademy</vt:lpstr>
      <vt:lpstr>JavaScript</vt:lpstr>
      <vt:lpstr>Язык JavaScript</vt:lpstr>
      <vt:lpstr>Интересные факты о Java Script Цена динамики пользовательского интерфейса</vt:lpstr>
      <vt:lpstr>Структура JavaScript </vt:lpstr>
      <vt:lpstr>ECMAScript</vt:lpstr>
      <vt:lpstr>BOM</vt:lpstr>
      <vt:lpstr>DOM </vt:lpstr>
      <vt:lpstr>Иерархия основных объектов javascript</vt:lpstr>
      <vt:lpstr>Презентация PowerPoint</vt:lpstr>
      <vt:lpstr>Синтаксис</vt:lpstr>
      <vt:lpstr>Комментарии</vt:lpstr>
      <vt:lpstr>Точка с запятой</vt:lpstr>
      <vt:lpstr>Ввод-вывод</vt:lpstr>
      <vt:lpstr>Метод alert()</vt:lpstr>
      <vt:lpstr>Метод confirm()</vt:lpstr>
      <vt:lpstr>Метод prompt()</vt:lpstr>
      <vt:lpstr>Метод document.write()</vt:lpstr>
      <vt:lpstr>Отладка кода </vt:lpstr>
      <vt:lpstr>Вопросы?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WEB-дизайн.  Основы HTML5.</dc:title>
  <dc:creator>Maria Prinus</dc:creator>
  <cp:lastModifiedBy>PawelGil</cp:lastModifiedBy>
  <cp:revision>686</cp:revision>
  <dcterms:created xsi:type="dcterms:W3CDTF">2012-07-24T15:03:07Z</dcterms:created>
  <dcterms:modified xsi:type="dcterms:W3CDTF">2014-11-03T10:15:32Z</dcterms:modified>
</cp:coreProperties>
</file>