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4008" r:id="rId1"/>
  </p:sldMasterIdLst>
  <p:notesMasterIdLst>
    <p:notesMasterId r:id="rId39"/>
  </p:notesMasterIdLst>
  <p:sldIdLst>
    <p:sldId id="256" r:id="rId2"/>
    <p:sldId id="336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9" r:id="rId13"/>
    <p:sldId id="330" r:id="rId14"/>
    <p:sldId id="358" r:id="rId15"/>
    <p:sldId id="332" r:id="rId16"/>
    <p:sldId id="331" r:id="rId17"/>
    <p:sldId id="337" r:id="rId18"/>
    <p:sldId id="339" r:id="rId19"/>
    <p:sldId id="338" r:id="rId20"/>
    <p:sldId id="340" r:id="rId21"/>
    <p:sldId id="341" r:id="rId22"/>
    <p:sldId id="342" r:id="rId23"/>
    <p:sldId id="343" r:id="rId24"/>
    <p:sldId id="344" r:id="rId25"/>
    <p:sldId id="345" r:id="rId26"/>
    <p:sldId id="347" r:id="rId27"/>
    <p:sldId id="346" r:id="rId28"/>
    <p:sldId id="348" r:id="rId29"/>
    <p:sldId id="350" r:id="rId30"/>
    <p:sldId id="351" r:id="rId31"/>
    <p:sldId id="352" r:id="rId32"/>
    <p:sldId id="353" r:id="rId33"/>
    <p:sldId id="354" r:id="rId34"/>
    <p:sldId id="355" r:id="rId35"/>
    <p:sldId id="356" r:id="rId36"/>
    <p:sldId id="357" r:id="rId37"/>
    <p:sldId id="28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43" autoAdjust="0"/>
    <p:restoredTop sz="90522" autoAdjust="0"/>
  </p:normalViewPr>
  <p:slideViewPr>
    <p:cSldViewPr>
      <p:cViewPr varScale="1">
        <p:scale>
          <a:sx n="74" d="100"/>
          <a:sy n="74" d="100"/>
        </p:scale>
        <p:origin x="112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CDE12-2DD3-41F6-A632-A4F5B8035AF6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B94E6-6EE7-4E40-BDF2-D92DBF4D5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8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9249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7" y="2924944"/>
            <a:ext cx="9144000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209928"/>
            <a:ext cx="9144000" cy="6480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76256" y="-27384"/>
            <a:ext cx="1440160" cy="14898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6974904" y="404664"/>
            <a:ext cx="1242864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600" b="1" dirty="0" smtClean="0">
                <a:solidFill>
                  <a:schemeClr val="bg1"/>
                </a:solidFill>
                <a:latin typeface="Century Gothic" pitchFamily="34" charset="0"/>
              </a:rPr>
              <a:t>2014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228600" y="6356350"/>
            <a:ext cx="650341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" pitchFamily="18" charset="0"/>
              </a:rPr>
              <a:t>Программные средства создания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" pitchFamily="18" charset="0"/>
              </a:rPr>
              <a:t>Internet-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" pitchFamily="18" charset="0"/>
              </a:rPr>
              <a:t>приложений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mbria" pitchFamily="18" charset="0"/>
              </a:rPr>
              <a:t>Гилевский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" pitchFamily="18" charset="0"/>
              </a:rPr>
              <a:t> П.Г.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3108" y="1844824"/>
            <a:ext cx="6500858" cy="1470025"/>
          </a:xfrm>
        </p:spPr>
        <p:txBody>
          <a:bodyPr>
            <a:normAutofit/>
          </a:bodyPr>
          <a:lstStyle>
            <a:lvl1pPr algn="l">
              <a:defRPr sz="6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3108" y="3886200"/>
            <a:ext cx="6494364" cy="83894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94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52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>
              <a:spcBef>
                <a:spcPts val="600"/>
              </a:spcBef>
              <a:buSzPct val="75000"/>
              <a:defRPr/>
            </a:lvl1pPr>
            <a:lvl2pPr algn="l">
              <a:spcBef>
                <a:spcPts val="600"/>
              </a:spcBef>
              <a:defRPr/>
            </a:lvl2pPr>
            <a:lvl3pPr algn="l">
              <a:spcBef>
                <a:spcPts val="600"/>
              </a:spcBef>
              <a:defRPr/>
            </a:lvl3pPr>
            <a:lvl4pPr algn="l">
              <a:spcBef>
                <a:spcPts val="600"/>
              </a:spcBef>
              <a:defRPr/>
            </a:lvl4pPr>
            <a:lvl5pPr algn="l"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0830" y="6309320"/>
            <a:ext cx="562416" cy="50165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7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  <a:latin typeface="Impact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47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2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3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8075240" cy="23042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467544" y="3933056"/>
            <a:ext cx="8075240" cy="23042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03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9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8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19256" cy="5636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12776"/>
            <a:ext cx="5111750" cy="4713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2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7" y="980728"/>
            <a:ext cx="9144000" cy="180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533964"/>
            <a:ext cx="9144000" cy="32403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326510" y="6525344"/>
            <a:ext cx="5496010" cy="332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" pitchFamily="18" charset="0"/>
              </a:rPr>
              <a:t>Программные средства создания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" pitchFamily="18" charset="0"/>
              </a:rPr>
              <a:t>Internet-</a:t>
            </a: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" pitchFamily="18" charset="0"/>
              </a:rPr>
              <a:t>приложений. </a:t>
            </a:r>
            <a:r>
              <a:rPr kumimoji="0" lang="ru-RU" sz="1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mbria" pitchFamily="18" charset="0"/>
              </a:rPr>
              <a:t>Гилевский</a:t>
            </a: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" pitchFamily="18" charset="0"/>
              </a:rPr>
              <a:t> П.Г.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8424" y="6209928"/>
            <a:ext cx="635066" cy="648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itchFamily="18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3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Impac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C000"/>
        </a:buClr>
        <a:buFont typeface="Wingdings" pitchFamily="2" charset="2"/>
        <a:buChar char="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Функции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9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Глобальные переменные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Переменные, объявленные на уровне всего скрипта, </a:t>
            </a:r>
            <a:r>
              <a:rPr lang="ru-RU" b="1" dirty="0" smtClean="0"/>
              <a:t>называют </a:t>
            </a:r>
            <a:r>
              <a:rPr lang="ru-RU" b="1" i="1" dirty="0" smtClean="0"/>
              <a:t>«</a:t>
            </a:r>
            <a:r>
              <a:rPr lang="ru-RU" b="1" i="1" dirty="0"/>
              <a:t>глобальными переменными»</a:t>
            </a:r>
            <a:r>
              <a:rPr lang="ru-RU" b="1" dirty="0"/>
              <a:t>.</a:t>
            </a:r>
            <a:endParaRPr lang="ru-RU" dirty="0"/>
          </a:p>
          <a:p>
            <a:r>
              <a:rPr lang="ru-RU" dirty="0"/>
              <a:t>Делайте глобальными только те переменные, которые действительно имеют общее значение для вашего проекта.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7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Параметры (аргументы)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55000" lnSpcReduction="20000"/>
          </a:bodyPr>
          <a:lstStyle/>
          <a:p>
            <a:r>
              <a:rPr lang="ru-RU" dirty="0"/>
              <a:t>При вызове функции ей можно передать данные, которые </a:t>
            </a:r>
            <a:r>
              <a:rPr lang="ru-RU" dirty="0" smtClean="0"/>
              <a:t>она использует внутри себя.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При </a:t>
            </a:r>
            <a:r>
              <a:rPr lang="ru-RU" dirty="0"/>
              <a:t>указании параметров функции </a:t>
            </a:r>
            <a:r>
              <a:rPr lang="ru-RU" b="1" dirty="0"/>
              <a:t>ключевое слово </a:t>
            </a:r>
            <a:r>
              <a:rPr lang="ru-RU" b="1" dirty="0" err="1"/>
              <a:t>var</a:t>
            </a:r>
            <a:r>
              <a:rPr lang="ru-RU" b="1" dirty="0"/>
              <a:t> использовать не нужно</a:t>
            </a:r>
            <a:r>
              <a:rPr lang="ru-RU" dirty="0"/>
              <a:t>, </a:t>
            </a:r>
            <a:r>
              <a:rPr lang="ru-RU" dirty="0" err="1"/>
              <a:t>JavaScript</a:t>
            </a:r>
            <a:r>
              <a:rPr lang="ru-RU" dirty="0"/>
              <a:t> объявляет их в качестве </a:t>
            </a:r>
            <a:r>
              <a:rPr lang="ru-RU" b="1" dirty="0"/>
              <a:t>локальных </a:t>
            </a:r>
            <a:r>
              <a:rPr lang="ru-RU" b="1" dirty="0" smtClean="0"/>
              <a:t>переменных </a:t>
            </a:r>
            <a:r>
              <a:rPr lang="ru-RU" dirty="0"/>
              <a:t>автоматически. Параметров может быть указано любое количество:</a:t>
            </a:r>
            <a:endParaRPr lang="ru-RU" dirty="0" smtClean="0"/>
          </a:p>
          <a:p>
            <a:pPr marL="0" lvl="0" indent="0" algn="ctr">
              <a:buNone/>
            </a:pPr>
            <a:r>
              <a:rPr lang="be-BY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be-BY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foo(a,b,c) { ... }  </a:t>
            </a:r>
            <a:r>
              <a:rPr lang="be-BY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a,b,c - параметры функции</a:t>
            </a:r>
            <a:r>
              <a:rPr lang="be-BY" sz="2800" dirty="0"/>
              <a:t> </a:t>
            </a:r>
            <a:endParaRPr lang="be-BY" sz="6600" dirty="0">
              <a:latin typeface="Arial" panose="020B0604020202020204" pitchFamily="34" charset="0"/>
            </a:endParaRPr>
          </a:p>
          <a:p>
            <a:endParaRPr lang="ru-RU" dirty="0" smtClean="0"/>
          </a:p>
          <a:p>
            <a:r>
              <a:rPr lang="ru-RU" dirty="0" smtClean="0"/>
              <a:t>Пример:</a:t>
            </a:r>
          </a:p>
          <a:p>
            <a:pPr marL="0" indent="0">
              <a:buNone/>
            </a:pPr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a=10;  </a:t>
            </a:r>
            <a:r>
              <a:rPr lang="en-US" dirty="0" err="1" smtClean="0"/>
              <a:t>var</a:t>
            </a:r>
            <a:r>
              <a:rPr lang="en-US" dirty="0" smtClean="0"/>
              <a:t> b=0;</a:t>
            </a:r>
            <a:endParaRPr lang="ru-RU" dirty="0"/>
          </a:p>
          <a:p>
            <a:endParaRPr lang="ru-RU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be-BY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be-BY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e-BY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foo(a,b) {</a:t>
            </a:r>
            <a:endParaRPr lang="be-BY" sz="24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be-BY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be-BY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be-BY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e-BY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a + b;</a:t>
            </a:r>
            <a:endParaRPr lang="be-BY" sz="24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be-BY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alert(c);</a:t>
            </a:r>
            <a:endParaRPr lang="be-BY" sz="24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be-BY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e-BY" sz="24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be-BY" sz="2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be-BY" sz="2400" dirty="0" smtClean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be-BY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foo(5</a:t>
            </a:r>
            <a:r>
              <a:rPr lang="be-BY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7</a:t>
            </a:r>
            <a:r>
              <a:rPr lang="be-BY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b="1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//12</a:t>
            </a:r>
            <a:endParaRPr lang="be-BY" sz="6000" b="1" dirty="0">
              <a:solidFill>
                <a:schemeClr val="accent5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2" descr="http://www.forestiere-historicalcenter.com/images/Question_Clip_Ar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879280"/>
            <a:ext cx="1149188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616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Параметры (аргументы) по умолчанию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/>
              <a:t>Если какой-то параметр не передан при вызове — он </a:t>
            </a:r>
            <a:r>
              <a:rPr lang="ru-RU" dirty="0" smtClean="0"/>
              <a:t>считается равным </a:t>
            </a:r>
            <a:r>
              <a:rPr lang="ru-RU" b="1" dirty="0" smtClean="0"/>
              <a:t>undefined</a:t>
            </a:r>
            <a:r>
              <a:rPr lang="ru-RU" dirty="0" smtClean="0"/>
              <a:t>.</a:t>
            </a:r>
          </a:p>
          <a:p>
            <a:r>
              <a:rPr lang="ru-RU" dirty="0"/>
              <a:t>Необязательные аргументы традиционно располагают в конце списка.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showMessage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(title, text) {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if (text === undefined) {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text =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Текст не передан!'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alert(title + ": " + text);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showMessage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От Маши", "Привет!"); // От Маши: Привет!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showMessage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От Маши"); // От Маши: Текст не передан!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7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Вызов с необязательными параметрами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55000" lnSpcReduction="20000"/>
          </a:bodyPr>
          <a:lstStyle/>
          <a:p>
            <a:r>
              <a:rPr lang="ru-RU" dirty="0"/>
              <a:t>Для указания значений по умолчанию используется два способа:</a:t>
            </a:r>
          </a:p>
          <a:p>
            <a:pPr marL="0" indent="0">
              <a:buNone/>
            </a:pPr>
            <a:endParaRPr lang="ru-RU" dirty="0"/>
          </a:p>
          <a:p>
            <a:pPr lvl="1"/>
            <a:r>
              <a:rPr lang="ru-RU" dirty="0"/>
              <a:t>Явно проверить на undefined и назначить — этот способ продемонстрирован в примере выше.</a:t>
            </a:r>
          </a:p>
          <a:p>
            <a:pPr lvl="1"/>
            <a:r>
              <a:rPr lang="ru-RU" dirty="0"/>
              <a:t>Использовать оператор ||:</a:t>
            </a:r>
          </a:p>
          <a:p>
            <a:pPr marL="0" indent="0">
              <a:buNone/>
            </a:pPr>
            <a:r>
              <a:rPr lang="ru-RU" dirty="0"/>
              <a:t>   </a:t>
            </a:r>
          </a:p>
          <a:p>
            <a:pPr marL="0" indent="0">
              <a:buNone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showMessage(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text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title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trololo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dirty="0" err="1" smtClean="0">
                <a:latin typeface="Courier New" pitchFamily="49" charset="0"/>
                <a:cs typeface="Courier New" pitchFamily="49" charset="0"/>
              </a:rPr>
              <a:t>title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= title || 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'Текст не передан</a:t>
            </a:r>
            <a:r>
              <a:rPr lang="ru-RU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!'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trololo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e-BY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trololo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e-BY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be-BY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be-BY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be-BY" sz="2800" dirty="0"/>
              <a:t> 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Вызов </a:t>
            </a:r>
            <a:r>
              <a:rPr lang="ru-RU" dirty="0"/>
              <a:t>с необязательными параметрами приходится делать так: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r>
              <a:rPr lang="ru-RU" dirty="0" err="1">
                <a:latin typeface="Courier New" pitchFamily="49" charset="0"/>
                <a:cs typeface="Courier New" pitchFamily="49" charset="0"/>
              </a:rPr>
              <a:t>showMessage</a:t>
            </a:r>
            <a:r>
              <a:rPr lang="be-BY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‘text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be-BY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be-BY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be-BY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be-BY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trololo</a:t>
            </a:r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text’</a:t>
            </a:r>
            <a:r>
              <a:rPr lang="be-BY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be-BY" sz="2800" dirty="0" smtClean="0"/>
              <a:t> </a:t>
            </a:r>
            <a:endParaRPr lang="be-BY" sz="66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Второй способ менее универсален. Например при передаче пустой строки или нуля будет использовано значение по умолчанию.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e-BY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e-BY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78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Работа с неопределенным числом параметров</a:t>
            </a:r>
            <a:endParaRPr lang="be-BY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7139" y="1303039"/>
            <a:ext cx="8229600" cy="5173961"/>
          </a:xfrm>
        </p:spPr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rPr lang="be-BY" sz="2400" dirty="0">
                <a:solidFill>
                  <a:srgbClr val="000000"/>
                </a:solidFill>
                <a:latin typeface="Verdana" panose="020B0604030504040204" pitchFamily="34" charset="0"/>
              </a:rPr>
              <a:t>Непосредственно перед входом в тело функции, автоматически создается объект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be-BY" sz="3600" dirty="0">
                <a:solidFill>
                  <a:srgbClr val="000000"/>
                </a:solidFill>
                <a:latin typeface="Arial Unicode MS" panose="020B0604020202020204" pitchFamily="34" charset="-128"/>
              </a:rPr>
              <a:t>arguments</a:t>
            </a:r>
            <a:r>
              <a:rPr lang="be-BY" sz="2400" dirty="0">
                <a:solidFill>
                  <a:srgbClr val="000000"/>
                </a:solidFill>
                <a:latin typeface="Verdana" panose="020B0604030504040204" pitchFamily="34" charset="0"/>
              </a:rPr>
              <a:t>, который содержит</a:t>
            </a:r>
            <a:r>
              <a:rPr lang="be-BY" sz="2000" dirty="0"/>
              <a:t> </a:t>
            </a:r>
            <a:endParaRPr lang="en-US" sz="2000" dirty="0" smtClean="0"/>
          </a:p>
          <a:p>
            <a:pPr marL="0" lvl="0" indent="0">
              <a:buNone/>
            </a:pPr>
            <a:endParaRPr lang="be-BY" sz="6600" dirty="0">
              <a:latin typeface="Arial" panose="020B0604020202020204" pitchFamily="34" charset="0"/>
            </a:endParaRPr>
          </a:p>
          <a:p>
            <a:r>
              <a:rPr lang="ru-RU" dirty="0" smtClean="0"/>
              <a:t>Аргументы </a:t>
            </a:r>
            <a:r>
              <a:rPr lang="ru-RU" dirty="0"/>
              <a:t>вызова, начиная от нуля</a:t>
            </a:r>
          </a:p>
          <a:p>
            <a:r>
              <a:rPr lang="ru-RU" dirty="0"/>
              <a:t>Длину в свойстве </a:t>
            </a:r>
            <a:r>
              <a:rPr lang="ru-RU" dirty="0" err="1"/>
              <a:t>length</a:t>
            </a:r>
            <a:endParaRPr lang="ru-RU" dirty="0"/>
          </a:p>
          <a:p>
            <a:r>
              <a:rPr lang="ru-RU" dirty="0"/>
              <a:t>Ссылку на саму функцию в свойстве </a:t>
            </a:r>
            <a:r>
              <a:rPr lang="ru-RU" dirty="0" err="1" smtClean="0"/>
              <a:t>callee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function</a:t>
            </a:r>
            <a:r>
              <a:rPr lang="en-US" dirty="0"/>
              <a:t> </a:t>
            </a:r>
            <a:r>
              <a:rPr lang="en-US" dirty="0" err="1">
                <a:solidFill>
                  <a:srgbClr val="0000FF"/>
                </a:solidFill>
              </a:rPr>
              <a:t>func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</a:t>
            </a:r>
            <a:r>
              <a:rPr lang="en-US" dirty="0"/>
              <a:t>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arguments.length;i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        alert("arguments["+</a:t>
            </a:r>
            <a:r>
              <a:rPr lang="en-US" dirty="0" err="1"/>
              <a:t>i</a:t>
            </a:r>
            <a:r>
              <a:rPr lang="en-US" dirty="0"/>
              <a:t>+"] = "+arguments[</a:t>
            </a:r>
            <a:r>
              <a:rPr lang="en-US" dirty="0" err="1"/>
              <a:t>i</a:t>
            </a:r>
            <a:r>
              <a:rPr lang="en-US" dirty="0"/>
              <a:t>])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</a:rPr>
              <a:t>func</a:t>
            </a:r>
            <a:r>
              <a:rPr lang="en-US" dirty="0"/>
              <a:t>('</a:t>
            </a:r>
            <a:r>
              <a:rPr lang="en-US" dirty="0" err="1"/>
              <a:t>a','b',true</a:t>
            </a:r>
            <a:r>
              <a:rPr lang="en-US" dirty="0" smtClean="0"/>
              <a:t>) </a:t>
            </a:r>
            <a:r>
              <a:rPr lang="en-US" dirty="0"/>
              <a:t>// </a:t>
            </a:r>
            <a:r>
              <a:rPr lang="be-BY" dirty="0"/>
              <a:t>выведет</a:t>
            </a:r>
          </a:p>
          <a:p>
            <a:pPr marL="0" indent="0">
              <a:buNone/>
            </a:pPr>
            <a:r>
              <a:rPr lang="be-BY" dirty="0"/>
              <a:t>// </a:t>
            </a:r>
            <a:r>
              <a:rPr lang="en-US" dirty="0"/>
              <a:t>arguments[0] = a</a:t>
            </a:r>
          </a:p>
          <a:p>
            <a:pPr marL="0" indent="0">
              <a:buNone/>
            </a:pPr>
            <a:r>
              <a:rPr lang="en-US" dirty="0"/>
              <a:t>// arguments[1] = b</a:t>
            </a:r>
          </a:p>
          <a:p>
            <a:pPr marL="0" indent="0">
              <a:buNone/>
            </a:pPr>
            <a:r>
              <a:rPr lang="en-US" dirty="0"/>
              <a:t>// arguments[2] = true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14</a:t>
            </a:fld>
            <a:endParaRPr 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23528" y="4234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e-BY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798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Возврат значения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Для возврата значения используется директива return. Она может находиться в любом месте функции. Как только до нее доходит управление </a:t>
            </a:r>
            <a:r>
              <a:rPr lang="ru-RU" b="1" dirty="0"/>
              <a:t>— функция завершается и значение передается обратно</a:t>
            </a:r>
            <a:r>
              <a:rPr lang="ru-RU" dirty="0" smtClean="0"/>
              <a:t>.</a:t>
            </a:r>
          </a:p>
          <a:p>
            <a:r>
              <a:rPr lang="ru-RU" dirty="0"/>
              <a:t>Директива return может также использоваться без значения, чтобы прекратить выполнение и выйти из </a:t>
            </a:r>
            <a:r>
              <a:rPr lang="ru-RU" dirty="0" smtClean="0"/>
              <a:t>функции</a:t>
            </a:r>
          </a:p>
          <a:p>
            <a:endParaRPr lang="ru-RU" dirty="0" smtClean="0"/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showCinema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(age) {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if (!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checkAge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(age)) {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return;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alert(123);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// ...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6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Возврат значения</a:t>
            </a:r>
            <a:r>
              <a:rPr lang="en-US" sz="3600" dirty="0" smtClean="0"/>
              <a:t>. </a:t>
            </a:r>
            <a:r>
              <a:rPr lang="be-BY" sz="3600" b="1" dirty="0"/>
              <a:t>Инструкция </a:t>
            </a:r>
            <a:r>
              <a:rPr lang="en-US" sz="3600" b="1" dirty="0" smtClean="0"/>
              <a:t>return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Функция может возвратить результат, который будет передан в вызвавший её код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calcD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(a, b, c) {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return b*b - 4*a*c;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test =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calcD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(-4, 2, 1);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alert(test); //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20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 algn="ctr">
              <a:buNone/>
            </a:pPr>
            <a:r>
              <a:rPr lang="ru-RU" b="1" dirty="0"/>
              <a:t>Если инструкция </a:t>
            </a:r>
            <a:r>
              <a:rPr lang="ru-RU" b="1" dirty="0" err="1"/>
              <a:t>return</a:t>
            </a:r>
            <a:r>
              <a:rPr lang="ru-RU" b="1" dirty="0"/>
              <a:t> не указана или не указано возвращаемое значение, то функция вернёт значение </a:t>
            </a:r>
            <a:r>
              <a:rPr lang="ru-RU" b="1" dirty="0" err="1"/>
              <a:t>undefined</a:t>
            </a:r>
            <a:r>
              <a:rPr lang="ru-RU" b="1" dirty="0"/>
              <a:t>.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cap="none" dirty="0" smtClean="0"/>
              <a:t>function declaration ,  function expression, self-invoking function</a:t>
            </a:r>
            <a:endParaRPr lang="be-BY" b="0" cap="none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Особенности функции в </a:t>
            </a:r>
            <a:r>
              <a:rPr lang="en-US" dirty="0" smtClean="0"/>
              <a:t>JS</a:t>
            </a:r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4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e-BY" b="1" dirty="0"/>
              <a:t>Функция - это значение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В </a:t>
            </a:r>
            <a:r>
              <a:rPr lang="ru-RU" dirty="0" err="1"/>
              <a:t>JavaScript</a:t>
            </a:r>
            <a:r>
              <a:rPr lang="ru-RU" dirty="0"/>
              <a:t> функция является значением, таким же как строка или число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b="1" dirty="0"/>
              <a:t>Объявление создает функцию и присваивает в </a:t>
            </a:r>
            <a:r>
              <a:rPr lang="ru-RU" b="1" dirty="0" smtClean="0"/>
              <a:t>переменную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b="1" dirty="0"/>
              <a:t>Функция — не просто значение, это </a:t>
            </a:r>
            <a:r>
              <a:rPr lang="ru-RU" b="1" dirty="0" smtClean="0"/>
              <a:t>объект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/>
              <a:t>Функцию можно скопировать в другую </a:t>
            </a:r>
            <a:r>
              <a:rPr lang="ru-RU" b="1" dirty="0" smtClean="0"/>
              <a:t>переменную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1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e-BY" b="1" dirty="0"/>
              <a:t>Функция - это </a:t>
            </a:r>
            <a:r>
              <a:rPr lang="be-BY" b="1" dirty="0" smtClean="0"/>
              <a:t>значение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be-BY" b="1" dirty="0"/>
              <a:t>Функция - это значение</a:t>
            </a:r>
          </a:p>
          <a:p>
            <a:pPr marL="0" indent="0">
              <a:buNone/>
            </a:pPr>
            <a:endParaRPr lang="ru-RU" dirty="0" smtClean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be-BY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be-BY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e-BY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foo() {</a:t>
            </a:r>
            <a:endParaRPr lang="be-BY" sz="24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be-BY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be-BY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be-BY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e-BY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be-BY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</a:t>
            </a:r>
            <a:r>
              <a:rPr lang="be-BY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be-BY" sz="24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be-BY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e-BY" sz="24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alert</a:t>
            </a:r>
            <a:r>
              <a:rPr lang="be-BY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(foo</a:t>
            </a:r>
            <a:r>
              <a:rPr lang="be-BY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  </a:t>
            </a:r>
            <a:endParaRPr lang="be-BY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be-BY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be-BY" dirty="0" smtClean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be-BY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покажет код </a:t>
            </a:r>
            <a:r>
              <a:rPr lang="be-BY" dirty="0" smtClean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функции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sz="6000" dirty="0">
              <a:solidFill>
                <a:srgbClr val="0082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ru-RU" dirty="0"/>
              <a:t>ключевое слово </a:t>
            </a:r>
            <a:r>
              <a:rPr lang="ru-RU" b="1" dirty="0" err="1"/>
              <a:t>function</a:t>
            </a:r>
            <a:r>
              <a:rPr lang="ru-RU" dirty="0"/>
              <a:t> создает функцию и присваивает ее </a:t>
            </a:r>
            <a:r>
              <a:rPr lang="ru-RU" b="1" dirty="0"/>
              <a:t>в</a:t>
            </a:r>
            <a:r>
              <a:rPr lang="ru-RU" dirty="0"/>
              <a:t> </a:t>
            </a:r>
            <a:r>
              <a:rPr lang="ru-RU" b="1" dirty="0"/>
              <a:t>качестве значения </a:t>
            </a:r>
            <a:r>
              <a:rPr lang="ru-RU" dirty="0"/>
              <a:t>переменной </a:t>
            </a:r>
            <a:r>
              <a:rPr lang="ru-RU" dirty="0" err="1"/>
              <a:t>foo</a:t>
            </a:r>
            <a:endParaRPr lang="ru-RU" dirty="0"/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ru-RU" dirty="0"/>
              <a:t>мы выводим на экран значение переменной </a:t>
            </a:r>
            <a:r>
              <a:rPr lang="ru-RU" dirty="0" err="1"/>
              <a:t>foo</a:t>
            </a:r>
            <a:r>
              <a:rPr lang="ru-RU" dirty="0"/>
              <a:t>.</a:t>
            </a:r>
            <a:endParaRPr lang="be-BY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2" descr="http://www.forestiere-historicalcenter.com/images/Question_Clip_Ar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600200"/>
            <a:ext cx="1149188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66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в </a:t>
            </a:r>
            <a:r>
              <a:rPr lang="en-US" dirty="0" smtClean="0"/>
              <a:t>JavaScript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Функция - это блок кода, который определяется один раз и затем может вызываться на выполнение любое количество раз</a:t>
            </a:r>
            <a:r>
              <a:rPr lang="ru-RU" dirty="0" smtClean="0"/>
              <a:t>.</a:t>
            </a:r>
            <a:endParaRPr lang="en-US" dirty="0" smtClean="0"/>
          </a:p>
          <a:p>
            <a:endParaRPr lang="ru-RU" dirty="0" smtClean="0"/>
          </a:p>
          <a:p>
            <a:endParaRPr lang="en-US" dirty="0"/>
          </a:p>
          <a:p>
            <a:pPr marL="0" indent="0">
              <a:buNone/>
            </a:pPr>
            <a:r>
              <a:rPr lang="ru-RU" dirty="0"/>
              <a:t>В </a:t>
            </a:r>
            <a:r>
              <a:rPr lang="ru-RU" dirty="0" err="1"/>
              <a:t>JavaScript</a:t>
            </a:r>
            <a:r>
              <a:rPr lang="ru-RU" dirty="0"/>
              <a:t> </a:t>
            </a:r>
            <a:r>
              <a:rPr lang="ru-RU" dirty="0" smtClean="0"/>
              <a:t>объекты обладают </a:t>
            </a:r>
            <a:r>
              <a:rPr lang="ru-RU" dirty="0"/>
              <a:t>определёнными свойствами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 smtClean="0"/>
              <a:t>Их </a:t>
            </a:r>
            <a:r>
              <a:rPr lang="ru-RU" dirty="0"/>
              <a:t>можно присваивать переменным, элементам массива и свойствам других </a:t>
            </a:r>
            <a:r>
              <a:rPr lang="ru-RU" dirty="0" smtClean="0"/>
              <a:t>объектов</a:t>
            </a:r>
          </a:p>
          <a:p>
            <a:endParaRPr lang="ru-RU" dirty="0"/>
          </a:p>
          <a:p>
            <a:r>
              <a:rPr lang="ru-RU" dirty="0"/>
              <a:t>Их можно передавать в качестве аргументов </a:t>
            </a:r>
            <a:r>
              <a:rPr lang="ru-RU" dirty="0" smtClean="0"/>
              <a:t>функциям</a:t>
            </a:r>
          </a:p>
          <a:p>
            <a:endParaRPr lang="ru-RU" dirty="0"/>
          </a:p>
          <a:p>
            <a:r>
              <a:rPr lang="ru-RU" dirty="0"/>
              <a:t>Их можно возвращать в качестве значений из функций</a:t>
            </a:r>
          </a:p>
          <a:p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Копирование функций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/>
              <a:t>Так же как и обычные значения переменных, функцию можно скопировать из одной переменной в другую</a:t>
            </a:r>
            <a:r>
              <a:rPr lang="ru-RU" dirty="0" smtClean="0"/>
              <a:t>:</a:t>
            </a:r>
          </a:p>
          <a:p>
            <a:endParaRPr lang="ru-RU" dirty="0" smtClean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be-BY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be-BY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e-BY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foo() {</a:t>
            </a:r>
            <a:endParaRPr lang="be-BY" sz="24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be-BY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be-BY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be-BY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e-BY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be-BY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"hello&lt;br&gt;"</a:t>
            </a:r>
            <a:r>
              <a:rPr lang="be-BY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be-BY" sz="24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be-BY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document.write(x);</a:t>
            </a:r>
            <a:endParaRPr lang="be-BY" sz="24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be-BY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e-BY" sz="24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be-BY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be-BY" sz="24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be-BY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be-BY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e-BY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 = foo;</a:t>
            </a:r>
            <a:endParaRPr lang="be-BY" sz="24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be-BY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be-BY" sz="24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be-BY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myfunc();  </a:t>
            </a:r>
            <a:r>
              <a:rPr lang="be-BY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//выводит "hello"</a:t>
            </a:r>
            <a:endParaRPr lang="be-BY" sz="24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be-BY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foo();     </a:t>
            </a:r>
            <a:r>
              <a:rPr lang="be-BY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//делает тоже </a:t>
            </a:r>
            <a:r>
              <a:rPr lang="be-BY" dirty="0" smtClean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самое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sz="6000" dirty="0">
              <a:solidFill>
                <a:srgbClr val="0082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ru-RU" dirty="0"/>
              <a:t> копируется не сама функция, а только ссылка на нее из переменной </a:t>
            </a:r>
            <a:r>
              <a:rPr lang="ru-RU" dirty="0" err="1"/>
              <a:t>foo</a:t>
            </a:r>
            <a:r>
              <a:rPr lang="ru-RU" dirty="0"/>
              <a:t> в переменную </a:t>
            </a:r>
            <a:r>
              <a:rPr lang="ru-RU" dirty="0" err="1"/>
              <a:t>myfunc</a:t>
            </a:r>
            <a:r>
              <a:rPr lang="ru-RU" dirty="0"/>
              <a:t>. Таким образом, теперь обе переменные </a:t>
            </a:r>
            <a:r>
              <a:rPr lang="ru-RU" dirty="0" err="1"/>
              <a:t>myfunc</a:t>
            </a:r>
            <a:r>
              <a:rPr lang="ru-RU" dirty="0"/>
              <a:t> и </a:t>
            </a:r>
            <a:r>
              <a:rPr lang="ru-RU" dirty="0" err="1"/>
              <a:t>foo</a:t>
            </a:r>
            <a:r>
              <a:rPr lang="ru-RU" dirty="0"/>
              <a:t> ссылаются на одно и тоже место в памяти, где находится функция.</a:t>
            </a:r>
            <a:endParaRPr lang="be-BY" sz="3600" dirty="0">
              <a:latin typeface="Arial" panose="020B0604020202020204" pitchFamily="34" charset="0"/>
            </a:endParaRPr>
          </a:p>
          <a:p>
            <a:endParaRPr lang="ru-RU" dirty="0"/>
          </a:p>
          <a:p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9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Function Declaration </a:t>
            </a:r>
            <a:r>
              <a:rPr lang="en-US" sz="3200" dirty="0" err="1"/>
              <a:t>vs</a:t>
            </a:r>
            <a:r>
              <a:rPr lang="en-US" sz="3200" dirty="0"/>
              <a:t> Function Expression</a:t>
            </a:r>
            <a:endParaRPr lang="be-BY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ru-RU" dirty="0"/>
              <a:t>При объявлении функции создается переменная со </a:t>
            </a:r>
            <a:r>
              <a:rPr lang="ru-RU" dirty="0" smtClean="0"/>
              <a:t>значением-функцией</a:t>
            </a:r>
          </a:p>
          <a:p>
            <a:endParaRPr lang="en-US" dirty="0"/>
          </a:p>
          <a:p>
            <a:r>
              <a:rPr lang="ru-RU" dirty="0"/>
              <a:t>Объявление 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(параметры) { код }</a:t>
            </a:r>
            <a:r>
              <a:rPr lang="ru-RU" dirty="0"/>
              <a:t> 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говорит </a:t>
            </a:r>
            <a:r>
              <a:rPr lang="ru-RU" dirty="0"/>
              <a:t>интерпретатору: «создай переменную </a:t>
            </a:r>
            <a:r>
              <a:rPr lang="ru-RU" dirty="0" err="1"/>
              <a:t>func</a:t>
            </a:r>
            <a:r>
              <a:rPr lang="ru-RU" dirty="0"/>
              <a:t>, и положи туда функцию с указанными параметрами и кодом».</a:t>
            </a:r>
            <a:endParaRPr lang="en-US" dirty="0"/>
          </a:p>
          <a:p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9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be-BY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Так как при определении функции так же создается переменная, то в программе нельзя объявить переменную с таким же именем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endParaRPr lang="ru-RU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be-BY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be-BY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e-BY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foo() {}  </a:t>
            </a:r>
            <a:r>
              <a:rPr lang="be-BY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//создается переменная foo в качестве значения которой функция</a:t>
            </a:r>
            <a:endParaRPr lang="be-BY" sz="24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be-BY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be-BY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e-BY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 = 3;       </a:t>
            </a:r>
            <a:r>
              <a:rPr lang="be-BY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//создаем переменную foo (а она уже до этого была создана)</a:t>
            </a:r>
            <a:endParaRPr lang="be-BY" sz="24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be-BY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be-BY" sz="24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be-BY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document.write(foo);  </a:t>
            </a:r>
            <a:r>
              <a:rPr lang="be-BY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//выводит 3</a:t>
            </a:r>
            <a:endParaRPr lang="be-BY" sz="6000" dirty="0">
              <a:latin typeface="Arial" panose="020B0604020202020204" pitchFamily="34" charset="0"/>
            </a:endParaRPr>
          </a:p>
          <a:p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8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e-BY" b="1" dirty="0"/>
              <a:t>Анонимная </a:t>
            </a:r>
            <a:r>
              <a:rPr lang="be-BY" b="1" dirty="0" smtClean="0"/>
              <a:t>функция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err="1"/>
              <a:t>JavaScript</a:t>
            </a:r>
            <a:r>
              <a:rPr lang="ru-RU" dirty="0"/>
              <a:t> позволяет создавать анонимные функции, иногда их еще называют функциональными литералами. </a:t>
            </a:r>
            <a:endParaRPr lang="ru-RU" dirty="0" smtClean="0"/>
          </a:p>
          <a:p>
            <a:r>
              <a:rPr lang="ru-RU" dirty="0" smtClean="0"/>
              <a:t>Анонимная </a:t>
            </a:r>
            <a:r>
              <a:rPr lang="ru-RU" dirty="0"/>
              <a:t>функция получила свое название за счет того, что она </a:t>
            </a:r>
            <a:r>
              <a:rPr lang="ru-RU" b="1" dirty="0"/>
              <a:t>создается без имени</a:t>
            </a:r>
            <a:r>
              <a:rPr lang="ru-RU" dirty="0"/>
              <a:t>. Такую функцию можно создать и присвоить переменной, как обычное значение</a:t>
            </a:r>
            <a:r>
              <a:rPr lang="ru-RU" dirty="0" smtClean="0"/>
              <a:t>:</a:t>
            </a:r>
          </a:p>
          <a:p>
            <a:endParaRPr lang="ru-RU" dirty="0" smtClean="0"/>
          </a:p>
          <a:p>
            <a:endParaRPr lang="ru-RU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be-BY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be-BY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e-BY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 = </a:t>
            </a:r>
            <a:r>
              <a:rPr lang="be-BY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be-BY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(str) {  </a:t>
            </a:r>
            <a:r>
              <a:rPr lang="be-BY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//переменной присваивается функция без имени</a:t>
            </a:r>
            <a:endParaRPr lang="be-BY" sz="24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be-BY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document.write(str);</a:t>
            </a:r>
            <a:endParaRPr lang="be-BY" sz="24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be-BY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e-BY" sz="24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be-BY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be-BY" sz="24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be-BY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foo(</a:t>
            </a:r>
            <a:r>
              <a:rPr lang="be-BY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"JavaScript"</a:t>
            </a:r>
            <a:r>
              <a:rPr lang="be-BY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be-BY" sz="6000" dirty="0">
              <a:latin typeface="Arial" panose="020B0604020202020204" pitchFamily="34" charset="0"/>
            </a:endParaRPr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вызов </a:t>
            </a:r>
            <a:r>
              <a:rPr lang="ru-RU" dirty="0"/>
              <a:t>функции </a:t>
            </a:r>
            <a:r>
              <a:rPr lang="ru-RU" dirty="0" smtClean="0"/>
              <a:t>происходит по </a:t>
            </a:r>
            <a:r>
              <a:rPr lang="ru-RU" dirty="0"/>
              <a:t>имени переменной </a:t>
            </a:r>
            <a:r>
              <a:rPr lang="ru-RU" dirty="0" err="1"/>
              <a:t>foo</a:t>
            </a:r>
            <a:r>
              <a:rPr lang="ru-RU" dirty="0"/>
              <a:t>().</a:t>
            </a:r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8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Время  создания </a:t>
            </a:r>
            <a:r>
              <a:rPr lang="en-US" sz="3600" dirty="0" smtClean="0"/>
              <a:t>Function Declaration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b="1" dirty="0"/>
              <a:t>Функции, объявленные как </a:t>
            </a:r>
            <a:r>
              <a:rPr lang="ru-RU" b="1" dirty="0" err="1"/>
              <a:t>Function</a:t>
            </a:r>
            <a:r>
              <a:rPr lang="ru-RU" b="1" dirty="0"/>
              <a:t> </a:t>
            </a:r>
            <a:r>
              <a:rPr lang="ru-RU" b="1" dirty="0" err="1"/>
              <a:t>Declaration</a:t>
            </a:r>
            <a:r>
              <a:rPr lang="ru-RU" b="1" dirty="0"/>
              <a:t>, создаются в момент входа в </a:t>
            </a:r>
            <a:r>
              <a:rPr lang="ru-RU" b="1" dirty="0" smtClean="0"/>
              <a:t>область </a:t>
            </a:r>
            <a:r>
              <a:rPr lang="ru-RU" b="1" dirty="0"/>
              <a:t>видимости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tellUsHello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(“world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tellUsHello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(someone)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alert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(“Hello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" +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someone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dirty="0"/>
              <a:t>интерпретатор </a:t>
            </a:r>
            <a:r>
              <a:rPr lang="ru-RU" dirty="0" err="1"/>
              <a:t>JavaScript</a:t>
            </a:r>
            <a:r>
              <a:rPr lang="ru-RU" dirty="0"/>
              <a:t> </a:t>
            </a:r>
            <a:r>
              <a:rPr lang="ru-RU" dirty="0" smtClean="0"/>
              <a:t>видя </a:t>
            </a:r>
            <a:r>
              <a:rPr lang="ru-RU" dirty="0"/>
              <a:t>скрипт, проверяет его на наличие </a:t>
            </a:r>
            <a:r>
              <a:rPr lang="ru-RU" b="1" dirty="0"/>
              <a:t>именованных функций</a:t>
            </a:r>
            <a:r>
              <a:rPr lang="ru-RU" dirty="0"/>
              <a:t>, как только он их находит, то создает эти функции в памяти и только потом начинает выполнять код скрипта. 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4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В отличие от объявлений </a:t>
            </a:r>
            <a:r>
              <a:rPr lang="ru-RU" sz="2800" dirty="0" err="1"/>
              <a:t>Function</a:t>
            </a:r>
            <a:r>
              <a:rPr lang="ru-RU" sz="2800" dirty="0"/>
              <a:t> </a:t>
            </a:r>
            <a:r>
              <a:rPr lang="ru-RU" sz="2800" dirty="0" err="1"/>
              <a:t>Declaration</a:t>
            </a:r>
            <a:r>
              <a:rPr lang="ru-RU" sz="2800" dirty="0"/>
              <a:t>, которые создаются заранее, до выполнения кода</a:t>
            </a:r>
            <a:r>
              <a:rPr lang="ru-RU" sz="2800" dirty="0" smtClean="0"/>
              <a:t>, </a:t>
            </a:r>
            <a:r>
              <a:rPr lang="ru-RU" sz="2800" b="1" dirty="0" smtClean="0"/>
              <a:t>объявления</a:t>
            </a:r>
            <a:r>
              <a:rPr lang="ru-RU" sz="2800" b="1" dirty="0"/>
              <a:t> </a:t>
            </a:r>
            <a:r>
              <a:rPr lang="ru-RU" sz="2800" b="1" dirty="0" err="1"/>
              <a:t>Function</a:t>
            </a:r>
            <a:r>
              <a:rPr lang="ru-RU" sz="2800" b="1" dirty="0"/>
              <a:t> </a:t>
            </a:r>
            <a:r>
              <a:rPr lang="ru-RU" sz="2800" b="1" dirty="0" err="1"/>
              <a:t>Expression</a:t>
            </a:r>
            <a:r>
              <a:rPr lang="ru-RU" sz="2800" b="1" dirty="0"/>
              <a:t> создают функцию, когда до них доходит выполнение.</a:t>
            </a:r>
            <a:endParaRPr lang="ru-RU" sz="2800" dirty="0"/>
          </a:p>
          <a:p>
            <a:r>
              <a:rPr lang="ru-RU" sz="2800" dirty="0"/>
              <a:t>Поэтому и пользоваться ими можно только после объявления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endParaRPr lang="en-US" sz="2800" dirty="0"/>
          </a:p>
          <a:p>
            <a:endParaRPr lang="ru-R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8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smtClean="0"/>
              <a:t>Expression</a:t>
            </a:r>
            <a:r>
              <a:rPr lang="ru-RU" dirty="0" smtClean="0"/>
              <a:t>: как правильно?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tellUsHello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tellUsHello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function(someone) {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alert('Hello ' + someone + '!');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tellUsHello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function(someone) {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alert('Hello ' + someone + '!');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tellUsHello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26</a:t>
            </a:fld>
            <a:endParaRPr lang="en-US"/>
          </a:p>
        </p:txBody>
      </p:sp>
      <p:pic>
        <p:nvPicPr>
          <p:cNvPr id="13" name="Picture 2" descr="http://www.forestiere-historicalcenter.com/images/Question_Clip_Ar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495800"/>
            <a:ext cx="1149188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84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Self-invoking function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Можно создать функцию при помощи </a:t>
            </a:r>
            <a:r>
              <a:rPr lang="ru-RU" dirty="0" err="1"/>
              <a:t>Function</a:t>
            </a:r>
            <a:r>
              <a:rPr lang="ru-RU" dirty="0"/>
              <a:t> </a:t>
            </a:r>
            <a:r>
              <a:rPr lang="ru-RU" dirty="0" err="1"/>
              <a:t>Expression</a:t>
            </a:r>
            <a:r>
              <a:rPr lang="ru-RU" dirty="0"/>
              <a:t> и не присваивать ее переменной, а тут же вызвать:</a:t>
            </a:r>
          </a:p>
          <a:p>
            <a:endParaRPr lang="en-US" dirty="0" smtClean="0"/>
          </a:p>
          <a:p>
            <a:endParaRPr lang="ru-RU" dirty="0"/>
          </a:p>
          <a:p>
            <a:pPr marL="0" indent="0">
              <a:buNone/>
            </a:pPr>
            <a:r>
              <a:rPr lang="ru-RU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 a, b; // локальные переменные  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код</a:t>
            </a:r>
          </a:p>
          <a:p>
            <a:pPr marL="0" indent="0">
              <a:buNone/>
            </a:pPr>
            <a:r>
              <a:rPr lang="ru-RU" dirty="0" smtClean="0">
                <a:latin typeface="Courier New" pitchFamily="49" charset="0"/>
                <a:cs typeface="Courier New" pitchFamily="49" charset="0"/>
              </a:rPr>
              <a:t>})();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endParaRPr lang="ru-RU" dirty="0"/>
          </a:p>
          <a:p>
            <a:r>
              <a:rPr lang="ru-RU" dirty="0"/>
              <a:t>Так делают, чтобы выполнить код, не загрязняя общую область видимости его локальными переменными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b="1" dirty="0"/>
              <a:t>Такая функция не может быть вызвана повторно, так как не сохранена в переменную.</a:t>
            </a:r>
            <a:endParaRPr lang="ru-RU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4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Сравнение функций</a:t>
            </a:r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3358651"/>
              </p:ext>
            </p:extLst>
          </p:nvPr>
        </p:nvGraphicFramePr>
        <p:xfrm>
          <a:off x="323528" y="2056904"/>
          <a:ext cx="8363271" cy="4039094"/>
        </p:xfrm>
        <a:graphic>
          <a:graphicData uri="http://schemas.openxmlformats.org/drawingml/2006/table">
            <a:tbl>
              <a:tblPr/>
              <a:tblGrid>
                <a:gridCol w="2787757"/>
                <a:gridCol w="2787757"/>
                <a:gridCol w="2787757"/>
              </a:tblGrid>
              <a:tr h="586492">
                <a:tc>
                  <a:txBody>
                    <a:bodyPr/>
                    <a:lstStyle/>
                    <a:p>
                      <a:pPr algn="l"/>
                      <a:r>
                        <a:rPr lang="be-BY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Действия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B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be-BY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Именованная функция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B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be-BY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Анонимная функция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B00"/>
                    </a:solidFill>
                  </a:tcPr>
                </a:tc>
              </a:tr>
              <a:tr h="1101461">
                <a:tc>
                  <a:txBody>
                    <a:bodyPr/>
                    <a:lstStyle/>
                    <a:p>
                      <a:r>
                        <a:rPr lang="be-BY" dirty="0">
                          <a:effectLst/>
                          <a:latin typeface="verdana" panose="020B0604030504040204" pitchFamily="34" charset="0"/>
                        </a:rPr>
                        <a:t>Функция создается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  <a:latin typeface="verdana" panose="020B0604030504040204" pitchFamily="34" charset="0"/>
                        </a:rPr>
                        <a:t>До выполнения первой строки кода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  <a:latin typeface="verdana" panose="020B0604030504040204" pitchFamily="34" charset="0"/>
                        </a:rPr>
                        <a:t>В тот момент, когда до нее доходит выполнение кода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6492">
                <a:tc>
                  <a:txBody>
                    <a:bodyPr/>
                    <a:lstStyle/>
                    <a:p>
                      <a:r>
                        <a:rPr lang="be-BY" dirty="0">
                          <a:effectLst/>
                          <a:latin typeface="verdana" panose="020B0604030504040204" pitchFamily="34" charset="0"/>
                        </a:rPr>
                        <a:t>Можно вызвать до определения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e-BY">
                          <a:effectLst/>
                          <a:latin typeface="verdana" panose="020B0604030504040204" pitchFamily="34" charset="0"/>
                        </a:rPr>
                        <a:t>Да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e-BY" dirty="0">
                          <a:effectLst/>
                          <a:latin typeface="verdana" panose="020B0604030504040204" pitchFamily="34" charset="0"/>
                        </a:rPr>
                        <a:t>Нет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01461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  <a:latin typeface="verdana" panose="020B0604030504040204" pitchFamily="34" charset="0"/>
                        </a:rPr>
                        <a:t>Можно определять в условных операторах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e-BY">
                          <a:effectLst/>
                          <a:latin typeface="verdana" panose="020B0604030504040204" pitchFamily="34" charset="0"/>
                        </a:rPr>
                        <a:t>Нет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e-BY" dirty="0">
                          <a:effectLst/>
                          <a:latin typeface="verdana" panose="020B0604030504040204" pitchFamily="34" charset="0"/>
                        </a:rPr>
                        <a:t>Да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6492">
                <a:tc>
                  <a:txBody>
                    <a:bodyPr/>
                    <a:lstStyle/>
                    <a:p>
                      <a:r>
                        <a:rPr lang="be-BY">
                          <a:effectLst/>
                          <a:latin typeface="verdana" panose="020B0604030504040204" pitchFamily="34" charset="0"/>
                        </a:rPr>
                        <a:t>Можно вызвать на месте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e-BY">
                          <a:effectLst/>
                          <a:latin typeface="verdana" panose="020B0604030504040204" pitchFamily="34" charset="0"/>
                        </a:rPr>
                        <a:t>Нет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e-BY" dirty="0">
                          <a:effectLst/>
                          <a:latin typeface="verdana" panose="020B0604030504040204" pitchFamily="34" charset="0"/>
                        </a:rPr>
                        <a:t>Да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0" y="1143000"/>
            <a:ext cx="9372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e-BY" dirty="0">
                <a:solidFill>
                  <a:srgbClr val="000000"/>
                </a:solidFill>
                <a:latin typeface="Verdana" panose="020B0604030504040204" pitchFamily="34" charset="0"/>
              </a:rPr>
              <a:t>В таблице представлены различия между именованными и анонимными функциями:</a:t>
            </a:r>
            <a:endParaRPr lang="be-BY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1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Замыкания</a:t>
            </a:r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4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e-BY" dirty="0"/>
              <a:t>Определение и вызов функции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/>
              <a:t>Функция определяется с помощью ключевого слова </a:t>
            </a:r>
            <a:r>
              <a:rPr lang="ru-RU" b="1" dirty="0" err="1"/>
              <a:t>function</a:t>
            </a:r>
            <a:r>
              <a:rPr lang="ru-RU" dirty="0"/>
              <a:t>, за которым указываются следующие компоненты: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r>
              <a:rPr lang="ru-RU" b="1" dirty="0"/>
              <a:t>Идентификатор</a:t>
            </a:r>
            <a:r>
              <a:rPr lang="ru-RU" dirty="0"/>
              <a:t>, определяющий имя функции.</a:t>
            </a:r>
          </a:p>
          <a:p>
            <a:r>
              <a:rPr lang="ru-RU" b="1" dirty="0"/>
              <a:t>Пара круглых скобок </a:t>
            </a:r>
            <a:r>
              <a:rPr lang="ru-RU" dirty="0"/>
              <a:t>вокруг списка из нуля или более идентификаторов, разделяемых запятыми. Данные идентификаторы называются параметрами функции.</a:t>
            </a:r>
          </a:p>
          <a:p>
            <a:r>
              <a:rPr lang="ru-RU" b="1" dirty="0"/>
              <a:t>Блок кода </a:t>
            </a:r>
            <a:r>
              <a:rPr lang="ru-RU" dirty="0"/>
              <a:t>состоящий из пары фигурных скобок с нулём или более инструкций. Этот блок кода является телом функции и выполняется при каждом вызове функции.</a:t>
            </a:r>
          </a:p>
          <a:p>
            <a:pPr marL="0" indent="0">
              <a:buNone/>
            </a:pPr>
            <a:endParaRPr lang="ru-RU" dirty="0" smtClean="0"/>
          </a:p>
          <a:p>
            <a:pPr marL="0" lvl="0" indent="0" algn="ctr">
              <a:buNone/>
            </a:pPr>
            <a:r>
              <a:rPr lang="be-BY" b="1" dirty="0" smtClean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be-BY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e-BY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имя_функции(параметры) { инструкции }</a:t>
            </a:r>
            <a:r>
              <a:rPr lang="be-BY" sz="2800" dirty="0"/>
              <a:t> </a:t>
            </a:r>
            <a:endParaRPr lang="be-BY" sz="66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Пример </a:t>
            </a:r>
            <a:r>
              <a:rPr lang="ru-RU" dirty="0"/>
              <a:t>объявления функции:</a:t>
            </a:r>
          </a:p>
          <a:p>
            <a:pPr marL="0" indent="0">
              <a:buNone/>
            </a:pPr>
            <a:endParaRPr lang="ru-RU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be-BY" b="1" dirty="0" smtClean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be-BY" sz="2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e-BY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starline() {</a:t>
            </a:r>
            <a:endParaRPr lang="be-BY" sz="24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be-BY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be-BY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be-BY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be-BY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be-BY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e-BY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 = 0; i &lt; 45; i++) {</a:t>
            </a:r>
            <a:endParaRPr lang="be-BY" sz="24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be-BY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document.write(</a:t>
            </a:r>
            <a:r>
              <a:rPr lang="be-BY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"*"</a:t>
            </a:r>
            <a:r>
              <a:rPr lang="be-BY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be-BY" sz="24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be-BY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}</a:t>
            </a:r>
            <a:endParaRPr lang="be-BY" sz="24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be-BY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e-BY" sz="6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8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Замыкания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В </a:t>
            </a:r>
            <a:r>
              <a:rPr lang="ru-RU" dirty="0" err="1"/>
              <a:t>JavaScript</a:t>
            </a:r>
            <a:r>
              <a:rPr lang="ru-RU" dirty="0"/>
              <a:t> все переменные и </a:t>
            </a:r>
            <a:r>
              <a:rPr lang="ru-RU" dirty="0" err="1"/>
              <a:t>фунции</a:t>
            </a:r>
            <a:r>
              <a:rPr lang="ru-RU" dirty="0"/>
              <a:t> являются свойствами специального объекта, который называется </a:t>
            </a:r>
            <a:r>
              <a:rPr lang="ru-RU" b="1" dirty="0" err="1"/>
              <a:t>LexicalEnvironment</a:t>
            </a:r>
            <a:r>
              <a:rPr lang="ru-RU" dirty="0"/>
              <a:t> (</a:t>
            </a:r>
            <a:r>
              <a:rPr lang="ru-RU" i="1" dirty="0"/>
              <a:t>лексическое окружение</a:t>
            </a:r>
            <a:r>
              <a:rPr lang="ru-RU" dirty="0" smtClean="0"/>
              <a:t>).</a:t>
            </a:r>
          </a:p>
          <a:p>
            <a:endParaRPr lang="ru-RU" dirty="0" smtClean="0"/>
          </a:p>
          <a:p>
            <a:r>
              <a:rPr lang="ru-RU" dirty="0"/>
              <a:t>Лексическое окружение верхнего уровня называют </a:t>
            </a:r>
            <a:r>
              <a:rPr lang="ru-RU" b="1" dirty="0" err="1"/>
              <a:t>global</a:t>
            </a:r>
            <a:r>
              <a:rPr lang="ru-RU" b="1" dirty="0"/>
              <a:t> </a:t>
            </a:r>
            <a:r>
              <a:rPr lang="ru-RU" b="1" dirty="0" err="1"/>
              <a:t>object</a:t>
            </a:r>
            <a:r>
              <a:rPr lang="ru-RU" dirty="0"/>
              <a:t> (</a:t>
            </a:r>
            <a:r>
              <a:rPr lang="ru-RU" i="1" dirty="0"/>
              <a:t>глобальный объект</a:t>
            </a:r>
            <a:r>
              <a:rPr lang="ru-RU" dirty="0"/>
              <a:t>). В браузере этот объект доступен как </a:t>
            </a:r>
            <a:r>
              <a:rPr lang="ru-RU" b="1" dirty="0" err="1" smtClean="0"/>
              <a:t>window</a:t>
            </a:r>
            <a:r>
              <a:rPr lang="ru-RU" b="1" dirty="0" smtClean="0"/>
              <a:t>.</a:t>
            </a:r>
          </a:p>
          <a:p>
            <a:endParaRPr lang="ru-RU" b="1" dirty="0" smtClean="0"/>
          </a:p>
          <a:p>
            <a:r>
              <a:rPr lang="ru-RU" b="1" dirty="0"/>
              <a:t>Свойства и функции, которые находятся в </a:t>
            </a:r>
            <a:r>
              <a:rPr lang="ru-RU" b="1" dirty="0" err="1"/>
              <a:t>window</a:t>
            </a:r>
            <a:r>
              <a:rPr lang="ru-RU" b="1" dirty="0"/>
              <a:t>, называют </a:t>
            </a:r>
            <a:r>
              <a:rPr lang="ru-RU" b="1" i="1" dirty="0"/>
              <a:t>глобальными</a:t>
            </a:r>
            <a:r>
              <a:rPr lang="ru-RU" b="1" dirty="0"/>
              <a:t>.</a:t>
            </a:r>
            <a:endParaRPr lang="ru-RU" b="1" dirty="0" smtClean="0"/>
          </a:p>
          <a:p>
            <a:endParaRPr lang="ru-RU" b="1" dirty="0"/>
          </a:p>
          <a:p>
            <a:pPr marL="0" indent="0">
              <a:buNone/>
            </a:pPr>
            <a:r>
              <a:rPr lang="ru-RU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a = 5;  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/*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создает и присваивает свойство </a:t>
            </a:r>
            <a:r>
              <a:rPr lang="ru-RU" dirty="0" err="1" smtClean="0">
                <a:latin typeface="Courier New" pitchFamily="49" charset="0"/>
                <a:cs typeface="Courier New" pitchFamily="49" charset="0"/>
              </a:rPr>
              <a:t>window.a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 */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dirty="0" err="1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window.a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); // 5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6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 smtClean="0"/>
              <a:t>Замыкания. Порядок создания глобальных переменных и функций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Выполнение скрипта происходит в две фазы. На первой фазе происходит инициализация. На второй — собственно, выполнение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b="1" dirty="0"/>
              <a:t>Функции создаются сразу работающие, а переменные равны </a:t>
            </a:r>
            <a:r>
              <a:rPr lang="ru-RU" b="1" dirty="0" err="1"/>
              <a:t>undefined</a:t>
            </a:r>
            <a:r>
              <a:rPr lang="ru-RU" b="1" dirty="0" smtClean="0"/>
              <a:t>.</a:t>
            </a:r>
          </a:p>
          <a:p>
            <a:endParaRPr lang="ru-RU" b="1" dirty="0" smtClean="0"/>
          </a:p>
          <a:p>
            <a:r>
              <a:rPr lang="ru-RU" dirty="0"/>
              <a:t>Затем код начинает выполняться, и уже на фазе выполнения происходит присваивание (=) значений переменным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b="1" dirty="0"/>
              <a:t>Все </a:t>
            </a:r>
            <a:r>
              <a:rPr lang="ru-RU" b="1" dirty="0" err="1"/>
              <a:t>var</a:t>
            </a:r>
            <a:r>
              <a:rPr lang="ru-RU" b="1" dirty="0"/>
              <a:t> будут обработаны один раз, на фазе инициализации.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9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Замыкания. Локальные переменные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dirty="0"/>
              <a:t>При запуске функция создает свой объект </a:t>
            </a:r>
            <a:r>
              <a:rPr lang="ru-RU" b="1" dirty="0" err="1"/>
              <a:t>LexicalEnvironment</a:t>
            </a:r>
            <a:r>
              <a:rPr lang="ru-RU" b="1" dirty="0"/>
              <a:t>, и записывает в него аргументы, локальные переменные и т.п</a:t>
            </a:r>
            <a:r>
              <a:rPr lang="ru-RU" b="1" dirty="0" smtClean="0"/>
              <a:t>.</a:t>
            </a:r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tellUsHello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(someone)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ru-RU" sz="2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sentence =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'Hello ' + someone + '!'</a:t>
            </a:r>
            <a:endParaRPr lang="ru-RU" sz="2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alert(sentence );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tellUsHello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(“world”);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5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Доступ к внешним переменным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Для того, чтобы функция могла в будущем обратиться к внешним переменным, в момент создания она получает скрытое свойство [[</a:t>
            </a:r>
            <a:r>
              <a:rPr lang="ru-RU" dirty="0" err="1"/>
              <a:t>Scope</a:t>
            </a:r>
            <a:r>
              <a:rPr lang="ru-RU" dirty="0"/>
              <a:t>]], которое ссылается на объект с переменными, в котором она была </a:t>
            </a:r>
            <a:r>
              <a:rPr lang="ru-RU" dirty="0" smtClean="0"/>
              <a:t>создана</a:t>
            </a:r>
          </a:p>
          <a:p>
            <a:endParaRPr lang="ru-RU" dirty="0"/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f.[[Scope]] = window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/>
              <a:t>Новый объект </a:t>
            </a:r>
            <a:r>
              <a:rPr lang="ru-RU" b="1" dirty="0" err="1"/>
              <a:t>LexicalEnvironment</a:t>
            </a:r>
            <a:r>
              <a:rPr lang="ru-RU" b="1" dirty="0"/>
              <a:t> получает ссылку на «внешнее лексическое окружение» со значением из [[</a:t>
            </a:r>
            <a:r>
              <a:rPr lang="ru-RU" b="1" dirty="0" err="1"/>
              <a:t>Scope</a:t>
            </a:r>
            <a:r>
              <a:rPr lang="ru-RU" b="1" dirty="0"/>
              <a:t>]]. Эта ссылка используется для поиска переменных, которых нет в текущей функции.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1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Вложенные функции. Замыкания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/>
              <a:t>В </a:t>
            </a:r>
            <a:r>
              <a:rPr lang="ru-RU" dirty="0" err="1"/>
              <a:t>JavaScript</a:t>
            </a:r>
            <a:r>
              <a:rPr lang="ru-RU" dirty="0"/>
              <a:t> функции могут быть </a:t>
            </a:r>
            <a:r>
              <a:rPr lang="ru-RU" i="1" dirty="0"/>
              <a:t>вложены</a:t>
            </a:r>
            <a:r>
              <a:rPr lang="ru-RU" dirty="0"/>
              <a:t>, т.е. можно определить одну </a:t>
            </a:r>
            <a:r>
              <a:rPr lang="ru-RU" dirty="0" smtClean="0"/>
              <a:t>функцию </a:t>
            </a:r>
            <a:r>
              <a:rPr lang="ru-RU" dirty="0"/>
              <a:t>внутри </a:t>
            </a:r>
            <a:r>
              <a:rPr lang="ru-RU" dirty="0" smtClean="0"/>
              <a:t>другой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 = 1, b = 2;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f() {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 = 2;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g() {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alert(a + b);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g = f();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g(); 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4400" b="1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4400" b="1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2" descr="http://www.forestiere-historicalcenter.com/images/Question_Clip_Ar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038600"/>
            <a:ext cx="1149188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79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Замыкания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 = 1, b = 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// window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function f() {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 = 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buNone/>
            </a:pPr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LexicalEnvironment</a:t>
            </a:r>
            <a:r>
              <a:rPr lang="en-US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для </a:t>
            </a:r>
            <a:r>
              <a:rPr lang="en-US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f -&gt; window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return function g()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LexicalEnvironment</a:t>
            </a:r>
            <a:r>
              <a:rPr lang="en-US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для </a:t>
            </a:r>
            <a:r>
              <a:rPr lang="en-US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g -&gt;  </a:t>
            </a:r>
            <a:r>
              <a:rPr lang="en-US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LexicalEnvironment</a:t>
            </a:r>
            <a:r>
              <a:rPr lang="en-US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для </a:t>
            </a:r>
            <a:r>
              <a:rPr lang="en-US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alert(a + 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// (1) </a:t>
            </a:r>
            <a:r>
              <a:rPr lang="ru-RU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ищем переменные: </a:t>
            </a:r>
            <a:r>
              <a:rPr lang="ru-RU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LexEnv</a:t>
            </a:r>
            <a:r>
              <a:rPr lang="ru-RU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 для g -&gt; </a:t>
            </a:r>
            <a:r>
              <a:rPr lang="ru-RU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LexEnv</a:t>
            </a:r>
            <a:r>
              <a:rPr lang="ru-RU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 для f -&gt; </a:t>
            </a:r>
            <a:r>
              <a:rPr lang="ru-RU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window</a:t>
            </a:r>
            <a:r>
              <a:rPr lang="ru-RU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dirty="0">
              <a:solidFill>
                <a:srgbClr val="92D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g = f();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g(); // 4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35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95800" y="838200"/>
            <a:ext cx="4343400" cy="2133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/>
              <a:t>Алгоритм поиска a в </a:t>
            </a:r>
            <a:r>
              <a:rPr lang="ru-RU" sz="1400" dirty="0" smtClean="0"/>
              <a:t>строке (1):</a:t>
            </a:r>
          </a:p>
          <a:p>
            <a:endParaRPr lang="ru-RU" sz="1400" dirty="0"/>
          </a:p>
          <a:p>
            <a:r>
              <a:rPr lang="ru-RU" sz="1400" dirty="0" smtClean="0"/>
              <a:t>Собственный</a:t>
            </a:r>
            <a:r>
              <a:rPr lang="ru-RU" sz="1400" dirty="0"/>
              <a:t> </a:t>
            </a:r>
            <a:r>
              <a:rPr lang="ru-RU" sz="1400" dirty="0" err="1"/>
              <a:t>LexicalEnvironment</a:t>
            </a:r>
            <a:r>
              <a:rPr lang="ru-RU" sz="1400" dirty="0"/>
              <a:t> функции g будет пустой, т.к. никаких переменных и аргументов в g нет. Поэтому переменная a там не найдена</a:t>
            </a:r>
            <a:r>
              <a:rPr lang="ru-RU" sz="1400" dirty="0" smtClean="0"/>
              <a:t>.</a:t>
            </a:r>
          </a:p>
          <a:p>
            <a:endParaRPr lang="ru-RU" sz="1400" dirty="0"/>
          </a:p>
          <a:p>
            <a:r>
              <a:rPr lang="ru-RU" sz="1400" dirty="0"/>
              <a:t>Идем по ссылке во внешний </a:t>
            </a:r>
            <a:r>
              <a:rPr lang="ru-RU" sz="1400" dirty="0" err="1"/>
              <a:t>LexicalEnvironment</a:t>
            </a:r>
            <a:r>
              <a:rPr lang="ru-RU" sz="1400" dirty="0"/>
              <a:t> для f, который содержит {a : 2}, откуда и будет взята a.</a:t>
            </a:r>
          </a:p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52800" y="4343400"/>
            <a:ext cx="4343400" cy="2133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1400" dirty="0" smtClean="0"/>
          </a:p>
          <a:p>
            <a:r>
              <a:rPr lang="ru-RU" sz="1400" dirty="0" smtClean="0"/>
              <a:t>Алгоритм </a:t>
            </a:r>
            <a:r>
              <a:rPr lang="ru-RU" sz="1400" dirty="0"/>
              <a:t>поиска b в строке </a:t>
            </a:r>
            <a:r>
              <a:rPr lang="ru-RU" sz="1400" dirty="0" smtClean="0"/>
              <a:t>(1):</a:t>
            </a:r>
          </a:p>
          <a:p>
            <a:endParaRPr lang="ru-RU" sz="1400" dirty="0" smtClean="0"/>
          </a:p>
          <a:p>
            <a:r>
              <a:rPr lang="ru-RU" sz="1400" dirty="0" smtClean="0"/>
              <a:t>Ищем </a:t>
            </a:r>
            <a:r>
              <a:rPr lang="ru-RU" sz="1400" dirty="0"/>
              <a:t>ее в текущем объекте переменных g — пусто</a:t>
            </a:r>
            <a:r>
              <a:rPr lang="ru-RU" sz="1400" dirty="0" smtClean="0"/>
              <a:t>.</a:t>
            </a:r>
          </a:p>
          <a:p>
            <a:endParaRPr lang="ru-RU" sz="1400" dirty="0"/>
          </a:p>
          <a:p>
            <a:r>
              <a:rPr lang="ru-RU" sz="1400" dirty="0"/>
              <a:t>Затем — ищем во внешнем объекте {a: 2}, там её тоже </a:t>
            </a:r>
            <a:r>
              <a:rPr lang="ru-RU" sz="1400" dirty="0" smtClean="0"/>
              <a:t>нет.</a:t>
            </a:r>
          </a:p>
          <a:p>
            <a:endParaRPr lang="ru-RU" sz="1400" dirty="0"/>
          </a:p>
          <a:p>
            <a:r>
              <a:rPr lang="ru-RU" sz="1400" dirty="0"/>
              <a:t>Затем — в </a:t>
            </a:r>
            <a:r>
              <a:rPr lang="ru-RU" sz="1400" dirty="0" err="1"/>
              <a:t>window</a:t>
            </a:r>
            <a:r>
              <a:rPr lang="ru-RU" sz="1400" dirty="0"/>
              <a:t>: `{a:1, b: 2, f:function}, откуда в итоге и возьмём значение.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78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Замыкания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b="1" dirty="0"/>
              <a:t>«Замыканием» функции называются вся цепочка объектов переменных, которая при этом образуется</a:t>
            </a:r>
            <a:r>
              <a:rPr lang="ru-RU" b="1" dirty="0" smtClean="0"/>
              <a:t>.</a:t>
            </a:r>
          </a:p>
          <a:p>
            <a:endParaRPr lang="ru-RU" b="1" dirty="0" smtClean="0"/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makeCounter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currentCount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currentCount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currentCount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};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counter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makeCounter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каждый вызов увеличивает счетчик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counter();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counter();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alert( counter() ); 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c1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makeCounter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c2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makeCounter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alert( c1() ); 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alert( c2() ); 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1, </a:t>
            </a:r>
            <a:r>
              <a:rPr lang="ru-RU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счетчики независимы</a:t>
            </a:r>
            <a:endParaRPr lang="en-US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36</a:t>
            </a:fld>
            <a:endParaRPr lang="en-US"/>
          </a:p>
        </p:txBody>
      </p:sp>
      <p:pic>
        <p:nvPicPr>
          <p:cNvPr id="6" name="Picture 2" descr="http://www.forestiere-historicalcenter.com/images/Question_Clip_Ar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688" y="1898080"/>
            <a:ext cx="1149188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forestiere-historicalcenter.com/images/Question_Clip_Art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408" y="4572000"/>
            <a:ext cx="852783" cy="147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09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</a:t>
            </a:r>
            <a:r>
              <a:rPr lang="ru-RU" dirty="0"/>
              <a:t>?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Вопросы приветствуются!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37</a:t>
            </a:fld>
            <a:endParaRPr lang="en-US"/>
          </a:p>
        </p:txBody>
      </p:sp>
      <p:pic>
        <p:nvPicPr>
          <p:cNvPr id="10242" name="Picture 2" descr="http://kidsturncentral3.com/clipart/cat7c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67200"/>
            <a:ext cx="1905000" cy="21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e-BY" dirty="0"/>
              <a:t>вызов функции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Объявленная функция доступна по </a:t>
            </a:r>
            <a:r>
              <a:rPr lang="ru-RU" dirty="0" smtClean="0"/>
              <a:t>имени</a:t>
            </a:r>
            <a:endParaRPr lang="en-US" dirty="0" smtClean="0"/>
          </a:p>
          <a:p>
            <a:endParaRPr lang="en-US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be-BY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be-BY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e-BY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starline() {</a:t>
            </a:r>
            <a:endParaRPr lang="be-BY" sz="24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be-BY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be-BY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be-BY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be-BY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be-BY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e-BY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 = 0; i &lt; 45; i++) {</a:t>
            </a:r>
            <a:endParaRPr lang="be-BY" sz="24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be-BY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document.write(</a:t>
            </a:r>
            <a:r>
              <a:rPr lang="be-BY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"*"</a:t>
            </a:r>
            <a:r>
              <a:rPr lang="be-BY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be-BY" sz="24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be-BY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}</a:t>
            </a:r>
            <a:endParaRPr lang="be-BY" sz="24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be-BY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be-BY" sz="6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be-BY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starline</a:t>
            </a:r>
            <a:r>
              <a:rPr lang="be-BY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be-BY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document.write(</a:t>
            </a:r>
            <a:r>
              <a:rPr lang="be-BY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"&lt;p&gt;это абзац&lt;/p&gt;"</a:t>
            </a:r>
            <a:r>
              <a:rPr lang="be-BY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be-BY" sz="2800" dirty="0"/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Локальные переменные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Функция </a:t>
            </a:r>
            <a:r>
              <a:rPr lang="ru-RU" dirty="0" smtClean="0"/>
              <a:t>может содержать </a:t>
            </a:r>
            <a:r>
              <a:rPr lang="ru-RU" b="1" i="1" dirty="0" smtClean="0"/>
              <a:t>локальные</a:t>
            </a:r>
            <a:r>
              <a:rPr lang="ru-RU" dirty="0" smtClean="0"/>
              <a:t> переменные, объявленные </a:t>
            </a:r>
            <a:r>
              <a:rPr lang="ru-RU" dirty="0"/>
              <a:t>через </a:t>
            </a:r>
            <a:r>
              <a:rPr lang="ru-RU" b="1" dirty="0"/>
              <a:t>var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Такие </a:t>
            </a:r>
            <a:r>
              <a:rPr lang="ru-RU" dirty="0"/>
              <a:t>переменные видны только внутри функции</a:t>
            </a:r>
            <a:r>
              <a:rPr lang="ru-RU" dirty="0" smtClean="0"/>
              <a:t>:</a:t>
            </a:r>
          </a:p>
          <a:p>
            <a:endParaRPr lang="ru-RU" dirty="0" smtClean="0"/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showMessage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message = '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Привет, я - Вася!';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/*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локальная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переменная */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alert(message);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showMessage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 // '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Привет, я - Вася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!‘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alert(message);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&lt;--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будет ошибка, т.к. переменная видна только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внутри */</a:t>
            </a:r>
          </a:p>
          <a:p>
            <a:pPr marL="0" indent="0">
              <a:buNone/>
            </a:pPr>
            <a:endParaRPr lang="ru-RU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9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Локальные переменные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/>
              <a:t>Блоки if/else, switch, for и т.п. не влияют на область видимости. </a:t>
            </a:r>
            <a:r>
              <a:rPr lang="ru-RU" dirty="0"/>
              <a:t>При объявлении переменной в таких блоках, она всё равно будет видна во всей функции</a:t>
            </a:r>
            <a:r>
              <a:rPr lang="ru-RU" dirty="0" smtClean="0"/>
              <a:t>.</a:t>
            </a:r>
          </a:p>
          <a:p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function count() {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&lt;3;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/* .. */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alert(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=3,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последнее значение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цикла */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9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Внешние переменные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Функция может обратиться ко внешней переменной, например</a:t>
            </a:r>
            <a:r>
              <a:rPr lang="ru-RU" dirty="0" smtClean="0"/>
              <a:t>:</a:t>
            </a:r>
          </a:p>
          <a:p>
            <a:endParaRPr lang="ru-RU" dirty="0" smtClean="0"/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userName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Вася';</a:t>
            </a:r>
          </a:p>
          <a:p>
            <a:pPr marL="0" indent="0">
              <a:buNone/>
            </a:pP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showMessage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message = '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Привет, я '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userName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alert(message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showMessage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 //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Привет, я Вася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6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Внешние переменные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/>
              <a:t>Доступ возможен не только на чтение, но и на запись. При этом, так как переменная внешняя, то изменения будут </a:t>
            </a:r>
            <a:r>
              <a:rPr lang="ru-RU" dirty="0" smtClean="0"/>
              <a:t>видны </a:t>
            </a:r>
            <a:r>
              <a:rPr lang="ru-RU" dirty="0"/>
              <a:t>и снаружи функции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userName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Вася';</a:t>
            </a:r>
          </a:p>
          <a:p>
            <a:pPr marL="0" indent="0">
              <a:buNone/>
            </a:pP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showMessage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userName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Петя';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/* присвоение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во внешнюю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переменную */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message = '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Привет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, я '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userName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alert(message);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showMessage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userName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Петя, значение внешней переменной изменено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функцией */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9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Что бы изменилось?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userName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Вася';</a:t>
            </a:r>
          </a:p>
          <a:p>
            <a:pPr marL="0" indent="0">
              <a:buNone/>
            </a:pP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showMessage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userName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'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Петя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’,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message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'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Привет, я '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userName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alert(message);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showMessage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userName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 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2" descr="http://www.forestiere-historicalcenter.com/images/Question_Clip_Ar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114800"/>
            <a:ext cx="1149188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39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TAcademy">
  <a:themeElements>
    <a:clrScheme name="ОЦ ПВТ">
      <a:dk1>
        <a:sysClr val="windowText" lastClr="000000"/>
      </a:dk1>
      <a:lt1>
        <a:sysClr val="window" lastClr="FFFFFF"/>
      </a:lt1>
      <a:dk2>
        <a:srgbClr val="92D050"/>
      </a:dk2>
      <a:lt2>
        <a:srgbClr val="E9F5DB"/>
      </a:lt2>
      <a:accent1>
        <a:srgbClr val="92D050"/>
      </a:accent1>
      <a:accent2>
        <a:srgbClr val="FFC000"/>
      </a:accent2>
      <a:accent3>
        <a:srgbClr val="92D050"/>
      </a:accent3>
      <a:accent4>
        <a:srgbClr val="7F7F7F"/>
      </a:accent4>
      <a:accent5>
        <a:srgbClr val="49711E"/>
      </a:accent5>
      <a:accent6>
        <a:srgbClr val="FF0000"/>
      </a:accent6>
      <a:hlink>
        <a:srgbClr val="92D050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ITAcademy</Template>
  <TotalTime>1218</TotalTime>
  <Words>1155</Words>
  <Application>Microsoft Office PowerPoint</Application>
  <PresentationFormat>Экран (4:3)</PresentationFormat>
  <Paragraphs>441</Paragraphs>
  <Slides>37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50" baseType="lpstr">
      <vt:lpstr>Arial Unicode MS</vt:lpstr>
      <vt:lpstr>Arial</vt:lpstr>
      <vt:lpstr>Calibri</vt:lpstr>
      <vt:lpstr>Cambria</vt:lpstr>
      <vt:lpstr>Century Gothic</vt:lpstr>
      <vt:lpstr>Consolas</vt:lpstr>
      <vt:lpstr>Courier New</vt:lpstr>
      <vt:lpstr>Georgia</vt:lpstr>
      <vt:lpstr>Impact</vt:lpstr>
      <vt:lpstr>Verdana</vt:lpstr>
      <vt:lpstr>Verdana</vt:lpstr>
      <vt:lpstr>Wingdings</vt:lpstr>
      <vt:lpstr>ITAcademy</vt:lpstr>
      <vt:lpstr>JavaScript</vt:lpstr>
      <vt:lpstr>Функции в JavaScript</vt:lpstr>
      <vt:lpstr>Определение и вызов функции</vt:lpstr>
      <vt:lpstr>вызов функции</vt:lpstr>
      <vt:lpstr>Локальные переменные</vt:lpstr>
      <vt:lpstr>Локальные переменные</vt:lpstr>
      <vt:lpstr>Внешние переменные</vt:lpstr>
      <vt:lpstr>Внешние переменные</vt:lpstr>
      <vt:lpstr>Что бы изменилось?</vt:lpstr>
      <vt:lpstr>Глобальные переменные</vt:lpstr>
      <vt:lpstr>Параметры (аргументы)</vt:lpstr>
      <vt:lpstr>Параметры (аргументы) по умолчанию</vt:lpstr>
      <vt:lpstr>Вызов с необязательными параметрами</vt:lpstr>
      <vt:lpstr>Работа с неопределенным числом параметров</vt:lpstr>
      <vt:lpstr>Возврат значения</vt:lpstr>
      <vt:lpstr>Возврат значения. Инструкция return</vt:lpstr>
      <vt:lpstr>function declaration ,  function expression, self-invoking function</vt:lpstr>
      <vt:lpstr>Функция - это значение</vt:lpstr>
      <vt:lpstr>Функция - это значение</vt:lpstr>
      <vt:lpstr>Копирование функций</vt:lpstr>
      <vt:lpstr>Function Declaration vs Function Expression</vt:lpstr>
      <vt:lpstr>Презентация PowerPoint</vt:lpstr>
      <vt:lpstr>Анонимная функция</vt:lpstr>
      <vt:lpstr>Время  создания Function Declaration</vt:lpstr>
      <vt:lpstr>Function Expression</vt:lpstr>
      <vt:lpstr>Function Expression: как правильно?</vt:lpstr>
      <vt:lpstr>Self-invoking function</vt:lpstr>
      <vt:lpstr>Сравнение функций</vt:lpstr>
      <vt:lpstr>Презентация PowerPoint</vt:lpstr>
      <vt:lpstr>Замыкания</vt:lpstr>
      <vt:lpstr>Замыкания. Порядок создания глобальных переменных и функций</vt:lpstr>
      <vt:lpstr>Замыкания. Локальные переменные</vt:lpstr>
      <vt:lpstr>Доступ к внешним переменным</vt:lpstr>
      <vt:lpstr>Вложенные функции. Замыкания</vt:lpstr>
      <vt:lpstr>Замыкания</vt:lpstr>
      <vt:lpstr>Замыкания</vt:lpstr>
      <vt:lpstr>Вопросы?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WEB-дизайн.  Основы HTML5.</dc:title>
  <dc:creator>Maria Prinus</dc:creator>
  <cp:lastModifiedBy>PawelGil</cp:lastModifiedBy>
  <cp:revision>948</cp:revision>
  <dcterms:created xsi:type="dcterms:W3CDTF">2012-07-24T15:03:07Z</dcterms:created>
  <dcterms:modified xsi:type="dcterms:W3CDTF">2014-11-11T11:01:06Z</dcterms:modified>
</cp:coreProperties>
</file>