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34"/>
  </p:notesMasterIdLst>
  <p:sldIdLst>
    <p:sldId id="256" r:id="rId2"/>
    <p:sldId id="267" r:id="rId3"/>
    <p:sldId id="284" r:id="rId4"/>
    <p:sldId id="285" r:id="rId5"/>
    <p:sldId id="286" r:id="rId6"/>
    <p:sldId id="287" r:id="rId7"/>
    <p:sldId id="291" r:id="rId8"/>
    <p:sldId id="289" r:id="rId9"/>
    <p:sldId id="290" r:id="rId10"/>
    <p:sldId id="292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93" r:id="rId20"/>
    <p:sldId id="294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22" autoAdjust="0"/>
  </p:normalViewPr>
  <p:slideViewPr>
    <p:cSldViewPr>
      <p:cViewPr varScale="1">
        <p:scale>
          <a:sx n="126" d="100"/>
          <a:sy n="126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DE12-2DD3-41F6-A632-A4F5B8035AF6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94E6-6EE7-4E40-BDF2-D92DBF4D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143108" y="6351152"/>
            <a:ext cx="65034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Operators/Operator_Precedence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Данные, их типы. Основные операторы.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Специальные числовые константы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731064"/>
              </p:ext>
            </p:extLst>
          </p:nvPr>
        </p:nvGraphicFramePr>
        <p:xfrm>
          <a:off x="457200" y="1600200"/>
          <a:ext cx="82296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Константа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Специальное значение, обозначающее бесконечность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Специальное значение – «</a:t>
                      </a:r>
                      <a:r>
                        <a:rPr lang="ru-RU" dirty="0" err="1" smtClean="0"/>
                        <a:t>нечисло</a:t>
                      </a:r>
                      <a:r>
                        <a:rPr lang="ru-RU" dirty="0" smtClean="0"/>
                        <a:t>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Number.MAX_VALUE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Максимальное представимое 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Number.MIN_VALUE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Наименьшее (ближайшее к нулю) представимое 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Number.NaN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Специальное значение – «</a:t>
                      </a:r>
                      <a:r>
                        <a:rPr lang="ru-RU" dirty="0" err="1" smtClean="0"/>
                        <a:t>нечисло</a:t>
                      </a:r>
                      <a:r>
                        <a:rPr lang="ru-RU" dirty="0" smtClean="0"/>
                        <a:t>»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Number.POSITIVE_INFINITY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Специальное значение, обозначающее плюс бесконечность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Number.NEGATIVE_INFINITY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Специальное значение, обозначающее минус бесконечность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i="1" dirty="0"/>
              <a:t>Строка </a:t>
            </a:r>
            <a:r>
              <a:rPr lang="ru-RU" dirty="0"/>
              <a:t>представляет </a:t>
            </a:r>
            <a:r>
              <a:rPr lang="ru-RU" dirty="0" smtClean="0"/>
              <a:t>собой последовательность </a:t>
            </a:r>
            <a:r>
              <a:rPr lang="ru-RU" dirty="0"/>
              <a:t>букв, цифр, знаков </a:t>
            </a:r>
            <a:r>
              <a:rPr lang="ru-RU" dirty="0" smtClean="0"/>
              <a:t>пунктуации и </a:t>
            </a:r>
            <a:r>
              <a:rPr lang="ru-RU" dirty="0"/>
              <a:t>прочих </a:t>
            </a:r>
            <a:r>
              <a:rPr lang="ru-RU" dirty="0" err="1" smtClean="0"/>
              <a:t>Unicode</a:t>
            </a:r>
            <a:r>
              <a:rPr lang="ru-RU" dirty="0" smtClean="0"/>
              <a:t>-символов </a:t>
            </a:r>
            <a:r>
              <a:rPr lang="ru-RU" dirty="0"/>
              <a:t>и является типом данных </a:t>
            </a:r>
            <a:r>
              <a:rPr lang="ru-RU" dirty="0" smtClean="0"/>
              <a:t>для представления </a:t>
            </a:r>
            <a:r>
              <a:rPr lang="ru-RU" dirty="0"/>
              <a:t>текста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Строки заключаются в кавычки, одинарные или двойные.</a:t>
            </a:r>
          </a:p>
          <a:p>
            <a:endParaRPr lang="ru-RU" dirty="0" smtClean="0"/>
          </a:p>
          <a:p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"" // Это пустая строка: в ней ноль символов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'testing'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"3.14"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'name="</a:t>
            </a:r>
            <a:r>
              <a:rPr lang="en-US" dirty="0" err="1"/>
              <a:t>myform</a:t>
            </a:r>
            <a:r>
              <a:rPr lang="en-US" dirty="0"/>
              <a:t>"'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"Вы предпочитаете книги издательства </a:t>
            </a:r>
            <a:r>
              <a:rPr lang="ru-RU" dirty="0" err="1"/>
              <a:t>O'Reilly</a:t>
            </a:r>
            <a:r>
              <a:rPr lang="ru-RU" dirty="0"/>
              <a:t>, не правда ли?"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"В этом строковом литерале\</a:t>
            </a:r>
            <a:r>
              <a:rPr lang="ru-RU" dirty="0" err="1"/>
              <a:t>nдве</a:t>
            </a:r>
            <a:r>
              <a:rPr lang="ru-RU" dirty="0"/>
              <a:t> строки"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"π </a:t>
            </a:r>
            <a:r>
              <a:rPr lang="ru-RU" dirty="0" smtClean="0"/>
              <a:t>- </a:t>
            </a:r>
            <a:r>
              <a:rPr lang="ru-RU" dirty="0"/>
              <a:t>это отношение длины окружности круга к его диаметру"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1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Строки и управляющие последовательности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Символ обратного </a:t>
            </a:r>
            <a:r>
              <a:rPr lang="ru-RU" dirty="0" err="1"/>
              <a:t>слэша</a:t>
            </a:r>
            <a:r>
              <a:rPr lang="ru-RU" dirty="0"/>
              <a:t> (\) имеет специальное назначение в </a:t>
            </a:r>
            <a:r>
              <a:rPr lang="ru-RU" dirty="0" err="1" smtClean="0"/>
              <a:t>JavaScript</a:t>
            </a:r>
            <a:r>
              <a:rPr lang="ru-RU" dirty="0" smtClean="0"/>
              <a:t> строках</a:t>
            </a:r>
            <a:r>
              <a:rPr lang="ru-RU" dirty="0"/>
              <a:t>.</a:t>
            </a:r>
          </a:p>
          <a:p>
            <a:r>
              <a:rPr lang="ru-RU" dirty="0"/>
              <a:t>Вместе с символами, следующими за ним, он обозначает символ, не </a:t>
            </a:r>
            <a:r>
              <a:rPr lang="ru-RU" dirty="0" smtClean="0"/>
              <a:t>представимый </a:t>
            </a:r>
            <a:r>
              <a:rPr lang="ru-RU" dirty="0"/>
              <a:t>внутри строки другими способами. 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\</a:t>
            </a:r>
            <a:r>
              <a:rPr lang="ru-RU" b="1" dirty="0"/>
              <a:t>n</a:t>
            </a:r>
            <a:r>
              <a:rPr lang="ru-RU" dirty="0"/>
              <a:t> – это </a:t>
            </a:r>
            <a:r>
              <a:rPr lang="ru-RU" i="1" dirty="0"/>
              <a:t>управляющая </a:t>
            </a:r>
            <a:r>
              <a:rPr lang="ru-RU" i="1" dirty="0" smtClean="0"/>
              <a:t>последовательность </a:t>
            </a:r>
            <a:r>
              <a:rPr lang="ru-RU" dirty="0"/>
              <a:t>(</a:t>
            </a:r>
            <a:r>
              <a:rPr lang="ru-RU" i="1" dirty="0" err="1"/>
              <a:t>escape</a:t>
            </a:r>
            <a:r>
              <a:rPr lang="ru-RU" i="1" dirty="0"/>
              <a:t> </a:t>
            </a:r>
            <a:r>
              <a:rPr lang="ru-RU" i="1" dirty="0" err="1"/>
              <a:t>sequence</a:t>
            </a:r>
            <a:r>
              <a:rPr lang="ru-RU" dirty="0"/>
              <a:t>), обозначающая символ перевода </a:t>
            </a:r>
            <a:r>
              <a:rPr lang="ru-RU" dirty="0" smtClean="0"/>
              <a:t>строки</a:t>
            </a:r>
          </a:p>
          <a:p>
            <a:r>
              <a:rPr lang="ru-RU" dirty="0" smtClean="0"/>
              <a:t>последовательность </a:t>
            </a:r>
            <a:r>
              <a:rPr lang="ru-RU" b="1" dirty="0" smtClean="0"/>
              <a:t>\'</a:t>
            </a:r>
            <a:r>
              <a:rPr lang="ru-RU" dirty="0" smtClean="0"/>
              <a:t>, </a:t>
            </a:r>
            <a:r>
              <a:rPr lang="ru-RU" dirty="0"/>
              <a:t>обозначающая символ одинарной кавычки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5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Найдите ошибку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messageText</a:t>
            </a:r>
            <a:r>
              <a:rPr lang="en-US" dirty="0" smtClean="0"/>
              <a:t> = </a:t>
            </a:r>
            <a:r>
              <a:rPr lang="ru-RU" dirty="0" smtClean="0"/>
              <a:t>"Вы </a:t>
            </a:r>
            <a:r>
              <a:rPr lang="ru-RU" dirty="0"/>
              <a:t>предпочитаете книги издательства </a:t>
            </a:r>
            <a:r>
              <a:rPr lang="ru-RU" dirty="0" err="1"/>
              <a:t>O'Reilly</a:t>
            </a:r>
            <a:r>
              <a:rPr lang="ru-RU" dirty="0"/>
              <a:t>, не правда ли?"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93" y="3810000"/>
            <a:ext cx="1414213" cy="24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3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Правильно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messageText</a:t>
            </a:r>
            <a:r>
              <a:rPr lang="en-US" dirty="0"/>
              <a:t> = </a:t>
            </a:r>
            <a:r>
              <a:rPr lang="ru-RU" dirty="0"/>
              <a:t>"Вы предпочитаете книги издательства </a:t>
            </a:r>
            <a:r>
              <a:rPr lang="ru-RU" b="1" dirty="0" smtClean="0"/>
              <a:t>O\'</a:t>
            </a:r>
            <a:r>
              <a:rPr lang="ru-RU" b="1" dirty="0" err="1" smtClean="0"/>
              <a:t>Reilly</a:t>
            </a:r>
            <a:r>
              <a:rPr lang="ru-RU" dirty="0"/>
              <a:t>, не правда ли?"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Существует всего два логических </a:t>
            </a:r>
            <a:r>
              <a:rPr lang="ru-RU" dirty="0"/>
              <a:t>значения - </a:t>
            </a:r>
            <a:r>
              <a:rPr lang="ru-RU" b="1" dirty="0" err="1"/>
              <a:t>true</a:t>
            </a:r>
            <a:r>
              <a:rPr lang="ru-RU" dirty="0"/>
              <a:t> (истина) и </a:t>
            </a:r>
            <a:r>
              <a:rPr lang="ru-RU" b="1" dirty="0" err="1"/>
              <a:t>false</a:t>
            </a:r>
            <a:r>
              <a:rPr lang="ru-RU" dirty="0"/>
              <a:t> (ложь).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checked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/* поле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формы помечено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галочкой */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checked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; /*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поле формы не содержит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галочки */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308302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Функция</a:t>
            </a:r>
            <a:r>
              <a:rPr lang="ru-RU" dirty="0"/>
              <a:t> – это фрагмент исполняемого кода, который определен в </a:t>
            </a:r>
            <a:r>
              <a:rPr lang="ru-RU" dirty="0" smtClean="0"/>
              <a:t>скрипте </a:t>
            </a:r>
            <a:r>
              <a:rPr lang="ru-RU" dirty="0"/>
              <a:t>или заранее предопределен в реализации </a:t>
            </a:r>
            <a:r>
              <a:rPr lang="ru-RU" dirty="0" err="1"/>
              <a:t>JavaScript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 smtClean="0"/>
              <a:t>Функция</a:t>
            </a:r>
            <a:r>
              <a:rPr lang="ru-RU" dirty="0" smtClean="0"/>
              <a:t> </a:t>
            </a:r>
            <a:r>
              <a:rPr lang="ru-RU" dirty="0"/>
              <a:t>определяется только один раз, </a:t>
            </a:r>
            <a:r>
              <a:rPr lang="ru-RU" dirty="0" smtClean="0"/>
              <a:t>но может исполняться </a:t>
            </a:r>
            <a:r>
              <a:rPr lang="ru-RU" dirty="0"/>
              <a:t>или </a:t>
            </a:r>
            <a:r>
              <a:rPr lang="ru-RU" dirty="0" smtClean="0"/>
              <a:t>вызываться сколько угодно раз. </a:t>
            </a:r>
          </a:p>
          <a:p>
            <a:r>
              <a:rPr lang="ru-RU" dirty="0" smtClean="0"/>
              <a:t>Функции </a:t>
            </a:r>
            <a:r>
              <a:rPr lang="ru-RU" dirty="0"/>
              <a:t>могут передаваться </a:t>
            </a:r>
            <a:r>
              <a:rPr lang="ru-RU" b="1" dirty="0"/>
              <a:t>аргументы</a:t>
            </a:r>
            <a:r>
              <a:rPr lang="ru-RU" dirty="0"/>
              <a:t>, или </a:t>
            </a:r>
            <a:r>
              <a:rPr lang="ru-RU" b="1" dirty="0"/>
              <a:t>параметры</a:t>
            </a:r>
            <a:r>
              <a:rPr lang="ru-RU" dirty="0"/>
              <a:t>, определяющие значение или значения, для которых она должна выполнять вычисления; также функция может возвращать значение, представляющее собой результат этих вычислений.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67544" y="4572000"/>
            <a:ext cx="8075240" cy="1665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sayHelloToWorld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Мы сказали Привет, мир!!!");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3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Объект</a:t>
            </a:r>
            <a:r>
              <a:rPr lang="ru-RU" dirty="0"/>
              <a:t> – это коллекция именованных значений, которые обычно называют свойствами (</a:t>
            </a:r>
            <a:r>
              <a:rPr lang="ru-RU" dirty="0" err="1"/>
              <a:t>properties</a:t>
            </a:r>
            <a:r>
              <a:rPr lang="ru-RU" dirty="0"/>
              <a:t>) объекта. </a:t>
            </a:r>
          </a:p>
          <a:p>
            <a:r>
              <a:rPr lang="ru-RU" b="1" dirty="0"/>
              <a:t>Свойства объектов</a:t>
            </a:r>
            <a:r>
              <a:rPr lang="ru-RU" dirty="0"/>
              <a:t> во многом похожи на переменные – они могут содержать любой тип данных, включая массивы, функции и другие объекты.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var point = { </a:t>
            </a:r>
          </a:p>
          <a:p>
            <a:pPr marL="0" indent="0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2.3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y: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name: “point”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/>
              <a:t>Массив</a:t>
            </a:r>
            <a:r>
              <a:rPr lang="ru-RU" dirty="0"/>
              <a:t> (</a:t>
            </a:r>
            <a:r>
              <a:rPr lang="ru-RU" dirty="0" err="1"/>
              <a:t>array</a:t>
            </a:r>
            <a:r>
              <a:rPr lang="ru-RU" dirty="0"/>
              <a:t>) - представляет собой коллекцию значений. </a:t>
            </a:r>
          </a:p>
          <a:p>
            <a:r>
              <a:rPr lang="ru-RU" dirty="0"/>
              <a:t>В массиве каждое значение имеет номер, или </a:t>
            </a:r>
            <a:r>
              <a:rPr lang="ru-RU" b="1" dirty="0"/>
              <a:t>индекс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 Array();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1.2;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"JavaScript";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true;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{ x:1, y:3 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5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Значение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Ключевое слово </a:t>
            </a:r>
            <a:r>
              <a:rPr lang="ru-RU" b="1" dirty="0" err="1"/>
              <a:t>null</a:t>
            </a:r>
            <a:r>
              <a:rPr lang="ru-RU" dirty="0"/>
              <a:t> в </a:t>
            </a:r>
            <a:r>
              <a:rPr lang="ru-RU" dirty="0" err="1"/>
              <a:t>JavaScript</a:t>
            </a:r>
            <a:r>
              <a:rPr lang="ru-RU" dirty="0"/>
              <a:t> имеет специальный смысл. </a:t>
            </a:r>
            <a:endParaRPr lang="en-US" dirty="0" smtClean="0"/>
          </a:p>
          <a:p>
            <a:r>
              <a:rPr lang="ru-RU" dirty="0" smtClean="0"/>
              <a:t>Обычно </a:t>
            </a:r>
            <a:r>
              <a:rPr lang="ru-RU" dirty="0"/>
              <a:t>считается, что у значения </a:t>
            </a:r>
            <a:r>
              <a:rPr lang="ru-RU" b="1" dirty="0" err="1"/>
              <a:t>null</a:t>
            </a:r>
            <a:r>
              <a:rPr lang="ru-RU" dirty="0"/>
              <a:t> объектный тип и оно говорит об отсутствии объекта.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/>
              <a:t>переменная равна </a:t>
            </a:r>
            <a:r>
              <a:rPr lang="ru-RU" b="1" dirty="0" err="1"/>
              <a:t>null</a:t>
            </a:r>
            <a:r>
              <a:rPr lang="ru-RU" dirty="0"/>
              <a:t>, следовательно, в ней не содержится допустимого объекта, массива, числа, строки или логического значения. </a:t>
            </a:r>
            <a:r>
              <a:rPr lang="ru-RU" dirty="0" smtClean="0"/>
              <a:t>Но вы должны самостоятельно присвоить </a:t>
            </a:r>
            <a:r>
              <a:rPr lang="en-US" b="1" dirty="0" smtClean="0"/>
              <a:t>null</a:t>
            </a:r>
            <a:r>
              <a:rPr lang="en-US" dirty="0" smtClean="0"/>
              <a:t> </a:t>
            </a:r>
            <a:r>
              <a:rPr lang="ru-RU" dirty="0" smtClean="0"/>
              <a:t>переменной, в противном случае она будет </a:t>
            </a:r>
            <a:r>
              <a:rPr lang="en-US" b="1" dirty="0" smtClean="0"/>
              <a:t>undefined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Когда </a:t>
            </a:r>
            <a:r>
              <a:rPr lang="ru-RU" dirty="0"/>
              <a:t>значение </a:t>
            </a:r>
            <a:r>
              <a:rPr lang="ru-RU" b="1" dirty="0" err="1"/>
              <a:t>null</a:t>
            </a:r>
            <a:r>
              <a:rPr lang="ru-RU" dirty="0"/>
              <a:t> используется в логическом контексте, оно преобразуется в значение </a:t>
            </a:r>
            <a:r>
              <a:rPr lang="ru-RU" b="1" dirty="0" err="1"/>
              <a:t>false</a:t>
            </a:r>
            <a:r>
              <a:rPr lang="ru-RU" dirty="0"/>
              <a:t>, в числовом контексте оно преобразуется в значение </a:t>
            </a:r>
            <a:r>
              <a:rPr lang="ru-RU" b="1" dirty="0"/>
              <a:t>0</a:t>
            </a:r>
            <a:r>
              <a:rPr lang="ru-RU" dirty="0"/>
              <a:t>, а в строковом контексте - в строку "</a:t>
            </a:r>
            <a:r>
              <a:rPr lang="ru-RU" b="1" dirty="0" err="1"/>
              <a:t>null</a:t>
            </a:r>
            <a:r>
              <a:rPr lang="ru-RU" dirty="0"/>
              <a:t>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Уточнения. Где подключать?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Javascript</a:t>
            </a:r>
            <a:r>
              <a:rPr lang="ru-RU" sz="2800" dirty="0"/>
              <a:t> подключается напрямую в HTML-файл.</a:t>
            </a:r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>
          <a:xfrm>
            <a:off x="467544" y="2514600"/>
            <a:ext cx="8075240" cy="3722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 world!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("Hello world!");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804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Значение </a:t>
            </a:r>
            <a:r>
              <a:rPr lang="en-US" dirty="0"/>
              <a:t>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 smtClean="0"/>
              <a:t>undefined</a:t>
            </a:r>
            <a:r>
              <a:rPr lang="en-US" dirty="0" smtClean="0"/>
              <a:t> </a:t>
            </a:r>
            <a:r>
              <a:rPr lang="ru-RU" dirty="0" smtClean="0"/>
              <a:t>возвращается при обращении либо к переменной, которая была объявлена, но </a:t>
            </a:r>
            <a:r>
              <a:rPr lang="ru-RU" dirty="0"/>
              <a:t>которой никогда не </a:t>
            </a:r>
            <a:r>
              <a:rPr lang="ru-RU" dirty="0" smtClean="0"/>
              <a:t> присваивалось </a:t>
            </a:r>
            <a:r>
              <a:rPr lang="ru-RU" dirty="0"/>
              <a:t>значение, либо к свойству объекта, </a:t>
            </a:r>
            <a:r>
              <a:rPr lang="ru-RU" dirty="0" smtClean="0"/>
              <a:t>которое </a:t>
            </a:r>
            <a:r>
              <a:rPr lang="ru-RU" dirty="0"/>
              <a:t>не существует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Оператор </a:t>
            </a:r>
            <a:r>
              <a:rPr lang="en-US" dirty="0" smtClean="0"/>
              <a:t>“</a:t>
            </a:r>
            <a:r>
              <a:rPr lang="ru-RU" dirty="0" smtClean="0"/>
              <a:t>==</a:t>
            </a:r>
            <a:r>
              <a:rPr lang="en-US" dirty="0" smtClean="0"/>
              <a:t>“</a:t>
            </a:r>
            <a:r>
              <a:rPr lang="ru-RU" dirty="0" smtClean="0"/>
              <a:t> говорит, что </a:t>
            </a:r>
            <a:endParaRPr lang="en-US" dirty="0" smtClean="0"/>
          </a:p>
          <a:p>
            <a:pPr lvl="1"/>
            <a:r>
              <a:rPr lang="en-US" b="1" dirty="0" smtClean="0"/>
              <a:t>undefined == null</a:t>
            </a:r>
          </a:p>
          <a:p>
            <a:r>
              <a:rPr lang="ru-RU" dirty="0" smtClean="0"/>
              <a:t>Чтобы их отличить используется оператор ===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Чем отличается оператор от операнда?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93" y="3429000"/>
            <a:ext cx="1414213" cy="24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5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Оператор </a:t>
            </a:r>
            <a:r>
              <a:rPr lang="ru-RU" dirty="0" smtClean="0"/>
              <a:t>– наименьшая часть языка программирования, которая представляет из себя какую-то инструкцию.</a:t>
            </a:r>
          </a:p>
          <a:p>
            <a:r>
              <a:rPr lang="ru-RU" b="1" dirty="0" smtClean="0"/>
              <a:t>Операнд</a:t>
            </a:r>
            <a:r>
              <a:rPr lang="ru-RU" dirty="0" smtClean="0"/>
              <a:t> – то, над чем выполняются действия с использованием операторов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count + 1,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“our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text”.length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10 - 5;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19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 присваивания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Оператор присваивания выглядит как знак равенства </a:t>
            </a:r>
            <a:r>
              <a:rPr lang="ru-RU" dirty="0" smtClean="0"/>
              <a:t>=.</a:t>
            </a:r>
          </a:p>
          <a:p>
            <a:r>
              <a:rPr lang="ru-RU" dirty="0"/>
              <a:t>Он вычисляет выражение, которое находится справа, и присваивает результат переменной. Это выражение может быть достаточно сложным и включать в себя любые другие </a:t>
            </a:r>
            <a:r>
              <a:rPr lang="ru-RU" dirty="0" smtClean="0"/>
              <a:t>переменные.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1066800" y="3733800"/>
            <a:ext cx="2961456" cy="23042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var a = 1;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var b = 2;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a = b + a + 3;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(a); // 6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648200" y="3733800"/>
            <a:ext cx="4267200" cy="23042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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var a, b, c;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a = b = c = 2 + 2;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16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Базовые арифметические операторы </a:t>
            </a:r>
            <a:r>
              <a:rPr lang="ru-RU" dirty="0" smtClean="0"/>
              <a:t>плюс</a:t>
            </a:r>
            <a:r>
              <a:rPr lang="ru-RU" dirty="0"/>
              <a:t> </a:t>
            </a:r>
            <a:r>
              <a:rPr lang="ru-RU" dirty="0"/>
              <a:t>+</a:t>
            </a:r>
            <a:r>
              <a:rPr lang="ru-RU" dirty="0"/>
              <a:t>, минус </a:t>
            </a:r>
            <a:r>
              <a:rPr lang="ru-RU" dirty="0"/>
              <a:t>-</a:t>
            </a:r>
            <a:r>
              <a:rPr lang="ru-RU" dirty="0"/>
              <a:t>, умножить </a:t>
            </a:r>
            <a:r>
              <a:rPr lang="ru-RU" dirty="0"/>
              <a:t>*</a:t>
            </a:r>
            <a:r>
              <a:rPr lang="ru-RU" dirty="0"/>
              <a:t>, поделить </a:t>
            </a:r>
            <a:r>
              <a:rPr lang="ru-RU" dirty="0" smtClean="0"/>
              <a:t>/, </a:t>
            </a:r>
            <a:r>
              <a:rPr lang="ru-RU" dirty="0"/>
              <a:t>остаток от </a:t>
            </a:r>
            <a:r>
              <a:rPr lang="ru-RU" dirty="0" smtClean="0"/>
              <a:t>деления %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228600" y="3657600"/>
            <a:ext cx="3962400" cy="23042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(2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* 3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// 6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76800" y="3595884"/>
            <a:ext cx="3810000" cy="23042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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(5 % 2);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1, остаток от деления 5 на 2</a:t>
            </a: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(8 % 3);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2, остаток от деления 8 на 3</a:t>
            </a:r>
          </a:p>
          <a:p>
            <a:pPr marL="0" indent="0">
              <a:buNone/>
            </a:pP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(6 % 3);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0, остаток от деления 6 на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Бинарные и унарные операторы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i="1" dirty="0"/>
              <a:t>Унарным</a:t>
            </a:r>
            <a:r>
              <a:rPr lang="ru-RU" dirty="0"/>
              <a:t> называется оператор, который применяется к одному выражению.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85800" y="3400661"/>
            <a:ext cx="8075240" cy="23042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alert( -x );     // -1, </a:t>
            </a:r>
            <a:r>
              <a:rPr lang="ru-RU" dirty="0"/>
              <a:t>унарный минус</a:t>
            </a:r>
          </a:p>
          <a:p>
            <a:pPr marL="0" indent="0">
              <a:buNone/>
            </a:pPr>
            <a:r>
              <a:rPr lang="en-US" dirty="0"/>
              <a:t>alert( -(x+2) ); // -3, </a:t>
            </a:r>
            <a:r>
              <a:rPr lang="ru-RU" dirty="0"/>
              <a:t>унарный минус</a:t>
            </a:r>
          </a:p>
          <a:p>
            <a:pPr marL="0" indent="0">
              <a:buNone/>
            </a:pPr>
            <a:r>
              <a:rPr lang="en-US" dirty="0"/>
              <a:t>alert( -(-3) );  // 3</a:t>
            </a:r>
          </a:p>
        </p:txBody>
      </p:sp>
    </p:spTree>
    <p:extLst>
      <p:ext uri="{BB962C8B-B14F-4D97-AF65-F5344CB8AC3E}">
        <p14:creationId xmlns:p14="http://schemas.microsoft.com/office/powerpoint/2010/main" val="74415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Бинарные и унарные операторы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i="1" dirty="0"/>
              <a:t>Бинарным</a:t>
            </a:r>
            <a:r>
              <a:rPr lang="ru-RU" dirty="0"/>
              <a:t> называется оператор, который применяется к двум операндам.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85800" y="3962400"/>
            <a:ext cx="8075240" cy="2304256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var</a:t>
            </a:r>
            <a:r>
              <a:rPr lang="es-ES" dirty="0"/>
              <a:t> x = 1, y = 3;</a:t>
            </a:r>
          </a:p>
          <a:p>
            <a:pPr marL="0" indent="0">
              <a:buNone/>
            </a:pPr>
            <a:r>
              <a:rPr lang="es-ES" dirty="0" err="1" smtClean="0"/>
              <a:t>alert</a:t>
            </a:r>
            <a:r>
              <a:rPr lang="es-ES" dirty="0"/>
              <a:t>( y - x ); // 2, </a:t>
            </a:r>
            <a:r>
              <a:rPr lang="es-ES" dirty="0" err="1"/>
              <a:t>бинарный</a:t>
            </a:r>
            <a:r>
              <a:rPr lang="es-ES" dirty="0"/>
              <a:t> </a:t>
            </a:r>
            <a:r>
              <a:rPr lang="es-ES" dirty="0" err="1"/>
              <a:t>минус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5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Инкремент/декремент: ++, --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Одной из наиболее частых операций в </a:t>
            </a:r>
            <a:r>
              <a:rPr lang="ru-RU" dirty="0" err="1"/>
              <a:t>JavaScript</a:t>
            </a:r>
            <a:r>
              <a:rPr lang="ru-RU" dirty="0"/>
              <a:t>, как и во многих других языках программирования, является увеличение или уменьшение переменной на единицу.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3799656" cy="230425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Инкремент</a:t>
            </a:r>
            <a:r>
              <a:rPr lang="ru-RU" dirty="0"/>
              <a:t> </a:t>
            </a:r>
            <a:r>
              <a:rPr lang="ru-RU" dirty="0"/>
              <a:t>++</a:t>
            </a:r>
            <a:r>
              <a:rPr lang="ru-RU" dirty="0"/>
              <a:t> </a:t>
            </a:r>
            <a:r>
              <a:rPr lang="ru-RU" dirty="0" smtClean="0"/>
              <a:t>увеличит </a:t>
            </a:r>
            <a:r>
              <a:rPr lang="ru-RU" dirty="0"/>
              <a:t>на 1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i = 2;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i++;    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более короткая запись для i = i + 1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.*/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(i); //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00600" y="3962400"/>
            <a:ext cx="3799656" cy="2304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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Декремент</a:t>
            </a:r>
            <a:r>
              <a:rPr lang="ru-RU" dirty="0" smtClean="0"/>
              <a:t> -- уменьшит на 1: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i = 8;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i--;      /* более короткая запись для i = i - 1.*/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(i); // 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Постфиксная и префиксная формы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Вызывать эти </a:t>
            </a:r>
            <a:r>
              <a:rPr lang="ru-RU" dirty="0" smtClean="0"/>
              <a:t>операторы инкремента и декремента </a:t>
            </a:r>
            <a:r>
              <a:rPr lang="ru-RU" dirty="0"/>
              <a:t>можно не только после, но и перед переменной: </a:t>
            </a:r>
            <a:r>
              <a:rPr lang="ru-RU" dirty="0"/>
              <a:t>i++</a:t>
            </a:r>
            <a:r>
              <a:rPr lang="ru-RU" dirty="0"/>
              <a:t> (называется «постфиксная форма») или </a:t>
            </a:r>
            <a:r>
              <a:rPr lang="ru-RU" dirty="0"/>
              <a:t>++i</a:t>
            </a:r>
            <a:r>
              <a:rPr lang="ru-RU" dirty="0"/>
              <a:t> («префиксная форма»).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ru-RU" dirty="0"/>
              <a:t>++i</a:t>
            </a:r>
            <a:r>
              <a:rPr lang="ru-RU" dirty="0"/>
              <a:t> увеличит переменную, а </a:t>
            </a:r>
            <a:r>
              <a:rPr lang="ru-RU" b="1" i="1" dirty="0"/>
              <a:t>затем</a:t>
            </a:r>
            <a:r>
              <a:rPr lang="ru-RU" dirty="0"/>
              <a:t> вернёт ее </a:t>
            </a:r>
            <a:r>
              <a:rPr lang="ru-RU" dirty="0" smtClean="0"/>
              <a:t>значение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 </a:t>
            </a:r>
            <a:r>
              <a:rPr lang="ru-RU" dirty="0"/>
              <a:t>сначала возвращает значение, а </a:t>
            </a:r>
            <a:r>
              <a:rPr lang="ru-RU" b="1" i="1" dirty="0" smtClean="0"/>
              <a:t>потом</a:t>
            </a:r>
            <a:r>
              <a:rPr lang="ru-RU" dirty="0"/>
              <a:t> меняет переменную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1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Постфиксная и префиксная формы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429000" cy="23042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++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alert(a); //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953000" y="3933056"/>
            <a:ext cx="3810000" cy="23042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alert(a); // 1</a:t>
            </a:r>
          </a:p>
        </p:txBody>
      </p:sp>
    </p:spTree>
    <p:extLst>
      <p:ext uri="{BB962C8B-B14F-4D97-AF65-F5344CB8AC3E}">
        <p14:creationId xmlns:p14="http://schemas.microsoft.com/office/powerpoint/2010/main" val="291065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подключать?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Но лучше вынести </a:t>
            </a:r>
            <a:r>
              <a:rPr lang="en-US" sz="2800" dirty="0" smtClean="0"/>
              <a:t>JavaScript </a:t>
            </a:r>
            <a:r>
              <a:rPr lang="ru-RU" sz="2800" dirty="0" smtClean="0"/>
              <a:t>в заголовочну</a:t>
            </a:r>
            <a:r>
              <a:rPr lang="ru-RU" dirty="0" smtClean="0"/>
              <a:t>ю область страницы.</a:t>
            </a:r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>
          <a:xfrm>
            <a:off x="467544" y="2514600"/>
            <a:ext cx="8075240" cy="3722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 world!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&lt;/title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sayHelloToWorld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alert("Hello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sayHelloToWorld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ru-RU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Привет, мир!!!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7582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Приоритет операторов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4*6 + 10/5;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alert(x); // 26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https://developer.mozilla.org/en-US/docs/JavaScript/Reference/Operators/Operator_Precedence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3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Операторы с присваиванием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Часто нужно применить оператор к переменной и сохранить результат в ней же, например: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n = n + 5; 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d = d * 2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Этот синтаксис можно сократить при помощи совмещенных операторов: +=, -=, *=, /=, &gt;&gt;=, &lt;&lt;=, &gt;&gt;&gt;=, &amp;=, |=, ^=, вот так: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n = 2;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n += 5; // теперь n=7 (аналогично n = n + 5)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n *= 2; // теперь n=14 (аналогично n = n * 2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Все операторы присваивания имеют очень низкий приоритет, т.к. должны выполняться после остальных вычислений.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32</a:t>
            </a:fld>
            <a:endParaRPr lang="en-US"/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подключать?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Но совсем хорошо подключить внешний файл со скриптом.</a:t>
            </a:r>
            <a:endParaRPr lang="en-US" sz="2800" dirty="0" smtClean="0"/>
          </a:p>
          <a:p>
            <a:r>
              <a:rPr lang="ru-RU" dirty="0" smtClean="0"/>
              <a:t>Вопрос: </a:t>
            </a:r>
            <a:r>
              <a:rPr lang="ru-RU" b="1" dirty="0" smtClean="0"/>
              <a:t>какой же код выполнится в приведенном случае?</a:t>
            </a:r>
            <a:endParaRPr lang="en-US" sz="2800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>
          <a:xfrm>
            <a:off x="467544" y="3657600"/>
            <a:ext cx="8075240" cy="25797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 world!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&lt;/title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our-mega-javascript.js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sayHelloToWorld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alert("Hello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sayHelloToWorld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ru-RU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Привет, мир!!!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7775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подключать?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Какой же код выполнится в приведенном случае?</a:t>
            </a:r>
            <a:r>
              <a:rPr lang="ru-RU" b="1" dirty="0" smtClean="0"/>
              <a:t> – Никакой!</a:t>
            </a:r>
            <a:endParaRPr lang="en-US" sz="2800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>
          <a:xfrm>
            <a:off x="467544" y="2362200"/>
            <a:ext cx="8075240" cy="3875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 world!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&lt;/title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our-mega-javascript.js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“&gt;</a:t>
            </a:r>
            <a:endParaRPr lang="ru-RU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sayHelloToWorld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alert("Hello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sayHelloToWorld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ru-RU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Привет, мир!!!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86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Переменные. Объявление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i="1" dirty="0"/>
              <a:t>Переменная</a:t>
            </a:r>
            <a:r>
              <a:rPr lang="ru-RU" b="1" dirty="0"/>
              <a:t> </a:t>
            </a:r>
            <a:r>
              <a:rPr lang="ru-RU" dirty="0"/>
              <a:t>состоит из имени и выделенной области памяти, которая ему соответствует.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>
          <a:xfrm>
            <a:off x="534380" y="2743200"/>
            <a:ext cx="8075240" cy="3505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мы объявили переменную</a:t>
            </a:r>
            <a:endParaRPr lang="en-US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мы присвоили значение нашей переменной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*мы вывели содержимое нашей переменной*/</a:t>
            </a:r>
            <a:endParaRPr lang="en-US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oneMoreAlert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 world again!!!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мы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создали новую переменную и сразу присвоили ей 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endParaRPr lang="ru-RU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oneMoreAlert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*и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вывели содержимое 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второй переменной*/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3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Зарезервированные слова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367947"/>
              </p:ext>
            </p:extLst>
          </p:nvPr>
        </p:nvGraphicFramePr>
        <p:xfrm>
          <a:off x="457200" y="1295400"/>
          <a:ext cx="8229599" cy="482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break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switch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typeof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case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else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in</a:t>
                      </a:r>
                      <a:endParaRPr lang="en-US" sz="1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this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var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encodeURI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endParaRPr lang="en-US" sz="14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catch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false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instanceof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throw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void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continue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finally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new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true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RangeError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default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null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try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delete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function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abstract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Double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decodeURI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goto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native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Boolean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enum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EvalError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implements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package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byte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export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isFinite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import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private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synchronized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char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extends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parseFloat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unescape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protected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final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SyntaxError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interface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public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const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float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long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short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debugger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escape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namespace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isNaN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TypeError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URIError</a:t>
                      </a:r>
                      <a:endParaRPr lang="en-US" sz="1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данных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Числа (</a:t>
            </a:r>
            <a:r>
              <a:rPr lang="en-US" dirty="0" smtClean="0"/>
              <a:t>Number)</a:t>
            </a:r>
            <a:endParaRPr lang="ru-RU" dirty="0" smtClean="0"/>
          </a:p>
          <a:p>
            <a:r>
              <a:rPr lang="ru-RU" dirty="0" smtClean="0"/>
              <a:t>Строки</a:t>
            </a:r>
            <a:r>
              <a:rPr lang="en-US" dirty="0" smtClean="0"/>
              <a:t> (String)</a:t>
            </a:r>
          </a:p>
          <a:p>
            <a:r>
              <a:rPr lang="ru-RU" dirty="0" smtClean="0"/>
              <a:t>Логические значения (</a:t>
            </a:r>
            <a:r>
              <a:rPr lang="en-US" dirty="0" smtClean="0"/>
              <a:t>Boolean)</a:t>
            </a:r>
          </a:p>
          <a:p>
            <a:r>
              <a:rPr lang="ru-RU" dirty="0" smtClean="0"/>
              <a:t>Функции (</a:t>
            </a:r>
            <a:r>
              <a:rPr lang="en-US" dirty="0" smtClean="0"/>
              <a:t>Function)</a:t>
            </a:r>
          </a:p>
          <a:p>
            <a:r>
              <a:rPr lang="ru-RU" dirty="0" smtClean="0"/>
              <a:t>Объекты (</a:t>
            </a:r>
            <a:r>
              <a:rPr lang="en-US" dirty="0" smtClean="0"/>
              <a:t>Object)</a:t>
            </a:r>
          </a:p>
          <a:p>
            <a:r>
              <a:rPr lang="ru-RU" dirty="0" smtClean="0"/>
              <a:t>Массивы (</a:t>
            </a:r>
            <a:r>
              <a:rPr lang="en-US" dirty="0" smtClean="0"/>
              <a:t>Array)</a:t>
            </a:r>
          </a:p>
          <a:p>
            <a:r>
              <a:rPr lang="ru-RU" dirty="0" smtClean="0"/>
              <a:t>Значение </a:t>
            </a:r>
            <a:r>
              <a:rPr lang="en-US" dirty="0" smtClean="0"/>
              <a:t>null</a:t>
            </a:r>
          </a:p>
          <a:p>
            <a:r>
              <a:rPr lang="ru-RU" dirty="0" smtClean="0"/>
              <a:t>Значение </a:t>
            </a:r>
            <a:r>
              <a:rPr lang="en-US" dirty="0" smtClean="0"/>
              <a:t>undefined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9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Все числа в </a:t>
            </a:r>
            <a:r>
              <a:rPr lang="en-US" sz="2000" dirty="0" smtClean="0"/>
              <a:t>JavaScript </a:t>
            </a:r>
            <a:r>
              <a:rPr lang="ru-RU" sz="2000" dirty="0" smtClean="0"/>
              <a:t>представляются 64</a:t>
            </a:r>
            <a:r>
              <a:rPr lang="en-US" sz="2000" dirty="0" smtClean="0"/>
              <a:t>-</a:t>
            </a:r>
            <a:r>
              <a:rPr lang="ru-RU" sz="2000" dirty="0" smtClean="0"/>
              <a:t>разрядными вещественными</a:t>
            </a:r>
            <a:r>
              <a:rPr lang="en-US" sz="2000" dirty="0" smtClean="0"/>
              <a:t> </a:t>
            </a:r>
            <a:r>
              <a:rPr lang="ru-RU" sz="2000" dirty="0" smtClean="0"/>
              <a:t>значениями </a:t>
            </a:r>
            <a:r>
              <a:rPr lang="ru-RU" sz="2000" dirty="0"/>
              <a:t>(с плавающей </a:t>
            </a:r>
            <a:r>
              <a:rPr lang="ru-RU" sz="2000" dirty="0" smtClean="0"/>
              <a:t>точкой</a:t>
            </a:r>
            <a:r>
              <a:rPr lang="ru-RU" sz="2000" dirty="0"/>
              <a:t>), формат которых определяется стандартом IEEE 754.1 Этот формат </a:t>
            </a:r>
            <a:r>
              <a:rPr lang="ru-RU" sz="2000" dirty="0" smtClean="0"/>
              <a:t>способен </a:t>
            </a:r>
            <a:r>
              <a:rPr lang="ru-RU" sz="2000" dirty="0"/>
              <a:t>представлять числа от </a:t>
            </a:r>
            <a:r>
              <a:rPr lang="ru-RU" sz="2000" i="1" dirty="0"/>
              <a:t>–</a:t>
            </a:r>
            <a:r>
              <a:rPr lang="ru-RU" sz="2000" dirty="0"/>
              <a:t>9007199254740992 (</a:t>
            </a:r>
            <a:r>
              <a:rPr lang="ru-RU" sz="2000" i="1" dirty="0"/>
              <a:t>–</a:t>
            </a:r>
            <a:r>
              <a:rPr lang="ru-RU" sz="2000" dirty="0"/>
              <a:t>2</a:t>
            </a:r>
            <a:r>
              <a:rPr lang="ru-RU" sz="2000" baseline="30000" dirty="0"/>
              <a:t>53</a:t>
            </a:r>
            <a:r>
              <a:rPr lang="ru-RU" sz="2000" dirty="0"/>
              <a:t>) до 9007199254740992 (2</a:t>
            </a:r>
            <a:r>
              <a:rPr lang="ru-RU" sz="2000" baseline="30000" dirty="0"/>
              <a:t>53</a:t>
            </a:r>
            <a:r>
              <a:rPr lang="ru-RU" sz="2000" dirty="0"/>
              <a:t>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0xff, 0xDECADE48 – </a:t>
            </a:r>
            <a:r>
              <a:rPr lang="ru-RU" sz="2000" dirty="0" smtClean="0"/>
              <a:t>шестнадцатеричные числа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0735 – ВОЗМОЖНО восьмеричное число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10 – целое число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3.14</a:t>
            </a:r>
            <a:r>
              <a:rPr lang="ru-RU" sz="2000" dirty="0" smtClean="0"/>
              <a:t>, </a:t>
            </a:r>
            <a:r>
              <a:rPr lang="en-US" sz="2000" dirty="0" smtClean="0"/>
              <a:t>2345.789</a:t>
            </a:r>
            <a:r>
              <a:rPr lang="ru-RU" sz="2000" dirty="0" smtClean="0"/>
              <a:t>, </a:t>
            </a:r>
            <a:r>
              <a:rPr lang="en-US" sz="2000" dirty="0"/>
              <a:t>.</a:t>
            </a:r>
            <a:r>
              <a:rPr lang="en-US" sz="2000" dirty="0" smtClean="0"/>
              <a:t>333333333333333333</a:t>
            </a:r>
            <a:r>
              <a:rPr lang="ru-RU" sz="2000" dirty="0" smtClean="0"/>
              <a:t>  – с дробной частью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6.02e23 </a:t>
            </a:r>
            <a:r>
              <a:rPr lang="ru-RU" sz="2000" dirty="0" smtClean="0"/>
              <a:t>== </a:t>
            </a:r>
            <a:r>
              <a:rPr lang="en-US" sz="2000" dirty="0" smtClean="0"/>
              <a:t>6.02 </a:t>
            </a:r>
            <a:r>
              <a:rPr lang="en-US" sz="2000" dirty="0"/>
              <a:t>X 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23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46438"/>
      </p:ext>
    </p:extLst>
  </p:cSld>
  <p:clrMapOvr>
    <a:masterClrMapping/>
  </p:clrMapOvr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ITAcademy</Template>
  <TotalTime>791</TotalTime>
  <Words>1374</Words>
  <Application>Microsoft Office PowerPoint</Application>
  <PresentationFormat>On-screen Show (4:3)</PresentationFormat>
  <Paragraphs>387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ITAcademy</vt:lpstr>
      <vt:lpstr>JavaScript</vt:lpstr>
      <vt:lpstr>Уточнения. Где подключать?</vt:lpstr>
      <vt:lpstr>Где подключать?</vt:lpstr>
      <vt:lpstr>Где подключать?</vt:lpstr>
      <vt:lpstr>Где подключать?</vt:lpstr>
      <vt:lpstr>Переменные. Объявление</vt:lpstr>
      <vt:lpstr>Зарезервированные слова</vt:lpstr>
      <vt:lpstr>Типы данных JavaScript</vt:lpstr>
      <vt:lpstr>Числа</vt:lpstr>
      <vt:lpstr>Специальные числовые константы</vt:lpstr>
      <vt:lpstr>Строки</vt:lpstr>
      <vt:lpstr>Строки и управляющие последовательности</vt:lpstr>
      <vt:lpstr>Найдите ошибку</vt:lpstr>
      <vt:lpstr>Правильно</vt:lpstr>
      <vt:lpstr>Логические значения</vt:lpstr>
      <vt:lpstr>Функции</vt:lpstr>
      <vt:lpstr>Объекты</vt:lpstr>
      <vt:lpstr>Массивы</vt:lpstr>
      <vt:lpstr>Значение null</vt:lpstr>
      <vt:lpstr>Значение undefined</vt:lpstr>
      <vt:lpstr>Операторы</vt:lpstr>
      <vt:lpstr>Операторы</vt:lpstr>
      <vt:lpstr>Оператор присваивания</vt:lpstr>
      <vt:lpstr>Арифметические операторы</vt:lpstr>
      <vt:lpstr>Бинарные и унарные операторы</vt:lpstr>
      <vt:lpstr>Бинарные и унарные операторы</vt:lpstr>
      <vt:lpstr>Инкремент/декремент: ++, --</vt:lpstr>
      <vt:lpstr>Постфиксная и префиксная формы</vt:lpstr>
      <vt:lpstr>Постфиксная и префиксная формы</vt:lpstr>
      <vt:lpstr>Приоритет операторов</vt:lpstr>
      <vt:lpstr>Операторы с присваиванием</vt:lpstr>
      <vt:lpstr>Вопросы?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WEB-дизайн.  Основы HTML5.</dc:title>
  <dc:creator>Maria Prinus</dc:creator>
  <cp:lastModifiedBy>Maria Prinus</cp:lastModifiedBy>
  <cp:revision>541</cp:revision>
  <dcterms:created xsi:type="dcterms:W3CDTF">2012-07-24T15:03:07Z</dcterms:created>
  <dcterms:modified xsi:type="dcterms:W3CDTF">2012-11-06T17:36:27Z</dcterms:modified>
</cp:coreProperties>
</file>