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sldIdLst>
    <p:sldId id="256" r:id="rId2"/>
  </p:sldIdLst>
  <p:sldSz cx="30240288" cy="428402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3C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1748"/>
    <p:restoredTop sz="94671"/>
  </p:normalViewPr>
  <p:slideViewPr>
    <p:cSldViewPr snapToGrid="0">
      <p:cViewPr>
        <p:scale>
          <a:sx n="62" d="100"/>
          <a:sy n="62" d="100"/>
        </p:scale>
        <p:origin x="1840" y="-4560"/>
      </p:cViewPr>
      <p:guideLst/>
    </p:cSldViewPr>
  </p:slideViewPr>
  <p:notesTextViewPr>
    <p:cViewPr>
      <p:scale>
        <a:sx n="55" d="100"/>
        <a:sy n="5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10BF2B-B721-1444-B909-9422E7860837}" type="datetimeFigureOut">
              <a:rPr lang="en-US" smtClean="0"/>
              <a:t>4/1/25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39975" y="1143000"/>
            <a:ext cx="21780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1A1D4B-2A58-0444-8333-B8982133A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2585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1A1D4B-2A58-0444-8333-B8982133AFE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2413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68022" y="7011132"/>
            <a:ext cx="25704245" cy="14914762"/>
          </a:xfrm>
        </p:spPr>
        <p:txBody>
          <a:bodyPr anchor="b"/>
          <a:lstStyle>
            <a:lvl1pPr algn="ctr">
              <a:defRPr sz="1984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0036" y="22501064"/>
            <a:ext cx="22680216" cy="10343147"/>
          </a:xfrm>
        </p:spPr>
        <p:txBody>
          <a:bodyPr/>
          <a:lstStyle>
            <a:lvl1pPr marL="0" indent="0" algn="ctr">
              <a:buNone/>
              <a:defRPr sz="7937"/>
            </a:lvl1pPr>
            <a:lvl2pPr marL="1512006" indent="0" algn="ctr">
              <a:buNone/>
              <a:defRPr sz="6614"/>
            </a:lvl2pPr>
            <a:lvl3pPr marL="3024012" indent="0" algn="ctr">
              <a:buNone/>
              <a:defRPr sz="5953"/>
            </a:lvl3pPr>
            <a:lvl4pPr marL="4536018" indent="0" algn="ctr">
              <a:buNone/>
              <a:defRPr sz="5291"/>
            </a:lvl4pPr>
            <a:lvl5pPr marL="6048024" indent="0" algn="ctr">
              <a:buNone/>
              <a:defRPr sz="5291"/>
            </a:lvl5pPr>
            <a:lvl6pPr marL="7560031" indent="0" algn="ctr">
              <a:buNone/>
              <a:defRPr sz="5291"/>
            </a:lvl6pPr>
            <a:lvl7pPr marL="9072037" indent="0" algn="ctr">
              <a:buNone/>
              <a:defRPr sz="5291"/>
            </a:lvl7pPr>
            <a:lvl8pPr marL="10584043" indent="0" algn="ctr">
              <a:buNone/>
              <a:defRPr sz="5291"/>
            </a:lvl8pPr>
            <a:lvl9pPr marL="12096049" indent="0" algn="ctr">
              <a:buNone/>
              <a:defRPr sz="5291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DD320-1025-944B-9A84-BB2105DCA5B8}" type="datetimeFigureOut">
              <a:rPr lang="en-US" smtClean="0"/>
              <a:t>4/1/25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B28E3-2A6A-F340-BC62-1A6F0F0DAF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559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DD320-1025-944B-9A84-BB2105DCA5B8}" type="datetimeFigureOut">
              <a:rPr lang="en-US" smtClean="0"/>
              <a:t>4/1/25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B28E3-2A6A-F340-BC62-1A6F0F0DAF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277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40708" y="2280848"/>
            <a:ext cx="6520562" cy="3630515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79021" y="2280848"/>
            <a:ext cx="19183683" cy="3630515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DD320-1025-944B-9A84-BB2105DCA5B8}" type="datetimeFigureOut">
              <a:rPr lang="en-US" smtClean="0"/>
              <a:t>4/1/25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B28E3-2A6A-F340-BC62-1A6F0F0DAF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574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DD320-1025-944B-9A84-BB2105DCA5B8}" type="datetimeFigureOut">
              <a:rPr lang="en-US" smtClean="0"/>
              <a:t>4/1/25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B28E3-2A6A-F340-BC62-1A6F0F0DAF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00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3272" y="10680331"/>
            <a:ext cx="26082248" cy="17820361"/>
          </a:xfrm>
        </p:spPr>
        <p:txBody>
          <a:bodyPr anchor="b"/>
          <a:lstStyle>
            <a:lvl1pPr>
              <a:defRPr sz="1984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3272" y="28669280"/>
            <a:ext cx="26082248" cy="9371307"/>
          </a:xfrm>
        </p:spPr>
        <p:txBody>
          <a:bodyPr/>
          <a:lstStyle>
            <a:lvl1pPr marL="0" indent="0">
              <a:buNone/>
              <a:defRPr sz="7937">
                <a:solidFill>
                  <a:schemeClr val="tx1">
                    <a:tint val="82000"/>
                  </a:schemeClr>
                </a:solidFill>
              </a:defRPr>
            </a:lvl1pPr>
            <a:lvl2pPr marL="1512006" indent="0">
              <a:buNone/>
              <a:defRPr sz="6614">
                <a:solidFill>
                  <a:schemeClr val="tx1">
                    <a:tint val="82000"/>
                  </a:schemeClr>
                </a:solidFill>
              </a:defRPr>
            </a:lvl2pPr>
            <a:lvl3pPr marL="3024012" indent="0">
              <a:buNone/>
              <a:defRPr sz="5953">
                <a:solidFill>
                  <a:schemeClr val="tx1">
                    <a:tint val="82000"/>
                  </a:schemeClr>
                </a:solidFill>
              </a:defRPr>
            </a:lvl3pPr>
            <a:lvl4pPr marL="4536018" indent="0">
              <a:buNone/>
              <a:defRPr sz="5291">
                <a:solidFill>
                  <a:schemeClr val="tx1">
                    <a:tint val="82000"/>
                  </a:schemeClr>
                </a:solidFill>
              </a:defRPr>
            </a:lvl4pPr>
            <a:lvl5pPr marL="6048024" indent="0">
              <a:buNone/>
              <a:defRPr sz="5291">
                <a:solidFill>
                  <a:schemeClr val="tx1">
                    <a:tint val="82000"/>
                  </a:schemeClr>
                </a:solidFill>
              </a:defRPr>
            </a:lvl5pPr>
            <a:lvl6pPr marL="7560031" indent="0">
              <a:buNone/>
              <a:defRPr sz="5291">
                <a:solidFill>
                  <a:schemeClr val="tx1">
                    <a:tint val="82000"/>
                  </a:schemeClr>
                </a:solidFill>
              </a:defRPr>
            </a:lvl6pPr>
            <a:lvl7pPr marL="9072037" indent="0">
              <a:buNone/>
              <a:defRPr sz="5291">
                <a:solidFill>
                  <a:schemeClr val="tx1">
                    <a:tint val="82000"/>
                  </a:schemeClr>
                </a:solidFill>
              </a:defRPr>
            </a:lvl7pPr>
            <a:lvl8pPr marL="10584043" indent="0">
              <a:buNone/>
              <a:defRPr sz="5291">
                <a:solidFill>
                  <a:schemeClr val="tx1">
                    <a:tint val="82000"/>
                  </a:schemeClr>
                </a:solidFill>
              </a:defRPr>
            </a:lvl8pPr>
            <a:lvl9pPr marL="12096049" indent="0">
              <a:buNone/>
              <a:defRPr sz="5291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DD320-1025-944B-9A84-BB2105DCA5B8}" type="datetimeFigureOut">
              <a:rPr lang="en-US" smtClean="0"/>
              <a:t>4/1/25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B28E3-2A6A-F340-BC62-1A6F0F0DAF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299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79020" y="11404240"/>
            <a:ext cx="12852122" cy="271817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09146" y="11404240"/>
            <a:ext cx="12852122" cy="271817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DD320-1025-944B-9A84-BB2105DCA5B8}" type="datetimeFigureOut">
              <a:rPr lang="en-US" smtClean="0"/>
              <a:t>4/1/25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B28E3-2A6A-F340-BC62-1A6F0F0DAF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49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2959" y="2280857"/>
            <a:ext cx="26082248" cy="828047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2962" y="10501820"/>
            <a:ext cx="12793057" cy="5146780"/>
          </a:xfrm>
        </p:spPr>
        <p:txBody>
          <a:bodyPr anchor="b"/>
          <a:lstStyle>
            <a:lvl1pPr marL="0" indent="0">
              <a:buNone/>
              <a:defRPr sz="7937" b="1"/>
            </a:lvl1pPr>
            <a:lvl2pPr marL="1512006" indent="0">
              <a:buNone/>
              <a:defRPr sz="6614" b="1"/>
            </a:lvl2pPr>
            <a:lvl3pPr marL="3024012" indent="0">
              <a:buNone/>
              <a:defRPr sz="5953" b="1"/>
            </a:lvl3pPr>
            <a:lvl4pPr marL="4536018" indent="0">
              <a:buNone/>
              <a:defRPr sz="5291" b="1"/>
            </a:lvl4pPr>
            <a:lvl5pPr marL="6048024" indent="0">
              <a:buNone/>
              <a:defRPr sz="5291" b="1"/>
            </a:lvl5pPr>
            <a:lvl6pPr marL="7560031" indent="0">
              <a:buNone/>
              <a:defRPr sz="5291" b="1"/>
            </a:lvl6pPr>
            <a:lvl7pPr marL="9072037" indent="0">
              <a:buNone/>
              <a:defRPr sz="5291" b="1"/>
            </a:lvl7pPr>
            <a:lvl8pPr marL="10584043" indent="0">
              <a:buNone/>
              <a:defRPr sz="5291" b="1"/>
            </a:lvl8pPr>
            <a:lvl9pPr marL="12096049" indent="0">
              <a:buNone/>
              <a:defRPr sz="529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2962" y="15648601"/>
            <a:ext cx="12793057" cy="230167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09148" y="10501820"/>
            <a:ext cx="12856061" cy="5146780"/>
          </a:xfrm>
        </p:spPr>
        <p:txBody>
          <a:bodyPr anchor="b"/>
          <a:lstStyle>
            <a:lvl1pPr marL="0" indent="0">
              <a:buNone/>
              <a:defRPr sz="7937" b="1"/>
            </a:lvl1pPr>
            <a:lvl2pPr marL="1512006" indent="0">
              <a:buNone/>
              <a:defRPr sz="6614" b="1"/>
            </a:lvl2pPr>
            <a:lvl3pPr marL="3024012" indent="0">
              <a:buNone/>
              <a:defRPr sz="5953" b="1"/>
            </a:lvl3pPr>
            <a:lvl4pPr marL="4536018" indent="0">
              <a:buNone/>
              <a:defRPr sz="5291" b="1"/>
            </a:lvl4pPr>
            <a:lvl5pPr marL="6048024" indent="0">
              <a:buNone/>
              <a:defRPr sz="5291" b="1"/>
            </a:lvl5pPr>
            <a:lvl6pPr marL="7560031" indent="0">
              <a:buNone/>
              <a:defRPr sz="5291" b="1"/>
            </a:lvl6pPr>
            <a:lvl7pPr marL="9072037" indent="0">
              <a:buNone/>
              <a:defRPr sz="5291" b="1"/>
            </a:lvl7pPr>
            <a:lvl8pPr marL="10584043" indent="0">
              <a:buNone/>
              <a:defRPr sz="5291" b="1"/>
            </a:lvl8pPr>
            <a:lvl9pPr marL="12096049" indent="0">
              <a:buNone/>
              <a:defRPr sz="529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09148" y="15648601"/>
            <a:ext cx="12856061" cy="230167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DD320-1025-944B-9A84-BB2105DCA5B8}" type="datetimeFigureOut">
              <a:rPr lang="en-US" smtClean="0"/>
              <a:t>4/1/25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B28E3-2A6A-F340-BC62-1A6F0F0DAF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172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DD320-1025-944B-9A84-BB2105DCA5B8}" type="datetimeFigureOut">
              <a:rPr lang="en-US" smtClean="0"/>
              <a:t>4/1/25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B28E3-2A6A-F340-BC62-1A6F0F0DAF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289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DD320-1025-944B-9A84-BB2105DCA5B8}" type="datetimeFigureOut">
              <a:rPr lang="en-US" smtClean="0"/>
              <a:t>4/1/25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B28E3-2A6A-F340-BC62-1A6F0F0DAF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18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2959" y="2856018"/>
            <a:ext cx="9753280" cy="9996064"/>
          </a:xfrm>
        </p:spPr>
        <p:txBody>
          <a:bodyPr anchor="b"/>
          <a:lstStyle>
            <a:lvl1pPr>
              <a:defRPr sz="1058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56061" y="6168216"/>
            <a:ext cx="15309146" cy="30444362"/>
          </a:xfrm>
        </p:spPr>
        <p:txBody>
          <a:bodyPr/>
          <a:lstStyle>
            <a:lvl1pPr>
              <a:defRPr sz="10583"/>
            </a:lvl1pPr>
            <a:lvl2pPr>
              <a:defRPr sz="9260"/>
            </a:lvl2pPr>
            <a:lvl3pPr>
              <a:defRPr sz="7937"/>
            </a:lvl3pPr>
            <a:lvl4pPr>
              <a:defRPr sz="6614"/>
            </a:lvl4pPr>
            <a:lvl5pPr>
              <a:defRPr sz="6614"/>
            </a:lvl5pPr>
            <a:lvl6pPr>
              <a:defRPr sz="6614"/>
            </a:lvl6pPr>
            <a:lvl7pPr>
              <a:defRPr sz="6614"/>
            </a:lvl7pPr>
            <a:lvl8pPr>
              <a:defRPr sz="6614"/>
            </a:lvl8pPr>
            <a:lvl9pPr>
              <a:defRPr sz="661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2959" y="12852082"/>
            <a:ext cx="9753280" cy="23810073"/>
          </a:xfrm>
        </p:spPr>
        <p:txBody>
          <a:bodyPr/>
          <a:lstStyle>
            <a:lvl1pPr marL="0" indent="0">
              <a:buNone/>
              <a:defRPr sz="5291"/>
            </a:lvl1pPr>
            <a:lvl2pPr marL="1512006" indent="0">
              <a:buNone/>
              <a:defRPr sz="4630"/>
            </a:lvl2pPr>
            <a:lvl3pPr marL="3024012" indent="0">
              <a:buNone/>
              <a:defRPr sz="3969"/>
            </a:lvl3pPr>
            <a:lvl4pPr marL="4536018" indent="0">
              <a:buNone/>
              <a:defRPr sz="3307"/>
            </a:lvl4pPr>
            <a:lvl5pPr marL="6048024" indent="0">
              <a:buNone/>
              <a:defRPr sz="3307"/>
            </a:lvl5pPr>
            <a:lvl6pPr marL="7560031" indent="0">
              <a:buNone/>
              <a:defRPr sz="3307"/>
            </a:lvl6pPr>
            <a:lvl7pPr marL="9072037" indent="0">
              <a:buNone/>
              <a:defRPr sz="3307"/>
            </a:lvl7pPr>
            <a:lvl8pPr marL="10584043" indent="0">
              <a:buNone/>
              <a:defRPr sz="3307"/>
            </a:lvl8pPr>
            <a:lvl9pPr marL="12096049" indent="0">
              <a:buNone/>
              <a:defRPr sz="330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DD320-1025-944B-9A84-BB2105DCA5B8}" type="datetimeFigureOut">
              <a:rPr lang="en-US" smtClean="0"/>
              <a:t>4/1/25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B28E3-2A6A-F340-BC62-1A6F0F0DAF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28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2959" y="2856018"/>
            <a:ext cx="9753280" cy="9996064"/>
          </a:xfrm>
        </p:spPr>
        <p:txBody>
          <a:bodyPr anchor="b"/>
          <a:lstStyle>
            <a:lvl1pPr>
              <a:defRPr sz="1058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56061" y="6168216"/>
            <a:ext cx="15309146" cy="30444362"/>
          </a:xfrm>
        </p:spPr>
        <p:txBody>
          <a:bodyPr anchor="t"/>
          <a:lstStyle>
            <a:lvl1pPr marL="0" indent="0">
              <a:buNone/>
              <a:defRPr sz="10583"/>
            </a:lvl1pPr>
            <a:lvl2pPr marL="1512006" indent="0">
              <a:buNone/>
              <a:defRPr sz="9260"/>
            </a:lvl2pPr>
            <a:lvl3pPr marL="3024012" indent="0">
              <a:buNone/>
              <a:defRPr sz="7937"/>
            </a:lvl3pPr>
            <a:lvl4pPr marL="4536018" indent="0">
              <a:buNone/>
              <a:defRPr sz="6614"/>
            </a:lvl4pPr>
            <a:lvl5pPr marL="6048024" indent="0">
              <a:buNone/>
              <a:defRPr sz="6614"/>
            </a:lvl5pPr>
            <a:lvl6pPr marL="7560031" indent="0">
              <a:buNone/>
              <a:defRPr sz="6614"/>
            </a:lvl6pPr>
            <a:lvl7pPr marL="9072037" indent="0">
              <a:buNone/>
              <a:defRPr sz="6614"/>
            </a:lvl7pPr>
            <a:lvl8pPr marL="10584043" indent="0">
              <a:buNone/>
              <a:defRPr sz="6614"/>
            </a:lvl8pPr>
            <a:lvl9pPr marL="12096049" indent="0">
              <a:buNone/>
              <a:defRPr sz="661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2959" y="12852082"/>
            <a:ext cx="9753280" cy="23810073"/>
          </a:xfrm>
        </p:spPr>
        <p:txBody>
          <a:bodyPr/>
          <a:lstStyle>
            <a:lvl1pPr marL="0" indent="0">
              <a:buNone/>
              <a:defRPr sz="5291"/>
            </a:lvl1pPr>
            <a:lvl2pPr marL="1512006" indent="0">
              <a:buNone/>
              <a:defRPr sz="4630"/>
            </a:lvl2pPr>
            <a:lvl3pPr marL="3024012" indent="0">
              <a:buNone/>
              <a:defRPr sz="3969"/>
            </a:lvl3pPr>
            <a:lvl4pPr marL="4536018" indent="0">
              <a:buNone/>
              <a:defRPr sz="3307"/>
            </a:lvl4pPr>
            <a:lvl5pPr marL="6048024" indent="0">
              <a:buNone/>
              <a:defRPr sz="3307"/>
            </a:lvl5pPr>
            <a:lvl6pPr marL="7560031" indent="0">
              <a:buNone/>
              <a:defRPr sz="3307"/>
            </a:lvl6pPr>
            <a:lvl7pPr marL="9072037" indent="0">
              <a:buNone/>
              <a:defRPr sz="3307"/>
            </a:lvl7pPr>
            <a:lvl8pPr marL="10584043" indent="0">
              <a:buNone/>
              <a:defRPr sz="3307"/>
            </a:lvl8pPr>
            <a:lvl9pPr marL="12096049" indent="0">
              <a:buNone/>
              <a:defRPr sz="330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DD320-1025-944B-9A84-BB2105DCA5B8}" type="datetimeFigureOut">
              <a:rPr lang="en-US" smtClean="0"/>
              <a:t>4/1/25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B28E3-2A6A-F340-BC62-1A6F0F0DAF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860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79020" y="2280857"/>
            <a:ext cx="26082248" cy="82804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79020" y="11404240"/>
            <a:ext cx="26082248" cy="271817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79020" y="39706598"/>
            <a:ext cx="6804065" cy="22808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69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E9DD320-1025-944B-9A84-BB2105DCA5B8}" type="datetimeFigureOut">
              <a:rPr lang="en-US" smtClean="0"/>
              <a:t>4/1/25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17096" y="39706598"/>
            <a:ext cx="10206097" cy="22808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69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57203" y="39706598"/>
            <a:ext cx="6804065" cy="22808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69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65B28E3-2A6A-F340-BC62-1A6F0F0DAF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161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024012" rtl="0" eaLnBrk="1" latinLnBrk="0" hangingPunct="1">
        <a:lnSpc>
          <a:spcPct val="90000"/>
        </a:lnSpc>
        <a:spcBef>
          <a:spcPct val="0"/>
        </a:spcBef>
        <a:buNone/>
        <a:defRPr sz="1455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003" indent="-756003" algn="l" defTabSz="3024012" rtl="0" eaLnBrk="1" latinLnBrk="0" hangingPunct="1">
        <a:lnSpc>
          <a:spcPct val="90000"/>
        </a:lnSpc>
        <a:spcBef>
          <a:spcPts val="3307"/>
        </a:spcBef>
        <a:buFont typeface="Arial" panose="020B0604020202020204" pitchFamily="34" charset="0"/>
        <a:buChar char="•"/>
        <a:defRPr sz="9260" kern="1200">
          <a:solidFill>
            <a:schemeClr val="tx1"/>
          </a:solidFill>
          <a:latin typeface="+mn-lt"/>
          <a:ea typeface="+mn-ea"/>
          <a:cs typeface="+mn-cs"/>
        </a:defRPr>
      </a:lvl1pPr>
      <a:lvl2pPr marL="2268009" indent="-756003" algn="l" defTabSz="3024012" rtl="0" eaLnBrk="1" latinLnBrk="0" hangingPunct="1">
        <a:lnSpc>
          <a:spcPct val="90000"/>
        </a:lnSpc>
        <a:spcBef>
          <a:spcPts val="1654"/>
        </a:spcBef>
        <a:buFont typeface="Arial" panose="020B0604020202020204" pitchFamily="34" charset="0"/>
        <a:buChar char="•"/>
        <a:defRPr sz="7937" kern="1200">
          <a:solidFill>
            <a:schemeClr val="tx1"/>
          </a:solidFill>
          <a:latin typeface="+mn-lt"/>
          <a:ea typeface="+mn-ea"/>
          <a:cs typeface="+mn-cs"/>
        </a:defRPr>
      </a:lvl2pPr>
      <a:lvl3pPr marL="3780015" indent="-756003" algn="l" defTabSz="3024012" rtl="0" eaLnBrk="1" latinLnBrk="0" hangingPunct="1">
        <a:lnSpc>
          <a:spcPct val="90000"/>
        </a:lnSpc>
        <a:spcBef>
          <a:spcPts val="1654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3pPr>
      <a:lvl4pPr marL="5292021" indent="-756003" algn="l" defTabSz="3024012" rtl="0" eaLnBrk="1" latinLnBrk="0" hangingPunct="1">
        <a:lnSpc>
          <a:spcPct val="90000"/>
        </a:lnSpc>
        <a:spcBef>
          <a:spcPts val="1654"/>
        </a:spcBef>
        <a:buFont typeface="Arial" panose="020B0604020202020204" pitchFamily="34" charset="0"/>
        <a:buChar char="•"/>
        <a:defRPr sz="5953" kern="1200">
          <a:solidFill>
            <a:schemeClr val="tx1"/>
          </a:solidFill>
          <a:latin typeface="+mn-lt"/>
          <a:ea typeface="+mn-ea"/>
          <a:cs typeface="+mn-cs"/>
        </a:defRPr>
      </a:lvl4pPr>
      <a:lvl5pPr marL="6804028" indent="-756003" algn="l" defTabSz="3024012" rtl="0" eaLnBrk="1" latinLnBrk="0" hangingPunct="1">
        <a:lnSpc>
          <a:spcPct val="90000"/>
        </a:lnSpc>
        <a:spcBef>
          <a:spcPts val="1654"/>
        </a:spcBef>
        <a:buFont typeface="Arial" panose="020B0604020202020204" pitchFamily="34" charset="0"/>
        <a:buChar char="•"/>
        <a:defRPr sz="5953" kern="1200">
          <a:solidFill>
            <a:schemeClr val="tx1"/>
          </a:solidFill>
          <a:latin typeface="+mn-lt"/>
          <a:ea typeface="+mn-ea"/>
          <a:cs typeface="+mn-cs"/>
        </a:defRPr>
      </a:lvl5pPr>
      <a:lvl6pPr marL="8316034" indent="-756003" algn="l" defTabSz="3024012" rtl="0" eaLnBrk="1" latinLnBrk="0" hangingPunct="1">
        <a:lnSpc>
          <a:spcPct val="90000"/>
        </a:lnSpc>
        <a:spcBef>
          <a:spcPts val="1654"/>
        </a:spcBef>
        <a:buFont typeface="Arial" panose="020B0604020202020204" pitchFamily="34" charset="0"/>
        <a:buChar char="•"/>
        <a:defRPr sz="5953" kern="1200">
          <a:solidFill>
            <a:schemeClr val="tx1"/>
          </a:solidFill>
          <a:latin typeface="+mn-lt"/>
          <a:ea typeface="+mn-ea"/>
          <a:cs typeface="+mn-cs"/>
        </a:defRPr>
      </a:lvl6pPr>
      <a:lvl7pPr marL="9828040" indent="-756003" algn="l" defTabSz="3024012" rtl="0" eaLnBrk="1" latinLnBrk="0" hangingPunct="1">
        <a:lnSpc>
          <a:spcPct val="90000"/>
        </a:lnSpc>
        <a:spcBef>
          <a:spcPts val="1654"/>
        </a:spcBef>
        <a:buFont typeface="Arial" panose="020B0604020202020204" pitchFamily="34" charset="0"/>
        <a:buChar char="•"/>
        <a:defRPr sz="5953" kern="1200">
          <a:solidFill>
            <a:schemeClr val="tx1"/>
          </a:solidFill>
          <a:latin typeface="+mn-lt"/>
          <a:ea typeface="+mn-ea"/>
          <a:cs typeface="+mn-cs"/>
        </a:defRPr>
      </a:lvl7pPr>
      <a:lvl8pPr marL="11340046" indent="-756003" algn="l" defTabSz="3024012" rtl="0" eaLnBrk="1" latinLnBrk="0" hangingPunct="1">
        <a:lnSpc>
          <a:spcPct val="90000"/>
        </a:lnSpc>
        <a:spcBef>
          <a:spcPts val="1654"/>
        </a:spcBef>
        <a:buFont typeface="Arial" panose="020B0604020202020204" pitchFamily="34" charset="0"/>
        <a:buChar char="•"/>
        <a:defRPr sz="5953" kern="1200">
          <a:solidFill>
            <a:schemeClr val="tx1"/>
          </a:solidFill>
          <a:latin typeface="+mn-lt"/>
          <a:ea typeface="+mn-ea"/>
          <a:cs typeface="+mn-cs"/>
        </a:defRPr>
      </a:lvl8pPr>
      <a:lvl9pPr marL="12852052" indent="-756003" algn="l" defTabSz="3024012" rtl="0" eaLnBrk="1" latinLnBrk="0" hangingPunct="1">
        <a:lnSpc>
          <a:spcPct val="90000"/>
        </a:lnSpc>
        <a:spcBef>
          <a:spcPts val="1654"/>
        </a:spcBef>
        <a:buFont typeface="Arial" panose="020B0604020202020204" pitchFamily="34" charset="0"/>
        <a:buChar char="•"/>
        <a:defRPr sz="595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4012" rtl="0" eaLnBrk="1" latinLnBrk="0" hangingPunct="1">
        <a:defRPr sz="5953" kern="1200">
          <a:solidFill>
            <a:schemeClr val="tx1"/>
          </a:solidFill>
          <a:latin typeface="+mn-lt"/>
          <a:ea typeface="+mn-ea"/>
          <a:cs typeface="+mn-cs"/>
        </a:defRPr>
      </a:lvl1pPr>
      <a:lvl2pPr marL="1512006" algn="l" defTabSz="3024012" rtl="0" eaLnBrk="1" latinLnBrk="0" hangingPunct="1">
        <a:defRPr sz="5953" kern="1200">
          <a:solidFill>
            <a:schemeClr val="tx1"/>
          </a:solidFill>
          <a:latin typeface="+mn-lt"/>
          <a:ea typeface="+mn-ea"/>
          <a:cs typeface="+mn-cs"/>
        </a:defRPr>
      </a:lvl2pPr>
      <a:lvl3pPr marL="3024012" algn="l" defTabSz="3024012" rtl="0" eaLnBrk="1" latinLnBrk="0" hangingPunct="1">
        <a:defRPr sz="5953" kern="1200">
          <a:solidFill>
            <a:schemeClr val="tx1"/>
          </a:solidFill>
          <a:latin typeface="+mn-lt"/>
          <a:ea typeface="+mn-ea"/>
          <a:cs typeface="+mn-cs"/>
        </a:defRPr>
      </a:lvl3pPr>
      <a:lvl4pPr marL="4536018" algn="l" defTabSz="3024012" rtl="0" eaLnBrk="1" latinLnBrk="0" hangingPunct="1">
        <a:defRPr sz="5953" kern="1200">
          <a:solidFill>
            <a:schemeClr val="tx1"/>
          </a:solidFill>
          <a:latin typeface="+mn-lt"/>
          <a:ea typeface="+mn-ea"/>
          <a:cs typeface="+mn-cs"/>
        </a:defRPr>
      </a:lvl4pPr>
      <a:lvl5pPr marL="6048024" algn="l" defTabSz="3024012" rtl="0" eaLnBrk="1" latinLnBrk="0" hangingPunct="1">
        <a:defRPr sz="5953" kern="1200">
          <a:solidFill>
            <a:schemeClr val="tx1"/>
          </a:solidFill>
          <a:latin typeface="+mn-lt"/>
          <a:ea typeface="+mn-ea"/>
          <a:cs typeface="+mn-cs"/>
        </a:defRPr>
      </a:lvl5pPr>
      <a:lvl6pPr marL="7560031" algn="l" defTabSz="3024012" rtl="0" eaLnBrk="1" latinLnBrk="0" hangingPunct="1">
        <a:defRPr sz="5953" kern="1200">
          <a:solidFill>
            <a:schemeClr val="tx1"/>
          </a:solidFill>
          <a:latin typeface="+mn-lt"/>
          <a:ea typeface="+mn-ea"/>
          <a:cs typeface="+mn-cs"/>
        </a:defRPr>
      </a:lvl6pPr>
      <a:lvl7pPr marL="9072037" algn="l" defTabSz="3024012" rtl="0" eaLnBrk="1" latinLnBrk="0" hangingPunct="1">
        <a:defRPr sz="5953" kern="1200">
          <a:solidFill>
            <a:schemeClr val="tx1"/>
          </a:solidFill>
          <a:latin typeface="+mn-lt"/>
          <a:ea typeface="+mn-ea"/>
          <a:cs typeface="+mn-cs"/>
        </a:defRPr>
      </a:lvl7pPr>
      <a:lvl8pPr marL="10584043" algn="l" defTabSz="3024012" rtl="0" eaLnBrk="1" latinLnBrk="0" hangingPunct="1">
        <a:defRPr sz="5953" kern="1200">
          <a:solidFill>
            <a:schemeClr val="tx1"/>
          </a:solidFill>
          <a:latin typeface="+mn-lt"/>
          <a:ea typeface="+mn-ea"/>
          <a:cs typeface="+mn-cs"/>
        </a:defRPr>
      </a:lvl8pPr>
      <a:lvl9pPr marL="12096049" algn="l" defTabSz="3024012" rtl="0" eaLnBrk="1" latinLnBrk="0" hangingPunct="1">
        <a:defRPr sz="595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2.png"/><Relationship Id="rId21" Type="http://schemas.openxmlformats.org/officeDocument/2006/relationships/image" Target="../media/image17.png"/><Relationship Id="rId42" Type="http://schemas.openxmlformats.org/officeDocument/2006/relationships/image" Target="../media/image37.png"/><Relationship Id="rId47" Type="http://schemas.openxmlformats.org/officeDocument/2006/relationships/hyperlink" Target="https://leetcode.com/problems/customers-who-bought-products-a-and-b-but-not-c/" TargetMode="External"/><Relationship Id="rId63" Type="http://schemas.openxmlformats.org/officeDocument/2006/relationships/image" Target="../media/image55.png"/><Relationship Id="rId68" Type="http://schemas.openxmlformats.org/officeDocument/2006/relationships/image" Target="../media/image60.png"/><Relationship Id="rId16" Type="http://schemas.openxmlformats.org/officeDocument/2006/relationships/image" Target="../media/image14.png"/><Relationship Id="rId11" Type="http://schemas.openxmlformats.org/officeDocument/2006/relationships/image" Target="../media/image9.png"/><Relationship Id="rId32" Type="http://schemas.openxmlformats.org/officeDocument/2006/relationships/image" Target="../media/image27.png"/><Relationship Id="rId37" Type="http://schemas.openxmlformats.org/officeDocument/2006/relationships/image" Target="../media/image32.png"/><Relationship Id="rId53" Type="http://schemas.openxmlformats.org/officeDocument/2006/relationships/hyperlink" Target="https://github.com/whatsmyname/VeriEQL-demo" TargetMode="External"/><Relationship Id="rId58" Type="http://schemas.openxmlformats.org/officeDocument/2006/relationships/image" Target="../media/image50.png"/><Relationship Id="rId74" Type="http://schemas.openxmlformats.org/officeDocument/2006/relationships/image" Target="../media/image66.png"/><Relationship Id="rId79" Type="http://schemas.openxmlformats.org/officeDocument/2006/relationships/image" Target="../media/image71.png"/><Relationship Id="rId5" Type="http://schemas.openxmlformats.org/officeDocument/2006/relationships/image" Target="../media/image3.png"/><Relationship Id="rId61" Type="http://schemas.openxmlformats.org/officeDocument/2006/relationships/image" Target="../media/image53.png"/><Relationship Id="rId82" Type="http://schemas.openxmlformats.org/officeDocument/2006/relationships/image" Target="../media/image74.png"/><Relationship Id="rId19" Type="http://schemas.openxmlformats.org/officeDocument/2006/relationships/image" Target="../media/image150.png"/><Relationship Id="rId14" Type="http://schemas.openxmlformats.org/officeDocument/2006/relationships/image" Target="../media/image12.png"/><Relationship Id="rId22" Type="http://schemas.openxmlformats.org/officeDocument/2006/relationships/image" Target="../media/image18.png"/><Relationship Id="rId27" Type="http://schemas.openxmlformats.org/officeDocument/2006/relationships/image" Target="../media/image23.png"/><Relationship Id="rId30" Type="http://schemas.openxmlformats.org/officeDocument/2006/relationships/image" Target="../media/image25.png"/><Relationship Id="rId35" Type="http://schemas.openxmlformats.org/officeDocument/2006/relationships/image" Target="../media/image30.png"/><Relationship Id="rId43" Type="http://schemas.openxmlformats.org/officeDocument/2006/relationships/image" Target="../media/image38.png"/><Relationship Id="rId48" Type="http://schemas.openxmlformats.org/officeDocument/2006/relationships/image" Target="../media/image41.png"/><Relationship Id="rId56" Type="http://schemas.openxmlformats.org/officeDocument/2006/relationships/image" Target="../media/image48.png"/><Relationship Id="rId64" Type="http://schemas.openxmlformats.org/officeDocument/2006/relationships/image" Target="../media/image56.png"/><Relationship Id="rId69" Type="http://schemas.openxmlformats.org/officeDocument/2006/relationships/image" Target="../media/image61.png"/><Relationship Id="rId77" Type="http://schemas.openxmlformats.org/officeDocument/2006/relationships/image" Target="../media/image69.png"/><Relationship Id="rId8" Type="http://schemas.openxmlformats.org/officeDocument/2006/relationships/image" Target="../media/image6.png"/><Relationship Id="rId51" Type="http://schemas.openxmlformats.org/officeDocument/2006/relationships/image" Target="../media/image44.png"/><Relationship Id="rId72" Type="http://schemas.openxmlformats.org/officeDocument/2006/relationships/image" Target="../media/image64.png"/><Relationship Id="rId80" Type="http://schemas.openxmlformats.org/officeDocument/2006/relationships/image" Target="../media/image72.png"/><Relationship Id="rId3" Type="http://schemas.openxmlformats.org/officeDocument/2006/relationships/image" Target="../media/image1.png"/><Relationship Id="rId12" Type="http://schemas.openxmlformats.org/officeDocument/2006/relationships/image" Target="../media/image10.png"/><Relationship Id="rId17" Type="http://schemas.openxmlformats.org/officeDocument/2006/relationships/image" Target="../media/image130.png"/><Relationship Id="rId25" Type="http://schemas.openxmlformats.org/officeDocument/2006/relationships/image" Target="../media/image21.png"/><Relationship Id="rId33" Type="http://schemas.openxmlformats.org/officeDocument/2006/relationships/image" Target="../media/image28.png"/><Relationship Id="rId38" Type="http://schemas.openxmlformats.org/officeDocument/2006/relationships/image" Target="../media/image33.png"/><Relationship Id="rId46" Type="http://schemas.openxmlformats.org/officeDocument/2006/relationships/hyperlink" Target="https://leetcode.com/problems/page-recommendations/" TargetMode="External"/><Relationship Id="rId59" Type="http://schemas.openxmlformats.org/officeDocument/2006/relationships/image" Target="../media/image51.png"/><Relationship Id="rId67" Type="http://schemas.openxmlformats.org/officeDocument/2006/relationships/image" Target="../media/image59.png"/><Relationship Id="rId20" Type="http://schemas.openxmlformats.org/officeDocument/2006/relationships/image" Target="../media/image16.png"/><Relationship Id="rId41" Type="http://schemas.openxmlformats.org/officeDocument/2006/relationships/image" Target="../media/image36.png"/><Relationship Id="rId54" Type="http://schemas.openxmlformats.org/officeDocument/2006/relationships/image" Target="../media/image46.png"/><Relationship Id="rId62" Type="http://schemas.openxmlformats.org/officeDocument/2006/relationships/image" Target="../media/image54.png"/><Relationship Id="rId70" Type="http://schemas.openxmlformats.org/officeDocument/2006/relationships/image" Target="../media/image62.png"/><Relationship Id="rId75" Type="http://schemas.openxmlformats.org/officeDocument/2006/relationships/image" Target="../media/image67.png"/><Relationship Id="rId83" Type="http://schemas.openxmlformats.org/officeDocument/2006/relationships/image" Target="../media/image7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5" Type="http://schemas.openxmlformats.org/officeDocument/2006/relationships/image" Target="../media/image13.png"/><Relationship Id="rId23" Type="http://schemas.openxmlformats.org/officeDocument/2006/relationships/image" Target="../media/image19.png"/><Relationship Id="rId28" Type="http://schemas.openxmlformats.org/officeDocument/2006/relationships/image" Target="../media/image24.png"/><Relationship Id="rId36" Type="http://schemas.openxmlformats.org/officeDocument/2006/relationships/image" Target="../media/image31.png"/><Relationship Id="rId49" Type="http://schemas.openxmlformats.org/officeDocument/2006/relationships/image" Target="../media/image42.png"/><Relationship Id="rId57" Type="http://schemas.openxmlformats.org/officeDocument/2006/relationships/image" Target="../media/image49.png"/><Relationship Id="rId10" Type="http://schemas.openxmlformats.org/officeDocument/2006/relationships/image" Target="../media/image8.png"/><Relationship Id="rId31" Type="http://schemas.openxmlformats.org/officeDocument/2006/relationships/image" Target="../media/image26.png"/><Relationship Id="rId44" Type="http://schemas.openxmlformats.org/officeDocument/2006/relationships/image" Target="../media/image39.png"/><Relationship Id="rId52" Type="http://schemas.openxmlformats.org/officeDocument/2006/relationships/image" Target="../media/image45.png"/><Relationship Id="rId60" Type="http://schemas.openxmlformats.org/officeDocument/2006/relationships/image" Target="../media/image52.png"/><Relationship Id="rId65" Type="http://schemas.openxmlformats.org/officeDocument/2006/relationships/image" Target="../media/image57.png"/><Relationship Id="rId73" Type="http://schemas.openxmlformats.org/officeDocument/2006/relationships/image" Target="../media/image65.png"/><Relationship Id="rId78" Type="http://schemas.openxmlformats.org/officeDocument/2006/relationships/image" Target="../media/image70.png"/><Relationship Id="rId81" Type="http://schemas.openxmlformats.org/officeDocument/2006/relationships/image" Target="../media/image73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3" Type="http://schemas.openxmlformats.org/officeDocument/2006/relationships/image" Target="../media/image11.png"/><Relationship Id="rId18" Type="http://schemas.openxmlformats.org/officeDocument/2006/relationships/image" Target="../media/image15.png"/><Relationship Id="rId39" Type="http://schemas.openxmlformats.org/officeDocument/2006/relationships/image" Target="../media/image34.png"/><Relationship Id="rId34" Type="http://schemas.openxmlformats.org/officeDocument/2006/relationships/image" Target="../media/image29.png"/><Relationship Id="rId50" Type="http://schemas.openxmlformats.org/officeDocument/2006/relationships/image" Target="../media/image43.png"/><Relationship Id="rId55" Type="http://schemas.openxmlformats.org/officeDocument/2006/relationships/image" Target="../media/image47.png"/><Relationship Id="rId76" Type="http://schemas.openxmlformats.org/officeDocument/2006/relationships/image" Target="../media/image68.png"/><Relationship Id="rId7" Type="http://schemas.openxmlformats.org/officeDocument/2006/relationships/image" Target="../media/image5.png"/><Relationship Id="rId71" Type="http://schemas.openxmlformats.org/officeDocument/2006/relationships/image" Target="../media/image63.png"/><Relationship Id="rId2" Type="http://schemas.openxmlformats.org/officeDocument/2006/relationships/notesSlide" Target="../notesSlides/notesSlide1.xml"/><Relationship Id="rId29" Type="http://schemas.openxmlformats.org/officeDocument/2006/relationships/hyperlink" Target="https://bugs.mysql.com/bug.php?id=110244" TargetMode="External"/><Relationship Id="rId24" Type="http://schemas.openxmlformats.org/officeDocument/2006/relationships/image" Target="../media/image20.png"/><Relationship Id="rId40" Type="http://schemas.openxmlformats.org/officeDocument/2006/relationships/image" Target="../media/image35.png"/><Relationship Id="rId45" Type="http://schemas.openxmlformats.org/officeDocument/2006/relationships/image" Target="../media/image40.png"/><Relationship Id="rId66" Type="http://schemas.openxmlformats.org/officeDocument/2006/relationships/image" Target="../media/image5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92;p1">
            <a:extLst>
              <a:ext uri="{FF2B5EF4-FFF2-40B4-BE49-F238E27FC236}">
                <a16:creationId xmlns:a16="http://schemas.microsoft.com/office/drawing/2014/main" id="{7EF6789E-18CD-6CAB-8B82-8A9E037B2166}"/>
              </a:ext>
            </a:extLst>
          </p:cNvPr>
          <p:cNvSpPr txBox="1"/>
          <p:nvPr/>
        </p:nvSpPr>
        <p:spPr>
          <a:xfrm>
            <a:off x="7531338" y="23663734"/>
            <a:ext cx="9024853" cy="61200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buSzPts val="3200"/>
            </a:pPr>
            <a:endParaRPr lang="en-US" sz="3200" dirty="0">
              <a:solidFill>
                <a:schemeClr val="dk1"/>
              </a:solidFill>
              <a:latin typeface="Times"/>
              <a:sym typeface="Times"/>
            </a:endParaRPr>
          </a:p>
        </p:txBody>
      </p:sp>
      <p:sp>
        <p:nvSpPr>
          <p:cNvPr id="192" name="Google Shape;92;p1">
            <a:extLst>
              <a:ext uri="{FF2B5EF4-FFF2-40B4-BE49-F238E27FC236}">
                <a16:creationId xmlns:a16="http://schemas.microsoft.com/office/drawing/2014/main" id="{6EED8887-2788-5527-087C-4B1FDBB61AED}"/>
              </a:ext>
            </a:extLst>
          </p:cNvPr>
          <p:cNvSpPr txBox="1"/>
          <p:nvPr/>
        </p:nvSpPr>
        <p:spPr>
          <a:xfrm>
            <a:off x="10191532" y="31378842"/>
            <a:ext cx="9815899" cy="104400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buSzPts val="3200"/>
            </a:pPr>
            <a:endParaRPr lang="en-US" sz="3200" dirty="0">
              <a:solidFill>
                <a:schemeClr val="dk1"/>
              </a:solidFill>
              <a:latin typeface="Times"/>
              <a:sym typeface="Times"/>
            </a:endParaRPr>
          </a:p>
        </p:txBody>
      </p:sp>
      <p:sp>
        <p:nvSpPr>
          <p:cNvPr id="190" name="Google Shape;92;p1">
            <a:extLst>
              <a:ext uri="{FF2B5EF4-FFF2-40B4-BE49-F238E27FC236}">
                <a16:creationId xmlns:a16="http://schemas.microsoft.com/office/drawing/2014/main" id="{0BDB71A9-74B8-D842-F75E-986C67424121}"/>
              </a:ext>
            </a:extLst>
          </p:cNvPr>
          <p:cNvSpPr txBox="1"/>
          <p:nvPr/>
        </p:nvSpPr>
        <p:spPr>
          <a:xfrm>
            <a:off x="10190103" y="3660849"/>
            <a:ext cx="9815899" cy="75600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buSzPts val="3200"/>
            </a:pPr>
            <a:endParaRPr lang="en-US" sz="3200" dirty="0">
              <a:solidFill>
                <a:schemeClr val="dk1"/>
              </a:solidFill>
              <a:latin typeface="Times"/>
              <a:sym typeface="Times"/>
            </a:endParaRPr>
          </a:p>
        </p:txBody>
      </p:sp>
      <p:sp>
        <p:nvSpPr>
          <p:cNvPr id="207" name="Google Shape;89;p1">
            <a:extLst>
              <a:ext uri="{FF2B5EF4-FFF2-40B4-BE49-F238E27FC236}">
                <a16:creationId xmlns:a16="http://schemas.microsoft.com/office/drawing/2014/main" id="{3D4E6FD7-9FD6-711A-38AE-43047452874E}"/>
              </a:ext>
            </a:extLst>
          </p:cNvPr>
          <p:cNvSpPr txBox="1"/>
          <p:nvPr/>
        </p:nvSpPr>
        <p:spPr>
          <a:xfrm>
            <a:off x="10232465" y="3738270"/>
            <a:ext cx="9687823" cy="2062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buSzPts val="3200"/>
            </a:pPr>
            <a:r>
              <a:rPr lang="en-US" sz="3200" b="1" dirty="0">
                <a:solidFill>
                  <a:schemeClr val="dk1"/>
                </a:solidFill>
                <a:latin typeface="Times"/>
                <a:sym typeface="Times"/>
              </a:rPr>
              <a:t>Key idea: </a:t>
            </a:r>
            <a:r>
              <a:rPr lang="en-US" sz="3200" dirty="0" err="1">
                <a:solidFill>
                  <a:schemeClr val="dk1"/>
                </a:solidFill>
                <a:latin typeface="Times"/>
                <a:sym typeface="Times"/>
              </a:rPr>
              <a:t>VeriEQL</a:t>
            </a:r>
            <a:r>
              <a:rPr lang="en-US" sz="3200" dirty="0">
                <a:solidFill>
                  <a:schemeClr val="dk1"/>
                </a:solidFill>
                <a:latin typeface="Times"/>
                <a:sym typeface="Times"/>
              </a:rPr>
              <a:t> reduces the equivalence checking problem into an SMT problem using symbolic reasoning and utilizes off-the-shelf constraint solvers to determine the satisfiability of SMT formulas.</a:t>
            </a:r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7750F53D-7BF8-A194-61E6-8E752D935BC2}"/>
              </a:ext>
            </a:extLst>
          </p:cNvPr>
          <p:cNvSpPr/>
          <p:nvPr/>
        </p:nvSpPr>
        <p:spPr>
          <a:xfrm>
            <a:off x="0" y="0"/>
            <a:ext cx="30240288" cy="2509020"/>
          </a:xfrm>
          <a:prstGeom prst="rect">
            <a:avLst/>
          </a:prstGeom>
          <a:solidFill>
            <a:srgbClr val="CD3C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7713"/>
          </a:p>
        </p:txBody>
      </p:sp>
      <p:pic>
        <p:nvPicPr>
          <p:cNvPr id="239" name="Picture 2">
            <a:extLst>
              <a:ext uri="{FF2B5EF4-FFF2-40B4-BE49-F238E27FC236}">
                <a16:creationId xmlns:a16="http://schemas.microsoft.com/office/drawing/2014/main" id="{2DD4A28A-2D9F-E195-11C5-7E65A131FF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628" y="97970"/>
            <a:ext cx="2155146" cy="2288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0" name="Picture 239" descr="A red and black rectangular sign with white text&#10;&#10;Description automatically generated">
            <a:extLst>
              <a:ext uri="{FF2B5EF4-FFF2-40B4-BE49-F238E27FC236}">
                <a16:creationId xmlns:a16="http://schemas.microsoft.com/office/drawing/2014/main" id="{B1DFFD09-9442-D82B-F7AD-5BC2C9FAD8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52772" y="997250"/>
            <a:ext cx="6054859" cy="1429619"/>
          </a:xfrm>
          <a:prstGeom prst="rect">
            <a:avLst/>
          </a:prstGeom>
        </p:spPr>
      </p:pic>
      <p:sp>
        <p:nvSpPr>
          <p:cNvPr id="241" name="Google Shape;86;p1">
            <a:extLst>
              <a:ext uri="{FF2B5EF4-FFF2-40B4-BE49-F238E27FC236}">
                <a16:creationId xmlns:a16="http://schemas.microsoft.com/office/drawing/2014/main" id="{D94FFDE1-0BE8-083E-D381-152151AC6230}"/>
              </a:ext>
            </a:extLst>
          </p:cNvPr>
          <p:cNvSpPr txBox="1"/>
          <p:nvPr/>
        </p:nvSpPr>
        <p:spPr>
          <a:xfrm>
            <a:off x="4373540" y="1229033"/>
            <a:ext cx="22288500" cy="1281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11575" tIns="105800" rIns="211575" bIns="105800" anchor="ctr" anchorCtr="0">
            <a:noAutofit/>
          </a:bodyPr>
          <a:lstStyle/>
          <a:p>
            <a:pPr lvl="0" algn="ctr">
              <a:buSzPts val="4000"/>
            </a:pPr>
            <a:r>
              <a:rPr lang="en-US" altLang="zh-CN" sz="4000" b="1" i="0" u="none" strike="noStrike" cap="none" dirty="0" err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Pinhan</a:t>
            </a:r>
            <a:r>
              <a:rPr lang="en-US" altLang="zh-CN" sz="4000" b="1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Zhao</a:t>
            </a:r>
            <a:r>
              <a:rPr lang="en-US" altLang="zh-CN" sz="4000" b="1" i="0" u="none" strike="noStrike" cap="none" baseline="30000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1</a:t>
            </a:r>
            <a:r>
              <a:rPr lang="en-US" altLang="zh-CN" sz="4000" b="1" i="0" u="none" strike="noStrike" cap="none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*, Yang He</a:t>
            </a:r>
            <a:r>
              <a:rPr lang="en-US" altLang="zh-CN" sz="4000" b="1" baseline="30000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2</a:t>
            </a:r>
            <a:r>
              <a:rPr lang="en-US" altLang="zh-CN" sz="4000" b="1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*, </a:t>
            </a:r>
            <a:r>
              <a:rPr lang="en-US" altLang="zh-CN" sz="4000" b="1" i="0" u="none" strike="noStrike" cap="none" dirty="0" err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Xinyu</a:t>
            </a:r>
            <a:r>
              <a:rPr lang="en-US" altLang="zh-CN" sz="4000" b="1" i="0" u="none" strike="noStrike" cap="none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Wang</a:t>
            </a:r>
            <a:r>
              <a:rPr lang="en-US" altLang="zh-CN" sz="4000" b="1" i="0" u="none" strike="noStrike" cap="none" baseline="30000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1</a:t>
            </a:r>
            <a:r>
              <a:rPr lang="en-US" altLang="zh-CN" sz="4000" b="1" i="0" u="none" strike="noStrike" cap="none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, </a:t>
            </a:r>
            <a:r>
              <a:rPr lang="en-US" altLang="zh-CN" sz="4000" b="1" i="0" u="none" strike="noStrike" cap="none" dirty="0" err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Yuepeng</a:t>
            </a:r>
            <a:r>
              <a:rPr lang="en-US" altLang="zh-CN" sz="4000" b="1" i="0" u="none" strike="noStrike" cap="none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Wang</a:t>
            </a:r>
            <a:r>
              <a:rPr lang="en-US" altLang="zh-CN" sz="4000" b="1" i="0" u="none" strike="noStrike" cap="none" baseline="30000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2</a:t>
            </a:r>
          </a:p>
          <a:p>
            <a:pPr lvl="0" algn="ctr">
              <a:buSzPts val="4000"/>
            </a:pPr>
            <a:r>
              <a:rPr lang="en-US" altLang="zh-CN" sz="4000" b="1" i="0" u="none" strike="noStrike" cap="none" baseline="30000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1</a:t>
            </a:r>
            <a:r>
              <a:rPr lang="en-US" altLang="zh-CN" sz="4000" b="1" i="0" u="none" strike="noStrike" cap="none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University of Michigan, USA      </a:t>
            </a:r>
            <a:r>
              <a:rPr lang="en-US" altLang="zh-CN" sz="4000" b="1" baseline="30000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2</a:t>
            </a:r>
            <a:r>
              <a:rPr lang="en-US" altLang="zh-CN" sz="4000" b="1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Simon Fraser University, Canada</a:t>
            </a:r>
            <a:endParaRPr lang="en-US" altLang="zh-CN" sz="4000" b="1" i="0" u="none" strike="noStrike" cap="none" dirty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lvl="0" algn="ctr">
              <a:buSzPts val="4000"/>
            </a:pPr>
            <a:endParaRPr lang="en-US" altLang="zh-CN" sz="4000" b="1" i="0" u="none" strike="noStrike" cap="none" baseline="30000" dirty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42" name="Google Shape;85;p1">
            <a:extLst>
              <a:ext uri="{FF2B5EF4-FFF2-40B4-BE49-F238E27FC236}">
                <a16:creationId xmlns:a16="http://schemas.microsoft.com/office/drawing/2014/main" id="{BBE8A479-14B0-FB9F-EC5C-C2F32009364E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2069807" y="36686"/>
            <a:ext cx="26811514" cy="947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>
              <a:buClr>
                <a:schemeClr val="lt1"/>
              </a:buClr>
              <a:buSzPts val="6000"/>
            </a:pPr>
            <a:r>
              <a:rPr lang="en-US" sz="6000" dirty="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Demonstration of the </a:t>
            </a:r>
            <a:r>
              <a:rPr lang="en-US" sz="6000" dirty="0" err="1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VeriEQL</a:t>
            </a:r>
            <a:r>
              <a:rPr lang="en-US" sz="6000" dirty="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 Equivalence Checker for Complex SQL Queries</a:t>
            </a:r>
            <a:endParaRPr lang="en-US" dirty="0"/>
          </a:p>
        </p:txBody>
      </p: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E83ACCEB-7900-D6B1-528D-AF3FF28242D1}"/>
              </a:ext>
            </a:extLst>
          </p:cNvPr>
          <p:cNvGrpSpPr/>
          <p:nvPr/>
        </p:nvGrpSpPr>
        <p:grpSpPr>
          <a:xfrm>
            <a:off x="2059103" y="15410685"/>
            <a:ext cx="27489358" cy="8434409"/>
            <a:chOff x="746083" y="14010977"/>
            <a:chExt cx="21701873" cy="6658667"/>
          </a:xfrm>
        </p:grpSpPr>
        <p:sp>
          <p:nvSpPr>
            <p:cNvPr id="2" name="右箭头 26">
              <a:extLst>
                <a:ext uri="{FF2B5EF4-FFF2-40B4-BE49-F238E27FC236}">
                  <a16:creationId xmlns:a16="http://schemas.microsoft.com/office/drawing/2014/main" id="{6897CC70-FB02-4B88-62EA-002666A5CE5C}"/>
                </a:ext>
              </a:extLst>
            </p:cNvPr>
            <p:cNvSpPr/>
            <p:nvPr/>
          </p:nvSpPr>
          <p:spPr>
            <a:xfrm>
              <a:off x="18559007" y="18135927"/>
              <a:ext cx="817445" cy="378852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" name="圆角矩形 27">
              <a:extLst>
                <a:ext uri="{FF2B5EF4-FFF2-40B4-BE49-F238E27FC236}">
                  <a16:creationId xmlns:a16="http://schemas.microsoft.com/office/drawing/2014/main" id="{581ADACC-DA73-96B7-CBF7-BD225B3A158B}"/>
                </a:ext>
              </a:extLst>
            </p:cNvPr>
            <p:cNvSpPr/>
            <p:nvPr/>
          </p:nvSpPr>
          <p:spPr>
            <a:xfrm>
              <a:off x="4617060" y="15166203"/>
              <a:ext cx="2981637" cy="3930174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Consolas" panose="020B0609020204030204" pitchFamily="49" charset="0"/>
              </a:endParaRPr>
            </a:p>
          </p:txBody>
        </p:sp>
        <p:sp>
          <p:nvSpPr>
            <p:cNvPr id="4" name="椭圆 28">
              <a:extLst>
                <a:ext uri="{FF2B5EF4-FFF2-40B4-BE49-F238E27FC236}">
                  <a16:creationId xmlns:a16="http://schemas.microsoft.com/office/drawing/2014/main" id="{9C1A9056-F6BF-4B99-FE6C-4A345AE3169C}"/>
                </a:ext>
              </a:extLst>
            </p:cNvPr>
            <p:cNvSpPr/>
            <p:nvPr/>
          </p:nvSpPr>
          <p:spPr>
            <a:xfrm>
              <a:off x="4617057" y="15166206"/>
              <a:ext cx="358189" cy="35818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>
                  <a:latin typeface="Consolas" panose="020B0609020204030204" pitchFamily="49" charset="0"/>
                </a:rPr>
                <a:t>2</a:t>
              </a:r>
            </a:p>
          </p:txBody>
        </p:sp>
        <p:sp>
          <p:nvSpPr>
            <p:cNvPr id="5" name="圆角矩形 29">
              <a:extLst>
                <a:ext uri="{FF2B5EF4-FFF2-40B4-BE49-F238E27FC236}">
                  <a16:creationId xmlns:a16="http://schemas.microsoft.com/office/drawing/2014/main" id="{BE3D64D5-6F6B-5579-C173-B6922321E4C7}"/>
                </a:ext>
              </a:extLst>
            </p:cNvPr>
            <p:cNvSpPr/>
            <p:nvPr/>
          </p:nvSpPr>
          <p:spPr>
            <a:xfrm>
              <a:off x="750791" y="14738665"/>
              <a:ext cx="3330062" cy="4357711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Consolas" panose="020B0609020204030204" pitchFamily="49" charset="0"/>
              </a:endParaRPr>
            </a:p>
          </p:txBody>
        </p:sp>
        <p:sp>
          <p:nvSpPr>
            <p:cNvPr id="6" name="文本框 30">
              <a:extLst>
                <a:ext uri="{FF2B5EF4-FFF2-40B4-BE49-F238E27FC236}">
                  <a16:creationId xmlns:a16="http://schemas.microsoft.com/office/drawing/2014/main" id="{D0EC0885-CE3F-ED55-DF9F-AF4146EC52F7}"/>
                </a:ext>
              </a:extLst>
            </p:cNvPr>
            <p:cNvSpPr txBox="1"/>
            <p:nvPr/>
          </p:nvSpPr>
          <p:spPr>
            <a:xfrm>
              <a:off x="823013" y="14010977"/>
              <a:ext cx="3185617" cy="5588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latin typeface="Times" panose="02020603050405020304" pitchFamily="18" charset="0"/>
                  <a:cs typeface="Times" panose="02020603050405020304" pitchFamily="18" charset="0"/>
                </a:rPr>
                <a:t>Input </a:t>
              </a:r>
              <a:r>
                <a:rPr lang="en-US" altLang="zh-CN" sz="4000" dirty="0">
                  <a:latin typeface="Times" panose="02020603050405020304" pitchFamily="18" charset="0"/>
                  <a:cs typeface="Times" panose="02020603050405020304" pitchFamily="18" charset="0"/>
                </a:rPr>
                <a:t>Analyzer</a:t>
              </a:r>
              <a:endParaRPr lang="en-US" sz="4000" dirty="0">
                <a:latin typeface="Times" panose="02020603050405020304" pitchFamily="18" charset="0"/>
                <a:cs typeface="Times" panose="02020603050405020304" pitchFamily="18" charset="0"/>
              </a:endParaRPr>
            </a:p>
          </p:txBody>
        </p:sp>
        <p:sp>
          <p:nvSpPr>
            <p:cNvPr id="7" name="文本框 31">
              <a:extLst>
                <a:ext uri="{FF2B5EF4-FFF2-40B4-BE49-F238E27FC236}">
                  <a16:creationId xmlns:a16="http://schemas.microsoft.com/office/drawing/2014/main" id="{37D34470-D1FF-3B5D-BEA8-4EE6C2E564FE}"/>
                </a:ext>
              </a:extLst>
            </p:cNvPr>
            <p:cNvSpPr txBox="1"/>
            <p:nvPr/>
          </p:nvSpPr>
          <p:spPr>
            <a:xfrm>
              <a:off x="3977075" y="14408731"/>
              <a:ext cx="4261607" cy="5588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dirty="0">
                  <a:latin typeface="Times" panose="02020603050405020304" pitchFamily="18" charset="0"/>
                  <a:cs typeface="Times" panose="02020603050405020304" pitchFamily="18" charset="0"/>
                </a:rPr>
                <a:t>Semantics Encoder</a:t>
              </a:r>
              <a:endParaRPr lang="en-US" sz="4000" dirty="0">
                <a:latin typeface="Times" panose="02020603050405020304" pitchFamily="18" charset="0"/>
                <a:cs typeface="Times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文本框 32">
                  <a:extLst>
                    <a:ext uri="{FF2B5EF4-FFF2-40B4-BE49-F238E27FC236}">
                      <a16:creationId xmlns:a16="http://schemas.microsoft.com/office/drawing/2014/main" id="{7CC7C7FD-521B-1941-2842-F4D42B588627}"/>
                    </a:ext>
                  </a:extLst>
                </p:cNvPr>
                <p:cNvSpPr txBox="1"/>
                <p:nvPr/>
              </p:nvSpPr>
              <p:spPr>
                <a:xfrm>
                  <a:off x="6045759" y="16984404"/>
                  <a:ext cx="536137" cy="5102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</m:oMath>
                    </m:oMathPara>
                  </a14:m>
                  <a:endParaRPr lang="en-US" sz="2800" dirty="0">
                    <a:latin typeface="Consolas" panose="020B0609020204030204" pitchFamily="49" charset="0"/>
                  </a:endParaRPr>
                </a:p>
              </p:txBody>
            </p:sp>
          </mc:Choice>
          <mc:Fallback xmlns="">
            <p:sp>
              <p:nvSpPr>
                <p:cNvPr id="8" name="文本框 32">
                  <a:extLst>
                    <a:ext uri="{FF2B5EF4-FFF2-40B4-BE49-F238E27FC236}">
                      <a16:creationId xmlns:a16="http://schemas.microsoft.com/office/drawing/2014/main" id="{7CC7C7FD-521B-1941-2842-F4D42B58862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45759" y="16984404"/>
                  <a:ext cx="536137" cy="51025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圆角矩形 33">
              <a:extLst>
                <a:ext uri="{FF2B5EF4-FFF2-40B4-BE49-F238E27FC236}">
                  <a16:creationId xmlns:a16="http://schemas.microsoft.com/office/drawing/2014/main" id="{47E30296-370A-C3A6-8FC3-D99435134584}"/>
                </a:ext>
              </a:extLst>
            </p:cNvPr>
            <p:cNvSpPr/>
            <p:nvPr/>
          </p:nvSpPr>
          <p:spPr>
            <a:xfrm>
              <a:off x="12952930" y="15902191"/>
              <a:ext cx="5439689" cy="2912716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Consolas" panose="020B0609020204030204" pitchFamily="49" charset="0"/>
              </a:endParaRPr>
            </a:p>
          </p:txBody>
        </p:sp>
        <p:pic>
          <p:nvPicPr>
            <p:cNvPr id="10" name="图片 34">
              <a:extLst>
                <a:ext uri="{FF2B5EF4-FFF2-40B4-BE49-F238E27FC236}">
                  <a16:creationId xmlns:a16="http://schemas.microsoft.com/office/drawing/2014/main" id="{61EC5382-3C49-6FF5-34B6-05E5715E6ED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742604" y="16475329"/>
              <a:ext cx="1534341" cy="1534341"/>
            </a:xfrm>
            <a:prstGeom prst="rect">
              <a:avLst/>
            </a:prstGeom>
          </p:spPr>
        </p:pic>
        <p:grpSp>
          <p:nvGrpSpPr>
            <p:cNvPr id="11" name="组合 35">
              <a:extLst>
                <a:ext uri="{FF2B5EF4-FFF2-40B4-BE49-F238E27FC236}">
                  <a16:creationId xmlns:a16="http://schemas.microsoft.com/office/drawing/2014/main" id="{B33ADCE4-00C0-6440-9544-938B20414282}"/>
                </a:ext>
              </a:extLst>
            </p:cNvPr>
            <p:cNvGrpSpPr/>
            <p:nvPr/>
          </p:nvGrpSpPr>
          <p:grpSpPr>
            <a:xfrm>
              <a:off x="14580221" y="18859980"/>
              <a:ext cx="5427932" cy="1358375"/>
              <a:chOff x="11085488" y="5168651"/>
              <a:chExt cx="3431176" cy="858674"/>
            </a:xfrm>
          </p:grpSpPr>
          <p:pic>
            <p:nvPicPr>
              <p:cNvPr id="12" name="图片 120">
                <a:extLst>
                  <a:ext uri="{FF2B5EF4-FFF2-40B4-BE49-F238E27FC236}">
                    <a16:creationId xmlns:a16="http://schemas.microsoft.com/office/drawing/2014/main" id="{1E991F54-AFBC-F9AD-7EF1-E993135BCA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758223" y="5289781"/>
                <a:ext cx="916577" cy="619731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13" name="图片 121">
                <a:extLst>
                  <a:ext uri="{FF2B5EF4-FFF2-40B4-BE49-F238E27FC236}">
                    <a16:creationId xmlns:a16="http://schemas.microsoft.com/office/drawing/2014/main" id="{D17A00DA-5CA1-9306-9E0F-4F27D7BAE7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872075" y="5478372"/>
                <a:ext cx="1324950" cy="330399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14" name="圆角矩形 122">
                <a:extLst>
                  <a:ext uri="{FF2B5EF4-FFF2-40B4-BE49-F238E27FC236}">
                    <a16:creationId xmlns:a16="http://schemas.microsoft.com/office/drawing/2014/main" id="{0204873F-0C80-CDC2-B4B5-D50011A8D913}"/>
                  </a:ext>
                </a:extLst>
              </p:cNvPr>
              <p:cNvSpPr/>
              <p:nvPr/>
            </p:nvSpPr>
            <p:spPr>
              <a:xfrm>
                <a:off x="11085488" y="5168651"/>
                <a:ext cx="3431176" cy="858674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15" name="圆角矩形 36">
              <a:extLst>
                <a:ext uri="{FF2B5EF4-FFF2-40B4-BE49-F238E27FC236}">
                  <a16:creationId xmlns:a16="http://schemas.microsoft.com/office/drawing/2014/main" id="{1EFCC767-DC4C-2BCF-0F03-08E90ED4EBC4}"/>
                </a:ext>
              </a:extLst>
            </p:cNvPr>
            <p:cNvSpPr/>
            <p:nvPr/>
          </p:nvSpPr>
          <p:spPr>
            <a:xfrm>
              <a:off x="15810547" y="19979864"/>
              <a:ext cx="2879284" cy="68978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>
                  <a:solidFill>
                    <a:schemeClr val="tx1"/>
                  </a:solidFill>
                  <a:latin typeface="Times" panose="02020603050405020304" pitchFamily="18" charset="0"/>
                  <a:cs typeface="Times" panose="02020603050405020304" pitchFamily="18" charset="0"/>
                </a:rPr>
                <a:t>Backend DBMSs</a:t>
              </a:r>
              <a:endParaRPr lang="en-US" sz="3600" dirty="0">
                <a:solidFill>
                  <a:schemeClr val="tx1"/>
                </a:solidFill>
                <a:latin typeface="Times" panose="02020603050405020304" pitchFamily="18" charset="0"/>
                <a:cs typeface="Times" panose="02020603050405020304" pitchFamily="18" charset="0"/>
              </a:endParaRPr>
            </a:p>
          </p:txBody>
        </p:sp>
        <p:sp>
          <p:nvSpPr>
            <p:cNvPr id="16" name="文本框 37">
              <a:extLst>
                <a:ext uri="{FF2B5EF4-FFF2-40B4-BE49-F238E27FC236}">
                  <a16:creationId xmlns:a16="http://schemas.microsoft.com/office/drawing/2014/main" id="{02183858-142A-F192-AE29-1D4D5180353F}"/>
                </a:ext>
              </a:extLst>
            </p:cNvPr>
            <p:cNvSpPr txBox="1"/>
            <p:nvPr/>
          </p:nvSpPr>
          <p:spPr>
            <a:xfrm>
              <a:off x="12862741" y="17629274"/>
              <a:ext cx="1845489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>
                  <a:latin typeface="Times" panose="02020603050405020304" pitchFamily="18" charset="0"/>
                  <a:cs typeface="Times" panose="02020603050405020304" pitchFamily="18" charset="0"/>
                </a:rPr>
                <a:t>Counter-</a:t>
              </a:r>
            </a:p>
            <a:p>
              <a:pPr algn="ctr"/>
              <a:r>
                <a:rPr lang="en-US" sz="3600" dirty="0">
                  <a:latin typeface="Times" panose="02020603050405020304" pitchFamily="18" charset="0"/>
                  <a:cs typeface="Times" panose="02020603050405020304" pitchFamily="18" charset="0"/>
                </a:rPr>
                <a:t>example</a:t>
              </a:r>
            </a:p>
          </p:txBody>
        </p:sp>
        <p:sp>
          <p:nvSpPr>
            <p:cNvPr id="17" name="右箭头 38">
              <a:extLst>
                <a:ext uri="{FF2B5EF4-FFF2-40B4-BE49-F238E27FC236}">
                  <a16:creationId xmlns:a16="http://schemas.microsoft.com/office/drawing/2014/main" id="{9280C226-A1B8-DEA3-0DD9-343F4B39A4D7}"/>
                </a:ext>
              </a:extLst>
            </p:cNvPr>
            <p:cNvSpPr/>
            <p:nvPr/>
          </p:nvSpPr>
          <p:spPr>
            <a:xfrm rot="16200000">
              <a:off x="17009013" y="18601390"/>
              <a:ext cx="486918" cy="378852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右箭头 39">
              <a:extLst>
                <a:ext uri="{FF2B5EF4-FFF2-40B4-BE49-F238E27FC236}">
                  <a16:creationId xmlns:a16="http://schemas.microsoft.com/office/drawing/2014/main" id="{6D9F7E72-6518-5EE2-0829-F9FE11EFF621}"/>
                </a:ext>
              </a:extLst>
            </p:cNvPr>
            <p:cNvSpPr/>
            <p:nvPr/>
          </p:nvSpPr>
          <p:spPr>
            <a:xfrm>
              <a:off x="18562957" y="16713618"/>
              <a:ext cx="817445" cy="378852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禁止符 40">
              <a:extLst>
                <a:ext uri="{FF2B5EF4-FFF2-40B4-BE49-F238E27FC236}">
                  <a16:creationId xmlns:a16="http://schemas.microsoft.com/office/drawing/2014/main" id="{C2109FB9-A353-D205-F229-CC9BCD4DCDFF}"/>
                </a:ext>
              </a:extLst>
            </p:cNvPr>
            <p:cNvSpPr/>
            <p:nvPr/>
          </p:nvSpPr>
          <p:spPr>
            <a:xfrm>
              <a:off x="18651142" y="16639443"/>
              <a:ext cx="541096" cy="541096"/>
            </a:xfrm>
            <a:prstGeom prst="noSmoking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" name="文本框 41">
              <a:extLst>
                <a:ext uri="{FF2B5EF4-FFF2-40B4-BE49-F238E27FC236}">
                  <a16:creationId xmlns:a16="http://schemas.microsoft.com/office/drawing/2014/main" id="{DE580CAA-E0E4-91CA-C4A2-1A59B14D43CD}"/>
                </a:ext>
              </a:extLst>
            </p:cNvPr>
            <p:cNvSpPr txBox="1"/>
            <p:nvPr/>
          </p:nvSpPr>
          <p:spPr>
            <a:xfrm>
              <a:off x="12808405" y="16321607"/>
              <a:ext cx="2126882" cy="9476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dirty="0">
                  <a:latin typeface="Times" panose="02020603050405020304" pitchFamily="18" charset="0"/>
                  <a:cs typeface="Times" panose="02020603050405020304" pitchFamily="18" charset="0"/>
                </a:rPr>
                <a:t>Symbolic</a:t>
              </a:r>
            </a:p>
            <a:p>
              <a:pPr algn="ctr"/>
              <a:r>
                <a:rPr lang="en-US" sz="3600" dirty="0">
                  <a:latin typeface="Times" panose="02020603050405020304" pitchFamily="18" charset="0"/>
                  <a:cs typeface="Times" panose="02020603050405020304" pitchFamily="18" charset="0"/>
                </a:rPr>
                <a:t>results</a:t>
              </a:r>
            </a:p>
          </p:txBody>
        </p:sp>
        <p:sp>
          <p:nvSpPr>
            <p:cNvPr id="21" name="右箭头 42">
              <a:extLst>
                <a:ext uri="{FF2B5EF4-FFF2-40B4-BE49-F238E27FC236}">
                  <a16:creationId xmlns:a16="http://schemas.microsoft.com/office/drawing/2014/main" id="{97747BFC-C82D-BFE2-8112-D7B96342AB7D}"/>
                </a:ext>
              </a:extLst>
            </p:cNvPr>
            <p:cNvSpPr/>
            <p:nvPr/>
          </p:nvSpPr>
          <p:spPr>
            <a:xfrm>
              <a:off x="15896956" y="17256821"/>
              <a:ext cx="730155" cy="378852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pic>
          <p:nvPicPr>
            <p:cNvPr id="22" name="图片 43">
              <a:extLst>
                <a:ext uri="{FF2B5EF4-FFF2-40B4-BE49-F238E27FC236}">
                  <a16:creationId xmlns:a16="http://schemas.microsoft.com/office/drawing/2014/main" id="{42F5B96A-D07C-8FEC-56BD-A013DC72C91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552052" y="15701399"/>
              <a:ext cx="824399" cy="824399"/>
            </a:xfrm>
            <a:prstGeom prst="rect">
              <a:avLst/>
            </a:prstGeom>
          </p:spPr>
        </p:pic>
        <p:pic>
          <p:nvPicPr>
            <p:cNvPr id="23" name="图片 44">
              <a:extLst>
                <a:ext uri="{FF2B5EF4-FFF2-40B4-BE49-F238E27FC236}">
                  <a16:creationId xmlns:a16="http://schemas.microsoft.com/office/drawing/2014/main" id="{6FD8F08C-B4F2-21E1-526C-9103FF08793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991850" y="16456604"/>
              <a:ext cx="735726" cy="735726"/>
            </a:xfrm>
            <a:prstGeom prst="rect">
              <a:avLst/>
            </a:prstGeom>
          </p:spPr>
        </p:pic>
        <p:pic>
          <p:nvPicPr>
            <p:cNvPr id="24" name="图片 45">
              <a:extLst>
                <a:ext uri="{FF2B5EF4-FFF2-40B4-BE49-F238E27FC236}">
                  <a16:creationId xmlns:a16="http://schemas.microsoft.com/office/drawing/2014/main" id="{1ADB56C5-AD32-64C7-AFD6-09A1DE72529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73147" y="17782003"/>
              <a:ext cx="986031" cy="986031"/>
            </a:xfrm>
            <a:prstGeom prst="rect">
              <a:avLst/>
            </a:prstGeom>
          </p:spPr>
        </p:pic>
        <p:sp>
          <p:nvSpPr>
            <p:cNvPr id="25" name="右箭头 46">
              <a:extLst>
                <a:ext uri="{FF2B5EF4-FFF2-40B4-BE49-F238E27FC236}">
                  <a16:creationId xmlns:a16="http://schemas.microsoft.com/office/drawing/2014/main" id="{556335EF-4719-F3AC-778D-2D5E2C3E1639}"/>
                </a:ext>
              </a:extLst>
            </p:cNvPr>
            <p:cNvSpPr/>
            <p:nvPr/>
          </p:nvSpPr>
          <p:spPr>
            <a:xfrm rot="5400000">
              <a:off x="5261554" y="17150136"/>
              <a:ext cx="1344327" cy="378852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右箭头 47">
              <a:extLst>
                <a:ext uri="{FF2B5EF4-FFF2-40B4-BE49-F238E27FC236}">
                  <a16:creationId xmlns:a16="http://schemas.microsoft.com/office/drawing/2014/main" id="{155E910D-E575-C080-2986-BFEB99B09575}"/>
                </a:ext>
              </a:extLst>
            </p:cNvPr>
            <p:cNvSpPr/>
            <p:nvPr/>
          </p:nvSpPr>
          <p:spPr>
            <a:xfrm>
              <a:off x="3961454" y="18116557"/>
              <a:ext cx="2272532" cy="378852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右箭头 48">
              <a:extLst>
                <a:ext uri="{FF2B5EF4-FFF2-40B4-BE49-F238E27FC236}">
                  <a16:creationId xmlns:a16="http://schemas.microsoft.com/office/drawing/2014/main" id="{06D5BC16-42F1-5357-1889-F2AB08797DA2}"/>
                </a:ext>
              </a:extLst>
            </p:cNvPr>
            <p:cNvSpPr/>
            <p:nvPr/>
          </p:nvSpPr>
          <p:spPr>
            <a:xfrm>
              <a:off x="3931073" y="15798821"/>
              <a:ext cx="826989" cy="378852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圆角矩形 49">
                  <a:extLst>
                    <a:ext uri="{FF2B5EF4-FFF2-40B4-BE49-F238E27FC236}">
                      <a16:creationId xmlns:a16="http://schemas.microsoft.com/office/drawing/2014/main" id="{F134453E-4318-F0E8-DFC7-928B822B2958}"/>
                    </a:ext>
                  </a:extLst>
                </p:cNvPr>
                <p:cNvSpPr/>
                <p:nvPr/>
              </p:nvSpPr>
              <p:spPr>
                <a:xfrm>
                  <a:off x="961840" y="16798464"/>
                  <a:ext cx="2706621" cy="483370"/>
                </a:xfrm>
                <a:prstGeom prst="roundRect">
                  <a:avLst/>
                </a:prstGeom>
                <a:noFill/>
                <a:ln>
                  <a:noFill/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3600" dirty="0">
                      <a:solidFill>
                        <a:sysClr val="windowText" lastClr="000000"/>
                      </a:solidFill>
                      <a:latin typeface="Times" panose="02020603050405020304" pitchFamily="18" charset="0"/>
                      <a:cs typeface="Times" panose="02020603050405020304" pitchFamily="18" charset="0"/>
                    </a:rPr>
                    <a:t>Bound </a:t>
                  </a:r>
                  <a14:m>
                    <m:oMath xmlns:m="http://schemas.openxmlformats.org/officeDocument/2006/math">
                      <m:r>
                        <a:rPr lang="en-US" altLang="zh-CN" sz="3600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</m:oMath>
                  </a14:m>
                  <a:endParaRPr lang="en-US" sz="3600" dirty="0">
                    <a:solidFill>
                      <a:sysClr val="windowText" lastClr="000000"/>
                    </a:solidFill>
                    <a:latin typeface="Times" panose="02020603050405020304" pitchFamily="18" charset="0"/>
                    <a:cs typeface="Times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8" name="圆角矩形 49">
                  <a:extLst>
                    <a:ext uri="{FF2B5EF4-FFF2-40B4-BE49-F238E27FC236}">
                      <a16:creationId xmlns:a16="http://schemas.microsoft.com/office/drawing/2014/main" id="{F134453E-4318-F0E8-DFC7-928B822B295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1840" y="16798464"/>
                  <a:ext cx="2706621" cy="483370"/>
                </a:xfrm>
                <a:prstGeom prst="roundRect">
                  <a:avLst/>
                </a:prstGeom>
                <a:blipFill>
                  <a:blip r:embed="rId12"/>
                  <a:stretch>
                    <a:fillRect t="-16327" b="-38776"/>
                  </a:stretch>
                </a:blipFill>
                <a:ln>
                  <a:noFill/>
                  <a:prstDash val="lgDash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右箭头 50">
              <a:extLst>
                <a:ext uri="{FF2B5EF4-FFF2-40B4-BE49-F238E27FC236}">
                  <a16:creationId xmlns:a16="http://schemas.microsoft.com/office/drawing/2014/main" id="{CC6DB507-8927-8ECA-9ABB-B8CA500BC080}"/>
                </a:ext>
              </a:extLst>
            </p:cNvPr>
            <p:cNvSpPr/>
            <p:nvPr/>
          </p:nvSpPr>
          <p:spPr>
            <a:xfrm>
              <a:off x="7196303" y="18116557"/>
              <a:ext cx="1181321" cy="378852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文本框 51">
                  <a:extLst>
                    <a:ext uri="{FF2B5EF4-FFF2-40B4-BE49-F238E27FC236}">
                      <a16:creationId xmlns:a16="http://schemas.microsoft.com/office/drawing/2014/main" id="{0E2B114A-464E-0EDF-0749-F32F177CFBEC}"/>
                    </a:ext>
                  </a:extLst>
                </p:cNvPr>
                <p:cNvSpPr txBox="1"/>
                <p:nvPr/>
              </p:nvSpPr>
              <p:spPr>
                <a:xfrm>
                  <a:off x="7155235" y="18475422"/>
                  <a:ext cx="1318162" cy="5102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6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3200" dirty="0">
                    <a:latin typeface="Consolas" panose="020B0609020204030204" pitchFamily="49" charset="0"/>
                  </a:endParaRPr>
                </a:p>
              </p:txBody>
            </p:sp>
          </mc:Choice>
          <mc:Fallback xmlns="">
            <p:sp>
              <p:nvSpPr>
                <p:cNvPr id="30" name="文本框 51">
                  <a:extLst>
                    <a:ext uri="{FF2B5EF4-FFF2-40B4-BE49-F238E27FC236}">
                      <a16:creationId xmlns:a16="http://schemas.microsoft.com/office/drawing/2014/main" id="{0E2B114A-464E-0EDF-0749-F32F177CFB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55235" y="18475422"/>
                  <a:ext cx="1318162" cy="510255"/>
                </a:xfrm>
                <a:prstGeom prst="rect">
                  <a:avLst/>
                </a:prstGeom>
                <a:blipFill>
                  <a:blip r:embed="rId13"/>
                  <a:stretch>
                    <a:fillRect b="-576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" name="圆角矩形 52">
              <a:extLst>
                <a:ext uri="{FF2B5EF4-FFF2-40B4-BE49-F238E27FC236}">
                  <a16:creationId xmlns:a16="http://schemas.microsoft.com/office/drawing/2014/main" id="{FFEEE66B-5258-6D52-7677-57CECBB67016}"/>
                </a:ext>
              </a:extLst>
            </p:cNvPr>
            <p:cNvSpPr/>
            <p:nvPr/>
          </p:nvSpPr>
          <p:spPr>
            <a:xfrm>
              <a:off x="8530871" y="15906394"/>
              <a:ext cx="3417824" cy="2934775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Consolas" panose="020B0609020204030204" pitchFamily="49" charset="0"/>
              </a:endParaRPr>
            </a:p>
          </p:txBody>
        </p:sp>
        <p:sp>
          <p:nvSpPr>
            <p:cNvPr id="32" name="椭圆 53">
              <a:extLst>
                <a:ext uri="{FF2B5EF4-FFF2-40B4-BE49-F238E27FC236}">
                  <a16:creationId xmlns:a16="http://schemas.microsoft.com/office/drawing/2014/main" id="{81843654-3DF7-1320-E649-D0E92CBE8F06}"/>
                </a:ext>
              </a:extLst>
            </p:cNvPr>
            <p:cNvSpPr/>
            <p:nvPr/>
          </p:nvSpPr>
          <p:spPr>
            <a:xfrm>
              <a:off x="8530869" y="15906398"/>
              <a:ext cx="358189" cy="35818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>
                  <a:latin typeface="Consolas" panose="020B0609020204030204" pitchFamily="49" charset="0"/>
                </a:rPr>
                <a:t>3</a:t>
              </a:r>
            </a:p>
          </p:txBody>
        </p:sp>
        <p:sp>
          <p:nvSpPr>
            <p:cNvPr id="33" name="文本框 54">
              <a:extLst>
                <a:ext uri="{FF2B5EF4-FFF2-40B4-BE49-F238E27FC236}">
                  <a16:creationId xmlns:a16="http://schemas.microsoft.com/office/drawing/2014/main" id="{0D2DD25A-21B5-89D2-5FC7-2234B6D70B53}"/>
                </a:ext>
              </a:extLst>
            </p:cNvPr>
            <p:cNvSpPr txBox="1"/>
            <p:nvPr/>
          </p:nvSpPr>
          <p:spPr>
            <a:xfrm>
              <a:off x="7955962" y="15208701"/>
              <a:ext cx="4567640" cy="5588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latin typeface="Times" panose="02020603050405020304" pitchFamily="18" charset="0"/>
                  <a:cs typeface="Times" panose="02020603050405020304" pitchFamily="18" charset="0"/>
                </a:rPr>
                <a:t>Equality Checker</a:t>
              </a:r>
            </a:p>
          </p:txBody>
        </p:sp>
        <p:sp>
          <p:nvSpPr>
            <p:cNvPr id="34" name="右箭头 55">
              <a:extLst>
                <a:ext uri="{FF2B5EF4-FFF2-40B4-BE49-F238E27FC236}">
                  <a16:creationId xmlns:a16="http://schemas.microsoft.com/office/drawing/2014/main" id="{63D67AB0-7867-2860-5D28-D35843E54056}"/>
                </a:ext>
              </a:extLst>
            </p:cNvPr>
            <p:cNvSpPr/>
            <p:nvPr/>
          </p:nvSpPr>
          <p:spPr>
            <a:xfrm>
              <a:off x="5685653" y="16216686"/>
              <a:ext cx="2626046" cy="378852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矩形 56">
                  <a:extLst>
                    <a:ext uri="{FF2B5EF4-FFF2-40B4-BE49-F238E27FC236}">
                      <a16:creationId xmlns:a16="http://schemas.microsoft.com/office/drawing/2014/main" id="{D944DD38-10D9-CB33-091A-E4D876DC8202}"/>
                    </a:ext>
                  </a:extLst>
                </p:cNvPr>
                <p:cNvSpPr/>
                <p:nvPr/>
              </p:nvSpPr>
              <p:spPr>
                <a:xfrm>
                  <a:off x="6577126" y="15685081"/>
                  <a:ext cx="689503" cy="51025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l-GR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Φ</m:t>
                            </m:r>
                          </m:e>
                          <m:sub>
                            <m:r>
                              <a:rPr lang="el-GR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𝒞</m:t>
                            </m:r>
                          </m:sub>
                        </m:sSub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35" name="矩形 56">
                  <a:extLst>
                    <a:ext uri="{FF2B5EF4-FFF2-40B4-BE49-F238E27FC236}">
                      <a16:creationId xmlns:a16="http://schemas.microsoft.com/office/drawing/2014/main" id="{D944DD38-10D9-CB33-091A-E4D876DC820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77126" y="15685081"/>
                  <a:ext cx="689503" cy="510255"/>
                </a:xfrm>
                <a:prstGeom prst="rect">
                  <a:avLst/>
                </a:prstGeom>
                <a:blipFill>
                  <a:blip r:embed="rId14"/>
                  <a:stretch>
                    <a:fillRect l="-1429" b="-384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矩形 57">
                  <a:extLst>
                    <a:ext uri="{FF2B5EF4-FFF2-40B4-BE49-F238E27FC236}">
                      <a16:creationId xmlns:a16="http://schemas.microsoft.com/office/drawing/2014/main" id="{84981514-6154-0DF3-2E61-7ED94C17899B}"/>
                    </a:ext>
                  </a:extLst>
                </p:cNvPr>
                <p:cNvSpPr/>
                <p:nvPr/>
              </p:nvSpPr>
              <p:spPr>
                <a:xfrm>
                  <a:off x="8964990" y="16064365"/>
                  <a:ext cx="2667654" cy="54786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l-GR" sz="3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Φ</m:t>
                            </m:r>
                          </m:e>
                          <m:sub>
                            <m:r>
                              <a:rPr lang="el-GR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𝒞</m:t>
                            </m:r>
                          </m:sub>
                        </m:sSub>
                        <m:r>
                          <a:rPr lang="el-GR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∧</m:t>
                        </m:r>
                        <m:sSub>
                          <m:sSubPr>
                            <m:ctrlPr>
                              <a:rPr lang="el-GR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Φ</m:t>
                            </m:r>
                          </m:e>
                          <m:sub>
                            <m:sSub>
                              <m:sSubPr>
                                <m:ctrlPr>
                                  <a:rPr lang="el-GR" sz="36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r>
                          <a:rPr lang="el-GR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∧</m:t>
                        </m:r>
                        <m:sSub>
                          <m:sSubPr>
                            <m:ctrlPr>
                              <a:rPr lang="el-GR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Φ</m:t>
                            </m:r>
                          </m:e>
                          <m:sub>
                            <m:sSub>
                              <m:sSubPr>
                                <m:ctrlPr>
                                  <a:rPr lang="el-GR" sz="3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36" name="矩形 57">
                  <a:extLst>
                    <a:ext uri="{FF2B5EF4-FFF2-40B4-BE49-F238E27FC236}">
                      <a16:creationId xmlns:a16="http://schemas.microsoft.com/office/drawing/2014/main" id="{84981514-6154-0DF3-2E61-7ED94C17899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64990" y="16064365"/>
                  <a:ext cx="2667654" cy="547867"/>
                </a:xfrm>
                <a:prstGeom prst="rect">
                  <a:avLst/>
                </a:prstGeom>
                <a:blipFill>
                  <a:blip r:embed="rId15"/>
                  <a:stretch>
                    <a:fillRect l="-376" b="-3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7" name="右箭头 58">
              <a:extLst>
                <a:ext uri="{FF2B5EF4-FFF2-40B4-BE49-F238E27FC236}">
                  <a16:creationId xmlns:a16="http://schemas.microsoft.com/office/drawing/2014/main" id="{E199B84E-DA3B-08F4-D2E8-4F3376A40D38}"/>
                </a:ext>
              </a:extLst>
            </p:cNvPr>
            <p:cNvSpPr/>
            <p:nvPr/>
          </p:nvSpPr>
          <p:spPr>
            <a:xfrm rot="5400000">
              <a:off x="10241422" y="17070219"/>
              <a:ext cx="316047" cy="378852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右箭头 59">
              <a:extLst>
                <a:ext uri="{FF2B5EF4-FFF2-40B4-BE49-F238E27FC236}">
                  <a16:creationId xmlns:a16="http://schemas.microsoft.com/office/drawing/2014/main" id="{503DC3AA-B1A8-7607-B4E9-F795ECD4FCBB}"/>
                </a:ext>
              </a:extLst>
            </p:cNvPr>
            <p:cNvSpPr/>
            <p:nvPr/>
          </p:nvSpPr>
          <p:spPr>
            <a:xfrm>
              <a:off x="12062537" y="17349654"/>
              <a:ext cx="769284" cy="378852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9" name="文本框 60">
              <a:extLst>
                <a:ext uri="{FF2B5EF4-FFF2-40B4-BE49-F238E27FC236}">
                  <a16:creationId xmlns:a16="http://schemas.microsoft.com/office/drawing/2014/main" id="{D7DB2AF2-98A8-8C09-0E61-31BF29A66F13}"/>
                </a:ext>
              </a:extLst>
            </p:cNvPr>
            <p:cNvSpPr txBox="1"/>
            <p:nvPr/>
          </p:nvSpPr>
          <p:spPr>
            <a:xfrm>
              <a:off x="12169391" y="15208107"/>
              <a:ext cx="7006765" cy="5588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latin typeface="Times" panose="02020603050405020304" pitchFamily="18" charset="0"/>
                  <a:cs typeface="Times" panose="02020603050405020304" pitchFamily="18" charset="0"/>
                </a:rPr>
                <a:t>Counterexample </a:t>
              </a:r>
              <a:r>
                <a:rPr lang="en-US" altLang="zh-CN" sz="4000" dirty="0">
                  <a:latin typeface="Times" panose="02020603050405020304" pitchFamily="18" charset="0"/>
                  <a:cs typeface="Times" panose="02020603050405020304" pitchFamily="18" charset="0"/>
                </a:rPr>
                <a:t>Generator</a:t>
              </a:r>
              <a:endParaRPr lang="en-US" sz="4000" dirty="0">
                <a:latin typeface="Times" panose="02020603050405020304" pitchFamily="18" charset="0"/>
                <a:cs typeface="Times" panose="02020603050405020304" pitchFamily="18" charset="0"/>
              </a:endParaRPr>
            </a:p>
          </p:txBody>
        </p:sp>
        <p:sp>
          <p:nvSpPr>
            <p:cNvPr id="40" name="文本框 61">
              <a:extLst>
                <a:ext uri="{FF2B5EF4-FFF2-40B4-BE49-F238E27FC236}">
                  <a16:creationId xmlns:a16="http://schemas.microsoft.com/office/drawing/2014/main" id="{505F208C-DABC-B5B3-BB62-BE459268D9B9}"/>
                </a:ext>
              </a:extLst>
            </p:cNvPr>
            <p:cNvSpPr txBox="1"/>
            <p:nvPr/>
          </p:nvSpPr>
          <p:spPr>
            <a:xfrm>
              <a:off x="11725492" y="16882093"/>
              <a:ext cx="144796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>
                  <a:latin typeface="Times" panose="02020603050405020304" pitchFamily="18" charset="0"/>
                  <a:cs typeface="Times" panose="02020603050405020304" pitchFamily="18" charset="0"/>
                </a:rPr>
                <a:t>SAT</a:t>
              </a:r>
            </a:p>
          </p:txBody>
        </p:sp>
        <p:sp>
          <p:nvSpPr>
            <p:cNvPr id="41" name="文本框 62">
              <a:extLst>
                <a:ext uri="{FF2B5EF4-FFF2-40B4-BE49-F238E27FC236}">
                  <a16:creationId xmlns:a16="http://schemas.microsoft.com/office/drawing/2014/main" id="{F65E38FB-E833-1B5F-A823-2D4D76D5B235}"/>
                </a:ext>
              </a:extLst>
            </p:cNvPr>
            <p:cNvSpPr txBox="1"/>
            <p:nvPr/>
          </p:nvSpPr>
          <p:spPr>
            <a:xfrm>
              <a:off x="10721420" y="18936646"/>
              <a:ext cx="144796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>
                  <a:latin typeface="Times" panose="02020603050405020304" pitchFamily="18" charset="0"/>
                  <a:cs typeface="Times" panose="02020603050405020304" pitchFamily="18" charset="0"/>
                </a:rPr>
                <a:t>UNSAT</a:t>
              </a:r>
            </a:p>
          </p:txBody>
        </p:sp>
        <p:sp>
          <p:nvSpPr>
            <p:cNvPr id="42" name="右箭头 63">
              <a:extLst>
                <a:ext uri="{FF2B5EF4-FFF2-40B4-BE49-F238E27FC236}">
                  <a16:creationId xmlns:a16="http://schemas.microsoft.com/office/drawing/2014/main" id="{4AB6D630-2392-9266-81FF-B368AA13EA1F}"/>
                </a:ext>
              </a:extLst>
            </p:cNvPr>
            <p:cNvSpPr/>
            <p:nvPr/>
          </p:nvSpPr>
          <p:spPr>
            <a:xfrm rot="5400000">
              <a:off x="10142889" y="19033413"/>
              <a:ext cx="513113" cy="378852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文本框 64">
              <a:extLst>
                <a:ext uri="{FF2B5EF4-FFF2-40B4-BE49-F238E27FC236}">
                  <a16:creationId xmlns:a16="http://schemas.microsoft.com/office/drawing/2014/main" id="{289E81BA-7447-1BFC-90B2-78DF60C2CE2E}"/>
                </a:ext>
              </a:extLst>
            </p:cNvPr>
            <p:cNvSpPr txBox="1"/>
            <p:nvPr/>
          </p:nvSpPr>
          <p:spPr>
            <a:xfrm>
              <a:off x="8951479" y="19489319"/>
              <a:ext cx="28959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accent6"/>
                  </a:solidFill>
                  <a:latin typeface="Times" panose="02020603050405020304" pitchFamily="18" charset="0"/>
                  <a:cs typeface="Times" panose="02020603050405020304" pitchFamily="18" charset="0"/>
                </a:rPr>
                <a:t>Equivalent</a:t>
              </a:r>
            </a:p>
          </p:txBody>
        </p:sp>
        <p:sp>
          <p:nvSpPr>
            <p:cNvPr id="44" name="文本框 65">
              <a:extLst>
                <a:ext uri="{FF2B5EF4-FFF2-40B4-BE49-F238E27FC236}">
                  <a16:creationId xmlns:a16="http://schemas.microsoft.com/office/drawing/2014/main" id="{F757FD9B-6DAF-0956-E578-06587D7BC8FF}"/>
                </a:ext>
              </a:extLst>
            </p:cNvPr>
            <p:cNvSpPr txBox="1"/>
            <p:nvPr/>
          </p:nvSpPr>
          <p:spPr>
            <a:xfrm>
              <a:off x="19015322" y="18047711"/>
              <a:ext cx="343263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srgbClr val="FF0000"/>
                  </a:solidFill>
                  <a:latin typeface="Times" panose="02020603050405020304" pitchFamily="18" charset="0"/>
                  <a:cs typeface="Times" panose="02020603050405020304" pitchFamily="18" charset="0"/>
                </a:rPr>
                <a:t>Non-e</a:t>
              </a:r>
              <a:r>
                <a:rPr lang="en-US" sz="3600" b="1" dirty="0">
                  <a:solidFill>
                    <a:srgbClr val="FF0000"/>
                  </a:solidFill>
                  <a:latin typeface="Times" panose="02020603050405020304" pitchFamily="18" charset="0"/>
                  <a:cs typeface="Times" panose="02020603050405020304" pitchFamily="18" charset="0"/>
                </a:rPr>
                <a:t>quivalent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矩形 66">
                  <a:extLst>
                    <a:ext uri="{FF2B5EF4-FFF2-40B4-BE49-F238E27FC236}">
                      <a16:creationId xmlns:a16="http://schemas.microsoft.com/office/drawing/2014/main" id="{F5014CC2-F48D-9139-9A0D-F44337493735}"/>
                    </a:ext>
                  </a:extLst>
                </p:cNvPr>
                <p:cNvSpPr/>
                <p:nvPr/>
              </p:nvSpPr>
              <p:spPr>
                <a:xfrm>
                  <a:off x="9869989" y="16564227"/>
                  <a:ext cx="2078734" cy="51025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l-GR" sz="3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∧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l-GR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</m:t>
                        </m:r>
                        <m:sSub>
                          <m:sSubPr>
                            <m:ctrlPr>
                              <a:rPr lang="el-GR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45" name="矩形 66">
                  <a:extLst>
                    <a:ext uri="{FF2B5EF4-FFF2-40B4-BE49-F238E27FC236}">
                      <a16:creationId xmlns:a16="http://schemas.microsoft.com/office/drawing/2014/main" id="{F5014CC2-F48D-9139-9A0D-F4433749373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69989" y="16564227"/>
                  <a:ext cx="2078734" cy="510255"/>
                </a:xfrm>
                <a:prstGeom prst="rect">
                  <a:avLst/>
                </a:prstGeom>
                <a:blipFill>
                  <a:blip r:embed="rId16"/>
                  <a:stretch>
                    <a:fillRect r="-2404" b="-1923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6" name="圆角矩形 67">
              <a:extLst>
                <a:ext uri="{FF2B5EF4-FFF2-40B4-BE49-F238E27FC236}">
                  <a16:creationId xmlns:a16="http://schemas.microsoft.com/office/drawing/2014/main" id="{A004665C-B61E-B881-A3F6-546131FBBD7B}"/>
                </a:ext>
              </a:extLst>
            </p:cNvPr>
            <p:cNvSpPr/>
            <p:nvPr/>
          </p:nvSpPr>
          <p:spPr>
            <a:xfrm>
              <a:off x="1082172" y="17458873"/>
              <a:ext cx="2713664" cy="1477772"/>
            </a:xfrm>
            <a:prstGeom prst="roundRect">
              <a:avLst/>
            </a:prstGeom>
            <a:noFill/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ysClr val="windowText" lastClr="00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7" name="圆角矩形 68">
              <a:extLst>
                <a:ext uri="{FF2B5EF4-FFF2-40B4-BE49-F238E27FC236}">
                  <a16:creationId xmlns:a16="http://schemas.microsoft.com/office/drawing/2014/main" id="{166CDAE8-3954-9783-F5FA-B5F9EF08670D}"/>
                </a:ext>
              </a:extLst>
            </p:cNvPr>
            <p:cNvSpPr/>
            <p:nvPr/>
          </p:nvSpPr>
          <p:spPr>
            <a:xfrm>
              <a:off x="1592832" y="17448072"/>
              <a:ext cx="1702548" cy="49401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>
                  <a:solidFill>
                    <a:sysClr val="windowText" lastClr="000000"/>
                  </a:solidFill>
                  <a:latin typeface="Times" panose="02020603050405020304" pitchFamily="18" charset="0"/>
                  <a:cs typeface="Times" panose="02020603050405020304" pitchFamily="18" charset="0"/>
                </a:rPr>
                <a:t>Queries</a:t>
              </a:r>
              <a:endParaRPr lang="en-US" sz="3600" dirty="0">
                <a:solidFill>
                  <a:sysClr val="windowText" lastClr="000000"/>
                </a:solidFill>
                <a:latin typeface="Times" panose="02020603050405020304" pitchFamily="18" charset="0"/>
                <a:cs typeface="Times" panose="02020603050405020304" pitchFamily="18" charset="0"/>
              </a:endParaRPr>
            </a:p>
          </p:txBody>
        </p:sp>
        <p:grpSp>
          <p:nvGrpSpPr>
            <p:cNvPr id="48" name="组合 69">
              <a:extLst>
                <a:ext uri="{FF2B5EF4-FFF2-40B4-BE49-F238E27FC236}">
                  <a16:creationId xmlns:a16="http://schemas.microsoft.com/office/drawing/2014/main" id="{680F7F18-6093-E0BF-536A-DF57B0108FD2}"/>
                </a:ext>
              </a:extLst>
            </p:cNvPr>
            <p:cNvGrpSpPr/>
            <p:nvPr/>
          </p:nvGrpSpPr>
          <p:grpSpPr>
            <a:xfrm>
              <a:off x="1567179" y="17988700"/>
              <a:ext cx="2070184" cy="940797"/>
              <a:chOff x="2856305" y="3966430"/>
              <a:chExt cx="1308632" cy="59470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圆角矩形 117">
                    <a:extLst>
                      <a:ext uri="{FF2B5EF4-FFF2-40B4-BE49-F238E27FC236}">
                        <a16:creationId xmlns:a16="http://schemas.microsoft.com/office/drawing/2014/main" id="{99EA09E4-E2EE-5AB0-7744-8784DF603FC1}"/>
                      </a:ext>
                    </a:extLst>
                  </p:cNvPr>
                  <p:cNvSpPr/>
                  <p:nvPr/>
                </p:nvSpPr>
                <p:spPr>
                  <a:xfrm>
                    <a:off x="2856305" y="3966430"/>
                    <a:ext cx="517964" cy="478971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20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200" dirty="0">
                      <a:solidFill>
                        <a:sysClr val="windowText" lastClr="000000"/>
                      </a:solidFill>
                      <a:latin typeface="Consolas" panose="020B0609020204030204" pitchFamily="49" charset="0"/>
                    </a:endParaRPr>
                  </a:p>
                </p:txBody>
              </p:sp>
            </mc:Choice>
            <mc:Fallback xmlns="">
              <p:sp>
                <p:nvSpPr>
                  <p:cNvPr id="118" name="圆角矩形 11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56305" y="3966430"/>
                    <a:ext cx="517964" cy="478971"/>
                  </a:xfrm>
                  <a:prstGeom prst="roundRect">
                    <a:avLst/>
                  </a:prstGeom>
                  <a:blipFill>
                    <a:blip r:embed="rId17"/>
                    <a:stretch>
                      <a:fillRect l="-12308" b="-3333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pic>
            <p:nvPicPr>
              <p:cNvPr id="50" name="图片 118">
                <a:extLst>
                  <a:ext uri="{FF2B5EF4-FFF2-40B4-BE49-F238E27FC236}">
                    <a16:creationId xmlns:a16="http://schemas.microsoft.com/office/drawing/2014/main" id="{B9240B46-2F83-FDDA-F80B-7DDE384305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95144" y="4034904"/>
                <a:ext cx="484889" cy="479912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圆角矩形 119">
                    <a:extLst>
                      <a:ext uri="{FF2B5EF4-FFF2-40B4-BE49-F238E27FC236}">
                        <a16:creationId xmlns:a16="http://schemas.microsoft.com/office/drawing/2014/main" id="{FD34BF02-F593-2E95-41E0-FF481B2A5BB4}"/>
                      </a:ext>
                    </a:extLst>
                  </p:cNvPr>
                  <p:cNvSpPr/>
                  <p:nvPr/>
                </p:nvSpPr>
                <p:spPr>
                  <a:xfrm>
                    <a:off x="3646973" y="4082168"/>
                    <a:ext cx="517964" cy="478971"/>
                  </a:xfrm>
                  <a:prstGeom prst="round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20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200" dirty="0">
                      <a:solidFill>
                        <a:sysClr val="windowText" lastClr="000000"/>
                      </a:solidFill>
                      <a:latin typeface="Consolas" panose="020B0609020204030204" pitchFamily="49" charset="0"/>
                    </a:endParaRPr>
                  </a:p>
                </p:txBody>
              </p:sp>
            </mc:Choice>
            <mc:Fallback xmlns="">
              <p:sp>
                <p:nvSpPr>
                  <p:cNvPr id="120" name="圆角矩形 11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46973" y="4082168"/>
                    <a:ext cx="517964" cy="478971"/>
                  </a:xfrm>
                  <a:prstGeom prst="roundRect">
                    <a:avLst/>
                  </a:prstGeom>
                  <a:blipFill>
                    <a:blip r:embed="rId19"/>
                    <a:stretch>
                      <a:fillRect l="-12121" b="-1639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52" name="圆角矩形 70">
              <a:extLst>
                <a:ext uri="{FF2B5EF4-FFF2-40B4-BE49-F238E27FC236}">
                  <a16:creationId xmlns:a16="http://schemas.microsoft.com/office/drawing/2014/main" id="{EA4988EC-0EC9-02CE-228A-7A22D7FFE276}"/>
                </a:ext>
              </a:extLst>
            </p:cNvPr>
            <p:cNvSpPr/>
            <p:nvPr/>
          </p:nvSpPr>
          <p:spPr>
            <a:xfrm>
              <a:off x="1042248" y="15065312"/>
              <a:ext cx="2706205" cy="1615202"/>
            </a:xfrm>
            <a:prstGeom prst="roundRect">
              <a:avLst/>
            </a:prstGeom>
            <a:noFill/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ysClr val="windowText" lastClr="00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3" name="圆角矩形 71">
              <a:extLst>
                <a:ext uri="{FF2B5EF4-FFF2-40B4-BE49-F238E27FC236}">
                  <a16:creationId xmlns:a16="http://schemas.microsoft.com/office/drawing/2014/main" id="{BE405CD6-2256-943F-DCCF-0901BAF98D99}"/>
                </a:ext>
              </a:extLst>
            </p:cNvPr>
            <p:cNvSpPr/>
            <p:nvPr/>
          </p:nvSpPr>
          <p:spPr>
            <a:xfrm>
              <a:off x="1548033" y="15015776"/>
              <a:ext cx="1702548" cy="49401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>
                  <a:solidFill>
                    <a:sysClr val="windowText" lastClr="000000"/>
                  </a:solidFill>
                  <a:latin typeface="Times" panose="02020603050405020304" pitchFamily="18" charset="0"/>
                  <a:cs typeface="Times" panose="02020603050405020304" pitchFamily="18" charset="0"/>
                </a:rPr>
                <a:t>Schema</a:t>
              </a:r>
              <a:endParaRPr lang="en-US" sz="3600" dirty="0">
                <a:solidFill>
                  <a:sysClr val="windowText" lastClr="000000"/>
                </a:solidFill>
                <a:latin typeface="Times" panose="02020603050405020304" pitchFamily="18" charset="0"/>
                <a:cs typeface="Times" panose="02020603050405020304" pitchFamily="18" charset="0"/>
              </a:endParaRPr>
            </a:p>
          </p:txBody>
        </p:sp>
        <p:grpSp>
          <p:nvGrpSpPr>
            <p:cNvPr id="54" name="组合 72">
              <a:extLst>
                <a:ext uri="{FF2B5EF4-FFF2-40B4-BE49-F238E27FC236}">
                  <a16:creationId xmlns:a16="http://schemas.microsoft.com/office/drawing/2014/main" id="{2507EACE-C894-131C-6E7C-6820D49911A2}"/>
                </a:ext>
              </a:extLst>
            </p:cNvPr>
            <p:cNvGrpSpPr/>
            <p:nvPr/>
          </p:nvGrpSpPr>
          <p:grpSpPr>
            <a:xfrm>
              <a:off x="4921676" y="15726503"/>
              <a:ext cx="770384" cy="1406349"/>
              <a:chOff x="5408797" y="4677572"/>
              <a:chExt cx="486985" cy="889000"/>
            </a:xfrm>
          </p:grpSpPr>
          <p:sp>
            <p:nvSpPr>
              <p:cNvPr id="55" name="流程图: 手动操作 115">
                <a:extLst>
                  <a:ext uri="{FF2B5EF4-FFF2-40B4-BE49-F238E27FC236}">
                    <a16:creationId xmlns:a16="http://schemas.microsoft.com/office/drawing/2014/main" id="{693B9CD4-DF20-C282-7D5B-9DD370F51551}"/>
                  </a:ext>
                </a:extLst>
              </p:cNvPr>
              <p:cNvSpPr/>
              <p:nvPr/>
            </p:nvSpPr>
            <p:spPr>
              <a:xfrm rot="16200000">
                <a:off x="5179289" y="4907080"/>
                <a:ext cx="889000" cy="429984"/>
              </a:xfrm>
              <a:prstGeom prst="flowChartManualOperation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文本框 116">
                    <a:extLst>
                      <a:ext uri="{FF2B5EF4-FFF2-40B4-BE49-F238E27FC236}">
                        <a16:creationId xmlns:a16="http://schemas.microsoft.com/office/drawing/2014/main" id="{9F52ECAB-21A3-5B31-874F-6D3C480E09B4}"/>
                      </a:ext>
                    </a:extLst>
                  </p:cNvPr>
                  <p:cNvSpPr txBox="1"/>
                  <p:nvPr/>
                </p:nvSpPr>
                <p:spPr>
                  <a:xfrm>
                    <a:off x="5517049" y="4958958"/>
                    <a:ext cx="378733" cy="32254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oMath>
                      </m:oMathPara>
                    </a14:m>
                    <a:endParaRPr lang="en-US" sz="2800" dirty="0">
                      <a:latin typeface="Consolas" panose="020B0609020204030204" pitchFamily="49" charset="0"/>
                    </a:endParaRPr>
                  </a:p>
                </p:txBody>
              </p:sp>
            </mc:Choice>
            <mc:Fallback xmlns="">
              <p:sp>
                <p:nvSpPr>
                  <p:cNvPr id="56" name="文本框 116">
                    <a:extLst>
                      <a:ext uri="{FF2B5EF4-FFF2-40B4-BE49-F238E27FC236}">
                        <a16:creationId xmlns:a16="http://schemas.microsoft.com/office/drawing/2014/main" id="{9F52ECAB-21A3-5B31-874F-6D3C480E09B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17049" y="4958958"/>
                    <a:ext cx="378733" cy="322549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 l="-16393" b="-576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7" name="组合 73">
              <a:extLst>
                <a:ext uri="{FF2B5EF4-FFF2-40B4-BE49-F238E27FC236}">
                  <a16:creationId xmlns:a16="http://schemas.microsoft.com/office/drawing/2014/main" id="{742FE5D2-D239-7E63-6AA2-832386E300CF}"/>
                </a:ext>
              </a:extLst>
            </p:cNvPr>
            <p:cNvGrpSpPr/>
            <p:nvPr/>
          </p:nvGrpSpPr>
          <p:grpSpPr>
            <a:xfrm>
              <a:off x="6400614" y="17596321"/>
              <a:ext cx="752049" cy="1406349"/>
              <a:chOff x="5408797" y="4677572"/>
              <a:chExt cx="475394" cy="889000"/>
            </a:xfrm>
          </p:grpSpPr>
          <p:sp>
            <p:nvSpPr>
              <p:cNvPr id="58" name="流程图: 手动操作 113">
                <a:extLst>
                  <a:ext uri="{FF2B5EF4-FFF2-40B4-BE49-F238E27FC236}">
                    <a16:creationId xmlns:a16="http://schemas.microsoft.com/office/drawing/2014/main" id="{9E6E878A-7B9C-D16D-83E8-489BF6D0D92E}"/>
                  </a:ext>
                </a:extLst>
              </p:cNvPr>
              <p:cNvSpPr/>
              <p:nvPr/>
            </p:nvSpPr>
            <p:spPr>
              <a:xfrm rot="16200000">
                <a:off x="5179289" y="4907080"/>
                <a:ext cx="889000" cy="429984"/>
              </a:xfrm>
              <a:prstGeom prst="flowChartManualOperation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" name="文本框 114">
                    <a:extLst>
                      <a:ext uri="{FF2B5EF4-FFF2-40B4-BE49-F238E27FC236}">
                        <a16:creationId xmlns:a16="http://schemas.microsoft.com/office/drawing/2014/main" id="{BAAF185B-BBCF-693E-6FE3-DCBD16DB3D66}"/>
                      </a:ext>
                    </a:extLst>
                  </p:cNvPr>
                  <p:cNvSpPr txBox="1"/>
                  <p:nvPr/>
                </p:nvSpPr>
                <p:spPr>
                  <a:xfrm>
                    <a:off x="5505458" y="4981625"/>
                    <a:ext cx="378733" cy="32254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</m:oMath>
                      </m:oMathPara>
                    </a14:m>
                    <a:endParaRPr lang="en-US" sz="2800" dirty="0">
                      <a:latin typeface="Consolas" panose="020B0609020204030204" pitchFamily="49" charset="0"/>
                    </a:endParaRPr>
                  </a:p>
                </p:txBody>
              </p:sp>
            </mc:Choice>
            <mc:Fallback xmlns="">
              <p:sp>
                <p:nvSpPr>
                  <p:cNvPr id="59" name="文本框 114">
                    <a:extLst>
                      <a:ext uri="{FF2B5EF4-FFF2-40B4-BE49-F238E27FC236}">
                        <a16:creationId xmlns:a16="http://schemas.microsoft.com/office/drawing/2014/main" id="{BAAF185B-BBCF-693E-6FE3-DCBD16DB3D6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05458" y="4981625"/>
                    <a:ext cx="378733" cy="322549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 l="-19672" b="-588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60" name="右箭头 74">
              <a:extLst>
                <a:ext uri="{FF2B5EF4-FFF2-40B4-BE49-F238E27FC236}">
                  <a16:creationId xmlns:a16="http://schemas.microsoft.com/office/drawing/2014/main" id="{B6313D13-9B2D-1A2B-B6B4-799197F873D4}"/>
                </a:ext>
              </a:extLst>
            </p:cNvPr>
            <p:cNvSpPr/>
            <p:nvPr/>
          </p:nvSpPr>
          <p:spPr>
            <a:xfrm>
              <a:off x="3931073" y="16798770"/>
              <a:ext cx="826989" cy="378852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pic>
          <p:nvPicPr>
            <p:cNvPr id="61" name="图片 75">
              <a:extLst>
                <a:ext uri="{FF2B5EF4-FFF2-40B4-BE49-F238E27FC236}">
                  <a16:creationId xmlns:a16="http://schemas.microsoft.com/office/drawing/2014/main" id="{191B9860-0B83-0CDE-949A-FF4D230BBE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826758" y="17663069"/>
              <a:ext cx="777040" cy="1012571"/>
            </a:xfrm>
            <a:prstGeom prst="rect">
              <a:avLst/>
            </a:prstGeom>
          </p:spPr>
        </p:pic>
        <p:pic>
          <p:nvPicPr>
            <p:cNvPr id="62" name="图片 76">
              <a:extLst>
                <a:ext uri="{FF2B5EF4-FFF2-40B4-BE49-F238E27FC236}">
                  <a16:creationId xmlns:a16="http://schemas.microsoft.com/office/drawing/2014/main" id="{70DBB152-3829-C9F7-C9BD-DF22861DAB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822592" y="16234117"/>
              <a:ext cx="777040" cy="1012571"/>
            </a:xfrm>
            <a:prstGeom prst="rect">
              <a:avLst/>
            </a:prstGeom>
          </p:spPr>
        </p:pic>
        <p:sp>
          <p:nvSpPr>
            <p:cNvPr id="63" name="文本框 77">
              <a:extLst>
                <a:ext uri="{FF2B5EF4-FFF2-40B4-BE49-F238E27FC236}">
                  <a16:creationId xmlns:a16="http://schemas.microsoft.com/office/drawing/2014/main" id="{25675A29-5E6C-F72E-D907-636F42DFA63D}"/>
                </a:ext>
              </a:extLst>
            </p:cNvPr>
            <p:cNvSpPr txBox="1"/>
            <p:nvPr/>
          </p:nvSpPr>
          <p:spPr>
            <a:xfrm>
              <a:off x="19490586" y="17256405"/>
              <a:ext cx="184548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>
                  <a:latin typeface="Times" panose="02020603050405020304" pitchFamily="18" charset="0"/>
                  <a:cs typeface="Times" panose="02020603050405020304" pitchFamily="18" charset="0"/>
                </a:rPr>
                <a:t>DBMS bug</a:t>
              </a:r>
            </a:p>
          </p:txBody>
        </p:sp>
        <p:pic>
          <p:nvPicPr>
            <p:cNvPr id="128" name="图片 78">
              <a:extLst>
                <a:ext uri="{FF2B5EF4-FFF2-40B4-BE49-F238E27FC236}">
                  <a16:creationId xmlns:a16="http://schemas.microsoft.com/office/drawing/2014/main" id="{BF09595C-A6F1-C8E4-E1D9-372EB0A4728E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34830" y="17458873"/>
              <a:ext cx="1241488" cy="1241488"/>
            </a:xfrm>
            <a:prstGeom prst="rect">
              <a:avLst/>
            </a:prstGeom>
          </p:spPr>
        </p:pic>
        <p:sp>
          <p:nvSpPr>
            <p:cNvPr id="129" name="文本框 79">
              <a:extLst>
                <a:ext uri="{FF2B5EF4-FFF2-40B4-BE49-F238E27FC236}">
                  <a16:creationId xmlns:a16="http://schemas.microsoft.com/office/drawing/2014/main" id="{C0D65247-4AB6-D6CB-3A47-E49F39F16A43}"/>
                </a:ext>
              </a:extLst>
            </p:cNvPr>
            <p:cNvSpPr txBox="1"/>
            <p:nvPr/>
          </p:nvSpPr>
          <p:spPr>
            <a:xfrm>
              <a:off x="10113756" y="18289899"/>
              <a:ext cx="1917925" cy="4616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latin typeface="Times" panose="02020603050405020304" pitchFamily="18" charset="0"/>
                  <a:cs typeface="Times" panose="02020603050405020304" pitchFamily="18" charset="0"/>
                </a:rPr>
                <a:t>Z3 Solver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矩形 80">
                  <a:extLst>
                    <a:ext uri="{FF2B5EF4-FFF2-40B4-BE49-F238E27FC236}">
                      <a16:creationId xmlns:a16="http://schemas.microsoft.com/office/drawing/2014/main" id="{8E33B8AD-A978-01F3-F93E-11AF777B49DF}"/>
                    </a:ext>
                  </a:extLst>
                </p:cNvPr>
                <p:cNvSpPr/>
                <p:nvPr/>
              </p:nvSpPr>
              <p:spPr>
                <a:xfrm>
                  <a:off x="7037919" y="17593540"/>
                  <a:ext cx="1579767" cy="54786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l-GR" sz="3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Φ</m:t>
                            </m:r>
                          </m:e>
                          <m:sub>
                            <m:sSub>
                              <m:sSubPr>
                                <m:ctrlPr>
                                  <a:rPr lang="el-GR" sz="36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l-GR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Φ</m:t>
                            </m:r>
                          </m:e>
                          <m:sub>
                            <m:sSub>
                              <m:sSubPr>
                                <m:ctrlPr>
                                  <a:rPr lang="el-GR" sz="36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130" name="矩形 80">
                  <a:extLst>
                    <a:ext uri="{FF2B5EF4-FFF2-40B4-BE49-F238E27FC236}">
                      <a16:creationId xmlns:a16="http://schemas.microsoft.com/office/drawing/2014/main" id="{8E33B8AD-A978-01F3-F93E-11AF777B49D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37919" y="17593540"/>
                  <a:ext cx="1579767" cy="547867"/>
                </a:xfrm>
                <a:prstGeom prst="rect">
                  <a:avLst/>
                </a:prstGeom>
                <a:blipFill>
                  <a:blip r:embed="rId25"/>
                  <a:stretch>
                    <a:fillRect b="-3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1" name="文本框 81">
              <a:extLst>
                <a:ext uri="{FF2B5EF4-FFF2-40B4-BE49-F238E27FC236}">
                  <a16:creationId xmlns:a16="http://schemas.microsoft.com/office/drawing/2014/main" id="{25B3AF14-81D1-2D43-C103-7B92F24D1A4A}"/>
                </a:ext>
              </a:extLst>
            </p:cNvPr>
            <p:cNvSpPr txBox="1"/>
            <p:nvPr/>
          </p:nvSpPr>
          <p:spPr>
            <a:xfrm>
              <a:off x="1905619" y="18428781"/>
              <a:ext cx="1095288" cy="2672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i="1" dirty="0">
                  <a:latin typeface="Times" panose="02020603050405020304" pitchFamily="18" charset="0"/>
                  <a:cs typeface="Times" panose="02020603050405020304" pitchFamily="18" charset="0"/>
                </a:rPr>
                <a:t>SQL</a:t>
              </a:r>
              <a:endParaRPr lang="en-US" sz="1000" i="1" dirty="0">
                <a:latin typeface="Times" panose="02020603050405020304" pitchFamily="18" charset="0"/>
                <a:cs typeface="Times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圆角矩形 82">
                  <a:extLst>
                    <a:ext uri="{FF2B5EF4-FFF2-40B4-BE49-F238E27FC236}">
                      <a16:creationId xmlns:a16="http://schemas.microsoft.com/office/drawing/2014/main" id="{97EAD65E-3CFA-7EBA-2B42-C388FCC2861B}"/>
                    </a:ext>
                  </a:extLst>
                </p:cNvPr>
                <p:cNvSpPr/>
                <p:nvPr/>
              </p:nvSpPr>
              <p:spPr>
                <a:xfrm>
                  <a:off x="1651628" y="16244006"/>
                  <a:ext cx="655151" cy="48337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𝒮</m:t>
                        </m:r>
                      </m:oMath>
                    </m:oMathPara>
                  </a14:m>
                  <a:endParaRPr lang="en-US" sz="3200" dirty="0">
                    <a:solidFill>
                      <a:sysClr val="windowText" lastClr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32" name="圆角矩形 82">
                  <a:extLst>
                    <a:ext uri="{FF2B5EF4-FFF2-40B4-BE49-F238E27FC236}">
                      <a16:creationId xmlns:a16="http://schemas.microsoft.com/office/drawing/2014/main" id="{97EAD65E-3CFA-7EBA-2B42-C388FCC2861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51628" y="16244006"/>
                  <a:ext cx="655151" cy="483370"/>
                </a:xfrm>
                <a:prstGeom prst="roundRect">
                  <a:avLst/>
                </a:prstGeom>
                <a:blipFill>
                  <a:blip r:embed="rId26"/>
                  <a:stretch>
                    <a:fillRect b="-10256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33" name="图片 86">
              <a:extLst>
                <a:ext uri="{FF2B5EF4-FFF2-40B4-BE49-F238E27FC236}">
                  <a16:creationId xmlns:a16="http://schemas.microsoft.com/office/drawing/2014/main" id="{DB09F91B-6975-544E-58D7-274E9C9167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0139" y="15576522"/>
              <a:ext cx="624217" cy="714610"/>
            </a:xfrm>
            <a:prstGeom prst="rect">
              <a:avLst/>
            </a:prstGeom>
          </p:spPr>
        </p:pic>
        <p:pic>
          <p:nvPicPr>
            <p:cNvPr id="134" name="图片 105">
              <a:extLst>
                <a:ext uri="{FF2B5EF4-FFF2-40B4-BE49-F238E27FC236}">
                  <a16:creationId xmlns:a16="http://schemas.microsoft.com/office/drawing/2014/main" id="{1E46481D-68E1-0C36-AB4F-7A53FC62BA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16547" y="15580811"/>
              <a:ext cx="624217" cy="71461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5" name="圆角矩形 106">
                  <a:extLst>
                    <a:ext uri="{FF2B5EF4-FFF2-40B4-BE49-F238E27FC236}">
                      <a16:creationId xmlns:a16="http://schemas.microsoft.com/office/drawing/2014/main" id="{3576CB2F-CE20-B478-FD27-C52E1DDEA859}"/>
                    </a:ext>
                  </a:extLst>
                </p:cNvPr>
                <p:cNvSpPr/>
                <p:nvPr/>
              </p:nvSpPr>
              <p:spPr>
                <a:xfrm>
                  <a:off x="2841271" y="16249478"/>
                  <a:ext cx="655151" cy="48337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𝒞</m:t>
                        </m:r>
                      </m:oMath>
                    </m:oMathPara>
                  </a14:m>
                  <a:endParaRPr lang="en-US" sz="3200" dirty="0">
                    <a:solidFill>
                      <a:sysClr val="windowText" lastClr="000000"/>
                    </a:solidFill>
                    <a:latin typeface="Consolas" panose="020B0609020204030204" pitchFamily="49" charset="0"/>
                  </a:endParaRPr>
                </a:p>
              </p:txBody>
            </p:sp>
          </mc:Choice>
          <mc:Fallback xmlns="">
            <p:sp>
              <p:nvSpPr>
                <p:cNvPr id="135" name="圆角矩形 106">
                  <a:extLst>
                    <a:ext uri="{FF2B5EF4-FFF2-40B4-BE49-F238E27FC236}">
                      <a16:creationId xmlns:a16="http://schemas.microsoft.com/office/drawing/2014/main" id="{3576CB2F-CE20-B478-FD27-C52E1DDEA85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41271" y="16249478"/>
                  <a:ext cx="655151" cy="483370"/>
                </a:xfrm>
                <a:prstGeom prst="roundRect">
                  <a:avLst/>
                </a:prstGeom>
                <a:blipFill>
                  <a:blip r:embed="rId28"/>
                  <a:stretch>
                    <a:fillRect l="-7692" b="-5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6" name="文本框 107">
              <a:extLst>
                <a:ext uri="{FF2B5EF4-FFF2-40B4-BE49-F238E27FC236}">
                  <a16:creationId xmlns:a16="http://schemas.microsoft.com/office/drawing/2014/main" id="{3EF7AD24-1B40-1BBE-2925-BB4A2C368C02}"/>
                </a:ext>
              </a:extLst>
            </p:cNvPr>
            <p:cNvSpPr txBox="1"/>
            <p:nvPr/>
          </p:nvSpPr>
          <p:spPr>
            <a:xfrm>
              <a:off x="1221345" y="15899533"/>
              <a:ext cx="1095288" cy="2004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i="1" dirty="0">
                  <a:latin typeface="Times" panose="02020603050405020304" pitchFamily="18" charset="0"/>
                  <a:cs typeface="Times" panose="02020603050405020304" pitchFamily="18" charset="0"/>
                </a:rPr>
                <a:t>Schema</a:t>
              </a:r>
              <a:endParaRPr lang="en-US" sz="900" i="1" dirty="0">
                <a:latin typeface="Times" panose="02020603050405020304" pitchFamily="18" charset="0"/>
                <a:cs typeface="Times" panose="02020603050405020304" pitchFamily="18" charset="0"/>
              </a:endParaRPr>
            </a:p>
          </p:txBody>
        </p:sp>
        <p:sp>
          <p:nvSpPr>
            <p:cNvPr id="137" name="文本框 108">
              <a:extLst>
                <a:ext uri="{FF2B5EF4-FFF2-40B4-BE49-F238E27FC236}">
                  <a16:creationId xmlns:a16="http://schemas.microsoft.com/office/drawing/2014/main" id="{9C36118B-C4CF-4982-E3C1-FDC39C70DA23}"/>
                </a:ext>
              </a:extLst>
            </p:cNvPr>
            <p:cNvSpPr txBox="1"/>
            <p:nvPr/>
          </p:nvSpPr>
          <p:spPr>
            <a:xfrm>
              <a:off x="2391016" y="15866671"/>
              <a:ext cx="1095288" cy="2672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i="1">
                  <a:latin typeface="Times" panose="02020603050405020304" pitchFamily="18" charset="0"/>
                  <a:cs typeface="Times" panose="02020603050405020304" pitchFamily="18" charset="0"/>
                </a:rPr>
                <a:t>I.C.</a:t>
              </a:r>
            </a:p>
          </p:txBody>
        </p:sp>
        <p:sp>
          <p:nvSpPr>
            <p:cNvPr id="138" name="文本框 109">
              <a:extLst>
                <a:ext uri="{FF2B5EF4-FFF2-40B4-BE49-F238E27FC236}">
                  <a16:creationId xmlns:a16="http://schemas.microsoft.com/office/drawing/2014/main" id="{98A91B30-4A15-2332-234E-30FA4CCDE1F0}"/>
                </a:ext>
              </a:extLst>
            </p:cNvPr>
            <p:cNvSpPr txBox="1"/>
            <p:nvPr/>
          </p:nvSpPr>
          <p:spPr>
            <a:xfrm>
              <a:off x="1646384" y="18380647"/>
              <a:ext cx="1095288" cy="2672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i="1" dirty="0">
                  <a:latin typeface="Times" panose="02020603050405020304" pitchFamily="18" charset="0"/>
                  <a:cs typeface="Times" panose="02020603050405020304" pitchFamily="18" charset="0"/>
                </a:rPr>
                <a:t>S</a:t>
              </a:r>
            </a:p>
          </p:txBody>
        </p:sp>
        <p:sp>
          <p:nvSpPr>
            <p:cNvPr id="139" name="椭圆 110">
              <a:extLst>
                <a:ext uri="{FF2B5EF4-FFF2-40B4-BE49-F238E27FC236}">
                  <a16:creationId xmlns:a16="http://schemas.microsoft.com/office/drawing/2014/main" id="{4AF91AE4-CC4E-1F45-013E-113327370DBC}"/>
                </a:ext>
              </a:extLst>
            </p:cNvPr>
            <p:cNvSpPr/>
            <p:nvPr/>
          </p:nvSpPr>
          <p:spPr>
            <a:xfrm>
              <a:off x="746083" y="14731526"/>
              <a:ext cx="358189" cy="35818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>
                  <a:latin typeface="Consolas" panose="020B0609020204030204" pitchFamily="49" charset="0"/>
                </a:rPr>
                <a:t>1</a:t>
              </a:r>
            </a:p>
          </p:txBody>
        </p:sp>
        <p:sp>
          <p:nvSpPr>
            <p:cNvPr id="140" name="文本框 111">
              <a:extLst>
                <a:ext uri="{FF2B5EF4-FFF2-40B4-BE49-F238E27FC236}">
                  <a16:creationId xmlns:a16="http://schemas.microsoft.com/office/drawing/2014/main" id="{485C07F4-04AF-2E92-85D0-8C0E421EC129}"/>
                </a:ext>
              </a:extLst>
            </p:cNvPr>
            <p:cNvSpPr txBox="1"/>
            <p:nvPr/>
          </p:nvSpPr>
          <p:spPr>
            <a:xfrm>
              <a:off x="16335225" y="17985175"/>
              <a:ext cx="1917925" cy="5102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dirty="0">
                  <a:latin typeface="Times" panose="02020603050405020304" pitchFamily="18" charset="0"/>
                  <a:cs typeface="Times" panose="02020603050405020304" pitchFamily="18" charset="0"/>
                </a:rPr>
                <a:t>Checker</a:t>
              </a:r>
              <a:endParaRPr lang="en-US" sz="2800" dirty="0">
                <a:latin typeface="Times" panose="02020603050405020304" pitchFamily="18" charset="0"/>
                <a:cs typeface="Times" panose="02020603050405020304" pitchFamily="18" charset="0"/>
              </a:endParaRPr>
            </a:p>
          </p:txBody>
        </p:sp>
        <p:sp>
          <p:nvSpPr>
            <p:cNvPr id="141" name="椭圆 112">
              <a:extLst>
                <a:ext uri="{FF2B5EF4-FFF2-40B4-BE49-F238E27FC236}">
                  <a16:creationId xmlns:a16="http://schemas.microsoft.com/office/drawing/2014/main" id="{CE2C247F-5199-0594-1AE4-ADD3BE5CD3BE}"/>
                </a:ext>
              </a:extLst>
            </p:cNvPr>
            <p:cNvSpPr/>
            <p:nvPr/>
          </p:nvSpPr>
          <p:spPr>
            <a:xfrm>
              <a:off x="12961331" y="15892185"/>
              <a:ext cx="358189" cy="35818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>
                  <a:latin typeface="Consolas" panose="020B0609020204030204" pitchFamily="49" charset="0"/>
                </a:rPr>
                <a:t>4</a:t>
              </a:r>
            </a:p>
          </p:txBody>
        </p:sp>
      </p:grpSp>
      <p:sp>
        <p:nvSpPr>
          <p:cNvPr id="149" name="文本框 5">
            <a:extLst>
              <a:ext uri="{FF2B5EF4-FFF2-40B4-BE49-F238E27FC236}">
                <a16:creationId xmlns:a16="http://schemas.microsoft.com/office/drawing/2014/main" id="{DD15C7F1-9713-E4AD-BDC1-D6F9C36C81A9}"/>
              </a:ext>
            </a:extLst>
          </p:cNvPr>
          <p:cNvSpPr txBox="1"/>
          <p:nvPr/>
        </p:nvSpPr>
        <p:spPr>
          <a:xfrm>
            <a:off x="20649948" y="40367065"/>
            <a:ext cx="911829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latin typeface="Times" panose="02020603050405020304" pitchFamily="18" charset="0"/>
                <a:cs typeface="Times" panose="02020603050405020304" pitchFamily="18" charset="0"/>
              </a:rPr>
              <a:t>An implementation bug in MySQL v8.0.32.</a:t>
            </a:r>
          </a:p>
          <a:p>
            <a:pPr algn="ctr"/>
            <a:r>
              <a:rPr lang="en-US" altLang="zh-CN" sz="2800" dirty="0">
                <a:latin typeface="Times" panose="02020603050405020304" pitchFamily="18" charset="0"/>
                <a:hlinkClick r:id="rId29"/>
              </a:rPr>
              <a:t>https://</a:t>
            </a:r>
            <a:r>
              <a:rPr lang="en-US" altLang="zh-CN" sz="2800" dirty="0" err="1">
                <a:latin typeface="Times" panose="02020603050405020304" pitchFamily="18" charset="0"/>
                <a:hlinkClick r:id="rId29"/>
              </a:rPr>
              <a:t>bugs.mysql.com</a:t>
            </a:r>
            <a:r>
              <a:rPr lang="en-US" altLang="zh-CN" sz="2800" dirty="0">
                <a:latin typeface="Times" panose="02020603050405020304" pitchFamily="18" charset="0"/>
                <a:hlinkClick r:id="rId29"/>
              </a:rPr>
              <a:t>/</a:t>
            </a:r>
            <a:r>
              <a:rPr lang="en-US" altLang="zh-CN" sz="2800" dirty="0" err="1">
                <a:latin typeface="Times" panose="02020603050405020304" pitchFamily="18" charset="0"/>
                <a:hlinkClick r:id="rId29"/>
              </a:rPr>
              <a:t>bug.php?id</a:t>
            </a:r>
            <a:r>
              <a:rPr lang="en-US" altLang="zh-CN" sz="2800" dirty="0">
                <a:latin typeface="Times" panose="02020603050405020304" pitchFamily="18" charset="0"/>
                <a:hlinkClick r:id="rId29"/>
              </a:rPr>
              <a:t>=110244</a:t>
            </a:r>
            <a:endParaRPr lang="en-US" altLang="zh-CN" sz="2800" dirty="0">
              <a:latin typeface="Times" panose="02020603050405020304" pitchFamily="18" charset="0"/>
            </a:endParaRPr>
          </a:p>
        </p:txBody>
      </p:sp>
      <p:sp>
        <p:nvSpPr>
          <p:cNvPr id="186" name="Google Shape;98;p1">
            <a:extLst>
              <a:ext uri="{FF2B5EF4-FFF2-40B4-BE49-F238E27FC236}">
                <a16:creationId xmlns:a16="http://schemas.microsoft.com/office/drawing/2014/main" id="{53861639-C115-06C6-DF78-7C2BC83BA395}"/>
              </a:ext>
            </a:extLst>
          </p:cNvPr>
          <p:cNvSpPr txBox="1"/>
          <p:nvPr/>
        </p:nvSpPr>
        <p:spPr>
          <a:xfrm>
            <a:off x="10275108" y="31282986"/>
            <a:ext cx="9651195" cy="5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SzPts val="3200"/>
            </a:pPr>
            <a:r>
              <a:rPr lang="en-CA" sz="3200" dirty="0" err="1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VeriEQL</a:t>
            </a:r>
            <a:r>
              <a:rPr lang="en-CA" sz="3200" dirty="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can auto-grade queries from </a:t>
            </a:r>
            <a:r>
              <a:rPr lang="en-CA" sz="3200" dirty="0" err="1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LeetCode</a:t>
            </a:r>
            <a:r>
              <a:rPr lang="en-CA" sz="3200" dirty="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.</a:t>
            </a:r>
            <a:endParaRPr lang="en-CA" sz="3200" b="0" i="0" u="none" strike="noStrike" cap="none" dirty="0">
              <a:solidFill>
                <a:schemeClr val="dk1"/>
              </a:solidFill>
              <a:latin typeface="Times"/>
              <a:ea typeface="Times"/>
              <a:cs typeface="Times"/>
            </a:endParaRPr>
          </a:p>
        </p:txBody>
      </p:sp>
      <p:sp>
        <p:nvSpPr>
          <p:cNvPr id="194" name="Google Shape;89;p1">
            <a:extLst>
              <a:ext uri="{FF2B5EF4-FFF2-40B4-BE49-F238E27FC236}">
                <a16:creationId xmlns:a16="http://schemas.microsoft.com/office/drawing/2014/main" id="{39600B43-E8C7-FE43-7605-75510BD6DC90}"/>
              </a:ext>
            </a:extLst>
          </p:cNvPr>
          <p:cNvSpPr txBox="1"/>
          <p:nvPr/>
        </p:nvSpPr>
        <p:spPr>
          <a:xfrm>
            <a:off x="192925" y="3683728"/>
            <a:ext cx="9687823" cy="1077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SzPts val="3200"/>
            </a:pPr>
            <a:r>
              <a:rPr lang="en-US" sz="3200" dirty="0">
                <a:solidFill>
                  <a:schemeClr val="dk1"/>
                </a:solidFill>
                <a:latin typeface="Times"/>
                <a:cs typeface="Times"/>
              </a:rPr>
              <a:t>Why is e</a:t>
            </a:r>
            <a:r>
              <a:rPr lang="en-US" sz="3200" dirty="0">
                <a:solidFill>
                  <a:schemeClr val="dk1"/>
                </a:solidFill>
                <a:latin typeface="Times"/>
                <a:ea typeface="Times"/>
                <a:cs typeface="Times"/>
              </a:rPr>
              <a:t>quivalence checking of SQL queries</a:t>
            </a:r>
            <a:r>
              <a:rPr lang="en-US" sz="3200" dirty="0">
                <a:solidFill>
                  <a:schemeClr val="dk1"/>
                </a:solidFill>
                <a:latin typeface="Times"/>
                <a:cs typeface="Times"/>
              </a:rPr>
              <a:t> important?</a:t>
            </a:r>
          </a:p>
          <a:p>
            <a:pPr lvl="0">
              <a:buSzPts val="3200"/>
            </a:pPr>
            <a:r>
              <a:rPr lang="en-US" sz="3200" dirty="0">
                <a:solidFill>
                  <a:schemeClr val="dk1"/>
                </a:solidFill>
                <a:latin typeface="Times"/>
                <a:ea typeface="Times"/>
                <a:cs typeface="Times"/>
              </a:rPr>
              <a:t>This task has a wide variety of application scenarios.</a:t>
            </a:r>
          </a:p>
        </p:txBody>
      </p: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B37ED076-6817-5D78-1D95-DA1BBE1D32A9}"/>
              </a:ext>
            </a:extLst>
          </p:cNvPr>
          <p:cNvGrpSpPr/>
          <p:nvPr/>
        </p:nvGrpSpPr>
        <p:grpSpPr>
          <a:xfrm>
            <a:off x="757146" y="4998412"/>
            <a:ext cx="7925612" cy="2416859"/>
            <a:chOff x="872209" y="11449742"/>
            <a:chExt cx="7925612" cy="2416859"/>
          </a:xfrm>
        </p:grpSpPr>
        <p:pic>
          <p:nvPicPr>
            <p:cNvPr id="197" name="图片 6" descr="卡通人物&#10;&#10;已自动生成说明">
              <a:extLst>
                <a:ext uri="{FF2B5EF4-FFF2-40B4-BE49-F238E27FC236}">
                  <a16:creationId xmlns:a16="http://schemas.microsoft.com/office/drawing/2014/main" id="{8C0A26CC-F55C-472E-FFBD-8F9924DD0A8B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/>
            <a:stretch>
              <a:fillRect/>
            </a:stretch>
          </p:blipFill>
          <p:spPr>
            <a:xfrm>
              <a:off x="1782001" y="11611667"/>
              <a:ext cx="1228280" cy="1228725"/>
            </a:xfrm>
            <a:prstGeom prst="rect">
              <a:avLst/>
            </a:prstGeom>
          </p:spPr>
        </p:pic>
        <p:pic>
          <p:nvPicPr>
            <p:cNvPr id="198" name="图片 7">
              <a:extLst>
                <a:ext uri="{FF2B5EF4-FFF2-40B4-BE49-F238E27FC236}">
                  <a16:creationId xmlns:a16="http://schemas.microsoft.com/office/drawing/2014/main" id="{83E120B2-1F8D-4C30-F7AA-3F223D95E743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/>
            <a:stretch>
              <a:fillRect/>
            </a:stretch>
          </p:blipFill>
          <p:spPr>
            <a:xfrm>
              <a:off x="4186923" y="11497368"/>
              <a:ext cx="1466319" cy="1457325"/>
            </a:xfrm>
            <a:prstGeom prst="rect">
              <a:avLst/>
            </a:prstGeom>
          </p:spPr>
        </p:pic>
        <p:pic>
          <p:nvPicPr>
            <p:cNvPr id="199" name="图片 8" descr="图标&#10;&#10;已自动生成说明">
              <a:extLst>
                <a:ext uri="{FF2B5EF4-FFF2-40B4-BE49-F238E27FC236}">
                  <a16:creationId xmlns:a16="http://schemas.microsoft.com/office/drawing/2014/main" id="{71603F12-CB89-020A-FA69-F2FE8F3C3983}"/>
                </a:ext>
              </a:extLst>
            </p:cNvPr>
            <p:cNvPicPr>
              <a:picLocks noChangeAspect="1"/>
            </p:cNvPicPr>
            <p:nvPr/>
          </p:nvPicPr>
          <p:blipFill>
            <a:blip r:embed="rId32"/>
            <a:stretch>
              <a:fillRect/>
            </a:stretch>
          </p:blipFill>
          <p:spPr>
            <a:xfrm>
              <a:off x="6834694" y="11449742"/>
              <a:ext cx="1552013" cy="1552575"/>
            </a:xfrm>
            <a:prstGeom prst="rect">
              <a:avLst/>
            </a:prstGeom>
          </p:spPr>
        </p:pic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F523408F-AA1E-A846-0DF1-96FEB4B0AA7E}"/>
                </a:ext>
              </a:extLst>
            </p:cNvPr>
            <p:cNvSpPr txBox="1"/>
            <p:nvPr/>
          </p:nvSpPr>
          <p:spPr>
            <a:xfrm>
              <a:off x="872209" y="12912494"/>
              <a:ext cx="2625323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dk1"/>
                  </a:solidFill>
                  <a:latin typeface="Times"/>
                </a:rPr>
                <a:t>Rewrite Validation</a:t>
              </a:r>
              <a:endParaRPr lang="en-US" sz="2400" dirty="0">
                <a:solidFill>
                  <a:schemeClr val="dk1"/>
                </a:solidFill>
                <a:latin typeface="Times"/>
              </a:endParaRPr>
            </a:p>
          </p:txBody>
        </p:sp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EE735432-F912-61D6-A3C9-0F3260391C34}"/>
                </a:ext>
              </a:extLst>
            </p:cNvPr>
            <p:cNvSpPr txBox="1"/>
            <p:nvPr/>
          </p:nvSpPr>
          <p:spPr>
            <a:xfrm>
              <a:off x="3510284" y="13175080"/>
              <a:ext cx="262532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dk1"/>
                  </a:solidFill>
                  <a:latin typeface="Times"/>
                </a:rPr>
                <a:t>Auto-grading</a:t>
              </a:r>
              <a:endParaRPr lang="en-US" sz="2400" dirty="0">
                <a:solidFill>
                  <a:schemeClr val="dk1"/>
                </a:solidFill>
                <a:latin typeface="Times"/>
              </a:endParaRPr>
            </a:p>
          </p:txBody>
        </p: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FAE5C034-FA80-6A52-5C19-FFDD9D6EE295}"/>
                </a:ext>
              </a:extLst>
            </p:cNvPr>
            <p:cNvSpPr txBox="1"/>
            <p:nvPr/>
          </p:nvSpPr>
          <p:spPr>
            <a:xfrm>
              <a:off x="6172498" y="13162155"/>
              <a:ext cx="262532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dk1"/>
                  </a:solidFill>
                  <a:latin typeface="Times"/>
                </a:rPr>
                <a:t>Bug Detection</a:t>
              </a:r>
              <a:endParaRPr lang="en-US" sz="2400" dirty="0">
                <a:solidFill>
                  <a:schemeClr val="dk1"/>
                </a:solidFill>
                <a:latin typeface="Times"/>
              </a:endParaRPr>
            </a:p>
          </p:txBody>
        </p:sp>
      </p:grpSp>
      <p:sp>
        <p:nvSpPr>
          <p:cNvPr id="203" name="Google Shape;93;p1">
            <a:extLst>
              <a:ext uri="{FF2B5EF4-FFF2-40B4-BE49-F238E27FC236}">
                <a16:creationId xmlns:a16="http://schemas.microsoft.com/office/drawing/2014/main" id="{2F9D7489-DA98-5EF7-3A9D-3DED1DACF7D6}"/>
              </a:ext>
            </a:extLst>
          </p:cNvPr>
          <p:cNvSpPr txBox="1"/>
          <p:nvPr/>
        </p:nvSpPr>
        <p:spPr>
          <a:xfrm>
            <a:off x="557849" y="2828223"/>
            <a:ext cx="9062916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Clr>
                <a:srgbClr val="000000"/>
              </a:buClr>
              <a:buSzPts val="4000"/>
            </a:pPr>
            <a:r>
              <a:rPr lang="en-US" sz="4000" b="1" dirty="0">
                <a:solidFill>
                  <a:srgbClr val="CD3E3D"/>
                </a:solidFill>
                <a:latin typeface="Trebuchet MS"/>
                <a:sym typeface="Trebuchet MS"/>
              </a:rPr>
              <a:t>Motivation</a:t>
            </a:r>
            <a:endParaRPr lang="en-US" sz="1400" b="0" i="0" u="none" strike="noStrike" cap="none" dirty="0">
              <a:solidFill>
                <a:srgbClr val="000000"/>
              </a:solidFill>
              <a:sym typeface="Arial"/>
            </a:endParaRPr>
          </a:p>
        </p:txBody>
      </p:sp>
      <p:sp>
        <p:nvSpPr>
          <p:cNvPr id="204" name="Google Shape;93;p1">
            <a:extLst>
              <a:ext uri="{FF2B5EF4-FFF2-40B4-BE49-F238E27FC236}">
                <a16:creationId xmlns:a16="http://schemas.microsoft.com/office/drawing/2014/main" id="{275DC543-96AA-CBCE-384B-29B3DA8B98AE}"/>
              </a:ext>
            </a:extLst>
          </p:cNvPr>
          <p:cNvSpPr txBox="1"/>
          <p:nvPr/>
        </p:nvSpPr>
        <p:spPr>
          <a:xfrm>
            <a:off x="557849" y="7914421"/>
            <a:ext cx="9062916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i="0" u="none" strike="noStrike" cap="none" dirty="0">
                <a:solidFill>
                  <a:srgbClr val="CD3E3D"/>
                </a:solidFill>
                <a:latin typeface="Trebuchet MS"/>
                <a:ea typeface="Trebuchet MS"/>
                <a:cs typeface="Trebuchet MS"/>
                <a:sym typeface="Trebuchet MS"/>
              </a:rPr>
              <a:t>Problem Statement</a:t>
            </a:r>
            <a:endParaRPr lang="en-US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89;p1">
            <a:extLst>
              <a:ext uri="{FF2B5EF4-FFF2-40B4-BE49-F238E27FC236}">
                <a16:creationId xmlns:a16="http://schemas.microsoft.com/office/drawing/2014/main" id="{D2990092-DD3B-5F3F-181F-905194BCB3A3}"/>
              </a:ext>
            </a:extLst>
          </p:cNvPr>
          <p:cNvSpPr txBox="1"/>
          <p:nvPr/>
        </p:nvSpPr>
        <p:spPr>
          <a:xfrm>
            <a:off x="187283" y="8577428"/>
            <a:ext cx="9687823" cy="2554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SzPts val="3200"/>
            </a:pPr>
            <a:r>
              <a:rPr lang="en-US" sz="3200" dirty="0">
                <a:solidFill>
                  <a:schemeClr val="dk1"/>
                </a:solidFill>
                <a:latin typeface="Times"/>
                <a:sym typeface="Times"/>
              </a:rPr>
              <a:t>Bounded equivalence verification: Given two SQL queries under a database schema, </a:t>
            </a:r>
            <a:r>
              <a:rPr lang="en-US" sz="3200" dirty="0" err="1">
                <a:solidFill>
                  <a:schemeClr val="dk1"/>
                </a:solidFill>
                <a:latin typeface="Times"/>
                <a:sym typeface="Times"/>
              </a:rPr>
              <a:t>VeriEQL</a:t>
            </a:r>
            <a:r>
              <a:rPr lang="en-US" sz="3200" dirty="0">
                <a:solidFill>
                  <a:schemeClr val="dk1"/>
                </a:solidFill>
                <a:latin typeface="Times"/>
                <a:sym typeface="Times"/>
              </a:rPr>
              <a:t> aims to verify whether these two queries always produce identical results on all possible input databases up to a bounded size that conform to the schema.</a:t>
            </a:r>
            <a:endParaRPr lang="en-US" sz="3200" dirty="0">
              <a:solidFill>
                <a:schemeClr val="dk1"/>
              </a:solidFill>
              <a:latin typeface="Times"/>
              <a:ea typeface="Times"/>
              <a:cs typeface="Times"/>
            </a:endParaRPr>
          </a:p>
        </p:txBody>
      </p:sp>
      <p:sp>
        <p:nvSpPr>
          <p:cNvPr id="206" name="Google Shape;93;p1">
            <a:extLst>
              <a:ext uri="{FF2B5EF4-FFF2-40B4-BE49-F238E27FC236}">
                <a16:creationId xmlns:a16="http://schemas.microsoft.com/office/drawing/2014/main" id="{A8BB9FB9-BDA8-A0BF-75F2-F81BEE1A400F}"/>
              </a:ext>
            </a:extLst>
          </p:cNvPr>
          <p:cNvSpPr txBox="1"/>
          <p:nvPr/>
        </p:nvSpPr>
        <p:spPr>
          <a:xfrm>
            <a:off x="10602184" y="2832423"/>
            <a:ext cx="9062916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Clr>
                <a:srgbClr val="000000"/>
              </a:buClr>
              <a:buSzPts val="4000"/>
            </a:pPr>
            <a:r>
              <a:rPr lang="en-US" sz="4000" b="1" dirty="0">
                <a:solidFill>
                  <a:srgbClr val="CD3E3D"/>
                </a:solidFill>
                <a:latin typeface="Trebuchet MS"/>
                <a:sym typeface="Trebuchet MS"/>
              </a:rPr>
              <a:t>Technique</a:t>
            </a:r>
            <a:endParaRPr lang="en-US" sz="1400" b="0" i="0" u="none" strike="noStrike" cap="none" dirty="0">
              <a:solidFill>
                <a:srgbClr val="000000"/>
              </a:solidFill>
              <a:sym typeface="Arial"/>
            </a:endParaRPr>
          </a:p>
        </p:txBody>
      </p:sp>
      <p:grpSp>
        <p:nvGrpSpPr>
          <p:cNvPr id="218" name="Group 217">
            <a:extLst>
              <a:ext uri="{FF2B5EF4-FFF2-40B4-BE49-F238E27FC236}">
                <a16:creationId xmlns:a16="http://schemas.microsoft.com/office/drawing/2014/main" id="{8E757EE6-D8FC-4D38-A540-7B46660C66A9}"/>
              </a:ext>
            </a:extLst>
          </p:cNvPr>
          <p:cNvGrpSpPr/>
          <p:nvPr/>
        </p:nvGrpSpPr>
        <p:grpSpPr>
          <a:xfrm>
            <a:off x="10378216" y="6352152"/>
            <a:ext cx="9367304" cy="4406824"/>
            <a:chOff x="332849" y="13447221"/>
            <a:chExt cx="9367304" cy="4406824"/>
          </a:xfrm>
        </p:grpSpPr>
        <p:pic>
          <p:nvPicPr>
            <p:cNvPr id="208" name="Picture 207" descr="A person holding up his hands&#10;&#10;Description automatically generated">
              <a:extLst>
                <a:ext uri="{FF2B5EF4-FFF2-40B4-BE49-F238E27FC236}">
                  <a16:creationId xmlns:a16="http://schemas.microsoft.com/office/drawing/2014/main" id="{D016432E-3DE1-10D2-069F-B56CA25C50BD}"/>
                </a:ext>
              </a:extLst>
            </p:cNvPr>
            <p:cNvPicPr>
              <a:picLocks noChangeAspect="1"/>
            </p:cNvPicPr>
            <p:nvPr/>
          </p:nvPicPr>
          <p:blipFill>
            <a:blip r:embed="rId33"/>
            <a:stretch>
              <a:fillRect/>
            </a:stretch>
          </p:blipFill>
          <p:spPr>
            <a:xfrm>
              <a:off x="1175657" y="13447221"/>
              <a:ext cx="1454364" cy="1454364"/>
            </a:xfrm>
            <a:prstGeom prst="rect">
              <a:avLst/>
            </a:prstGeom>
          </p:spPr>
        </p:pic>
        <p:pic>
          <p:nvPicPr>
            <p:cNvPr id="209" name="Picture 208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65272FF6-EB31-72B4-549A-CB82141B0F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4"/>
            <a:stretch>
              <a:fillRect/>
            </a:stretch>
          </p:blipFill>
          <p:spPr>
            <a:xfrm>
              <a:off x="1151621" y="15840520"/>
              <a:ext cx="1231507" cy="1231507"/>
            </a:xfrm>
            <a:prstGeom prst="rect">
              <a:avLst/>
            </a:prstGeom>
          </p:spPr>
        </p:pic>
        <p:sp>
          <p:nvSpPr>
            <p:cNvPr id="210" name="Google Shape;89;p1">
              <a:extLst>
                <a:ext uri="{FF2B5EF4-FFF2-40B4-BE49-F238E27FC236}">
                  <a16:creationId xmlns:a16="http://schemas.microsoft.com/office/drawing/2014/main" id="{A3ECD82E-BCAF-8209-D8FF-296F46ED76C3}"/>
                </a:ext>
              </a:extLst>
            </p:cNvPr>
            <p:cNvSpPr txBox="1"/>
            <p:nvPr/>
          </p:nvSpPr>
          <p:spPr>
            <a:xfrm>
              <a:off x="3032890" y="13817508"/>
              <a:ext cx="5698580" cy="5847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lvl="0" algn="ctr">
                <a:buSzPts val="3200"/>
              </a:pPr>
              <a:r>
                <a:rPr lang="en-US" sz="3200" dirty="0">
                  <a:solidFill>
                    <a:schemeClr val="dk1"/>
                  </a:solidFill>
                  <a:latin typeface="Times"/>
                  <a:sym typeface="Times"/>
                </a:rPr>
                <a:t>Equivalence Checking Problem</a:t>
              </a:r>
            </a:p>
          </p:txBody>
        </p:sp>
        <p:sp>
          <p:nvSpPr>
            <p:cNvPr id="211" name="Google Shape;89;p1">
              <a:extLst>
                <a:ext uri="{FF2B5EF4-FFF2-40B4-BE49-F238E27FC236}">
                  <a16:creationId xmlns:a16="http://schemas.microsoft.com/office/drawing/2014/main" id="{076FCFD6-5A2D-EE9D-9773-BB074AFAA998}"/>
                </a:ext>
              </a:extLst>
            </p:cNvPr>
            <p:cNvSpPr txBox="1"/>
            <p:nvPr/>
          </p:nvSpPr>
          <p:spPr>
            <a:xfrm>
              <a:off x="332849" y="17269310"/>
              <a:ext cx="2968851" cy="5847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lvl="0" algn="ctr">
                <a:buSzPts val="3200"/>
              </a:pPr>
              <a:r>
                <a:rPr lang="en-US" sz="3200" dirty="0">
                  <a:solidFill>
                    <a:schemeClr val="dk1"/>
                  </a:solidFill>
                  <a:latin typeface="Times"/>
                  <a:sym typeface="Times"/>
                </a:rPr>
                <a:t>SMT Problem</a:t>
              </a:r>
            </a:p>
          </p:txBody>
        </p:sp>
        <p:pic>
          <p:nvPicPr>
            <p:cNvPr id="212" name="Picture 211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8D5E53A3-2F8F-2614-B3E5-9480B2659EAF}"/>
                </a:ext>
              </a:extLst>
            </p:cNvPr>
            <p:cNvPicPr>
              <a:picLocks noChangeAspect="1"/>
            </p:cNvPicPr>
            <p:nvPr/>
          </p:nvPicPr>
          <p:blipFill>
            <a:blip r:embed="rId35"/>
            <a:stretch>
              <a:fillRect/>
            </a:stretch>
          </p:blipFill>
          <p:spPr>
            <a:xfrm>
              <a:off x="7409049" y="15740465"/>
              <a:ext cx="1338724" cy="1338724"/>
            </a:xfrm>
            <a:prstGeom prst="rect">
              <a:avLst/>
            </a:prstGeom>
          </p:spPr>
        </p:pic>
        <p:sp>
          <p:nvSpPr>
            <p:cNvPr id="213" name="Google Shape;89;p1">
              <a:extLst>
                <a:ext uri="{FF2B5EF4-FFF2-40B4-BE49-F238E27FC236}">
                  <a16:creationId xmlns:a16="http://schemas.microsoft.com/office/drawing/2014/main" id="{30FD31BF-CDEB-A3E0-7DAC-3C3198E78536}"/>
                </a:ext>
              </a:extLst>
            </p:cNvPr>
            <p:cNvSpPr txBox="1"/>
            <p:nvPr/>
          </p:nvSpPr>
          <p:spPr>
            <a:xfrm>
              <a:off x="6731302" y="17234657"/>
              <a:ext cx="2968851" cy="5847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lvl="0" algn="ctr">
                <a:buSzPts val="3200"/>
              </a:pPr>
              <a:r>
                <a:rPr lang="en-US" sz="3200" dirty="0">
                  <a:solidFill>
                    <a:schemeClr val="dk1"/>
                  </a:solidFill>
                  <a:latin typeface="Times"/>
                  <a:sym typeface="Times"/>
                </a:rPr>
                <a:t>SMT Solver</a:t>
              </a:r>
            </a:p>
          </p:txBody>
        </p:sp>
        <p:pic>
          <p:nvPicPr>
            <p:cNvPr id="214" name="Picture 213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8C919878-72EF-B551-F822-8487795DFBC8}"/>
                </a:ext>
              </a:extLst>
            </p:cNvPr>
            <p:cNvPicPr>
              <a:picLocks noChangeAspect="1"/>
            </p:cNvPicPr>
            <p:nvPr/>
          </p:nvPicPr>
          <p:blipFill>
            <a:blip r:embed="rId36"/>
            <a:stretch>
              <a:fillRect/>
            </a:stretch>
          </p:blipFill>
          <p:spPr>
            <a:xfrm>
              <a:off x="4373540" y="15840520"/>
              <a:ext cx="1384875" cy="1384875"/>
            </a:xfrm>
            <a:prstGeom prst="rect">
              <a:avLst/>
            </a:prstGeom>
          </p:spPr>
        </p:pic>
        <p:sp>
          <p:nvSpPr>
            <p:cNvPr id="215" name="Google Shape;89;p1">
              <a:extLst>
                <a:ext uri="{FF2B5EF4-FFF2-40B4-BE49-F238E27FC236}">
                  <a16:creationId xmlns:a16="http://schemas.microsoft.com/office/drawing/2014/main" id="{36CDA897-42FC-7E9C-19F7-4BDDD895451C}"/>
                </a:ext>
              </a:extLst>
            </p:cNvPr>
            <p:cNvSpPr txBox="1"/>
            <p:nvPr/>
          </p:nvSpPr>
          <p:spPr>
            <a:xfrm>
              <a:off x="3259851" y="17234657"/>
              <a:ext cx="3641198" cy="5847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lvl="0" algn="ctr">
                <a:buSzPts val="3200"/>
              </a:pPr>
              <a:r>
                <a:rPr lang="en-US" sz="3200" dirty="0">
                  <a:solidFill>
                    <a:schemeClr val="dk1"/>
                  </a:solidFill>
                  <a:latin typeface="Times"/>
                  <a:sym typeface="Times"/>
                </a:rPr>
                <a:t>Symbolic Execution</a:t>
              </a:r>
            </a:p>
          </p:txBody>
        </p:sp>
        <p:sp>
          <p:nvSpPr>
            <p:cNvPr id="216" name="Down Arrow 215">
              <a:extLst>
                <a:ext uri="{FF2B5EF4-FFF2-40B4-BE49-F238E27FC236}">
                  <a16:creationId xmlns:a16="http://schemas.microsoft.com/office/drawing/2014/main" id="{F2D91239-17F4-2E5F-4503-F6BA048C92CE}"/>
                </a:ext>
              </a:extLst>
            </p:cNvPr>
            <p:cNvSpPr/>
            <p:nvPr/>
          </p:nvSpPr>
          <p:spPr>
            <a:xfrm>
              <a:off x="4573526" y="14732715"/>
              <a:ext cx="964653" cy="687400"/>
            </a:xfrm>
            <a:prstGeom prst="downArrow">
              <a:avLst>
                <a:gd name="adj1" fmla="val 27956"/>
                <a:gd name="adj2" fmla="val 50000"/>
              </a:avLst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3" name="Google Shape;93;p1">
            <a:extLst>
              <a:ext uri="{FF2B5EF4-FFF2-40B4-BE49-F238E27FC236}">
                <a16:creationId xmlns:a16="http://schemas.microsoft.com/office/drawing/2014/main" id="{3A089F0D-42FB-D195-C5C0-757F99E00351}"/>
              </a:ext>
            </a:extLst>
          </p:cNvPr>
          <p:cNvSpPr txBox="1"/>
          <p:nvPr/>
        </p:nvSpPr>
        <p:spPr>
          <a:xfrm>
            <a:off x="212090" y="11538532"/>
            <a:ext cx="29934126" cy="7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altLang="zh-CN" sz="4000" b="1" dirty="0">
                <a:solidFill>
                  <a:srgbClr val="CD3E3D"/>
                </a:solidFill>
                <a:latin typeface="Trebuchet MS"/>
                <a:sym typeface="Trebuchet MS"/>
              </a:rPr>
              <a:t>System Overview</a:t>
            </a:r>
            <a:endParaRPr lang="en-US" sz="1400" b="0" i="0" u="none" strike="noStrike" cap="none" dirty="0">
              <a:solidFill>
                <a:srgbClr val="000000"/>
              </a:solidFill>
              <a:latin typeface="Trebuchet MS"/>
              <a:sym typeface="Arial"/>
            </a:endParaRPr>
          </a:p>
        </p:txBody>
      </p:sp>
      <p:sp>
        <p:nvSpPr>
          <p:cNvPr id="245" name="Google Shape;93;p1">
            <a:extLst>
              <a:ext uri="{FF2B5EF4-FFF2-40B4-BE49-F238E27FC236}">
                <a16:creationId xmlns:a16="http://schemas.microsoft.com/office/drawing/2014/main" id="{CBCE3FDB-0902-DB6B-2D16-1146A753E660}"/>
              </a:ext>
            </a:extLst>
          </p:cNvPr>
          <p:cNvSpPr txBox="1"/>
          <p:nvPr/>
        </p:nvSpPr>
        <p:spPr>
          <a:xfrm>
            <a:off x="239799" y="30226714"/>
            <a:ext cx="29934126" cy="7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altLang="zh-CN" sz="4000" b="1" dirty="0">
                <a:solidFill>
                  <a:srgbClr val="CD3E3D"/>
                </a:solidFill>
                <a:latin typeface="Trebuchet MS"/>
                <a:sym typeface="Trebuchet MS"/>
              </a:rPr>
              <a:t>Demonstration Scenarios</a:t>
            </a:r>
            <a:endParaRPr lang="en-US" sz="1400" b="0" i="0" u="none" strike="noStrike" cap="none" dirty="0">
              <a:solidFill>
                <a:srgbClr val="000000"/>
              </a:solidFill>
              <a:latin typeface="Trebuchet MS"/>
              <a:sym typeface="Arial"/>
            </a:endParaRPr>
          </a:p>
        </p:txBody>
      </p:sp>
      <p:sp>
        <p:nvSpPr>
          <p:cNvPr id="246" name="Google Shape;93;p1">
            <a:extLst>
              <a:ext uri="{FF2B5EF4-FFF2-40B4-BE49-F238E27FC236}">
                <a16:creationId xmlns:a16="http://schemas.microsoft.com/office/drawing/2014/main" id="{6D5618B6-377B-32DA-5693-900EF25BEEC7}"/>
              </a:ext>
            </a:extLst>
          </p:cNvPr>
          <p:cNvSpPr txBox="1"/>
          <p:nvPr/>
        </p:nvSpPr>
        <p:spPr>
          <a:xfrm>
            <a:off x="20722628" y="2813542"/>
            <a:ext cx="9062916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Clr>
                <a:srgbClr val="000000"/>
              </a:buClr>
              <a:buSzPts val="4000"/>
            </a:pPr>
            <a:r>
              <a:rPr lang="en-US" sz="4000" b="1" dirty="0">
                <a:solidFill>
                  <a:srgbClr val="CD3E3D"/>
                </a:solidFill>
                <a:latin typeface="Trebuchet MS"/>
                <a:sym typeface="Trebuchet MS"/>
              </a:rPr>
              <a:t>Highlights</a:t>
            </a:r>
            <a:endParaRPr lang="en-US" sz="1400" b="0" i="0" u="none" strike="noStrike" cap="none" dirty="0">
              <a:solidFill>
                <a:srgbClr val="000000"/>
              </a:solidFill>
              <a:sym typeface="Arial"/>
            </a:endParaRPr>
          </a:p>
        </p:txBody>
      </p:sp>
      <p:sp>
        <p:nvSpPr>
          <p:cNvPr id="247" name="Google Shape;89;p1">
            <a:extLst>
              <a:ext uri="{FF2B5EF4-FFF2-40B4-BE49-F238E27FC236}">
                <a16:creationId xmlns:a16="http://schemas.microsoft.com/office/drawing/2014/main" id="{4EA3E90D-0179-0344-9E46-050D37951BC6}"/>
              </a:ext>
            </a:extLst>
          </p:cNvPr>
          <p:cNvSpPr txBox="1"/>
          <p:nvPr/>
        </p:nvSpPr>
        <p:spPr>
          <a:xfrm>
            <a:off x="20410175" y="3683728"/>
            <a:ext cx="9687823" cy="1569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SzPts val="3200"/>
            </a:pPr>
            <a:r>
              <a:rPr lang="en-US" sz="3200" b="1" i="1" dirty="0">
                <a:solidFill>
                  <a:schemeClr val="dk1"/>
                </a:solidFill>
                <a:latin typeface="Times"/>
                <a:cs typeface="Times"/>
              </a:rPr>
              <a:t>Expressive query language.</a:t>
            </a:r>
            <a:r>
              <a:rPr lang="en-US" sz="3200" dirty="0">
                <a:solidFill>
                  <a:schemeClr val="dk1"/>
                </a:solidFill>
                <a:latin typeface="Times"/>
                <a:cs typeface="Times"/>
              </a:rPr>
              <a:t> </a:t>
            </a:r>
            <a:r>
              <a:rPr lang="en-US" sz="3200" dirty="0" err="1">
                <a:solidFill>
                  <a:schemeClr val="dk1"/>
                </a:solidFill>
                <a:latin typeface="Times"/>
                <a:cs typeface="Times"/>
              </a:rPr>
              <a:t>VeriEQL</a:t>
            </a:r>
            <a:r>
              <a:rPr lang="en-US" sz="3200" dirty="0">
                <a:solidFill>
                  <a:schemeClr val="dk1"/>
                </a:solidFill>
                <a:latin typeface="Times"/>
                <a:cs typeface="Times"/>
              </a:rPr>
              <a:t>  supports SPJ, GROUP BY, aggregate functions, three-valued semantics, set/bag operations, conditional statements, etc.</a:t>
            </a:r>
          </a:p>
        </p:txBody>
      </p:sp>
      <p:sp>
        <p:nvSpPr>
          <p:cNvPr id="248" name="Google Shape;89;p1">
            <a:extLst>
              <a:ext uri="{FF2B5EF4-FFF2-40B4-BE49-F238E27FC236}">
                <a16:creationId xmlns:a16="http://schemas.microsoft.com/office/drawing/2014/main" id="{7A29DF21-73BA-7370-B885-BFD6E03F0143}"/>
              </a:ext>
            </a:extLst>
          </p:cNvPr>
          <p:cNvSpPr txBox="1"/>
          <p:nvPr/>
        </p:nvSpPr>
        <p:spPr>
          <a:xfrm>
            <a:off x="20393282" y="7129921"/>
            <a:ext cx="9687823" cy="1077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SzPts val="3200"/>
            </a:pPr>
            <a:r>
              <a:rPr lang="en-US" sz="3200" b="1" i="1" dirty="0">
                <a:solidFill>
                  <a:schemeClr val="dk1"/>
                </a:solidFill>
                <a:latin typeface="Times"/>
                <a:cs typeface="Times"/>
              </a:rPr>
              <a:t>Dialects.</a:t>
            </a:r>
            <a:r>
              <a:rPr lang="en-US" sz="3200" dirty="0">
                <a:solidFill>
                  <a:schemeClr val="dk1"/>
                </a:solidFill>
                <a:latin typeface="Times"/>
                <a:cs typeface="Times"/>
              </a:rPr>
              <a:t> </a:t>
            </a:r>
            <a:r>
              <a:rPr lang="en-US" sz="3200" dirty="0" err="1">
                <a:solidFill>
                  <a:schemeClr val="dk1"/>
                </a:solidFill>
                <a:latin typeface="Times"/>
                <a:cs typeface="Times"/>
              </a:rPr>
              <a:t>VeriEQL</a:t>
            </a:r>
            <a:r>
              <a:rPr lang="en-US" sz="3200" dirty="0">
                <a:solidFill>
                  <a:schemeClr val="dk1"/>
                </a:solidFill>
                <a:latin typeface="Times"/>
                <a:cs typeface="Times"/>
              </a:rPr>
              <a:t> supports different SQL dialects, i.e., MySQL, MariaDB, Oracle, and PostgreSQL.</a:t>
            </a:r>
          </a:p>
        </p:txBody>
      </p:sp>
      <p:sp>
        <p:nvSpPr>
          <p:cNvPr id="249" name="Google Shape;89;p1">
            <a:extLst>
              <a:ext uri="{FF2B5EF4-FFF2-40B4-BE49-F238E27FC236}">
                <a16:creationId xmlns:a16="http://schemas.microsoft.com/office/drawing/2014/main" id="{8C17324B-95FC-6C1D-CA83-97DBBADED476}"/>
              </a:ext>
            </a:extLst>
          </p:cNvPr>
          <p:cNvSpPr txBox="1"/>
          <p:nvPr/>
        </p:nvSpPr>
        <p:spPr>
          <a:xfrm>
            <a:off x="20408871" y="5369867"/>
            <a:ext cx="9687823" cy="1569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SzPts val="3200"/>
            </a:pPr>
            <a:r>
              <a:rPr lang="en-US" sz="3200" b="1" i="1" dirty="0">
                <a:solidFill>
                  <a:schemeClr val="dk1"/>
                </a:solidFill>
                <a:latin typeface="Times"/>
                <a:cs typeface="Times"/>
              </a:rPr>
              <a:t>Genuine counterexample.</a:t>
            </a:r>
            <a:r>
              <a:rPr lang="en-US" sz="3200" dirty="0">
                <a:solidFill>
                  <a:schemeClr val="dk1"/>
                </a:solidFill>
                <a:latin typeface="Times"/>
                <a:cs typeface="Times"/>
              </a:rPr>
              <a:t> </a:t>
            </a:r>
            <a:r>
              <a:rPr lang="en-US" sz="3200" dirty="0" err="1">
                <a:solidFill>
                  <a:schemeClr val="dk1"/>
                </a:solidFill>
                <a:latin typeface="Times"/>
                <a:cs typeface="Times"/>
              </a:rPr>
              <a:t>VeriEQL</a:t>
            </a:r>
            <a:r>
              <a:rPr lang="en-US" sz="3200" dirty="0">
                <a:solidFill>
                  <a:schemeClr val="dk1"/>
                </a:solidFill>
                <a:latin typeface="Times"/>
                <a:cs typeface="Times"/>
              </a:rPr>
              <a:t> refutes non-equivalent SQL queries with concrete database instances and SMT formulas.</a:t>
            </a:r>
          </a:p>
        </p:txBody>
      </p:sp>
      <p:sp>
        <p:nvSpPr>
          <p:cNvPr id="250" name="Google Shape;89;p1">
            <a:extLst>
              <a:ext uri="{FF2B5EF4-FFF2-40B4-BE49-F238E27FC236}">
                <a16:creationId xmlns:a16="http://schemas.microsoft.com/office/drawing/2014/main" id="{33A3E9E0-0979-1293-DFEA-80BF1A8D3248}"/>
              </a:ext>
            </a:extLst>
          </p:cNvPr>
          <p:cNvSpPr txBox="1"/>
          <p:nvPr/>
        </p:nvSpPr>
        <p:spPr>
          <a:xfrm>
            <a:off x="20365182" y="9869350"/>
            <a:ext cx="9687823" cy="1077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SzPts val="3200"/>
            </a:pPr>
            <a:r>
              <a:rPr lang="en-US" sz="3200" b="1" i="1" dirty="0">
                <a:latin typeface="Times" panose="02020603050405020304" pitchFamily="18" charset="0"/>
              </a:rPr>
              <a:t>﻿Small-Scope Hypothesis.</a:t>
            </a:r>
            <a:r>
              <a:rPr lang="en-US" sz="3200" dirty="0">
                <a:latin typeface="Times" panose="02020603050405020304" pitchFamily="18" charset="0"/>
              </a:rPr>
              <a:t> ﻿96% of non-equivalent benchmarks are refuted with less than 3 tuples.</a:t>
            </a:r>
          </a:p>
        </p:txBody>
      </p:sp>
      <p:sp>
        <p:nvSpPr>
          <p:cNvPr id="251" name="Google Shape;89;p1">
            <a:extLst>
              <a:ext uri="{FF2B5EF4-FFF2-40B4-BE49-F238E27FC236}">
                <a16:creationId xmlns:a16="http://schemas.microsoft.com/office/drawing/2014/main" id="{D0465DA0-6D10-EF83-A932-6ACFD3D421DC}"/>
              </a:ext>
            </a:extLst>
          </p:cNvPr>
          <p:cNvSpPr txBox="1"/>
          <p:nvPr/>
        </p:nvSpPr>
        <p:spPr>
          <a:xfrm>
            <a:off x="20404297" y="8471265"/>
            <a:ext cx="9687823" cy="1077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SzPts val="3200"/>
            </a:pPr>
            <a:r>
              <a:rPr lang="en-US" sz="3200" b="1" i="1" dirty="0">
                <a:solidFill>
                  <a:schemeClr val="dk1"/>
                </a:solidFill>
                <a:latin typeface="Times"/>
                <a:ea typeface="Times"/>
                <a:cs typeface="Times"/>
              </a:rPr>
              <a:t>Good ﻿scalability. </a:t>
            </a:r>
            <a:r>
              <a:rPr lang="en-US" sz="3200" dirty="0" err="1">
                <a:solidFill>
                  <a:schemeClr val="dk1"/>
                </a:solidFill>
                <a:latin typeface="Times"/>
                <a:ea typeface="Times"/>
                <a:cs typeface="Times"/>
              </a:rPr>
              <a:t>VeriEQL</a:t>
            </a:r>
            <a:r>
              <a:rPr lang="en-US" sz="3200" dirty="0">
                <a:solidFill>
                  <a:schemeClr val="dk1"/>
                </a:solidFill>
                <a:latin typeface="Times"/>
                <a:ea typeface="Times"/>
                <a:cs typeface="Times"/>
              </a:rPr>
              <a:t> can check 70% of the 15,200 benchmarks with bound 5 in 5 minutes.</a:t>
            </a:r>
          </a:p>
        </p:txBody>
      </p: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F914DDEB-0F59-9F7F-BAF9-E1BFB644F10C}"/>
              </a:ext>
            </a:extLst>
          </p:cNvPr>
          <p:cNvGrpSpPr/>
          <p:nvPr/>
        </p:nvGrpSpPr>
        <p:grpSpPr>
          <a:xfrm>
            <a:off x="108741" y="26835270"/>
            <a:ext cx="7303923" cy="2643422"/>
            <a:chOff x="8047631" y="13347353"/>
            <a:chExt cx="7303923" cy="264342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2" name="Google Shape;89;p1">
                  <a:extLst>
                    <a:ext uri="{FF2B5EF4-FFF2-40B4-BE49-F238E27FC236}">
                      <a16:creationId xmlns:a16="http://schemas.microsoft.com/office/drawing/2014/main" id="{9F077954-1D54-5D38-D0A3-B7104AFE7C85}"/>
                    </a:ext>
                  </a:extLst>
                </p:cNvPr>
                <p:cNvSpPr txBox="1"/>
                <p:nvPr/>
              </p:nvSpPr>
              <p:spPr>
                <a:xfrm>
                  <a:off x="8608358" y="13928712"/>
                  <a:ext cx="6743196" cy="206206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lvl="0">
                    <a:buSzPts val="3200"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cs typeface="Consolas" panose="020B0609020204030204" pitchFamily="49" charset="0"/>
                              <a:sym typeface="Times"/>
                            </a:rPr>
                          </m:ctrlPr>
                        </m:sSubPr>
                        <m:e>
                          <m:r>
                            <a:rPr lang="en-CA" sz="32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cs typeface="Consolas" panose="020B0609020204030204" pitchFamily="49" charset="0"/>
                              <a:sym typeface="Times"/>
                            </a:rPr>
                            <m:t>𝑄</m:t>
                          </m:r>
                        </m:e>
                        <m:sub>
                          <m:r>
                            <a:rPr lang="en-CA" sz="32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cs typeface="Consolas" panose="020B0609020204030204" pitchFamily="49" charset="0"/>
                              <a:sym typeface="Times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sz="3200" dirty="0">
                      <a:solidFill>
                        <a:schemeClr val="dk1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  <a:sym typeface="Times"/>
                    </a:rPr>
                    <a:t>:</a:t>
                  </a:r>
                  <a:r>
                    <a:rPr lang="en-US" sz="3200" b="1" dirty="0">
                      <a:solidFill>
                        <a:schemeClr val="dk1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  <a:sym typeface="Times"/>
                    </a:rPr>
                    <a:t> SELECT</a:t>
                  </a:r>
                  <a:r>
                    <a:rPr lang="en-US" sz="3200" dirty="0">
                      <a:solidFill>
                        <a:schemeClr val="dk1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  <a:sym typeface="Times"/>
                    </a:rPr>
                    <a:t> id </a:t>
                  </a:r>
                  <a:r>
                    <a:rPr lang="en-US" sz="3200" b="1" dirty="0">
                      <a:solidFill>
                        <a:schemeClr val="dk1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  <a:sym typeface="Times"/>
                    </a:rPr>
                    <a:t>FROM</a:t>
                  </a:r>
                  <a:r>
                    <a:rPr lang="en-US" sz="3200" dirty="0">
                      <a:solidFill>
                        <a:schemeClr val="dk1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  <a:sym typeface="Times"/>
                    </a:rPr>
                    <a:t> EMP </a:t>
                  </a:r>
                </a:p>
                <a:p>
                  <a:pPr lvl="0">
                    <a:buSzPts val="3200"/>
                  </a:pPr>
                  <a:r>
                    <a:rPr lang="en-US" sz="3200" b="1" dirty="0">
                      <a:solidFill>
                        <a:schemeClr val="dk1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  <a:sym typeface="Times"/>
                    </a:rPr>
                    <a:t>              WHERE </a:t>
                  </a:r>
                  <a:r>
                    <a:rPr lang="en-US" sz="3200" dirty="0">
                      <a:solidFill>
                        <a:schemeClr val="dk1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  <a:sym typeface="Times"/>
                    </a:rPr>
                    <a:t>age &gt; 30 </a:t>
                  </a:r>
                </a:p>
                <a:p>
                  <a:pPr>
                    <a:buSzPts val="3200"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cs typeface="Consolas" panose="020B0609020204030204" pitchFamily="49" charset="0"/>
                              <a:sym typeface="Times"/>
                            </a:rPr>
                          </m:ctrlPr>
                        </m:sSubPr>
                        <m:e>
                          <m:r>
                            <a:rPr lang="en-CA" sz="32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cs typeface="Consolas" panose="020B0609020204030204" pitchFamily="49" charset="0"/>
                              <a:sym typeface="Times"/>
                            </a:rPr>
                            <m:t>𝑄</m:t>
                          </m:r>
                        </m:e>
                        <m:sub>
                          <m:r>
                            <a:rPr lang="en-CA" sz="32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cs typeface="Consolas" panose="020B0609020204030204" pitchFamily="49" charset="0"/>
                              <a:sym typeface="Times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US" sz="3200" dirty="0">
                      <a:solidFill>
                        <a:schemeClr val="dk1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  <a:sym typeface="Times"/>
                    </a:rPr>
                    <a:t>: </a:t>
                  </a:r>
                  <a:r>
                    <a:rPr lang="en-US" sz="3200" b="1" dirty="0">
                      <a:solidFill>
                        <a:schemeClr val="dk1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  <a:sym typeface="Times"/>
                    </a:rPr>
                    <a:t>SELECT</a:t>
                  </a:r>
                  <a:r>
                    <a:rPr lang="en-US" sz="3200" dirty="0">
                      <a:solidFill>
                        <a:schemeClr val="dk1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  <a:sym typeface="Times"/>
                    </a:rPr>
                    <a:t> id </a:t>
                  </a:r>
                  <a:r>
                    <a:rPr lang="en-US" sz="3200" b="1" dirty="0">
                      <a:solidFill>
                        <a:schemeClr val="dk1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  <a:sym typeface="Times"/>
                    </a:rPr>
                    <a:t>FROM</a:t>
                  </a:r>
                  <a:r>
                    <a:rPr lang="en-US" sz="3200" dirty="0">
                      <a:solidFill>
                        <a:schemeClr val="dk1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  <a:sym typeface="Times"/>
                    </a:rPr>
                    <a:t> EMP </a:t>
                  </a:r>
                </a:p>
                <a:p>
                  <a:pPr>
                    <a:buSzPts val="3200"/>
                  </a:pPr>
                  <a:r>
                    <a:rPr lang="en-US" sz="3200" b="1" dirty="0">
                      <a:solidFill>
                        <a:schemeClr val="dk1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  <a:sym typeface="Times"/>
                    </a:rPr>
                    <a:t>              WHERE</a:t>
                  </a:r>
                  <a:r>
                    <a:rPr lang="en-US" sz="3200" dirty="0">
                      <a:solidFill>
                        <a:schemeClr val="dk1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  <a:sym typeface="Times"/>
                    </a:rPr>
                    <a:t> age &gt;= 30 </a:t>
                  </a:r>
                </a:p>
              </p:txBody>
            </p:sp>
          </mc:Choice>
          <mc:Fallback xmlns="">
            <p:sp>
              <p:nvSpPr>
                <p:cNvPr id="252" name="Google Shape;89;p1">
                  <a:extLst>
                    <a:ext uri="{FF2B5EF4-FFF2-40B4-BE49-F238E27FC236}">
                      <a16:creationId xmlns:a16="http://schemas.microsoft.com/office/drawing/2014/main" id="{9F077954-1D54-5D38-D0A3-B7104AFE7C8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08358" y="13928712"/>
                  <a:ext cx="6743196" cy="2062063"/>
                </a:xfrm>
                <a:prstGeom prst="rect">
                  <a:avLst/>
                </a:prstGeom>
                <a:blipFill>
                  <a:blip r:embed="rId37"/>
                  <a:stretch>
                    <a:fillRect l="-1316" t="-3659" r="-4511" b="-792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3" name="Google Shape;89;p1">
              <a:extLst>
                <a:ext uri="{FF2B5EF4-FFF2-40B4-BE49-F238E27FC236}">
                  <a16:creationId xmlns:a16="http://schemas.microsoft.com/office/drawing/2014/main" id="{A2C8E718-4DB7-51D3-7810-AEB97EF87F80}"/>
                </a:ext>
              </a:extLst>
            </p:cNvPr>
            <p:cNvSpPr txBox="1"/>
            <p:nvPr/>
          </p:nvSpPr>
          <p:spPr>
            <a:xfrm>
              <a:off x="8047631" y="13347353"/>
              <a:ext cx="3760018" cy="5847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lvl="0">
                <a:buSzPts val="3200"/>
              </a:pPr>
              <a:r>
                <a:rPr lang="en-US" sz="3200" dirty="0">
                  <a:solidFill>
                    <a:schemeClr val="dk1"/>
                  </a:solidFill>
                  <a:latin typeface="Times"/>
                  <a:sym typeface="Times"/>
                </a:rPr>
                <a:t>SQL queries:</a:t>
              </a:r>
            </a:p>
          </p:txBody>
        </p:sp>
      </p:grpSp>
      <p:sp>
        <p:nvSpPr>
          <p:cNvPr id="260" name="Google Shape;98;p1">
            <a:extLst>
              <a:ext uri="{FF2B5EF4-FFF2-40B4-BE49-F238E27FC236}">
                <a16:creationId xmlns:a16="http://schemas.microsoft.com/office/drawing/2014/main" id="{18E4C881-9A66-A2B4-D05F-0F99186C4B7F}"/>
              </a:ext>
            </a:extLst>
          </p:cNvPr>
          <p:cNvSpPr txBox="1"/>
          <p:nvPr/>
        </p:nvSpPr>
        <p:spPr>
          <a:xfrm>
            <a:off x="393830" y="31257127"/>
            <a:ext cx="9651195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SzPts val="3200"/>
            </a:pPr>
            <a:r>
              <a:rPr lang="en-CA" sz="3200" dirty="0" err="1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VeriEQL</a:t>
            </a:r>
            <a:r>
              <a:rPr lang="en-CA" sz="3200" dirty="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can validate optimized SQL queries.</a:t>
            </a:r>
            <a:endParaRPr lang="en-CA" sz="3200" b="0" i="0" u="none" strike="noStrike" cap="none" dirty="0">
              <a:solidFill>
                <a:schemeClr val="dk1"/>
              </a:solidFill>
              <a:latin typeface="Times"/>
              <a:ea typeface="Times"/>
              <a:cs typeface="Times"/>
            </a:endParaRPr>
          </a:p>
        </p:txBody>
      </p:sp>
      <p:sp>
        <p:nvSpPr>
          <p:cNvPr id="261" name="Google Shape;98;p1">
            <a:extLst>
              <a:ext uri="{FF2B5EF4-FFF2-40B4-BE49-F238E27FC236}">
                <a16:creationId xmlns:a16="http://schemas.microsoft.com/office/drawing/2014/main" id="{334FEDC6-A8A5-1FEB-3806-D33A987F567F}"/>
              </a:ext>
            </a:extLst>
          </p:cNvPr>
          <p:cNvSpPr txBox="1"/>
          <p:nvPr/>
        </p:nvSpPr>
        <p:spPr>
          <a:xfrm>
            <a:off x="20457761" y="31257127"/>
            <a:ext cx="9651195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SzPts val="3200"/>
            </a:pPr>
            <a:r>
              <a:rPr lang="en-CA" sz="3200" dirty="0" err="1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VeriEQL</a:t>
            </a:r>
            <a:r>
              <a:rPr lang="en-CA" sz="3200" dirty="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can find bugs of DBSMs.</a:t>
            </a:r>
            <a:endParaRPr lang="en-CA" sz="3200" b="0" i="0" u="none" strike="noStrike" cap="none" dirty="0">
              <a:solidFill>
                <a:schemeClr val="dk1"/>
              </a:solidFill>
              <a:latin typeface="Times"/>
              <a:ea typeface="Times"/>
              <a:cs typeface="Time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62" name="Table 261">
                <a:extLst>
                  <a:ext uri="{FF2B5EF4-FFF2-40B4-BE49-F238E27FC236}">
                    <a16:creationId xmlns:a16="http://schemas.microsoft.com/office/drawing/2014/main" id="{C2ADF76F-5722-A419-C1BD-344A2ABF9F5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86462047"/>
                  </p:ext>
                </p:extLst>
              </p:nvPr>
            </p:nvGraphicFramePr>
            <p:xfrm>
              <a:off x="20530560" y="32100259"/>
              <a:ext cx="9254984" cy="3200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98741">
                      <a:extLst>
                        <a:ext uri="{9D8B030D-6E8A-4147-A177-3AD203B41FA5}">
                          <a16:colId xmlns:a16="http://schemas.microsoft.com/office/drawing/2014/main" val="1569674404"/>
                        </a:ext>
                      </a:extLst>
                    </a:gridCol>
                    <a:gridCol w="8556243">
                      <a:extLst>
                        <a:ext uri="{9D8B030D-6E8A-4147-A177-3AD203B41FA5}">
                          <a16:colId xmlns:a16="http://schemas.microsoft.com/office/drawing/2014/main" val="34940747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CA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3024012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SELECT DISTINCT </a:t>
                          </a:r>
                          <a:r>
                            <a:rPr lang="en-US" sz="1800" b="0" dirty="0" err="1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page_id</a:t>
                          </a: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 AS </a:t>
                          </a:r>
                          <a:r>
                            <a:rPr lang="en-US" sz="1800" b="0" dirty="0" err="1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recommended_page</a:t>
                          </a:r>
                          <a:endParaRPr lang="en-US" sz="18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  <a:p>
                          <a:pPr marL="0" marR="0" indent="0" algn="l" defTabSz="3024012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FROM </a:t>
                          </a:r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(</a:t>
                          </a:r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SELECT CASE WHEN </a:t>
                          </a:r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user1_id = 1 </a:t>
                          </a:r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THEN</a:t>
                          </a:r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 user2_id </a:t>
                          </a:r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WHEN</a:t>
                          </a:r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 user2_id = </a:t>
                          </a:r>
                        </a:p>
                        <a:p>
                          <a:pPr marL="0" marR="0" indent="0" algn="l" defTabSz="3024012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         1 </a:t>
                          </a:r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THEN</a:t>
                          </a:r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 user1_id </a:t>
                          </a:r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ELSE</a:t>
                          </a:r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 NULL </a:t>
                          </a:r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END</a:t>
                          </a:r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 </a:t>
                          </a:r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AS</a:t>
                          </a:r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 </a:t>
                          </a:r>
                          <a:r>
                            <a:rPr lang="en-US" sz="1800" b="0" dirty="0" err="1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user_id</a:t>
                          </a:r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 </a:t>
                          </a: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FROM</a:t>
                          </a:r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 friendship)</a:t>
                          </a:r>
                        </a:p>
                        <a:p>
                          <a:pPr marL="0" marR="0" indent="0" algn="l" defTabSz="3024012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    AS</a:t>
                          </a:r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 tb1 </a:t>
                          </a:r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JOIN</a:t>
                          </a:r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 likes </a:t>
                          </a:r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AS</a:t>
                          </a:r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 tb2 </a:t>
                          </a:r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ON</a:t>
                          </a:r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 tb1.user_id = tb2.user_id</a:t>
                          </a:r>
                        </a:p>
                        <a:p>
                          <a:pPr marL="0" marR="0" indent="0" algn="l" defTabSz="3024012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WHERE </a:t>
                          </a:r>
                          <a:r>
                            <a:rPr lang="en-US" sz="1800" b="0" dirty="0" err="1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page_id</a:t>
                          </a:r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 </a:t>
                          </a:r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NOT IN</a:t>
                          </a:r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 (</a:t>
                          </a: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SELECT</a:t>
                          </a:r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 </a:t>
                          </a:r>
                          <a:r>
                            <a:rPr lang="en-US" sz="1800" b="0" dirty="0" err="1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page_id</a:t>
                          </a:r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 </a:t>
                          </a: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FROM</a:t>
                          </a:r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 likes </a:t>
                          </a: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WHERE</a:t>
                          </a:r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 </a:t>
                          </a:r>
                          <a:r>
                            <a:rPr lang="en-US" sz="1800" b="0" dirty="0" err="1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user_id</a:t>
                          </a:r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 = 1)</a:t>
                          </a:r>
                          <a:endParaRPr lang="en-US" sz="180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063397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CA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3024012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SELECT DISTINCT </a:t>
                          </a:r>
                          <a:r>
                            <a:rPr lang="en-US" sz="1800" b="0" dirty="0" err="1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page_id</a:t>
                          </a: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 </a:t>
                          </a:r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AS</a:t>
                          </a: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 </a:t>
                          </a:r>
                          <a:r>
                            <a:rPr lang="en-US" sz="1800" b="0" dirty="0" err="1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recommended_page</a:t>
                          </a:r>
                          <a:endParaRPr lang="en-US" sz="18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  <a:p>
                          <a:pPr marL="0" marR="0" indent="0" algn="l" defTabSz="3024012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FROM</a:t>
                          </a: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 </a:t>
                          </a:r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(</a:t>
                          </a:r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SELECT</a:t>
                          </a:r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 </a:t>
                          </a:r>
                          <a:r>
                            <a:rPr lang="en-US" sz="1800" b="0" dirty="0" err="1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b.user_if</a:t>
                          </a:r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, </a:t>
                          </a:r>
                          <a:r>
                            <a:rPr lang="en-US" sz="1800" b="0" dirty="0" err="1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b.page_id</a:t>
                          </a:r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 </a:t>
                          </a:r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FROM</a:t>
                          </a:r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 friendship a </a:t>
                          </a:r>
                        </a:p>
                        <a:p>
                          <a:pPr marL="0" marR="0" indent="0" algn="l" defTabSz="3024012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      </a:t>
                          </a:r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LEFT JOIN</a:t>
                          </a:r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 likes b </a:t>
                          </a:r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ON</a:t>
                          </a:r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 (a.user2_id = </a:t>
                          </a:r>
                          <a:r>
                            <a:rPr lang="en-US" sz="1800" b="0" dirty="0" err="1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b.user_id</a:t>
                          </a:r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 </a:t>
                          </a:r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OR</a:t>
                          </a:r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 a.user1_id = </a:t>
                          </a:r>
                        </a:p>
                        <a:p>
                          <a:pPr marL="0" marR="0" indent="0" algn="l" defTabSz="3024012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                 </a:t>
                          </a:r>
                          <a:r>
                            <a:rPr lang="en-US" sz="1800" b="0" dirty="0" err="1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b.user_id</a:t>
                          </a:r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) </a:t>
                          </a:r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AND</a:t>
                          </a:r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 (a.user1_id = 1 </a:t>
                          </a:r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OR</a:t>
                          </a:r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 a.user2_id = 1) </a:t>
                          </a:r>
                        </a:p>
                        <a:p>
                          <a:pPr marL="0" marR="0" indent="0" algn="l" defTabSz="3024012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      </a:t>
                          </a:r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WHERE</a:t>
                          </a:r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 </a:t>
                          </a:r>
                          <a:r>
                            <a:rPr lang="en-US" sz="1800" b="0" dirty="0" err="1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b.page_id</a:t>
                          </a:r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 </a:t>
                          </a:r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NOT IN </a:t>
                          </a:r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(</a:t>
                          </a:r>
                        </a:p>
                        <a:p>
                          <a:pPr marL="0" marR="0" indent="0" algn="l" defTabSz="3024012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          SELECT DISTINCT</a:t>
                          </a:r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 </a:t>
                          </a:r>
                          <a:r>
                            <a:rPr lang="en-US" sz="1800" b="0" dirty="0" err="1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page_id</a:t>
                          </a:r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 </a:t>
                          </a:r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FROM</a:t>
                          </a:r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 likes </a:t>
                          </a:r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WHERE</a:t>
                          </a:r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 </a:t>
                          </a:r>
                          <a:r>
                            <a:rPr lang="en-US" sz="1800" b="0" dirty="0" err="1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user_id</a:t>
                          </a:r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 = 1)) T</a:t>
                          </a:r>
                          <a:endParaRPr lang="en-US" sz="180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7987455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62" name="Table 261">
                <a:extLst>
                  <a:ext uri="{FF2B5EF4-FFF2-40B4-BE49-F238E27FC236}">
                    <a16:creationId xmlns:a16="http://schemas.microsoft.com/office/drawing/2014/main" id="{C2ADF76F-5722-A419-C1BD-344A2ABF9F5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86462047"/>
                  </p:ext>
                </p:extLst>
              </p:nvPr>
            </p:nvGraphicFramePr>
            <p:xfrm>
              <a:off x="20530560" y="32100259"/>
              <a:ext cx="9254984" cy="3200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98741">
                      <a:extLst>
                        <a:ext uri="{9D8B030D-6E8A-4147-A177-3AD203B41FA5}">
                          <a16:colId xmlns:a16="http://schemas.microsoft.com/office/drawing/2014/main" val="1569674404"/>
                        </a:ext>
                      </a:extLst>
                    </a:gridCol>
                    <a:gridCol w="8556243">
                      <a:extLst>
                        <a:ext uri="{9D8B030D-6E8A-4147-A177-3AD203B41FA5}">
                          <a16:colId xmlns:a16="http://schemas.microsoft.com/office/drawing/2014/main" val="349407479"/>
                        </a:ext>
                      </a:extLst>
                    </a:gridCol>
                  </a:tblGrid>
                  <a:tr h="14630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8"/>
                          <a:stretch>
                            <a:fillRect l="-1818" t="-1724" r="-1229091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3024012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SELECT DISTINCT </a:t>
                          </a:r>
                          <a:r>
                            <a:rPr lang="en-US" sz="1800" b="0" dirty="0" err="1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page_id</a:t>
                          </a: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 AS </a:t>
                          </a:r>
                          <a:r>
                            <a:rPr lang="en-US" sz="1800" b="0" dirty="0" err="1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recommended_page</a:t>
                          </a:r>
                          <a:endParaRPr lang="en-US" sz="18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  <a:p>
                          <a:pPr marL="0" marR="0" indent="0" algn="l" defTabSz="3024012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FROM </a:t>
                          </a:r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(</a:t>
                          </a:r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SELECT CASE WHEN </a:t>
                          </a:r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user1_id = 1 </a:t>
                          </a:r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THEN</a:t>
                          </a:r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 user2_id </a:t>
                          </a:r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WHEN</a:t>
                          </a:r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 user2_id = </a:t>
                          </a:r>
                        </a:p>
                        <a:p>
                          <a:pPr marL="0" marR="0" indent="0" algn="l" defTabSz="3024012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         1 </a:t>
                          </a:r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THEN</a:t>
                          </a:r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 user1_id </a:t>
                          </a:r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ELSE</a:t>
                          </a:r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 NULL </a:t>
                          </a:r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END</a:t>
                          </a:r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 </a:t>
                          </a:r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AS</a:t>
                          </a:r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 </a:t>
                          </a:r>
                          <a:r>
                            <a:rPr lang="en-US" sz="1800" b="0" dirty="0" err="1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user_id</a:t>
                          </a:r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 </a:t>
                          </a: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FROM</a:t>
                          </a:r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 friendship)</a:t>
                          </a:r>
                        </a:p>
                        <a:p>
                          <a:pPr marL="0" marR="0" indent="0" algn="l" defTabSz="3024012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    AS</a:t>
                          </a:r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 tb1 </a:t>
                          </a:r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JOIN</a:t>
                          </a:r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 likes </a:t>
                          </a:r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AS</a:t>
                          </a:r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 tb2 </a:t>
                          </a:r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ON</a:t>
                          </a:r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 tb1.user_id = tb2.user_id</a:t>
                          </a:r>
                        </a:p>
                        <a:p>
                          <a:pPr marL="0" marR="0" indent="0" algn="l" defTabSz="3024012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WHERE </a:t>
                          </a:r>
                          <a:r>
                            <a:rPr lang="en-US" sz="1800" b="0" dirty="0" err="1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page_id</a:t>
                          </a:r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 </a:t>
                          </a:r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NOT IN</a:t>
                          </a:r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 (</a:t>
                          </a: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SELECT</a:t>
                          </a:r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 </a:t>
                          </a:r>
                          <a:r>
                            <a:rPr lang="en-US" sz="1800" b="0" dirty="0" err="1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page_id</a:t>
                          </a:r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 </a:t>
                          </a: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FROM</a:t>
                          </a:r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 likes </a:t>
                          </a: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WHERE</a:t>
                          </a:r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 </a:t>
                          </a:r>
                          <a:r>
                            <a:rPr lang="en-US" sz="1800" b="0" dirty="0" err="1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user_id</a:t>
                          </a:r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 = 1)</a:t>
                          </a:r>
                          <a:endParaRPr lang="en-US" sz="180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06339732"/>
                      </a:ext>
                    </a:extLst>
                  </a:tr>
                  <a:tr h="17373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8"/>
                          <a:stretch>
                            <a:fillRect l="-1818" t="-86131" r="-1229091" b="-58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3024012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SELECT DISTINCT </a:t>
                          </a:r>
                          <a:r>
                            <a:rPr lang="en-US" sz="1800" b="0" dirty="0" err="1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page_id</a:t>
                          </a: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 </a:t>
                          </a:r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AS</a:t>
                          </a: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 </a:t>
                          </a:r>
                          <a:r>
                            <a:rPr lang="en-US" sz="1800" b="0" dirty="0" err="1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recommended_page</a:t>
                          </a:r>
                          <a:endParaRPr lang="en-US" sz="18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  <a:p>
                          <a:pPr marL="0" marR="0" indent="0" algn="l" defTabSz="3024012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FROM</a:t>
                          </a: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 </a:t>
                          </a:r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(</a:t>
                          </a:r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SELECT</a:t>
                          </a:r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 </a:t>
                          </a:r>
                          <a:r>
                            <a:rPr lang="en-US" sz="1800" b="0" dirty="0" err="1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b.user_if</a:t>
                          </a:r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, </a:t>
                          </a:r>
                          <a:r>
                            <a:rPr lang="en-US" sz="1800" b="0" dirty="0" err="1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b.page_id</a:t>
                          </a:r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 </a:t>
                          </a:r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FROM</a:t>
                          </a:r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 friendship a </a:t>
                          </a:r>
                        </a:p>
                        <a:p>
                          <a:pPr marL="0" marR="0" indent="0" algn="l" defTabSz="3024012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      </a:t>
                          </a:r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LEFT JOIN</a:t>
                          </a:r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 likes b </a:t>
                          </a:r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ON</a:t>
                          </a:r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 (a.user2_id = </a:t>
                          </a:r>
                          <a:r>
                            <a:rPr lang="en-US" sz="1800" b="0" dirty="0" err="1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b.user_id</a:t>
                          </a:r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 </a:t>
                          </a:r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OR</a:t>
                          </a:r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 a.user1_id = </a:t>
                          </a:r>
                        </a:p>
                        <a:p>
                          <a:pPr marL="0" marR="0" indent="0" algn="l" defTabSz="3024012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                 </a:t>
                          </a:r>
                          <a:r>
                            <a:rPr lang="en-US" sz="1800" b="0" dirty="0" err="1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b.user_id</a:t>
                          </a:r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) </a:t>
                          </a:r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AND</a:t>
                          </a:r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 (a.user1_id = 1 </a:t>
                          </a:r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OR</a:t>
                          </a:r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 a.user2_id = 1) </a:t>
                          </a:r>
                        </a:p>
                        <a:p>
                          <a:pPr marL="0" marR="0" indent="0" algn="l" defTabSz="3024012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      </a:t>
                          </a:r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WHERE</a:t>
                          </a:r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 </a:t>
                          </a:r>
                          <a:r>
                            <a:rPr lang="en-US" sz="1800" b="0" dirty="0" err="1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b.page_id</a:t>
                          </a:r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 </a:t>
                          </a:r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NOT IN </a:t>
                          </a:r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(</a:t>
                          </a:r>
                        </a:p>
                        <a:p>
                          <a:pPr marL="0" marR="0" indent="0" algn="l" defTabSz="3024012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          SELECT DISTINCT</a:t>
                          </a:r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 </a:t>
                          </a:r>
                          <a:r>
                            <a:rPr lang="en-US" sz="1800" b="0" dirty="0" err="1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page_id</a:t>
                          </a:r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 </a:t>
                          </a:r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FROM</a:t>
                          </a:r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 likes </a:t>
                          </a:r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WHERE</a:t>
                          </a:r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 </a:t>
                          </a:r>
                          <a:r>
                            <a:rPr lang="en-US" sz="1800" b="0" dirty="0" err="1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user_id</a:t>
                          </a:r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 = 1)) T</a:t>
                          </a:r>
                          <a:endParaRPr lang="en-US" sz="180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7987455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63" name="Table 262">
                <a:extLst>
                  <a:ext uri="{FF2B5EF4-FFF2-40B4-BE49-F238E27FC236}">
                    <a16:creationId xmlns:a16="http://schemas.microsoft.com/office/drawing/2014/main" id="{9F374666-BA74-2DA1-3917-553D7249C27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42974924"/>
                  </p:ext>
                </p:extLst>
              </p:nvPr>
            </p:nvGraphicFramePr>
            <p:xfrm>
              <a:off x="10323366" y="31966623"/>
              <a:ext cx="9449728" cy="4297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13444">
                      <a:extLst>
                        <a:ext uri="{9D8B030D-6E8A-4147-A177-3AD203B41FA5}">
                          <a16:colId xmlns:a16="http://schemas.microsoft.com/office/drawing/2014/main" val="1569674404"/>
                        </a:ext>
                      </a:extLst>
                    </a:gridCol>
                    <a:gridCol w="8736284">
                      <a:extLst>
                        <a:ext uri="{9D8B030D-6E8A-4147-A177-3AD203B41FA5}">
                          <a16:colId xmlns:a16="http://schemas.microsoft.com/office/drawing/2014/main" val="34940747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CA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3024012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WITH</a:t>
                          </a:r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 temp </a:t>
                          </a:r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AS</a:t>
                          </a:r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 (  </a:t>
                          </a:r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SELECT</a:t>
                          </a:r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 </a:t>
                          </a:r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DISTINCT</a:t>
                          </a:r>
                          <a:endParaRPr lang="en-US" sz="18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  <a:p>
                          <a:pPr marL="0" marR="0" indent="0" algn="l" defTabSz="3024012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    </a:t>
                          </a:r>
                          <a:r>
                            <a:rPr lang="en-US" sz="1800" b="0" dirty="0" err="1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A.customer_id</a:t>
                          </a:r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, </a:t>
                          </a:r>
                          <a:r>
                            <a:rPr lang="en-US" sz="1800" b="0" dirty="0" err="1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B.customer_id</a:t>
                          </a:r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, </a:t>
                          </a:r>
                          <a:r>
                            <a:rPr lang="en-US" sz="1800" b="0" dirty="0" err="1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B.customer_name</a:t>
                          </a:r>
                          <a:endParaRPr lang="en-US" sz="18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  <a:p>
                          <a:pPr marL="0" marR="0" indent="0" algn="l" defTabSz="3024012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    </a:t>
                          </a:r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SUM</a:t>
                          </a:r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(</a:t>
                          </a:r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CASE</a:t>
                          </a:r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 </a:t>
                          </a:r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WHEN</a:t>
                          </a:r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 </a:t>
                          </a:r>
                          <a:r>
                            <a:rPr lang="en-US" sz="1800" b="0" dirty="0" err="1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A.product_name</a:t>
                          </a:r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 </a:t>
                          </a:r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IN</a:t>
                          </a:r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 (‘A’, ‘B’) </a:t>
                          </a:r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THEN</a:t>
                          </a:r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 1 </a:t>
                          </a:r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ELSE</a:t>
                          </a:r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 0 </a:t>
                          </a:r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END</a:t>
                          </a:r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) </a:t>
                          </a:r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AS</a:t>
                          </a:r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 AB, </a:t>
                          </a:r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SUM</a:t>
                          </a:r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(</a:t>
                          </a:r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CASE</a:t>
                          </a:r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 </a:t>
                          </a:r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WHEN</a:t>
                          </a:r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 </a:t>
                          </a:r>
                          <a:r>
                            <a:rPr lang="en-US" sz="1800" b="0" dirty="0" err="1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A.product_name</a:t>
                          </a:r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 = ‘C’ </a:t>
                          </a:r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THEN</a:t>
                          </a:r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 1 </a:t>
                          </a:r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ELSE</a:t>
                          </a:r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 0 </a:t>
                          </a:r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END</a:t>
                          </a:r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) </a:t>
                          </a:r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AS</a:t>
                          </a:r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 C,</a:t>
                          </a:r>
                        </a:p>
                        <a:p>
                          <a:pPr marL="0" marR="0" indent="0" algn="l" defTabSz="3024012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    </a:t>
                          </a:r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FROM</a:t>
                          </a:r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 orders A </a:t>
                          </a:r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JOIN</a:t>
                          </a:r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 customers B </a:t>
                          </a:r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ON</a:t>
                          </a:r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 </a:t>
                          </a:r>
                          <a:r>
                            <a:rPr lang="en-US" sz="1800" b="0" dirty="0" err="1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A.customer_id</a:t>
                          </a:r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 = </a:t>
                          </a:r>
                          <a:r>
                            <a:rPr lang="en-US" sz="1800" b="0" dirty="0" err="1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B.customer_id</a:t>
                          </a:r>
                          <a:endParaRPr lang="en-US" sz="18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  <a:p>
                          <a:pPr marL="0" marR="0" indent="0" algn="l" defTabSz="3024012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    </a:t>
                          </a:r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GROUP BY</a:t>
                          </a:r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 </a:t>
                          </a:r>
                          <a:r>
                            <a:rPr lang="en-US" sz="1800" b="0" dirty="0" err="1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A.customer_id</a:t>
                          </a:r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  )</a:t>
                          </a:r>
                        </a:p>
                        <a:p>
                          <a:pPr marL="0" marR="0" indent="0" algn="l" defTabSz="3024012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SELECT</a:t>
                          </a:r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 </a:t>
                          </a:r>
                          <a:r>
                            <a:rPr lang="en-US" sz="1800" b="0" dirty="0" err="1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customer_id</a:t>
                          </a:r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, </a:t>
                          </a:r>
                          <a:r>
                            <a:rPr lang="en-US" sz="1800" b="0" dirty="0" err="1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customer_name</a:t>
                          </a:r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 </a:t>
                          </a:r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FROM</a:t>
                          </a:r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 temp </a:t>
                          </a:r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WHERE</a:t>
                          </a:r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 AB &gt;= 2 </a:t>
                          </a:r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AND</a:t>
                          </a:r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 C = 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06339732"/>
                      </a:ext>
                    </a:extLst>
                  </a:tr>
                  <a:tr h="28108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CA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3024012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SELECT</a:t>
                          </a: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 </a:t>
                          </a:r>
                          <a:r>
                            <a:rPr lang="en-US" sz="1800" dirty="0" err="1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customer_id</a:t>
                          </a: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, </a:t>
                          </a:r>
                          <a:r>
                            <a:rPr lang="en-US" sz="1800" dirty="0" err="1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customer_name</a:t>
                          </a: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 </a:t>
                          </a:r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FROM</a:t>
                          </a: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 customers</a:t>
                          </a:r>
                        </a:p>
                        <a:p>
                          <a:pPr marL="0" marR="0" indent="0" algn="l" defTabSz="3024012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WHERE</a:t>
                          </a: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 </a:t>
                          </a:r>
                          <a:r>
                            <a:rPr lang="en-US" sz="1800" dirty="0" err="1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customer_id</a:t>
                          </a: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 </a:t>
                          </a:r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IN</a:t>
                          </a: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 (</a:t>
                          </a:r>
                        </a:p>
                        <a:p>
                          <a:pPr marL="0" marR="0" indent="0" algn="l" defTabSz="3024012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    </a:t>
                          </a:r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SELECT</a:t>
                          </a: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 </a:t>
                          </a:r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DISTINCT</a:t>
                          </a: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 </a:t>
                          </a:r>
                          <a:r>
                            <a:rPr lang="en-US" sz="1800" dirty="0" err="1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customer_id</a:t>
                          </a: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 </a:t>
                          </a:r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FROM</a:t>
                          </a: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 orders </a:t>
                          </a:r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WHERE</a:t>
                          </a: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 </a:t>
                          </a:r>
                          <a:r>
                            <a:rPr lang="en-US" sz="1800" dirty="0" err="1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product_name</a:t>
                          </a: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 = </a:t>
                          </a:r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‘</a:t>
                          </a: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A’</a:t>
                          </a:r>
                        </a:p>
                        <a:p>
                          <a:pPr marL="0" marR="0" indent="0" algn="l" defTabSz="3024012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  ) </a:t>
                          </a:r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AND</a:t>
                          </a: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 </a:t>
                          </a:r>
                          <a:r>
                            <a:rPr lang="en-US" sz="1800" dirty="0" err="1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customer_id</a:t>
                          </a: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 </a:t>
                          </a:r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IN</a:t>
                          </a: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 (</a:t>
                          </a:r>
                        </a:p>
                        <a:p>
                          <a:pPr marL="0" marR="0" indent="0" algn="l" defTabSz="3024012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    SELECT</a:t>
                          </a: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 </a:t>
                          </a:r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DISTINCT</a:t>
                          </a: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 </a:t>
                          </a:r>
                          <a:r>
                            <a:rPr lang="en-US" sz="1800" dirty="0" err="1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customer_id</a:t>
                          </a: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 </a:t>
                          </a:r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FROM</a:t>
                          </a: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 orders </a:t>
                          </a:r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WHERE</a:t>
                          </a: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 </a:t>
                          </a:r>
                          <a:r>
                            <a:rPr lang="en-US" sz="1800" dirty="0" err="1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product_name</a:t>
                          </a: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 = </a:t>
                          </a:r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‘</a:t>
                          </a: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B’</a:t>
                          </a:r>
                        </a:p>
                        <a:p>
                          <a:pPr marL="0" marR="0" indent="0" algn="l" defTabSz="3024012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  ) </a:t>
                          </a:r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AND</a:t>
                          </a: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 </a:t>
                          </a:r>
                          <a:r>
                            <a:rPr lang="en-US" sz="1800" dirty="0" err="1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customer_id</a:t>
                          </a: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 </a:t>
                          </a:r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NOT IN</a:t>
                          </a: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 (</a:t>
                          </a:r>
                        </a:p>
                        <a:p>
                          <a:pPr marL="0" marR="0" indent="0" algn="l" defTabSz="3024012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    SELECT</a:t>
                          </a: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 </a:t>
                          </a:r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DISTINCT</a:t>
                          </a: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 </a:t>
                          </a:r>
                          <a:r>
                            <a:rPr lang="en-US" sz="1800" dirty="0" err="1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customer_id</a:t>
                          </a: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 </a:t>
                          </a:r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FROM</a:t>
                          </a: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 orders </a:t>
                          </a:r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WHERE</a:t>
                          </a: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 </a:t>
                          </a:r>
                          <a:r>
                            <a:rPr lang="en-US" sz="1800" dirty="0" err="1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product_name</a:t>
                          </a: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 = </a:t>
                          </a:r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‘</a:t>
                          </a: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C’</a:t>
                          </a:r>
                        </a:p>
                        <a:p>
                          <a:pPr marL="0" marR="0" indent="0" algn="l" defTabSz="3024012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) </a:t>
                          </a:r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ORDER BY</a:t>
                          </a: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 </a:t>
                          </a:r>
                          <a:r>
                            <a:rPr lang="en-US" sz="1800" dirty="0" err="1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customer_id</a:t>
                          </a:r>
                          <a:endParaRPr lang="en-US" sz="180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7987455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63" name="Table 262">
                <a:extLst>
                  <a:ext uri="{FF2B5EF4-FFF2-40B4-BE49-F238E27FC236}">
                    <a16:creationId xmlns:a16="http://schemas.microsoft.com/office/drawing/2014/main" id="{9F374666-BA74-2DA1-3917-553D7249C27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42974924"/>
                  </p:ext>
                </p:extLst>
              </p:nvPr>
            </p:nvGraphicFramePr>
            <p:xfrm>
              <a:off x="10323366" y="31966623"/>
              <a:ext cx="9449728" cy="4297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13444">
                      <a:extLst>
                        <a:ext uri="{9D8B030D-6E8A-4147-A177-3AD203B41FA5}">
                          <a16:colId xmlns:a16="http://schemas.microsoft.com/office/drawing/2014/main" val="1569674404"/>
                        </a:ext>
                      </a:extLst>
                    </a:gridCol>
                    <a:gridCol w="8736284">
                      <a:extLst>
                        <a:ext uri="{9D8B030D-6E8A-4147-A177-3AD203B41FA5}">
                          <a16:colId xmlns:a16="http://schemas.microsoft.com/office/drawing/2014/main" val="349407479"/>
                        </a:ext>
                      </a:extLst>
                    </a:gridCol>
                  </a:tblGrid>
                  <a:tr h="20116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9"/>
                          <a:stretch>
                            <a:fillRect t="-1887" r="-1233929" b="-1182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3024012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WITH</a:t>
                          </a:r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 temp </a:t>
                          </a:r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AS</a:t>
                          </a:r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 (  </a:t>
                          </a:r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SELECT</a:t>
                          </a:r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 </a:t>
                          </a:r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DISTINCT</a:t>
                          </a:r>
                          <a:endParaRPr lang="en-US" sz="18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  <a:p>
                          <a:pPr marL="0" marR="0" indent="0" algn="l" defTabSz="3024012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    </a:t>
                          </a:r>
                          <a:r>
                            <a:rPr lang="en-US" sz="1800" b="0" dirty="0" err="1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A.customer_id</a:t>
                          </a:r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, </a:t>
                          </a:r>
                          <a:r>
                            <a:rPr lang="en-US" sz="1800" b="0" dirty="0" err="1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B.customer_id</a:t>
                          </a:r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, </a:t>
                          </a:r>
                          <a:r>
                            <a:rPr lang="en-US" sz="1800" b="0" dirty="0" err="1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B.customer_name</a:t>
                          </a:r>
                          <a:endParaRPr lang="en-US" sz="18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  <a:p>
                          <a:pPr marL="0" marR="0" indent="0" algn="l" defTabSz="3024012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    </a:t>
                          </a:r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SUM</a:t>
                          </a:r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(</a:t>
                          </a:r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CASE</a:t>
                          </a:r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 </a:t>
                          </a:r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WHEN</a:t>
                          </a:r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 </a:t>
                          </a:r>
                          <a:r>
                            <a:rPr lang="en-US" sz="1800" b="0" dirty="0" err="1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A.product_name</a:t>
                          </a:r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 </a:t>
                          </a:r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IN</a:t>
                          </a:r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 (‘A’, ‘B’) </a:t>
                          </a:r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THEN</a:t>
                          </a:r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 1 </a:t>
                          </a:r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ELSE</a:t>
                          </a:r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 0 </a:t>
                          </a:r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END</a:t>
                          </a:r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) </a:t>
                          </a:r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AS</a:t>
                          </a:r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 AB, </a:t>
                          </a:r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SUM</a:t>
                          </a:r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(</a:t>
                          </a:r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CASE</a:t>
                          </a:r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 </a:t>
                          </a:r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WHEN</a:t>
                          </a:r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 </a:t>
                          </a:r>
                          <a:r>
                            <a:rPr lang="en-US" sz="1800" b="0" dirty="0" err="1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A.product_name</a:t>
                          </a:r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 = ‘C’ </a:t>
                          </a:r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THEN</a:t>
                          </a:r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 1 </a:t>
                          </a:r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ELSE</a:t>
                          </a:r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 0 </a:t>
                          </a:r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END</a:t>
                          </a:r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) </a:t>
                          </a:r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AS</a:t>
                          </a:r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 C,</a:t>
                          </a:r>
                        </a:p>
                        <a:p>
                          <a:pPr marL="0" marR="0" indent="0" algn="l" defTabSz="3024012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    </a:t>
                          </a:r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FROM</a:t>
                          </a:r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 orders A </a:t>
                          </a:r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JOIN</a:t>
                          </a:r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 customers B </a:t>
                          </a:r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ON</a:t>
                          </a:r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 </a:t>
                          </a:r>
                          <a:r>
                            <a:rPr lang="en-US" sz="1800" b="0" dirty="0" err="1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A.customer_id</a:t>
                          </a:r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 = </a:t>
                          </a:r>
                          <a:r>
                            <a:rPr lang="en-US" sz="1800" b="0" dirty="0" err="1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B.customer_id</a:t>
                          </a:r>
                          <a:endParaRPr lang="en-US" sz="18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  <a:p>
                          <a:pPr marL="0" marR="0" indent="0" algn="l" defTabSz="3024012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    </a:t>
                          </a:r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GROUP BY</a:t>
                          </a:r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 </a:t>
                          </a:r>
                          <a:r>
                            <a:rPr lang="en-US" sz="1800" b="0" dirty="0" err="1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A.customer_id</a:t>
                          </a:r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  )</a:t>
                          </a:r>
                        </a:p>
                        <a:p>
                          <a:pPr marL="0" marR="0" indent="0" algn="l" defTabSz="3024012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SELECT</a:t>
                          </a:r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 </a:t>
                          </a:r>
                          <a:r>
                            <a:rPr lang="en-US" sz="1800" b="0" dirty="0" err="1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customer_id</a:t>
                          </a:r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, </a:t>
                          </a:r>
                          <a:r>
                            <a:rPr lang="en-US" sz="1800" b="0" dirty="0" err="1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customer_name</a:t>
                          </a:r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 </a:t>
                          </a:r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FROM</a:t>
                          </a:r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 temp </a:t>
                          </a:r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WHERE</a:t>
                          </a:r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 AB &gt;= 2 </a:t>
                          </a:r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AND</a:t>
                          </a:r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 C = 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06339732"/>
                      </a:ext>
                    </a:extLst>
                  </a:tr>
                  <a:tr h="2286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9"/>
                          <a:stretch>
                            <a:fillRect t="-90000" r="-1233929" b="-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3024012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SELECT</a:t>
                          </a: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 </a:t>
                          </a:r>
                          <a:r>
                            <a:rPr lang="en-US" sz="1800" dirty="0" err="1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customer_id</a:t>
                          </a: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, </a:t>
                          </a:r>
                          <a:r>
                            <a:rPr lang="en-US" sz="1800" dirty="0" err="1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customer_name</a:t>
                          </a: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 </a:t>
                          </a:r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FROM</a:t>
                          </a: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 customers</a:t>
                          </a:r>
                        </a:p>
                        <a:p>
                          <a:pPr marL="0" marR="0" indent="0" algn="l" defTabSz="3024012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WHERE</a:t>
                          </a: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 </a:t>
                          </a:r>
                          <a:r>
                            <a:rPr lang="en-US" sz="1800" dirty="0" err="1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customer_id</a:t>
                          </a: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 </a:t>
                          </a:r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IN</a:t>
                          </a: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 (</a:t>
                          </a:r>
                        </a:p>
                        <a:p>
                          <a:pPr marL="0" marR="0" indent="0" algn="l" defTabSz="3024012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    </a:t>
                          </a:r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SELECT</a:t>
                          </a: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 </a:t>
                          </a:r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DISTINCT</a:t>
                          </a: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 </a:t>
                          </a:r>
                          <a:r>
                            <a:rPr lang="en-US" sz="1800" dirty="0" err="1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customer_id</a:t>
                          </a: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 </a:t>
                          </a:r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FROM</a:t>
                          </a: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 orders </a:t>
                          </a:r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WHERE</a:t>
                          </a: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 </a:t>
                          </a:r>
                          <a:r>
                            <a:rPr lang="en-US" sz="1800" dirty="0" err="1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product_name</a:t>
                          </a: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 = </a:t>
                          </a:r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‘</a:t>
                          </a: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A’</a:t>
                          </a:r>
                        </a:p>
                        <a:p>
                          <a:pPr marL="0" marR="0" indent="0" algn="l" defTabSz="3024012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  ) </a:t>
                          </a:r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AND</a:t>
                          </a: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 </a:t>
                          </a:r>
                          <a:r>
                            <a:rPr lang="en-US" sz="1800" dirty="0" err="1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customer_id</a:t>
                          </a: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 </a:t>
                          </a:r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IN</a:t>
                          </a: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 (</a:t>
                          </a:r>
                        </a:p>
                        <a:p>
                          <a:pPr marL="0" marR="0" indent="0" algn="l" defTabSz="3024012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    SELECT</a:t>
                          </a: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 </a:t>
                          </a:r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DISTINCT</a:t>
                          </a: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 </a:t>
                          </a:r>
                          <a:r>
                            <a:rPr lang="en-US" sz="1800" dirty="0" err="1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customer_id</a:t>
                          </a: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 </a:t>
                          </a:r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FROM</a:t>
                          </a: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 orders </a:t>
                          </a:r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WHERE</a:t>
                          </a: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 </a:t>
                          </a:r>
                          <a:r>
                            <a:rPr lang="en-US" sz="1800" dirty="0" err="1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product_name</a:t>
                          </a: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 = </a:t>
                          </a:r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‘</a:t>
                          </a: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B’</a:t>
                          </a:r>
                        </a:p>
                        <a:p>
                          <a:pPr marL="0" marR="0" indent="0" algn="l" defTabSz="3024012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  ) </a:t>
                          </a:r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AND</a:t>
                          </a: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 </a:t>
                          </a:r>
                          <a:r>
                            <a:rPr lang="en-US" sz="1800" dirty="0" err="1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customer_id</a:t>
                          </a: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 </a:t>
                          </a:r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NOT IN</a:t>
                          </a: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 (</a:t>
                          </a:r>
                        </a:p>
                        <a:p>
                          <a:pPr marL="0" marR="0" indent="0" algn="l" defTabSz="3024012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    SELECT</a:t>
                          </a: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 </a:t>
                          </a:r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DISTINCT</a:t>
                          </a: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 </a:t>
                          </a:r>
                          <a:r>
                            <a:rPr lang="en-US" sz="1800" dirty="0" err="1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customer_id</a:t>
                          </a: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 </a:t>
                          </a:r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FROM</a:t>
                          </a: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 orders </a:t>
                          </a:r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WHERE</a:t>
                          </a: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 </a:t>
                          </a:r>
                          <a:r>
                            <a:rPr lang="en-US" sz="1800" dirty="0" err="1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product_name</a:t>
                          </a: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 = </a:t>
                          </a:r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‘</a:t>
                          </a: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C’</a:t>
                          </a:r>
                        </a:p>
                        <a:p>
                          <a:pPr marL="0" marR="0" indent="0" algn="l" defTabSz="3024012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) </a:t>
                          </a:r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ORDER BY</a:t>
                          </a: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 </a:t>
                          </a:r>
                          <a:r>
                            <a:rPr lang="en-US" sz="1800" dirty="0" err="1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customer_id</a:t>
                          </a:r>
                          <a:endParaRPr lang="en-US" sz="180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7987455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64" name="Table 263">
                <a:extLst>
                  <a:ext uri="{FF2B5EF4-FFF2-40B4-BE49-F238E27FC236}">
                    <a16:creationId xmlns:a16="http://schemas.microsoft.com/office/drawing/2014/main" id="{BCD1B7A5-57D6-70A6-9F79-0B4F15695FF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03527236"/>
                  </p:ext>
                </p:extLst>
              </p:nvPr>
            </p:nvGraphicFramePr>
            <p:xfrm>
              <a:off x="376412" y="32717845"/>
              <a:ext cx="9430114" cy="3200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11963">
                      <a:extLst>
                        <a:ext uri="{9D8B030D-6E8A-4147-A177-3AD203B41FA5}">
                          <a16:colId xmlns:a16="http://schemas.microsoft.com/office/drawing/2014/main" val="1569674404"/>
                        </a:ext>
                      </a:extLst>
                    </a:gridCol>
                    <a:gridCol w="8718151">
                      <a:extLst>
                        <a:ext uri="{9D8B030D-6E8A-4147-A177-3AD203B41FA5}">
                          <a16:colId xmlns:a16="http://schemas.microsoft.com/office/drawing/2014/main" val="34940747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CA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3024012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SELECT </a:t>
                          </a:r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DEPTNO, </a:t>
                          </a:r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COUNT</a:t>
                          </a:r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(*) </a:t>
                          </a:r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FILTER</a:t>
                          </a:r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 (</a:t>
                          </a:r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WHERE</a:t>
                          </a:r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 JOB = ‘CLERK’)</a:t>
                          </a:r>
                        </a:p>
                        <a:p>
                          <a:pPr marL="0" marR="0" indent="0" algn="l" defTabSz="3024012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FROM</a:t>
                          </a:r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 (</a:t>
                          </a: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SELECT</a:t>
                          </a:r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 * </a:t>
                          </a:r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FROM</a:t>
                          </a:r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 EMP </a:t>
                          </a:r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WHERE</a:t>
                          </a:r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 DEPTNO = 10 </a:t>
                          </a:r>
                        </a:p>
                        <a:p>
                          <a:pPr marL="0" marR="0" indent="0" algn="l" defTabSz="3024012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      </a:t>
                          </a:r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UINON ALL</a:t>
                          </a:r>
                        </a:p>
                        <a:p>
                          <a:pPr marL="0" marR="0" indent="0" algn="l" defTabSz="3024012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      </a:t>
                          </a: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SELECT</a:t>
                          </a:r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 * </a:t>
                          </a:r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FROM</a:t>
                          </a:r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 EMP </a:t>
                          </a:r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WHERE</a:t>
                          </a:r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 DEPTNO &gt; 20) </a:t>
                          </a:r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AS</a:t>
                          </a:r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 t3 </a:t>
                          </a:r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GROUP BY</a:t>
                          </a:r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 DEPTNO</a:t>
                          </a:r>
                          <a:endParaRPr lang="en-US" sz="180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06339732"/>
                      </a:ext>
                    </a:extLst>
                  </a:tr>
                  <a:tr h="28108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CA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3024012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SELECT</a:t>
                          </a: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 DEPTNO, </a:t>
                          </a:r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COALESCE</a:t>
                          </a: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(</a:t>
                          </a:r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SUM</a:t>
                          </a: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(EXPR$1), 0)</a:t>
                          </a:r>
                        </a:p>
                        <a:p>
                          <a:pPr marL="0" marR="0" indent="0" algn="l" defTabSz="3024012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FROM</a:t>
                          </a: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 (</a:t>
                          </a:r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SELECT</a:t>
                          </a: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 DEPTNO, </a:t>
                          </a:r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COUNT</a:t>
                          </a: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(*) </a:t>
                          </a:r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FILTER</a:t>
                          </a:r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 (</a:t>
                          </a:r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WHERE</a:t>
                          </a:r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 JOB = ‘CLERK’) </a:t>
                          </a:r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AS</a:t>
                          </a:r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 EXPR$1</a:t>
                          </a:r>
                        </a:p>
                        <a:p>
                          <a:pPr marL="0" marR="0" indent="0" algn="l" defTabSz="3024012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      </a:t>
                          </a:r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FROM</a:t>
                          </a:r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 EMP </a:t>
                          </a:r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WHERE</a:t>
                          </a:r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 DEPTNO = 10 </a:t>
                          </a:r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GROUP BY</a:t>
                          </a:r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 DEPTNO</a:t>
                          </a:r>
                        </a:p>
                        <a:p>
                          <a:pPr marL="0" marR="0" indent="0" algn="l" defTabSz="3024012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      </a:t>
                          </a:r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UNION ALL</a:t>
                          </a:r>
                        </a:p>
                        <a:p>
                          <a:pPr marL="0" marR="0" indent="0" algn="l" defTabSz="3024012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      </a:t>
                          </a:r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SELECT</a:t>
                          </a: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 DEPTNO, </a:t>
                          </a:r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COUNT</a:t>
                          </a: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(*) </a:t>
                          </a:r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FILTER</a:t>
                          </a:r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 (</a:t>
                          </a:r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WHERE</a:t>
                          </a:r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 JOB = ‘CLERK’) </a:t>
                          </a:r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AS</a:t>
                          </a:r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 EXPR$1</a:t>
                          </a:r>
                        </a:p>
                        <a:p>
                          <a:pPr marL="0" marR="0" indent="0" algn="l" defTabSz="3024012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      </a:t>
                          </a:r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FROM</a:t>
                          </a:r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 EMP </a:t>
                          </a:r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WHERE</a:t>
                          </a:r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 DEPTNO &gt; 20 </a:t>
                          </a:r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GROUP BY</a:t>
                          </a:r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 DEPTNO</a:t>
                          </a:r>
                        </a:p>
                        <a:p>
                          <a:pPr marL="0" marR="0" indent="0" algn="l" defTabSz="3024012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) </a:t>
                          </a:r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AS</a:t>
                          </a: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 t12</a:t>
                          </a:r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 </a:t>
                          </a:r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GROUP BY</a:t>
                          </a:r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 DEPTNO</a:t>
                          </a:r>
                          <a:endParaRPr lang="en-US" sz="180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7987455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64" name="Table 263">
                <a:extLst>
                  <a:ext uri="{FF2B5EF4-FFF2-40B4-BE49-F238E27FC236}">
                    <a16:creationId xmlns:a16="http://schemas.microsoft.com/office/drawing/2014/main" id="{BCD1B7A5-57D6-70A6-9F79-0B4F15695FF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03527236"/>
                  </p:ext>
                </p:extLst>
              </p:nvPr>
            </p:nvGraphicFramePr>
            <p:xfrm>
              <a:off x="376412" y="32717845"/>
              <a:ext cx="9430114" cy="3200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11963">
                      <a:extLst>
                        <a:ext uri="{9D8B030D-6E8A-4147-A177-3AD203B41FA5}">
                          <a16:colId xmlns:a16="http://schemas.microsoft.com/office/drawing/2014/main" val="1569674404"/>
                        </a:ext>
                      </a:extLst>
                    </a:gridCol>
                    <a:gridCol w="8718151">
                      <a:extLst>
                        <a:ext uri="{9D8B030D-6E8A-4147-A177-3AD203B41FA5}">
                          <a16:colId xmlns:a16="http://schemas.microsoft.com/office/drawing/2014/main" val="349407479"/>
                        </a:ext>
                      </a:extLst>
                    </a:gridCol>
                  </a:tblGrid>
                  <a:tr h="11887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0"/>
                          <a:stretch>
                            <a:fillRect l="-1786" t="-2128" r="-1230357" b="-1776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3024012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SELECT </a:t>
                          </a:r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DEPTNO, </a:t>
                          </a:r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COUNT</a:t>
                          </a:r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(*) </a:t>
                          </a:r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FILTER</a:t>
                          </a:r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 (</a:t>
                          </a:r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WHERE</a:t>
                          </a:r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 JOB = ‘CLERK’)</a:t>
                          </a:r>
                        </a:p>
                        <a:p>
                          <a:pPr marL="0" marR="0" indent="0" algn="l" defTabSz="3024012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FROM</a:t>
                          </a:r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 (</a:t>
                          </a: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SELECT</a:t>
                          </a:r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 * </a:t>
                          </a:r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FROM</a:t>
                          </a:r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 EMP </a:t>
                          </a:r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WHERE</a:t>
                          </a:r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 DEPTNO = 10 </a:t>
                          </a:r>
                        </a:p>
                        <a:p>
                          <a:pPr marL="0" marR="0" indent="0" algn="l" defTabSz="3024012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      </a:t>
                          </a:r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UINON ALL</a:t>
                          </a:r>
                        </a:p>
                        <a:p>
                          <a:pPr marL="0" marR="0" indent="0" algn="l" defTabSz="3024012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      </a:t>
                          </a: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SELECT</a:t>
                          </a:r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 * </a:t>
                          </a:r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FROM</a:t>
                          </a:r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 EMP </a:t>
                          </a:r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WHERE</a:t>
                          </a:r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 DEPTNO &gt; 20) </a:t>
                          </a:r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AS</a:t>
                          </a:r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 t3 </a:t>
                          </a:r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GROUP BY</a:t>
                          </a:r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 DEPTNO</a:t>
                          </a:r>
                          <a:endParaRPr lang="en-US" sz="180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06339732"/>
                      </a:ext>
                    </a:extLst>
                  </a:tr>
                  <a:tr h="20116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0"/>
                          <a:stretch>
                            <a:fillRect l="-1786" t="-60377" r="-1230357" b="-50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3024012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SELECT</a:t>
                          </a: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 DEPTNO, </a:t>
                          </a:r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COALESCE</a:t>
                          </a: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(</a:t>
                          </a:r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SUM</a:t>
                          </a: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(EXPR$1), 0)</a:t>
                          </a:r>
                        </a:p>
                        <a:p>
                          <a:pPr marL="0" marR="0" indent="0" algn="l" defTabSz="3024012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FROM</a:t>
                          </a: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 (</a:t>
                          </a:r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SELECT</a:t>
                          </a: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 DEPTNO, </a:t>
                          </a:r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COUNT</a:t>
                          </a: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(*) </a:t>
                          </a:r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FILTER</a:t>
                          </a:r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 (</a:t>
                          </a:r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WHERE</a:t>
                          </a:r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 JOB = ‘CLERK’) </a:t>
                          </a:r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AS</a:t>
                          </a:r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 EXPR$1</a:t>
                          </a:r>
                        </a:p>
                        <a:p>
                          <a:pPr marL="0" marR="0" indent="0" algn="l" defTabSz="3024012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      </a:t>
                          </a:r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FROM</a:t>
                          </a:r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 EMP </a:t>
                          </a:r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WHERE</a:t>
                          </a:r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 DEPTNO = 10 </a:t>
                          </a:r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GROUP BY</a:t>
                          </a:r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 DEPTNO</a:t>
                          </a:r>
                        </a:p>
                        <a:p>
                          <a:pPr marL="0" marR="0" indent="0" algn="l" defTabSz="3024012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      </a:t>
                          </a:r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UNION ALL</a:t>
                          </a:r>
                        </a:p>
                        <a:p>
                          <a:pPr marL="0" marR="0" indent="0" algn="l" defTabSz="3024012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      </a:t>
                          </a:r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SELECT</a:t>
                          </a: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 DEPTNO, </a:t>
                          </a:r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COUNT</a:t>
                          </a: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(*) </a:t>
                          </a:r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FILTER</a:t>
                          </a:r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 (</a:t>
                          </a:r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WHERE</a:t>
                          </a:r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 JOB = ‘CLERK’) </a:t>
                          </a:r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AS</a:t>
                          </a:r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 EXPR$1</a:t>
                          </a:r>
                        </a:p>
                        <a:p>
                          <a:pPr marL="0" marR="0" indent="0" algn="l" defTabSz="3024012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      </a:t>
                          </a:r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FROM</a:t>
                          </a:r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 EMP </a:t>
                          </a:r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WHERE</a:t>
                          </a:r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 DEPTNO &gt; 20 </a:t>
                          </a:r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GROUP BY</a:t>
                          </a:r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 DEPTNO</a:t>
                          </a:r>
                        </a:p>
                        <a:p>
                          <a:pPr marL="0" marR="0" indent="0" algn="l" defTabSz="3024012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) </a:t>
                          </a:r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AS</a:t>
                          </a:r>
                          <a:r>
                            <a:rPr lang="en-US" sz="180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 t12</a:t>
                          </a:r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 </a:t>
                          </a:r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GROUP BY</a:t>
                          </a:r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 DEPTNO</a:t>
                          </a:r>
                          <a:endParaRPr lang="en-US" sz="180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79874551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142" name="Table 141">
            <a:extLst>
              <a:ext uri="{FF2B5EF4-FFF2-40B4-BE49-F238E27FC236}">
                <a16:creationId xmlns:a16="http://schemas.microsoft.com/office/drawing/2014/main" id="{1B2E589E-AE73-D9AD-91C7-8416AD2076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3572635"/>
              </p:ext>
            </p:extLst>
          </p:nvPr>
        </p:nvGraphicFramePr>
        <p:xfrm>
          <a:off x="20544916" y="37734339"/>
          <a:ext cx="3024000" cy="8447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000">
                  <a:extLst>
                    <a:ext uri="{9D8B030D-6E8A-4147-A177-3AD203B41FA5}">
                      <a16:colId xmlns:a16="http://schemas.microsoft.com/office/drawing/2014/main" val="211760591"/>
                    </a:ext>
                  </a:extLst>
                </a:gridCol>
                <a:gridCol w="1512000">
                  <a:extLst>
                    <a:ext uri="{9D8B030D-6E8A-4147-A177-3AD203B41FA5}">
                      <a16:colId xmlns:a16="http://schemas.microsoft.com/office/drawing/2014/main" val="757149926"/>
                    </a:ext>
                  </a:extLst>
                </a:gridCol>
              </a:tblGrid>
              <a:tr h="422397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user1_id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02401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user2_id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9577699"/>
                  </a:ext>
                </a:extLst>
              </a:tr>
              <a:tr h="422397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2479726"/>
                  </a:ext>
                </a:extLst>
              </a:tr>
            </a:tbl>
          </a:graphicData>
        </a:graphic>
      </p:graphicFrame>
      <p:sp>
        <p:nvSpPr>
          <p:cNvPr id="145" name="Google Shape;98;p1">
            <a:extLst>
              <a:ext uri="{FF2B5EF4-FFF2-40B4-BE49-F238E27FC236}">
                <a16:creationId xmlns:a16="http://schemas.microsoft.com/office/drawing/2014/main" id="{ED56E7E4-FE36-4C09-4E31-1C80D0C118B7}"/>
              </a:ext>
            </a:extLst>
          </p:cNvPr>
          <p:cNvSpPr txBox="1"/>
          <p:nvPr/>
        </p:nvSpPr>
        <p:spPr>
          <a:xfrm>
            <a:off x="20530560" y="37276818"/>
            <a:ext cx="2221932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SzPts val="3200"/>
            </a:pPr>
            <a:r>
              <a:rPr lang="en-CA" sz="2000" dirty="0">
                <a:solidFill>
                  <a:schemeClr val="dk1"/>
                </a:solidFill>
                <a:latin typeface="Consolas" panose="020B0609020204030204" pitchFamily="49" charset="0"/>
                <a:ea typeface="Times"/>
                <a:cs typeface="Consolas" panose="020B0609020204030204" pitchFamily="49" charset="0"/>
                <a:sym typeface="Times"/>
              </a:rPr>
              <a:t>friendship</a:t>
            </a:r>
            <a:endParaRPr lang="en-CA" sz="2000" b="0" i="0" u="none" strike="noStrike" cap="none" dirty="0">
              <a:solidFill>
                <a:schemeClr val="dk1"/>
              </a:solidFill>
              <a:latin typeface="Consolas" panose="020B0609020204030204" pitchFamily="49" charset="0"/>
              <a:ea typeface="Times"/>
              <a:cs typeface="Consolas" panose="020B0609020204030204" pitchFamily="49" charset="0"/>
            </a:endParaRPr>
          </a:p>
        </p:txBody>
      </p:sp>
      <p:sp>
        <p:nvSpPr>
          <p:cNvPr id="147" name="Google Shape;98;p1">
            <a:extLst>
              <a:ext uri="{FF2B5EF4-FFF2-40B4-BE49-F238E27FC236}">
                <a16:creationId xmlns:a16="http://schemas.microsoft.com/office/drawing/2014/main" id="{BDB2D92F-34D5-0273-AB98-3E61733A22BB}"/>
              </a:ext>
            </a:extLst>
          </p:cNvPr>
          <p:cNvSpPr txBox="1"/>
          <p:nvPr/>
        </p:nvSpPr>
        <p:spPr>
          <a:xfrm>
            <a:off x="20543484" y="38693487"/>
            <a:ext cx="2221932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SzPts val="3200"/>
            </a:pPr>
            <a:r>
              <a:rPr lang="en-CA" sz="2000" dirty="0">
                <a:solidFill>
                  <a:schemeClr val="dk1"/>
                </a:solidFill>
                <a:latin typeface="Consolas" panose="020B0609020204030204" pitchFamily="49" charset="0"/>
                <a:ea typeface="Times"/>
                <a:cs typeface="Consolas" panose="020B0609020204030204" pitchFamily="49" charset="0"/>
                <a:sym typeface="Times"/>
              </a:rPr>
              <a:t>likes</a:t>
            </a:r>
            <a:endParaRPr lang="en-CA" sz="2000" b="0" i="0" u="none" strike="noStrike" cap="none" dirty="0">
              <a:solidFill>
                <a:schemeClr val="dk1"/>
              </a:solidFill>
              <a:latin typeface="Consolas" panose="020B0609020204030204" pitchFamily="49" charset="0"/>
              <a:ea typeface="Times"/>
              <a:cs typeface="Consolas" panose="020B0609020204030204" pitchFamily="49" charset="0"/>
            </a:endParaRPr>
          </a:p>
        </p:txBody>
      </p:sp>
      <p:sp>
        <p:nvSpPr>
          <p:cNvPr id="182" name="Right Arrow 181">
            <a:extLst>
              <a:ext uri="{FF2B5EF4-FFF2-40B4-BE49-F238E27FC236}">
                <a16:creationId xmlns:a16="http://schemas.microsoft.com/office/drawing/2014/main" id="{3DBBFC7E-C1DD-C43B-7D31-5FAF560B4556}"/>
              </a:ext>
            </a:extLst>
          </p:cNvPr>
          <p:cNvSpPr/>
          <p:nvPr/>
        </p:nvSpPr>
        <p:spPr>
          <a:xfrm>
            <a:off x="23982847" y="38854554"/>
            <a:ext cx="1008805" cy="482797"/>
          </a:xfrm>
          <a:prstGeom prst="right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87" name="Table 186">
            <a:extLst>
              <a:ext uri="{FF2B5EF4-FFF2-40B4-BE49-F238E27FC236}">
                <a16:creationId xmlns:a16="http://schemas.microsoft.com/office/drawing/2014/main" id="{7F9D1E6F-81FE-6C64-64D0-0DF0ECCF99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3435340"/>
              </p:ext>
            </p:extLst>
          </p:nvPr>
        </p:nvGraphicFramePr>
        <p:xfrm>
          <a:off x="20543484" y="39128351"/>
          <a:ext cx="3024000" cy="8447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000">
                  <a:extLst>
                    <a:ext uri="{9D8B030D-6E8A-4147-A177-3AD203B41FA5}">
                      <a16:colId xmlns:a16="http://schemas.microsoft.com/office/drawing/2014/main" val="211760591"/>
                    </a:ext>
                  </a:extLst>
                </a:gridCol>
                <a:gridCol w="1512000">
                  <a:extLst>
                    <a:ext uri="{9D8B030D-6E8A-4147-A177-3AD203B41FA5}">
                      <a16:colId xmlns:a16="http://schemas.microsoft.com/office/drawing/2014/main" val="757149926"/>
                    </a:ext>
                  </a:extLst>
                </a:gridCol>
              </a:tblGrid>
              <a:tr h="422397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user_id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02401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page_id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9577699"/>
                  </a:ext>
                </a:extLst>
              </a:tr>
              <a:tr h="422397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2479726"/>
                  </a:ext>
                </a:extLst>
              </a:tr>
            </a:tbl>
          </a:graphicData>
        </a:graphic>
      </p:graphicFrame>
      <p:graphicFrame>
        <p:nvGraphicFramePr>
          <p:cNvPr id="189" name="Table 188">
            <a:extLst>
              <a:ext uri="{FF2B5EF4-FFF2-40B4-BE49-F238E27FC236}">
                <a16:creationId xmlns:a16="http://schemas.microsoft.com/office/drawing/2014/main" id="{1FB79193-1397-0F0A-3BD2-4ABADF44A4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8279419"/>
              </p:ext>
            </p:extLst>
          </p:nvPr>
        </p:nvGraphicFramePr>
        <p:xfrm>
          <a:off x="27564492" y="37574370"/>
          <a:ext cx="1512000" cy="8447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000">
                  <a:extLst>
                    <a:ext uri="{9D8B030D-6E8A-4147-A177-3AD203B41FA5}">
                      <a16:colId xmlns:a16="http://schemas.microsoft.com/office/drawing/2014/main" val="757149926"/>
                    </a:ext>
                  </a:extLst>
                </a:gridCol>
              </a:tblGrid>
              <a:tr h="422397">
                <a:tc>
                  <a:txBody>
                    <a:bodyPr/>
                    <a:lstStyle/>
                    <a:p>
                      <a:pPr marL="0" marR="0" lvl="0" indent="0" algn="ctr" defTabSz="302401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page_id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9577699"/>
                  </a:ext>
                </a:extLst>
              </a:tr>
              <a:tr h="422397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2479726"/>
                  </a:ext>
                </a:extLst>
              </a:tr>
            </a:tbl>
          </a:graphicData>
        </a:graphic>
      </p:graphicFrame>
      <p:graphicFrame>
        <p:nvGraphicFramePr>
          <p:cNvPr id="191" name="Table 190">
            <a:extLst>
              <a:ext uri="{FF2B5EF4-FFF2-40B4-BE49-F238E27FC236}">
                <a16:creationId xmlns:a16="http://schemas.microsoft.com/office/drawing/2014/main" id="{59B24C92-2669-EEFD-631D-B9D75D3054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6821840"/>
              </p:ext>
            </p:extLst>
          </p:nvPr>
        </p:nvGraphicFramePr>
        <p:xfrm>
          <a:off x="25272016" y="38693487"/>
          <a:ext cx="1512000" cy="4223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000">
                  <a:extLst>
                    <a:ext uri="{9D8B030D-6E8A-4147-A177-3AD203B41FA5}">
                      <a16:colId xmlns:a16="http://schemas.microsoft.com/office/drawing/2014/main" val="757149926"/>
                    </a:ext>
                  </a:extLst>
                </a:gridCol>
              </a:tblGrid>
              <a:tr h="422397">
                <a:tc>
                  <a:txBody>
                    <a:bodyPr/>
                    <a:lstStyle/>
                    <a:p>
                      <a:pPr marL="0" marR="0" lvl="0" indent="0" algn="ctr" defTabSz="302401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page_id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957769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id="{A66780EE-BD4F-A22A-7292-13501E8076EC}"/>
                  </a:ext>
                </a:extLst>
              </p:cNvPr>
              <p:cNvSpPr txBox="1"/>
              <p:nvPr/>
            </p:nvSpPr>
            <p:spPr>
              <a:xfrm>
                <a:off x="26866312" y="38502641"/>
                <a:ext cx="295385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dk1"/>
                    </a:solidFill>
                    <a:latin typeface="Times"/>
                  </a:rPr>
                  <a:t>’s expected output</a:t>
                </a:r>
                <a:endParaRPr lang="en-US" sz="2400" dirty="0">
                  <a:solidFill>
                    <a:sysClr val="windowText" lastClr="000000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id="{A66780EE-BD4F-A22A-7292-13501E8076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66312" y="38502641"/>
                <a:ext cx="2953854" cy="461665"/>
              </a:xfrm>
              <a:prstGeom prst="rect">
                <a:avLst/>
              </a:prstGeom>
              <a:blipFill>
                <a:blip r:embed="rId41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95" name="Table 194">
            <a:extLst>
              <a:ext uri="{FF2B5EF4-FFF2-40B4-BE49-F238E27FC236}">
                <a16:creationId xmlns:a16="http://schemas.microsoft.com/office/drawing/2014/main" id="{7E0B7F36-754B-D279-BEFA-1DD05FC11E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0242937"/>
              </p:ext>
            </p:extLst>
          </p:nvPr>
        </p:nvGraphicFramePr>
        <p:xfrm>
          <a:off x="27559573" y="39148853"/>
          <a:ext cx="1512000" cy="4223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000">
                  <a:extLst>
                    <a:ext uri="{9D8B030D-6E8A-4147-A177-3AD203B41FA5}">
                      <a16:colId xmlns:a16="http://schemas.microsoft.com/office/drawing/2014/main" val="757149926"/>
                    </a:ext>
                  </a:extLst>
                </a:gridCol>
              </a:tblGrid>
              <a:tr h="422397">
                <a:tc>
                  <a:txBody>
                    <a:bodyPr/>
                    <a:lstStyle/>
                    <a:p>
                      <a:pPr marL="0" marR="0" lvl="0" indent="0" algn="ctr" defTabSz="302401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page_id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957769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19" name="TextBox 218">
                <a:extLst>
                  <a:ext uri="{FF2B5EF4-FFF2-40B4-BE49-F238E27FC236}">
                    <a16:creationId xmlns:a16="http://schemas.microsoft.com/office/drawing/2014/main" id="{1D38369B-227F-E8D6-EA42-44520DEF503A}"/>
                  </a:ext>
                </a:extLst>
              </p:cNvPr>
              <p:cNvSpPr txBox="1"/>
              <p:nvPr/>
            </p:nvSpPr>
            <p:spPr>
              <a:xfrm>
                <a:off x="26784016" y="39761255"/>
                <a:ext cx="295385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dk1"/>
                    </a:solidFill>
                    <a:latin typeface="Times"/>
                  </a:rPr>
                  <a:t>’s real output</a:t>
                </a:r>
                <a:endParaRPr lang="en-US" sz="2400" dirty="0">
                  <a:solidFill>
                    <a:sysClr val="windowText" lastClr="000000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19" name="TextBox 218">
                <a:extLst>
                  <a:ext uri="{FF2B5EF4-FFF2-40B4-BE49-F238E27FC236}">
                    <a16:creationId xmlns:a16="http://schemas.microsoft.com/office/drawing/2014/main" id="{1D38369B-227F-E8D6-EA42-44520DEF50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84016" y="39761255"/>
                <a:ext cx="2953854" cy="461665"/>
              </a:xfrm>
              <a:prstGeom prst="rect">
                <a:avLst/>
              </a:prstGeom>
              <a:blipFill>
                <a:blip r:embed="rId42"/>
                <a:stretch>
                  <a:fillRect t="-13514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26" name="Table 225">
            <a:extLst>
              <a:ext uri="{FF2B5EF4-FFF2-40B4-BE49-F238E27FC236}">
                <a16:creationId xmlns:a16="http://schemas.microsoft.com/office/drawing/2014/main" id="{818E167F-FBB7-6934-3C50-4C3434950F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9078548"/>
              </p:ext>
            </p:extLst>
          </p:nvPr>
        </p:nvGraphicFramePr>
        <p:xfrm>
          <a:off x="10329506" y="38600201"/>
          <a:ext cx="4968000" cy="12671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000">
                  <a:extLst>
                    <a:ext uri="{9D8B030D-6E8A-4147-A177-3AD203B41FA5}">
                      <a16:colId xmlns:a16="http://schemas.microsoft.com/office/drawing/2014/main" val="211760591"/>
                    </a:ext>
                  </a:extLst>
                </a:gridCol>
                <a:gridCol w="1728000">
                  <a:extLst>
                    <a:ext uri="{9D8B030D-6E8A-4147-A177-3AD203B41FA5}">
                      <a16:colId xmlns:a16="http://schemas.microsoft.com/office/drawing/2014/main" val="757149926"/>
                    </a:ext>
                  </a:extLst>
                </a:gridCol>
                <a:gridCol w="1872000">
                  <a:extLst>
                    <a:ext uri="{9D8B030D-6E8A-4147-A177-3AD203B41FA5}">
                      <a16:colId xmlns:a16="http://schemas.microsoft.com/office/drawing/2014/main" val="1104893210"/>
                    </a:ext>
                  </a:extLst>
                </a:gridCol>
              </a:tblGrid>
              <a:tr h="422397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order_id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02401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customer_id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02401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product_name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9577699"/>
                  </a:ext>
                </a:extLst>
              </a:tr>
              <a:tr h="422397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2479726"/>
                  </a:ext>
                </a:extLst>
              </a:tr>
              <a:tr h="422397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6056743"/>
                  </a:ext>
                </a:extLst>
              </a:tr>
            </a:tbl>
          </a:graphicData>
        </a:graphic>
      </p:graphicFrame>
      <p:sp>
        <p:nvSpPr>
          <p:cNvPr id="235" name="Google Shape;98;p1">
            <a:extLst>
              <a:ext uri="{FF2B5EF4-FFF2-40B4-BE49-F238E27FC236}">
                <a16:creationId xmlns:a16="http://schemas.microsoft.com/office/drawing/2014/main" id="{073911AF-0ED5-514F-D4CB-5A1C5A6D164B}"/>
              </a:ext>
            </a:extLst>
          </p:cNvPr>
          <p:cNvSpPr txBox="1"/>
          <p:nvPr/>
        </p:nvSpPr>
        <p:spPr>
          <a:xfrm>
            <a:off x="10315152" y="38142680"/>
            <a:ext cx="2221932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SzPts val="3200"/>
            </a:pPr>
            <a:r>
              <a:rPr lang="en-CA" sz="2000" dirty="0">
                <a:solidFill>
                  <a:schemeClr val="dk1"/>
                </a:solidFill>
                <a:latin typeface="Consolas" panose="020B0609020204030204" pitchFamily="49" charset="0"/>
                <a:ea typeface="Times"/>
                <a:cs typeface="Consolas" panose="020B0609020204030204" pitchFamily="49" charset="0"/>
                <a:sym typeface="Times"/>
              </a:rPr>
              <a:t>orders</a:t>
            </a:r>
            <a:endParaRPr lang="en-CA" sz="2000" b="0" i="0" u="none" strike="noStrike" cap="none" dirty="0">
              <a:solidFill>
                <a:schemeClr val="dk1"/>
              </a:solidFill>
              <a:latin typeface="Consolas" panose="020B0609020204030204" pitchFamily="49" charset="0"/>
              <a:ea typeface="Times"/>
              <a:cs typeface="Consolas" panose="020B0609020204030204" pitchFamily="49" charset="0"/>
            </a:endParaRPr>
          </a:p>
        </p:txBody>
      </p:sp>
      <p:sp>
        <p:nvSpPr>
          <p:cNvPr id="237" name="Google Shape;98;p1">
            <a:extLst>
              <a:ext uri="{FF2B5EF4-FFF2-40B4-BE49-F238E27FC236}">
                <a16:creationId xmlns:a16="http://schemas.microsoft.com/office/drawing/2014/main" id="{87B3DA49-3C6D-E6D2-4824-B44C69ADB987}"/>
              </a:ext>
            </a:extLst>
          </p:cNvPr>
          <p:cNvSpPr txBox="1"/>
          <p:nvPr/>
        </p:nvSpPr>
        <p:spPr>
          <a:xfrm>
            <a:off x="10328076" y="39919109"/>
            <a:ext cx="2221932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SzPts val="3200"/>
            </a:pPr>
            <a:r>
              <a:rPr lang="en-CA" sz="2000" dirty="0">
                <a:solidFill>
                  <a:schemeClr val="dk1"/>
                </a:solidFill>
                <a:latin typeface="Consolas" panose="020B0609020204030204" pitchFamily="49" charset="0"/>
                <a:ea typeface="Times"/>
                <a:cs typeface="Consolas" panose="020B0609020204030204" pitchFamily="49" charset="0"/>
                <a:sym typeface="Times"/>
              </a:rPr>
              <a:t>customers</a:t>
            </a:r>
            <a:endParaRPr lang="en-CA" sz="2000" b="0" i="0" u="none" strike="noStrike" cap="none" dirty="0">
              <a:solidFill>
                <a:schemeClr val="dk1"/>
              </a:solidFill>
              <a:latin typeface="Consolas" panose="020B0609020204030204" pitchFamily="49" charset="0"/>
              <a:ea typeface="Times"/>
              <a:cs typeface="Consolas" panose="020B0609020204030204" pitchFamily="49" charset="0"/>
            </a:endParaRPr>
          </a:p>
        </p:txBody>
      </p:sp>
      <p:graphicFrame>
        <p:nvGraphicFramePr>
          <p:cNvPr id="272" name="Table 271">
            <a:extLst>
              <a:ext uri="{FF2B5EF4-FFF2-40B4-BE49-F238E27FC236}">
                <a16:creationId xmlns:a16="http://schemas.microsoft.com/office/drawing/2014/main" id="{310FEA80-F14B-07B8-D621-D287E881CB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2916380"/>
              </p:ext>
            </p:extLst>
          </p:nvPr>
        </p:nvGraphicFramePr>
        <p:xfrm>
          <a:off x="10328076" y="40406362"/>
          <a:ext cx="3600000" cy="12671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8000">
                  <a:extLst>
                    <a:ext uri="{9D8B030D-6E8A-4147-A177-3AD203B41FA5}">
                      <a16:colId xmlns:a16="http://schemas.microsoft.com/office/drawing/2014/main" val="757149926"/>
                    </a:ext>
                  </a:extLst>
                </a:gridCol>
                <a:gridCol w="1872000">
                  <a:extLst>
                    <a:ext uri="{9D8B030D-6E8A-4147-A177-3AD203B41FA5}">
                      <a16:colId xmlns:a16="http://schemas.microsoft.com/office/drawing/2014/main" val="1104893210"/>
                    </a:ext>
                  </a:extLst>
                </a:gridCol>
              </a:tblGrid>
              <a:tr h="422397">
                <a:tc>
                  <a:txBody>
                    <a:bodyPr/>
                    <a:lstStyle/>
                    <a:p>
                      <a:pPr marL="0" marR="0" lvl="0" indent="0" algn="ctr" defTabSz="302401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customer_id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02401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product_name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9577699"/>
                  </a:ext>
                </a:extLst>
              </a:tr>
              <a:tr h="422397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Alice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2479726"/>
                  </a:ext>
                </a:extLst>
              </a:tr>
              <a:tr h="422397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Bob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6056743"/>
                  </a:ext>
                </a:extLst>
              </a:tr>
            </a:tbl>
          </a:graphicData>
        </a:graphic>
      </p:graphicFrame>
      <p:graphicFrame>
        <p:nvGraphicFramePr>
          <p:cNvPr id="277" name="Table 276">
            <a:extLst>
              <a:ext uri="{FF2B5EF4-FFF2-40B4-BE49-F238E27FC236}">
                <a16:creationId xmlns:a16="http://schemas.microsoft.com/office/drawing/2014/main" id="{D560287A-B384-1ED4-2979-F9C36FF91D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4255593"/>
              </p:ext>
            </p:extLst>
          </p:nvPr>
        </p:nvGraphicFramePr>
        <p:xfrm>
          <a:off x="16128732" y="38825560"/>
          <a:ext cx="3744000" cy="8447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8000">
                  <a:extLst>
                    <a:ext uri="{9D8B030D-6E8A-4147-A177-3AD203B41FA5}">
                      <a16:colId xmlns:a16="http://schemas.microsoft.com/office/drawing/2014/main" val="757149926"/>
                    </a:ext>
                  </a:extLst>
                </a:gridCol>
                <a:gridCol w="2016000">
                  <a:extLst>
                    <a:ext uri="{9D8B030D-6E8A-4147-A177-3AD203B41FA5}">
                      <a16:colId xmlns:a16="http://schemas.microsoft.com/office/drawing/2014/main" val="2538226028"/>
                    </a:ext>
                  </a:extLst>
                </a:gridCol>
              </a:tblGrid>
              <a:tr h="422397">
                <a:tc>
                  <a:txBody>
                    <a:bodyPr/>
                    <a:lstStyle/>
                    <a:p>
                      <a:pPr marL="0" marR="0" lvl="0" indent="0" algn="ctr" defTabSz="302401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customer_id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02401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customer_name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9577699"/>
                  </a:ext>
                </a:extLst>
              </a:tr>
              <a:tr h="422397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Alice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247972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79" name="TextBox 278">
                <a:extLst>
                  <a:ext uri="{FF2B5EF4-FFF2-40B4-BE49-F238E27FC236}">
                    <a16:creationId xmlns:a16="http://schemas.microsoft.com/office/drawing/2014/main" id="{DB59AC69-697D-CE47-018D-B550EFB45BFD}"/>
                  </a:ext>
                </a:extLst>
              </p:cNvPr>
              <p:cNvSpPr txBox="1"/>
              <p:nvPr/>
            </p:nvSpPr>
            <p:spPr>
              <a:xfrm>
                <a:off x="16465795" y="39770904"/>
                <a:ext cx="295385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CA" sz="24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dk1"/>
                    </a:solidFill>
                    <a:latin typeface="Times"/>
                  </a:rPr>
                  <a:t>’s output</a:t>
                </a:r>
                <a:endParaRPr lang="en-US" sz="2400" dirty="0">
                  <a:solidFill>
                    <a:sysClr val="windowText" lastClr="000000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79" name="TextBox 278">
                <a:extLst>
                  <a:ext uri="{FF2B5EF4-FFF2-40B4-BE49-F238E27FC236}">
                    <a16:creationId xmlns:a16="http://schemas.microsoft.com/office/drawing/2014/main" id="{DB59AC69-697D-CE47-018D-B550EFB45B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65795" y="39770904"/>
                <a:ext cx="2953854" cy="461665"/>
              </a:xfrm>
              <a:prstGeom prst="rect">
                <a:avLst/>
              </a:prstGeom>
              <a:blipFill>
                <a:blip r:embed="rId43"/>
                <a:stretch>
                  <a:fillRect t="-10811" b="-324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1" name="TextBox 280">
                <a:extLst>
                  <a:ext uri="{FF2B5EF4-FFF2-40B4-BE49-F238E27FC236}">
                    <a16:creationId xmlns:a16="http://schemas.microsoft.com/office/drawing/2014/main" id="{54FF6319-8E15-5E23-95C1-D2D517F95828}"/>
                  </a:ext>
                </a:extLst>
              </p:cNvPr>
              <p:cNvSpPr txBox="1"/>
              <p:nvPr/>
            </p:nvSpPr>
            <p:spPr>
              <a:xfrm>
                <a:off x="16456236" y="41056625"/>
                <a:ext cx="295385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dk1"/>
                    </a:solidFill>
                    <a:latin typeface="Times"/>
                  </a:rPr>
                  <a:t>’s output</a:t>
                </a:r>
                <a:endParaRPr lang="en-US" sz="2400" dirty="0">
                  <a:solidFill>
                    <a:sysClr val="windowText" lastClr="000000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81" name="TextBox 280">
                <a:extLst>
                  <a:ext uri="{FF2B5EF4-FFF2-40B4-BE49-F238E27FC236}">
                    <a16:creationId xmlns:a16="http://schemas.microsoft.com/office/drawing/2014/main" id="{54FF6319-8E15-5E23-95C1-D2D517F958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6236" y="41056625"/>
                <a:ext cx="2953854" cy="461665"/>
              </a:xfrm>
              <a:prstGeom prst="rect">
                <a:avLst/>
              </a:prstGeom>
              <a:blipFill>
                <a:blip r:embed="rId44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3" name="TextBox 282">
                <a:extLst>
                  <a:ext uri="{FF2B5EF4-FFF2-40B4-BE49-F238E27FC236}">
                    <a16:creationId xmlns:a16="http://schemas.microsoft.com/office/drawing/2014/main" id="{582CEDA0-2B06-8D33-98DB-934472714BDA}"/>
                  </a:ext>
                </a:extLst>
              </p:cNvPr>
              <p:cNvSpPr txBox="1"/>
              <p:nvPr/>
            </p:nvSpPr>
            <p:spPr>
              <a:xfrm>
                <a:off x="24550898" y="39207737"/>
                <a:ext cx="295385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CA" sz="24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dk1"/>
                    </a:solidFill>
                    <a:latin typeface="Times"/>
                  </a:rPr>
                  <a:t>’s output</a:t>
                </a:r>
                <a:endParaRPr lang="en-US" sz="2400" dirty="0">
                  <a:solidFill>
                    <a:sysClr val="windowText" lastClr="000000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83" name="TextBox 282">
                <a:extLst>
                  <a:ext uri="{FF2B5EF4-FFF2-40B4-BE49-F238E27FC236}">
                    <a16:creationId xmlns:a16="http://schemas.microsoft.com/office/drawing/2014/main" id="{582CEDA0-2B06-8D33-98DB-934472714B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50898" y="39207737"/>
                <a:ext cx="2953854" cy="461665"/>
              </a:xfrm>
              <a:prstGeom prst="rect">
                <a:avLst/>
              </a:prstGeom>
              <a:blipFill>
                <a:blip r:embed="rId45"/>
                <a:stretch>
                  <a:fillRect t="-10811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5" name="Right Arrow 284">
            <a:extLst>
              <a:ext uri="{FF2B5EF4-FFF2-40B4-BE49-F238E27FC236}">
                <a16:creationId xmlns:a16="http://schemas.microsoft.com/office/drawing/2014/main" id="{498D0E8B-CE54-B121-8250-F3A368D56985}"/>
              </a:ext>
            </a:extLst>
          </p:cNvPr>
          <p:cNvSpPr/>
          <p:nvPr/>
        </p:nvSpPr>
        <p:spPr>
          <a:xfrm>
            <a:off x="15445782" y="39984660"/>
            <a:ext cx="524713" cy="482797"/>
          </a:xfrm>
          <a:prstGeom prst="right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86" name="Table 285">
            <a:extLst>
              <a:ext uri="{FF2B5EF4-FFF2-40B4-BE49-F238E27FC236}">
                <a16:creationId xmlns:a16="http://schemas.microsoft.com/office/drawing/2014/main" id="{8D726023-F332-9205-93A0-80CFA17700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1491464"/>
              </p:ext>
            </p:extLst>
          </p:nvPr>
        </p:nvGraphicFramePr>
        <p:xfrm>
          <a:off x="16130696" y="40543355"/>
          <a:ext cx="3744000" cy="4223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8000">
                  <a:extLst>
                    <a:ext uri="{9D8B030D-6E8A-4147-A177-3AD203B41FA5}">
                      <a16:colId xmlns:a16="http://schemas.microsoft.com/office/drawing/2014/main" val="757149926"/>
                    </a:ext>
                  </a:extLst>
                </a:gridCol>
                <a:gridCol w="2016000">
                  <a:extLst>
                    <a:ext uri="{9D8B030D-6E8A-4147-A177-3AD203B41FA5}">
                      <a16:colId xmlns:a16="http://schemas.microsoft.com/office/drawing/2014/main" val="2538226028"/>
                    </a:ext>
                  </a:extLst>
                </a:gridCol>
              </a:tblGrid>
              <a:tr h="422397">
                <a:tc>
                  <a:txBody>
                    <a:bodyPr/>
                    <a:lstStyle/>
                    <a:p>
                      <a:pPr marL="0" marR="0" lvl="0" indent="0" algn="ctr" defTabSz="302401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customer_id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02401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customer_name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9577699"/>
                  </a:ext>
                </a:extLst>
              </a:tr>
            </a:tbl>
          </a:graphicData>
        </a:graphic>
      </p:graphicFrame>
      <p:graphicFrame>
        <p:nvGraphicFramePr>
          <p:cNvPr id="288" name="Table 287">
            <a:extLst>
              <a:ext uri="{FF2B5EF4-FFF2-40B4-BE49-F238E27FC236}">
                <a16:creationId xmlns:a16="http://schemas.microsoft.com/office/drawing/2014/main" id="{BDD67F1C-6148-3CBC-B40D-5516D638C1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3396111"/>
              </p:ext>
            </p:extLst>
          </p:nvPr>
        </p:nvGraphicFramePr>
        <p:xfrm>
          <a:off x="298792" y="39428380"/>
          <a:ext cx="9324000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000">
                  <a:extLst>
                    <a:ext uri="{9D8B030D-6E8A-4147-A177-3AD203B41FA5}">
                      <a16:colId xmlns:a16="http://schemas.microsoft.com/office/drawing/2014/main" val="3660615076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52272266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145120465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22095165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68578192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765882288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106592473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575981153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65946846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961820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Size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8185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Time (s)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0.2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0.4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0.6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1.0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2.4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6.6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19.7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98.5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118.2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1973715"/>
                  </a:ext>
                </a:extLst>
              </a:tr>
            </a:tbl>
          </a:graphicData>
        </a:graphic>
      </p:graphicFrame>
      <p:sp>
        <p:nvSpPr>
          <p:cNvPr id="289" name="文本框 5">
            <a:extLst>
              <a:ext uri="{FF2B5EF4-FFF2-40B4-BE49-F238E27FC236}">
                <a16:creationId xmlns:a16="http://schemas.microsoft.com/office/drawing/2014/main" id="{4C6FA550-1451-6943-81FE-D3C7B49DEB24}"/>
              </a:ext>
            </a:extLst>
          </p:cNvPr>
          <p:cNvSpPr txBox="1"/>
          <p:nvPr/>
        </p:nvSpPr>
        <p:spPr>
          <a:xfrm>
            <a:off x="236078" y="36725231"/>
            <a:ext cx="9797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latin typeface="Times" panose="02020603050405020304" pitchFamily="18" charset="0"/>
                <a:cs typeface="Times" panose="02020603050405020304" pitchFamily="18" charset="0"/>
              </a:rPr>
              <a:t>﻿The </a:t>
            </a:r>
            <a:r>
              <a:rPr lang="en-US" altLang="zh-CN" sz="2800" dirty="0" err="1">
                <a:latin typeface="Times" panose="02020603050405020304" pitchFamily="18" charset="0"/>
                <a:cs typeface="Times" panose="02020603050405020304" pitchFamily="18" charset="0"/>
              </a:rPr>
              <a:t>testPushCountFilterThroughUnion</a:t>
            </a:r>
            <a:r>
              <a:rPr lang="en-US" altLang="zh-CN" sz="2800" dirty="0">
                <a:latin typeface="Times" panose="02020603050405020304" pitchFamily="18" charset="0"/>
                <a:cs typeface="Times" panose="02020603050405020304" pitchFamily="18" charset="0"/>
              </a:rPr>
              <a:t> test case of Apache Calcite.</a:t>
            </a:r>
            <a:endParaRPr lang="en-US" sz="2800" dirty="0">
              <a:latin typeface="Times" panose="02020603050405020304" pitchFamily="18" charset="0"/>
            </a:endParaRPr>
          </a:p>
        </p:txBody>
      </p:sp>
      <p:sp>
        <p:nvSpPr>
          <p:cNvPr id="290" name="文本框 5">
            <a:extLst>
              <a:ext uri="{FF2B5EF4-FFF2-40B4-BE49-F238E27FC236}">
                <a16:creationId xmlns:a16="http://schemas.microsoft.com/office/drawing/2014/main" id="{76287627-D174-93B2-9AAF-2D388672A983}"/>
              </a:ext>
            </a:extLst>
          </p:cNvPr>
          <p:cNvSpPr txBox="1"/>
          <p:nvPr/>
        </p:nvSpPr>
        <p:spPr>
          <a:xfrm>
            <a:off x="247393" y="38202440"/>
            <a:ext cx="97976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" panose="02020603050405020304" pitchFamily="18" charset="0"/>
                <a:cs typeface="Times" panose="02020603050405020304" pitchFamily="18" charset="0"/>
              </a:rPr>
              <a:t>﻿Time to check query equivalence on different input sizes for validating query optimizations.</a:t>
            </a:r>
            <a:endParaRPr lang="en-US" sz="2800" dirty="0">
              <a:latin typeface="Times" panose="02020603050405020304" pitchFamily="18" charset="0"/>
            </a:endParaRPr>
          </a:p>
        </p:txBody>
      </p:sp>
      <p:sp>
        <p:nvSpPr>
          <p:cNvPr id="292" name="文本框 5">
            <a:extLst>
              <a:ext uri="{FF2B5EF4-FFF2-40B4-BE49-F238E27FC236}">
                <a16:creationId xmlns:a16="http://schemas.microsoft.com/office/drawing/2014/main" id="{860A9016-7C92-4006-5C8F-F781B766ECD1}"/>
              </a:ext>
            </a:extLst>
          </p:cNvPr>
          <p:cNvSpPr txBox="1"/>
          <p:nvPr/>
        </p:nvSpPr>
        <p:spPr>
          <a:xfrm>
            <a:off x="20551998" y="36125812"/>
            <a:ext cx="92162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Times" panose="02020603050405020304" pitchFamily="18" charset="0"/>
              </a:rPr>
              <a:t>Question sourced from </a:t>
            </a:r>
          </a:p>
          <a:p>
            <a:pPr algn="ctr"/>
            <a:r>
              <a:rPr lang="en-US" sz="2800" dirty="0">
                <a:latin typeface="Times" panose="02020603050405020304" pitchFamily="18" charset="0"/>
                <a:hlinkClick r:id="rId46"/>
              </a:rPr>
              <a:t>https://</a:t>
            </a:r>
            <a:r>
              <a:rPr lang="en-US" sz="2800" dirty="0" err="1">
                <a:latin typeface="Times" panose="02020603050405020304" pitchFamily="18" charset="0"/>
                <a:hlinkClick r:id="rId46"/>
              </a:rPr>
              <a:t>leetcode.com</a:t>
            </a:r>
            <a:r>
              <a:rPr lang="en-US" sz="2800" dirty="0">
                <a:latin typeface="Times" panose="02020603050405020304" pitchFamily="18" charset="0"/>
                <a:hlinkClick r:id="rId46"/>
              </a:rPr>
              <a:t>/problems/page-recommendations/</a:t>
            </a:r>
            <a:endParaRPr lang="en-US" sz="2800" dirty="0">
              <a:latin typeface="Times" panose="02020603050405020304" pitchFamily="18" charset="0"/>
            </a:endParaRPr>
          </a:p>
        </p:txBody>
      </p:sp>
      <p:sp>
        <p:nvSpPr>
          <p:cNvPr id="293" name="文本框 5">
            <a:extLst>
              <a:ext uri="{FF2B5EF4-FFF2-40B4-BE49-F238E27FC236}">
                <a16:creationId xmlns:a16="http://schemas.microsoft.com/office/drawing/2014/main" id="{2BB72E08-0041-517E-6179-6E3D7F2BE15D}"/>
              </a:ext>
            </a:extLst>
          </p:cNvPr>
          <p:cNvSpPr txBox="1"/>
          <p:nvPr/>
        </p:nvSpPr>
        <p:spPr>
          <a:xfrm>
            <a:off x="10378216" y="36850109"/>
            <a:ext cx="921624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Times" panose="02020603050405020304" pitchFamily="18" charset="0"/>
              </a:rPr>
              <a:t>Question sourced from  </a:t>
            </a:r>
            <a:r>
              <a:rPr lang="en-US" sz="2800" dirty="0">
                <a:latin typeface="Times" panose="02020603050405020304" pitchFamily="18" charset="0"/>
                <a:hlinkClick r:id="rId47"/>
              </a:rPr>
              <a:t>https://leetcode.com/problems/customers-who-bought-products-a-and-b-but-not-c/</a:t>
            </a:r>
            <a:endParaRPr lang="en-US" sz="2800" dirty="0">
              <a:latin typeface="Times" panose="02020603050405020304" pitchFamily="18" charset="0"/>
            </a:endParaRPr>
          </a:p>
        </p:txBody>
      </p:sp>
      <p:pic>
        <p:nvPicPr>
          <p:cNvPr id="148" name="Picture 147" descr="A green circle with a white tick mark&#10;&#10;Description automatically generated">
            <a:extLst>
              <a:ext uri="{FF2B5EF4-FFF2-40B4-BE49-F238E27FC236}">
                <a16:creationId xmlns:a16="http://schemas.microsoft.com/office/drawing/2014/main" id="{7C7D8C74-C63A-CB9E-B157-20E7178EA577}"/>
              </a:ext>
            </a:extLst>
          </p:cNvPr>
          <p:cNvPicPr>
            <a:picLocks noChangeAspect="1"/>
          </p:cNvPicPr>
          <p:nvPr/>
        </p:nvPicPr>
        <p:blipFill>
          <a:blip r:embed="rId48"/>
          <a:stretch>
            <a:fillRect/>
          </a:stretch>
        </p:blipFill>
        <p:spPr>
          <a:xfrm>
            <a:off x="8736298" y="35461680"/>
            <a:ext cx="1230030" cy="1230030"/>
          </a:xfrm>
          <a:prstGeom prst="rect">
            <a:avLst/>
          </a:prstGeom>
        </p:spPr>
      </p:pic>
      <p:pic>
        <p:nvPicPr>
          <p:cNvPr id="151" name="Picture 150" descr="A white x in a red circle&#10;&#10;Description automatically generated">
            <a:extLst>
              <a:ext uri="{FF2B5EF4-FFF2-40B4-BE49-F238E27FC236}">
                <a16:creationId xmlns:a16="http://schemas.microsoft.com/office/drawing/2014/main" id="{8E022317-B825-9C24-0E0F-4F01ACA79D2F}"/>
              </a:ext>
            </a:extLst>
          </p:cNvPr>
          <p:cNvPicPr>
            <a:picLocks noChangeAspect="1"/>
          </p:cNvPicPr>
          <p:nvPr/>
        </p:nvPicPr>
        <p:blipFill>
          <a:blip r:embed="rId49"/>
          <a:stretch>
            <a:fillRect/>
          </a:stretch>
        </p:blipFill>
        <p:spPr>
          <a:xfrm>
            <a:off x="18768229" y="36047706"/>
            <a:ext cx="1230030" cy="1230030"/>
          </a:xfrm>
          <a:prstGeom prst="rect">
            <a:avLst/>
          </a:prstGeom>
        </p:spPr>
      </p:pic>
      <p:pic>
        <p:nvPicPr>
          <p:cNvPr id="152" name="Picture 151" descr="A white x in a red circle&#10;&#10;Description automatically generated">
            <a:extLst>
              <a:ext uri="{FF2B5EF4-FFF2-40B4-BE49-F238E27FC236}">
                <a16:creationId xmlns:a16="http://schemas.microsoft.com/office/drawing/2014/main" id="{0BCCEFCA-AA89-BA07-C1A8-5FD7D55926DC}"/>
              </a:ext>
            </a:extLst>
          </p:cNvPr>
          <p:cNvPicPr>
            <a:picLocks noChangeAspect="1"/>
          </p:cNvPicPr>
          <p:nvPr/>
        </p:nvPicPr>
        <p:blipFill>
          <a:blip r:embed="rId49"/>
          <a:stretch>
            <a:fillRect/>
          </a:stretch>
        </p:blipFill>
        <p:spPr>
          <a:xfrm>
            <a:off x="28816826" y="35253961"/>
            <a:ext cx="1230030" cy="123003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文本框 5">
                <a:extLst>
                  <a:ext uri="{FF2B5EF4-FFF2-40B4-BE49-F238E27FC236}">
                    <a16:creationId xmlns:a16="http://schemas.microsoft.com/office/drawing/2014/main" id="{E4F2815B-7B41-7B0D-0EA4-98ADCE56B3C4}"/>
                  </a:ext>
                </a:extLst>
              </p:cNvPr>
              <p:cNvSpPr txBox="1"/>
              <p:nvPr/>
            </p:nvSpPr>
            <p:spPr>
              <a:xfrm>
                <a:off x="10323366" y="36265528"/>
                <a:ext cx="678188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CA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>
                    <a:latin typeface="Times" panose="02020603050405020304" pitchFamily="18" charset="0"/>
                  </a:rPr>
                  <a:t>: a user-provided answer,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4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>
                    <a:latin typeface="Times" panose="02020603050405020304" pitchFamily="18" charset="0"/>
                  </a:rPr>
                  <a:t>: the ground-truth</a:t>
                </a:r>
              </a:p>
            </p:txBody>
          </p:sp>
        </mc:Choice>
        <mc:Fallback xmlns="">
          <p:sp>
            <p:nvSpPr>
              <p:cNvPr id="146" name="文本框 5">
                <a:extLst>
                  <a:ext uri="{FF2B5EF4-FFF2-40B4-BE49-F238E27FC236}">
                    <a16:creationId xmlns:a16="http://schemas.microsoft.com/office/drawing/2014/main" id="{E4F2815B-7B41-7B0D-0EA4-98ADCE56B3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23366" y="36265528"/>
                <a:ext cx="6781883" cy="461665"/>
              </a:xfrm>
              <a:prstGeom prst="rect">
                <a:avLst/>
              </a:prstGeom>
              <a:blipFill>
                <a:blip r:embed="rId50"/>
                <a:stretch>
                  <a:fillRect l="-561" t="-10811" b="-324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文本框 5">
                <a:extLst>
                  <a:ext uri="{FF2B5EF4-FFF2-40B4-BE49-F238E27FC236}">
                    <a16:creationId xmlns:a16="http://schemas.microsoft.com/office/drawing/2014/main" id="{8E0B7D39-0DE7-C57B-D4ED-EFD66B058A92}"/>
                  </a:ext>
                </a:extLst>
              </p:cNvPr>
              <p:cNvSpPr txBox="1"/>
              <p:nvPr/>
            </p:nvSpPr>
            <p:spPr>
              <a:xfrm>
                <a:off x="363798" y="36095195"/>
                <a:ext cx="678188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CA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>
                    <a:latin typeface="Times" panose="02020603050405020304" pitchFamily="18" charset="0"/>
                  </a:rPr>
                  <a:t>: the optimized query,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4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>
                    <a:latin typeface="Times" panose="02020603050405020304" pitchFamily="18" charset="0"/>
                  </a:rPr>
                  <a:t>: the original query</a:t>
                </a:r>
              </a:p>
            </p:txBody>
          </p:sp>
        </mc:Choice>
        <mc:Fallback xmlns="">
          <p:sp>
            <p:nvSpPr>
              <p:cNvPr id="150" name="文本框 5">
                <a:extLst>
                  <a:ext uri="{FF2B5EF4-FFF2-40B4-BE49-F238E27FC236}">
                    <a16:creationId xmlns:a16="http://schemas.microsoft.com/office/drawing/2014/main" id="{8E0B7D39-0DE7-C57B-D4ED-EFD66B058A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798" y="36095195"/>
                <a:ext cx="6781883" cy="461665"/>
              </a:xfrm>
              <a:prstGeom prst="rect">
                <a:avLst/>
              </a:prstGeom>
              <a:blipFill>
                <a:blip r:embed="rId51"/>
                <a:stretch>
                  <a:fillRect l="-561" t="-10811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文本框 5">
                <a:extLst>
                  <a:ext uri="{FF2B5EF4-FFF2-40B4-BE49-F238E27FC236}">
                    <a16:creationId xmlns:a16="http://schemas.microsoft.com/office/drawing/2014/main" id="{A46D8097-FC14-3093-57AC-D87EB5D71E84}"/>
                  </a:ext>
                </a:extLst>
              </p:cNvPr>
              <p:cNvSpPr txBox="1"/>
              <p:nvPr/>
            </p:nvSpPr>
            <p:spPr>
              <a:xfrm>
                <a:off x="20543484" y="35463972"/>
                <a:ext cx="678188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CA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>
                    <a:latin typeface="Times" panose="02020603050405020304" pitchFamily="18" charset="0"/>
                  </a:rPr>
                  <a:t>: a user-provided answer,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4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>
                    <a:latin typeface="Times" panose="02020603050405020304" pitchFamily="18" charset="0"/>
                  </a:rPr>
                  <a:t>: the ground-truth</a:t>
                </a:r>
              </a:p>
            </p:txBody>
          </p:sp>
        </mc:Choice>
        <mc:Fallback xmlns="">
          <p:sp>
            <p:nvSpPr>
              <p:cNvPr id="153" name="文本框 5">
                <a:extLst>
                  <a:ext uri="{FF2B5EF4-FFF2-40B4-BE49-F238E27FC236}">
                    <a16:creationId xmlns:a16="http://schemas.microsoft.com/office/drawing/2014/main" id="{A46D8097-FC14-3093-57AC-D87EB5D71E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43484" y="35463972"/>
                <a:ext cx="6781883" cy="461665"/>
              </a:xfrm>
              <a:prstGeom prst="rect">
                <a:avLst/>
              </a:prstGeom>
              <a:blipFill>
                <a:blip r:embed="rId52"/>
                <a:stretch>
                  <a:fillRect l="-561" t="-10811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4" name="文本框 5">
            <a:extLst>
              <a:ext uri="{FF2B5EF4-FFF2-40B4-BE49-F238E27FC236}">
                <a16:creationId xmlns:a16="http://schemas.microsoft.com/office/drawing/2014/main" id="{4C918169-387B-15CA-6589-19EDEDA15ED0}"/>
              </a:ext>
            </a:extLst>
          </p:cNvPr>
          <p:cNvSpPr txBox="1"/>
          <p:nvPr/>
        </p:nvSpPr>
        <p:spPr>
          <a:xfrm>
            <a:off x="21563463" y="42034990"/>
            <a:ext cx="86270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latin typeface="Times" panose="02020603050405020304" pitchFamily="18" charset="0"/>
                <a:cs typeface="Times" panose="02020603050405020304" pitchFamily="18" charset="0"/>
                <a:hlinkClick r:id="rId53"/>
              </a:rPr>
              <a:t>https://github.com/whatsmyname/VeriEQL-demo</a:t>
            </a:r>
            <a:endParaRPr lang="en-US" sz="3200" dirty="0"/>
          </a:p>
        </p:txBody>
      </p:sp>
      <p:pic>
        <p:nvPicPr>
          <p:cNvPr id="155" name="Picture 15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A322B27D-C579-BA4E-0644-BAA05CA218B0}"/>
              </a:ext>
            </a:extLst>
          </p:cNvPr>
          <p:cNvPicPr>
            <a:picLocks noChangeAspect="1"/>
          </p:cNvPicPr>
          <p:nvPr/>
        </p:nvPicPr>
        <p:blipFill>
          <a:blip r:embed="rId54"/>
          <a:stretch>
            <a:fillRect/>
          </a:stretch>
        </p:blipFill>
        <p:spPr>
          <a:xfrm>
            <a:off x="20765514" y="41866279"/>
            <a:ext cx="925385" cy="925385"/>
          </a:xfrm>
          <a:prstGeom prst="rect">
            <a:avLst/>
          </a:prstGeom>
        </p:spPr>
      </p:pic>
      <p:grpSp>
        <p:nvGrpSpPr>
          <p:cNvPr id="166" name="Group 165">
            <a:extLst>
              <a:ext uri="{FF2B5EF4-FFF2-40B4-BE49-F238E27FC236}">
                <a16:creationId xmlns:a16="http://schemas.microsoft.com/office/drawing/2014/main" id="{A04228EE-EAF6-8A10-7FF0-994EE23E5DC0}"/>
              </a:ext>
            </a:extLst>
          </p:cNvPr>
          <p:cNvGrpSpPr/>
          <p:nvPr/>
        </p:nvGrpSpPr>
        <p:grpSpPr>
          <a:xfrm>
            <a:off x="169322" y="23794842"/>
            <a:ext cx="6778309" cy="1127482"/>
            <a:chOff x="947864" y="15112794"/>
            <a:chExt cx="6778309" cy="112748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3" name="Google Shape;89;p1">
                  <a:extLst>
                    <a:ext uri="{FF2B5EF4-FFF2-40B4-BE49-F238E27FC236}">
                      <a16:creationId xmlns:a16="http://schemas.microsoft.com/office/drawing/2014/main" id="{B620D14A-09EA-F937-AF51-193EB49630A8}"/>
                    </a:ext>
                  </a:extLst>
                </p:cNvPr>
                <p:cNvSpPr txBox="1"/>
                <p:nvPr/>
              </p:nvSpPr>
              <p:spPr>
                <a:xfrm>
                  <a:off x="947864" y="15112794"/>
                  <a:ext cx="3760018" cy="58473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lvl="0">
                    <a:buSzPts val="3200"/>
                  </a:pPr>
                  <a:r>
                    <a:rPr lang="en-US" sz="3200" dirty="0">
                      <a:solidFill>
                        <a:schemeClr val="dk1"/>
                      </a:solidFill>
                      <a:latin typeface="Times"/>
                      <a:sym typeface="Times"/>
                    </a:rPr>
                    <a:t>Schema </a:t>
                  </a:r>
                  <a14:m>
                    <m:oMath xmlns:m="http://schemas.openxmlformats.org/officeDocument/2006/math">
                      <m:r>
                        <a:rPr lang="en-US" sz="320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𝒮</m:t>
                      </m:r>
                    </m:oMath>
                  </a14:m>
                  <a:r>
                    <a:rPr lang="en-US" sz="3200" dirty="0">
                      <a:solidFill>
                        <a:schemeClr val="dk1"/>
                      </a:solidFill>
                      <a:latin typeface="Times"/>
                      <a:sym typeface="Times"/>
                    </a:rPr>
                    <a:t>:</a:t>
                  </a:r>
                </a:p>
              </p:txBody>
            </p:sp>
          </mc:Choice>
          <mc:Fallback xmlns="">
            <p:sp>
              <p:nvSpPr>
                <p:cNvPr id="163" name="Google Shape;89;p1">
                  <a:extLst>
                    <a:ext uri="{FF2B5EF4-FFF2-40B4-BE49-F238E27FC236}">
                      <a16:creationId xmlns:a16="http://schemas.microsoft.com/office/drawing/2014/main" id="{B620D14A-09EA-F937-AF51-193EB49630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7864" y="15112794"/>
                  <a:ext cx="3760018" cy="584735"/>
                </a:xfrm>
                <a:prstGeom prst="rect">
                  <a:avLst/>
                </a:prstGeom>
                <a:blipFill>
                  <a:blip r:embed="rId55"/>
                  <a:stretch>
                    <a:fillRect l="-4040" t="-12766" b="-31915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5" name="Google Shape;89;p1">
              <a:extLst>
                <a:ext uri="{FF2B5EF4-FFF2-40B4-BE49-F238E27FC236}">
                  <a16:creationId xmlns:a16="http://schemas.microsoft.com/office/drawing/2014/main" id="{ABB840DB-C13B-084C-7F7A-1125CF26E6BA}"/>
                </a:ext>
              </a:extLst>
            </p:cNvPr>
            <p:cNvSpPr txBox="1"/>
            <p:nvPr/>
          </p:nvSpPr>
          <p:spPr>
            <a:xfrm>
              <a:off x="1448008" y="15655541"/>
              <a:ext cx="6278165" cy="5847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lvl="0">
                <a:buSzPts val="3200"/>
              </a:pPr>
              <a:r>
                <a:rPr lang="en-US" sz="3200" dirty="0">
                  <a:solidFill>
                    <a:schemeClr val="dk1"/>
                  </a:solidFill>
                  <a:latin typeface="Consolas" panose="020B0609020204030204" pitchFamily="49" charset="0"/>
                  <a:cs typeface="Consolas" panose="020B0609020204030204" pitchFamily="49" charset="0"/>
                  <a:sym typeface="Times"/>
                </a:rPr>
                <a:t>EMP: {id: </a:t>
              </a:r>
              <a:r>
                <a:rPr lang="en-US" sz="3200" i="1" dirty="0">
                  <a:solidFill>
                    <a:schemeClr val="dk1"/>
                  </a:solidFill>
                  <a:latin typeface="Consolas" panose="020B0609020204030204" pitchFamily="49" charset="0"/>
                  <a:cs typeface="Consolas" panose="020B0609020204030204" pitchFamily="49" charset="0"/>
                  <a:sym typeface="Times"/>
                </a:rPr>
                <a:t>int</a:t>
              </a:r>
              <a:r>
                <a:rPr lang="en-US" sz="3200" dirty="0">
                  <a:solidFill>
                    <a:schemeClr val="dk1"/>
                  </a:solidFill>
                  <a:latin typeface="Consolas" panose="020B0609020204030204" pitchFamily="49" charset="0"/>
                  <a:cs typeface="Consolas" panose="020B0609020204030204" pitchFamily="49" charset="0"/>
                  <a:sym typeface="Times"/>
                </a:rPr>
                <a:t>, age: </a:t>
              </a:r>
              <a:r>
                <a:rPr lang="en-US" sz="3200" i="1" dirty="0">
                  <a:solidFill>
                    <a:schemeClr val="dk1"/>
                  </a:solidFill>
                  <a:latin typeface="Consolas" panose="020B0609020204030204" pitchFamily="49" charset="0"/>
                  <a:cs typeface="Consolas" panose="020B0609020204030204" pitchFamily="49" charset="0"/>
                  <a:sym typeface="Times"/>
                </a:rPr>
                <a:t>int</a:t>
              </a:r>
              <a:r>
                <a:rPr lang="en-US" sz="3200" dirty="0">
                  <a:solidFill>
                    <a:schemeClr val="dk1"/>
                  </a:solidFill>
                  <a:latin typeface="Consolas" panose="020B0609020204030204" pitchFamily="49" charset="0"/>
                  <a:cs typeface="Consolas" panose="020B0609020204030204" pitchFamily="49" charset="0"/>
                  <a:sym typeface="Times"/>
                </a:rPr>
                <a:t>, …}</a:t>
              </a:r>
            </a:p>
          </p:txBody>
        </p:sp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A0C36184-B97A-9ECD-0AC2-A4D24CC29659}"/>
              </a:ext>
            </a:extLst>
          </p:cNvPr>
          <p:cNvGrpSpPr/>
          <p:nvPr/>
        </p:nvGrpSpPr>
        <p:grpSpPr>
          <a:xfrm>
            <a:off x="163848" y="24998056"/>
            <a:ext cx="5134903" cy="1127482"/>
            <a:chOff x="922532" y="15112794"/>
            <a:chExt cx="5134903" cy="112748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8" name="Google Shape;89;p1">
                  <a:extLst>
                    <a:ext uri="{FF2B5EF4-FFF2-40B4-BE49-F238E27FC236}">
                      <a16:creationId xmlns:a16="http://schemas.microsoft.com/office/drawing/2014/main" id="{F7F15269-4B33-D69F-1ED0-F8267663FF2A}"/>
                    </a:ext>
                  </a:extLst>
                </p:cNvPr>
                <p:cNvSpPr txBox="1"/>
                <p:nvPr/>
              </p:nvSpPr>
              <p:spPr>
                <a:xfrm>
                  <a:off x="922532" y="15112794"/>
                  <a:ext cx="4037005" cy="58473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lvl="0">
                    <a:buSzPts val="3200"/>
                  </a:pPr>
                  <a:r>
                    <a:rPr lang="en-US" sz="3200" dirty="0">
                      <a:solidFill>
                        <a:schemeClr val="dk1"/>
                      </a:solidFill>
                      <a:latin typeface="Times"/>
                      <a:sym typeface="Times"/>
                    </a:rPr>
                    <a:t>Integrity constraints </a:t>
                  </a:r>
                  <a14:m>
                    <m:oMath xmlns:m="http://schemas.openxmlformats.org/officeDocument/2006/math">
                      <m:r>
                        <a:rPr lang="en-US" sz="3200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𝒞</m:t>
                      </m:r>
                    </m:oMath>
                  </a14:m>
                  <a:r>
                    <a:rPr lang="en-US" sz="3200" dirty="0">
                      <a:solidFill>
                        <a:schemeClr val="dk1"/>
                      </a:solidFill>
                      <a:latin typeface="Times"/>
                      <a:sym typeface="Times"/>
                    </a:rPr>
                    <a:t>:</a:t>
                  </a:r>
                </a:p>
              </p:txBody>
            </p:sp>
          </mc:Choice>
          <mc:Fallback xmlns="">
            <p:sp>
              <p:nvSpPr>
                <p:cNvPr id="168" name="Google Shape;89;p1">
                  <a:extLst>
                    <a:ext uri="{FF2B5EF4-FFF2-40B4-BE49-F238E27FC236}">
                      <a16:creationId xmlns:a16="http://schemas.microsoft.com/office/drawing/2014/main" id="{F7F15269-4B33-D69F-1ED0-F8267663FF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2532" y="15112794"/>
                  <a:ext cx="4037005" cy="584735"/>
                </a:xfrm>
                <a:prstGeom prst="rect">
                  <a:avLst/>
                </a:prstGeom>
                <a:blipFill>
                  <a:blip r:embed="rId56"/>
                  <a:stretch>
                    <a:fillRect l="-3762" t="-12766" r="-940" b="-2978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9" name="Google Shape;89;p1">
              <a:extLst>
                <a:ext uri="{FF2B5EF4-FFF2-40B4-BE49-F238E27FC236}">
                  <a16:creationId xmlns:a16="http://schemas.microsoft.com/office/drawing/2014/main" id="{5001D283-E022-6496-DFA4-FB8ECF9CC19A}"/>
                </a:ext>
              </a:extLst>
            </p:cNvPr>
            <p:cNvSpPr txBox="1"/>
            <p:nvPr/>
          </p:nvSpPr>
          <p:spPr>
            <a:xfrm>
              <a:off x="1448009" y="15655541"/>
              <a:ext cx="4609426" cy="5847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lvl="0">
                <a:buSzPts val="3200"/>
              </a:pPr>
              <a:r>
                <a:rPr lang="en-US" sz="3200" dirty="0">
                  <a:solidFill>
                    <a:schemeClr val="dk1"/>
                  </a:solidFill>
                  <a:latin typeface="Consolas" panose="020B0609020204030204" pitchFamily="49" charset="0"/>
                  <a:cs typeface="Consolas" panose="020B0609020204030204" pitchFamily="49" charset="0"/>
                  <a:sym typeface="Times"/>
                </a:rPr>
                <a:t>PK: </a:t>
              </a:r>
              <a:r>
                <a:rPr lang="en-US" sz="3200" dirty="0" err="1">
                  <a:solidFill>
                    <a:schemeClr val="dk1"/>
                  </a:solidFill>
                  <a:latin typeface="Consolas" panose="020B0609020204030204" pitchFamily="49" charset="0"/>
                  <a:cs typeface="Consolas" panose="020B0609020204030204" pitchFamily="49" charset="0"/>
                  <a:sym typeface="Times"/>
                </a:rPr>
                <a:t>EMP.id</a:t>
              </a:r>
              <a:endParaRPr lang="en-US" sz="3200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  <a:sym typeface="Times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Google Shape;89;p1">
                <a:extLst>
                  <a:ext uri="{FF2B5EF4-FFF2-40B4-BE49-F238E27FC236}">
                    <a16:creationId xmlns:a16="http://schemas.microsoft.com/office/drawing/2014/main" id="{9CA3C2C2-3AD0-696E-D184-0E9D1134AADD}"/>
                  </a:ext>
                </a:extLst>
              </p:cNvPr>
              <p:cNvSpPr txBox="1"/>
              <p:nvPr/>
            </p:nvSpPr>
            <p:spPr>
              <a:xfrm>
                <a:off x="7747647" y="23792644"/>
                <a:ext cx="7089150" cy="58473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>
                  <a:buSzPts val="3200"/>
                </a:pPr>
                <a:r>
                  <a:rPr lang="en-US" sz="3200" dirty="0">
                    <a:solidFill>
                      <a:schemeClr val="dk1"/>
                    </a:solidFill>
                    <a:latin typeface="Times"/>
                    <a:sym typeface="Times"/>
                  </a:rPr>
                  <a:t>Symbolic table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</m:oMath>
                </a14:m>
                <a:r>
                  <a:rPr lang="en-US" sz="3200" dirty="0">
                    <a:solidFill>
                      <a:schemeClr val="dk1"/>
                    </a:solidFill>
                    <a:latin typeface="Times"/>
                    <a:sym typeface="Times"/>
                  </a:rPr>
                  <a:t> (</a:t>
                </a:r>
                <a14:m>
                  <m:oMath xmlns:m="http://schemas.openxmlformats.org/officeDocument/2006/math">
                    <m:r>
                      <a:rPr lang="en-CA" sz="3200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sym typeface="Times"/>
                      </a:rPr>
                      <m:t>𝑁</m:t>
                    </m:r>
                    <m:r>
                      <a:rPr lang="en-CA" sz="3200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sym typeface="Times"/>
                      </a:rPr>
                      <m:t>=2</m:t>
                    </m:r>
                  </m:oMath>
                </a14:m>
                <a:r>
                  <a:rPr lang="en-US" sz="3200" dirty="0">
                    <a:solidFill>
                      <a:schemeClr val="dk1"/>
                    </a:solidFill>
                    <a:latin typeface="Times"/>
                    <a:sym typeface="Times"/>
                  </a:rPr>
                  <a:t>):</a:t>
                </a:r>
              </a:p>
            </p:txBody>
          </p:sp>
        </mc:Choice>
        <mc:Fallback xmlns="">
          <p:sp>
            <p:nvSpPr>
              <p:cNvPr id="170" name="Google Shape;89;p1">
                <a:extLst>
                  <a:ext uri="{FF2B5EF4-FFF2-40B4-BE49-F238E27FC236}">
                    <a16:creationId xmlns:a16="http://schemas.microsoft.com/office/drawing/2014/main" id="{9CA3C2C2-3AD0-696E-D184-0E9D1134AA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7647" y="23792644"/>
                <a:ext cx="7089150" cy="584735"/>
              </a:xfrm>
              <a:prstGeom prst="rect">
                <a:avLst/>
              </a:prstGeom>
              <a:blipFill>
                <a:blip r:embed="rId57"/>
                <a:stretch>
                  <a:fillRect l="-2147" t="-12766" b="-3191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1" name="Google Shape;98;p1">
            <a:extLst>
              <a:ext uri="{FF2B5EF4-FFF2-40B4-BE49-F238E27FC236}">
                <a16:creationId xmlns:a16="http://schemas.microsoft.com/office/drawing/2014/main" id="{A4AD8DA6-55BC-FC15-9945-3672041D5A4C}"/>
              </a:ext>
            </a:extLst>
          </p:cNvPr>
          <p:cNvSpPr txBox="1"/>
          <p:nvPr/>
        </p:nvSpPr>
        <p:spPr>
          <a:xfrm>
            <a:off x="10735925" y="24547143"/>
            <a:ext cx="2221932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SzPts val="3200"/>
            </a:pPr>
            <a:r>
              <a:rPr lang="en-CA" sz="2800" dirty="0">
                <a:solidFill>
                  <a:schemeClr val="dk1"/>
                </a:solidFill>
                <a:latin typeface="Consolas" panose="020B0609020204030204" pitchFamily="49" charset="0"/>
                <a:ea typeface="Times"/>
                <a:cs typeface="Consolas" panose="020B0609020204030204" pitchFamily="49" charset="0"/>
                <a:sym typeface="Times"/>
              </a:rPr>
              <a:t>EMP</a:t>
            </a:r>
            <a:endParaRPr lang="en-CA" sz="2800" b="0" i="0" u="none" strike="noStrike" cap="none" dirty="0">
              <a:solidFill>
                <a:schemeClr val="dk1"/>
              </a:solidFill>
              <a:latin typeface="Consolas" panose="020B0609020204030204" pitchFamily="49" charset="0"/>
              <a:ea typeface="Times"/>
              <a:cs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72" name="Table 171">
                <a:extLst>
                  <a:ext uri="{FF2B5EF4-FFF2-40B4-BE49-F238E27FC236}">
                    <a16:creationId xmlns:a16="http://schemas.microsoft.com/office/drawing/2014/main" id="{BFD95EE8-6669-CA44-A1A8-2ECF0747FB0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5697345"/>
                  </p:ext>
                </p:extLst>
              </p:nvPr>
            </p:nvGraphicFramePr>
            <p:xfrm>
              <a:off x="10735925" y="25186286"/>
              <a:ext cx="3600000" cy="1554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36842">
                      <a:extLst>
                        <a:ext uri="{9D8B030D-6E8A-4147-A177-3AD203B41FA5}">
                          <a16:colId xmlns:a16="http://schemas.microsoft.com/office/drawing/2014/main" val="757149926"/>
                        </a:ext>
                      </a:extLst>
                    </a:gridCol>
                    <a:gridCol w="1231579">
                      <a:extLst>
                        <a:ext uri="{9D8B030D-6E8A-4147-A177-3AD203B41FA5}">
                          <a16:colId xmlns:a16="http://schemas.microsoft.com/office/drawing/2014/main" val="1104893210"/>
                        </a:ext>
                      </a:extLst>
                    </a:gridCol>
                    <a:gridCol w="1231579">
                      <a:extLst>
                        <a:ext uri="{9D8B030D-6E8A-4147-A177-3AD203B41FA5}">
                          <a16:colId xmlns:a16="http://schemas.microsoft.com/office/drawing/2014/main" val="4023428222"/>
                        </a:ext>
                      </a:extLst>
                    </a:gridCol>
                  </a:tblGrid>
                  <a:tr h="422397">
                    <a:tc>
                      <a:txBody>
                        <a:bodyPr/>
                        <a:lstStyle/>
                        <a:p>
                          <a:pPr marL="0" marR="0" lvl="0" indent="0" algn="ctr" defTabSz="3024012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id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3024012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age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3024012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89577699"/>
                      </a:ext>
                    </a:extLst>
                  </a:tr>
                  <a:tr h="42239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28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CA" sz="2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CA" sz="2800" i="1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m:rPr>
                                    <m:sty m:val="p"/>
                                  </m:rPr>
                                  <a:rPr lang="en-CA" sz="2800">
                                    <a:latin typeface="Cambria Math" panose="02040503050406030204" pitchFamily="18" charset="0"/>
                                  </a:rPr>
                                  <m:t>id</m:t>
                                </m:r>
                              </m:oMath>
                            </m:oMathPara>
                          </a14:m>
                          <a:endParaRPr lang="en-US" sz="28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28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CA" sz="2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CA" sz="2800" i="1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m:rPr>
                                    <m:sty m:val="p"/>
                                  </m:rPr>
                                  <a:rPr lang="en-CA" sz="2800">
                                    <a:latin typeface="Cambria Math" panose="02040503050406030204" pitchFamily="18" charset="0"/>
                                  </a:rPr>
                                  <m:t>age</m:t>
                                </m:r>
                              </m:oMath>
                            </m:oMathPara>
                          </a14:m>
                          <a:endParaRPr lang="en-US" sz="28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32479726"/>
                      </a:ext>
                    </a:extLst>
                  </a:tr>
                  <a:tr h="42239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28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CA" sz="2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CA" sz="2800" i="1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m:rPr>
                                    <m:sty m:val="p"/>
                                  </m:rPr>
                                  <a:rPr lang="en-CA" sz="2800">
                                    <a:latin typeface="Cambria Math" panose="02040503050406030204" pitchFamily="18" charset="0"/>
                                  </a:rPr>
                                  <m:t>id</m:t>
                                </m:r>
                              </m:oMath>
                            </m:oMathPara>
                          </a14:m>
                          <a:endParaRPr lang="en-US" sz="28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28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CA" sz="2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CA" sz="2800" i="1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m:rPr>
                                    <m:sty m:val="p"/>
                                  </m:rPr>
                                  <a:rPr lang="en-CA" sz="2800">
                                    <a:latin typeface="Cambria Math" panose="02040503050406030204" pitchFamily="18" charset="0"/>
                                  </a:rPr>
                                  <m:t>age</m:t>
                                </m:r>
                              </m:oMath>
                            </m:oMathPara>
                          </a14:m>
                          <a:endParaRPr lang="en-US" sz="28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3024012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2605674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72" name="Table 171">
                <a:extLst>
                  <a:ext uri="{FF2B5EF4-FFF2-40B4-BE49-F238E27FC236}">
                    <a16:creationId xmlns:a16="http://schemas.microsoft.com/office/drawing/2014/main" id="{BFD95EE8-6669-CA44-A1A8-2ECF0747FB0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5697345"/>
                  </p:ext>
                </p:extLst>
              </p:nvPr>
            </p:nvGraphicFramePr>
            <p:xfrm>
              <a:off x="10735925" y="25186286"/>
              <a:ext cx="3600000" cy="1554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36842">
                      <a:extLst>
                        <a:ext uri="{9D8B030D-6E8A-4147-A177-3AD203B41FA5}">
                          <a16:colId xmlns:a16="http://schemas.microsoft.com/office/drawing/2014/main" val="757149926"/>
                        </a:ext>
                      </a:extLst>
                    </a:gridCol>
                    <a:gridCol w="1231579">
                      <a:extLst>
                        <a:ext uri="{9D8B030D-6E8A-4147-A177-3AD203B41FA5}">
                          <a16:colId xmlns:a16="http://schemas.microsoft.com/office/drawing/2014/main" val="1104893210"/>
                        </a:ext>
                      </a:extLst>
                    </a:gridCol>
                    <a:gridCol w="1231579">
                      <a:extLst>
                        <a:ext uri="{9D8B030D-6E8A-4147-A177-3AD203B41FA5}">
                          <a16:colId xmlns:a16="http://schemas.microsoft.com/office/drawing/2014/main" val="4023428222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pPr marL="0" marR="0" lvl="0" indent="0" algn="ctr" defTabSz="3024012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id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3024012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age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3024012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89577699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8"/>
                          <a:stretch>
                            <a:fillRect l="-1111" t="-112195" r="-216667" b="-1317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8"/>
                          <a:stretch>
                            <a:fillRect l="-93814" t="-112195" r="-101031" b="-1317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32479726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8"/>
                          <a:stretch>
                            <a:fillRect l="-1111" t="-212195" r="-216667" b="-317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8"/>
                          <a:stretch>
                            <a:fillRect l="-93814" t="-212195" r="-101031" b="-317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3024012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2605674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26E88CBE-DC73-B67E-EBD2-6279970F90C4}"/>
                  </a:ext>
                </a:extLst>
              </p:cNvPr>
              <p:cNvSpPr txBox="1"/>
              <p:nvPr/>
            </p:nvSpPr>
            <p:spPr>
              <a:xfrm>
                <a:off x="10029540" y="25668340"/>
                <a:ext cx="5908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26E88CBE-DC73-B67E-EBD2-6279970F90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29540" y="25668340"/>
                <a:ext cx="590894" cy="523220"/>
              </a:xfrm>
              <a:prstGeom prst="rect">
                <a:avLst/>
              </a:prstGeom>
              <a:blipFill>
                <a:blip r:embed="rId59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B81D167B-0643-10C9-E57A-261036C24A59}"/>
                  </a:ext>
                </a:extLst>
              </p:cNvPr>
              <p:cNvSpPr txBox="1"/>
              <p:nvPr/>
            </p:nvSpPr>
            <p:spPr>
              <a:xfrm>
                <a:off x="10029540" y="26217546"/>
                <a:ext cx="5908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B81D167B-0643-10C9-E57A-261036C24A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29540" y="26217546"/>
                <a:ext cx="590894" cy="523220"/>
              </a:xfrm>
              <a:prstGeom prst="rect">
                <a:avLst/>
              </a:prstGeom>
              <a:blipFill>
                <a:blip r:embed="rId60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9" name="Google Shape;89;p1">
                <a:extLst>
                  <a:ext uri="{FF2B5EF4-FFF2-40B4-BE49-F238E27FC236}">
                    <a16:creationId xmlns:a16="http://schemas.microsoft.com/office/drawing/2014/main" id="{D201C6E0-E3C4-AB2F-2923-7A940A71DD08}"/>
                  </a:ext>
                </a:extLst>
              </p:cNvPr>
              <p:cNvSpPr txBox="1"/>
              <p:nvPr/>
            </p:nvSpPr>
            <p:spPr>
              <a:xfrm>
                <a:off x="7675256" y="27121484"/>
                <a:ext cx="4037005" cy="58473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lvl="0">
                  <a:buSzPts val="3200"/>
                </a:pPr>
                <a:r>
                  <a:rPr lang="en-US" sz="3200" dirty="0">
                    <a:solidFill>
                      <a:schemeClr val="dk1"/>
                    </a:solidFill>
                    <a:latin typeface="Times"/>
                    <a:sym typeface="Times"/>
                  </a:rPr>
                  <a:t>Constraint formula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el-GR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𝒞</m:t>
                        </m:r>
                      </m:sub>
                    </m:sSub>
                  </m:oMath>
                </a14:m>
                <a:r>
                  <a:rPr lang="en-US" sz="3200" dirty="0">
                    <a:solidFill>
                      <a:schemeClr val="dk1"/>
                    </a:solidFill>
                    <a:latin typeface="Times"/>
                    <a:sym typeface="Times"/>
                  </a:rPr>
                  <a:t>:</a:t>
                </a:r>
              </a:p>
            </p:txBody>
          </p:sp>
        </mc:Choice>
        <mc:Fallback xmlns="">
          <p:sp>
            <p:nvSpPr>
              <p:cNvPr id="179" name="Google Shape;89;p1">
                <a:extLst>
                  <a:ext uri="{FF2B5EF4-FFF2-40B4-BE49-F238E27FC236}">
                    <a16:creationId xmlns:a16="http://schemas.microsoft.com/office/drawing/2014/main" id="{D201C6E0-E3C4-AB2F-2923-7A940A71DD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5256" y="27121484"/>
                <a:ext cx="4037005" cy="584735"/>
              </a:xfrm>
              <a:prstGeom prst="rect">
                <a:avLst/>
              </a:prstGeom>
              <a:blipFill>
                <a:blip r:embed="rId61"/>
                <a:stretch>
                  <a:fillRect l="-3762" t="-12766" r="-2821" b="-3191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0" name="Google Shape;89;p1">
                <a:extLst>
                  <a:ext uri="{FF2B5EF4-FFF2-40B4-BE49-F238E27FC236}">
                    <a16:creationId xmlns:a16="http://schemas.microsoft.com/office/drawing/2014/main" id="{310E88AF-61DD-D639-137F-33D298048F8D}"/>
                  </a:ext>
                </a:extLst>
              </p:cNvPr>
              <p:cNvSpPr txBox="1"/>
              <p:nvPr/>
            </p:nvSpPr>
            <p:spPr>
              <a:xfrm>
                <a:off x="7843587" y="28909005"/>
                <a:ext cx="8405656" cy="5231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CA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CA" sz="2800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CA" sz="2800">
                          <a:latin typeface="Cambria Math" panose="02040503050406030204" pitchFamily="18" charset="0"/>
                        </a:rPr>
                        <m:t>id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CA" sz="2800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CA" sz="2800">
                          <a:latin typeface="Cambria Math" panose="02040503050406030204" pitchFamily="18" charset="0"/>
                        </a:rPr>
                        <m:t>id</m:t>
                      </m:r>
                      <m:r>
                        <a:rPr lang="en-CA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CA" sz="2800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CA" sz="2800">
                          <a:latin typeface="Cambria Math" panose="02040503050406030204" pitchFamily="18" charset="0"/>
                        </a:rPr>
                        <m:t>id</m:t>
                      </m:r>
                      <m:r>
                        <a:rPr lang="en-CA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m:rPr>
                          <m:sty m:val="p"/>
                        </m:rPr>
                        <a:rPr lang="en-CA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Null</m:t>
                      </m:r>
                      <m:r>
                        <a:rPr lang="en-CA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CA" sz="2800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CA" sz="2800">
                          <a:latin typeface="Cambria Math" panose="02040503050406030204" pitchFamily="18" charset="0"/>
                        </a:rPr>
                        <m:t>id</m:t>
                      </m:r>
                      <m:r>
                        <a:rPr lang="en-CA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m:rPr>
                          <m:sty m:val="p"/>
                        </m:rPr>
                        <a:rPr lang="en-CA" sz="2800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Null</m:t>
                      </m:r>
                    </m:oMath>
                  </m:oMathPara>
                </a14:m>
                <a:endParaRPr lang="en-US" sz="28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80" name="Google Shape;89;p1">
                <a:extLst>
                  <a:ext uri="{FF2B5EF4-FFF2-40B4-BE49-F238E27FC236}">
                    <a16:creationId xmlns:a16="http://schemas.microsoft.com/office/drawing/2014/main" id="{310E88AF-61DD-D639-137F-33D298048F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3587" y="28909005"/>
                <a:ext cx="8405656" cy="523180"/>
              </a:xfrm>
              <a:prstGeom prst="rect">
                <a:avLst/>
              </a:prstGeom>
              <a:blipFill>
                <a:blip r:embed="rId62"/>
                <a:stretch>
                  <a:fillRect l="-151" b="-238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1" name="Google Shape;89;p1">
                <a:extLst>
                  <a:ext uri="{FF2B5EF4-FFF2-40B4-BE49-F238E27FC236}">
                    <a16:creationId xmlns:a16="http://schemas.microsoft.com/office/drawing/2014/main" id="{B2229B8D-F12B-93D7-25C6-FCB92A59A460}"/>
                  </a:ext>
                </a:extLst>
              </p:cNvPr>
              <p:cNvSpPr txBox="1"/>
              <p:nvPr/>
            </p:nvSpPr>
            <p:spPr>
              <a:xfrm>
                <a:off x="8127075" y="27778642"/>
                <a:ext cx="7918871" cy="5231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CA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CA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31</m:t>
                          </m:r>
                        </m:sup>
                      </m:sSup>
                      <m:r>
                        <a:rPr lang="en-CA" sz="28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CA" sz="2800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CA" sz="2800" b="0" i="0" smtClean="0">
                          <a:latin typeface="Cambria Math" panose="02040503050406030204" pitchFamily="18" charset="0"/>
                        </a:rPr>
                        <m:t>id</m:t>
                      </m:r>
                      <m:r>
                        <a:rPr lang="en-CA" sz="28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31</m:t>
                          </m:r>
                        </m:sup>
                      </m:sSup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−1</m:t>
                      </m:r>
                      <m:r>
                        <a:rPr lang="en-CA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lang="en-CA" sz="28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CA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31</m:t>
                          </m:r>
                        </m:sup>
                      </m:sSup>
                      <m:r>
                        <a:rPr lang="en-CA" sz="28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CA" sz="2800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CA" sz="2800">
                          <a:latin typeface="Cambria Math" panose="02040503050406030204" pitchFamily="18" charset="0"/>
                        </a:rPr>
                        <m:t>age</m:t>
                      </m:r>
                      <m:r>
                        <a:rPr lang="en-CA" sz="28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CA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31</m:t>
                          </m:r>
                        </m:sup>
                      </m:sSup>
                      <m:r>
                        <a:rPr lang="en-CA" sz="2800" i="1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sz="28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81" name="Google Shape;89;p1">
                <a:extLst>
                  <a:ext uri="{FF2B5EF4-FFF2-40B4-BE49-F238E27FC236}">
                    <a16:creationId xmlns:a16="http://schemas.microsoft.com/office/drawing/2014/main" id="{B2229B8D-F12B-93D7-25C6-FCB92A59A4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7075" y="27778642"/>
                <a:ext cx="7918871" cy="523180"/>
              </a:xfrm>
              <a:prstGeom prst="rect">
                <a:avLst/>
              </a:prstGeom>
              <a:blipFill>
                <a:blip r:embed="rId63"/>
                <a:stretch>
                  <a:fillRect r="-160" b="-1190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3" name="Google Shape;89;p1">
                <a:extLst>
                  <a:ext uri="{FF2B5EF4-FFF2-40B4-BE49-F238E27FC236}">
                    <a16:creationId xmlns:a16="http://schemas.microsoft.com/office/drawing/2014/main" id="{D162739A-AA38-DBE6-33ED-0636A7E173B5}"/>
                  </a:ext>
                </a:extLst>
              </p:cNvPr>
              <p:cNvSpPr txBox="1"/>
              <p:nvPr/>
            </p:nvSpPr>
            <p:spPr>
              <a:xfrm>
                <a:off x="7843587" y="28333741"/>
                <a:ext cx="8510773" cy="5231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CA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lang="en-CA" sz="28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CA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31</m:t>
                          </m:r>
                        </m:sup>
                      </m:sSup>
                      <m:r>
                        <a:rPr lang="en-CA" sz="28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CA" sz="2800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CA" sz="2800">
                          <a:latin typeface="Cambria Math" panose="02040503050406030204" pitchFamily="18" charset="0"/>
                        </a:rPr>
                        <m:t>id</m:t>
                      </m:r>
                      <m:r>
                        <a:rPr lang="en-CA" sz="28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CA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31</m:t>
                          </m:r>
                        </m:sup>
                      </m:sSup>
                      <m:r>
                        <a:rPr lang="en-CA" sz="2800" i="1">
                          <a:latin typeface="Cambria Math" panose="02040503050406030204" pitchFamily="18" charset="0"/>
                        </a:rPr>
                        <m:t>−1</m:t>
                      </m:r>
                      <m:r>
                        <a:rPr lang="en-CA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lang="en-CA" sz="28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CA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31</m:t>
                          </m:r>
                        </m:sup>
                      </m:sSup>
                      <m:r>
                        <a:rPr lang="en-CA" sz="28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CA" sz="2800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CA" sz="2800">
                          <a:latin typeface="Cambria Math" panose="02040503050406030204" pitchFamily="18" charset="0"/>
                        </a:rPr>
                        <m:t>age</m:t>
                      </m:r>
                      <m:r>
                        <a:rPr lang="en-CA" sz="28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CA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CA" sz="2800" i="1">
                              <a:latin typeface="Cambria Math" panose="02040503050406030204" pitchFamily="18" charset="0"/>
                            </a:rPr>
                            <m:t>31</m:t>
                          </m:r>
                        </m:sup>
                      </m:sSup>
                      <m:r>
                        <a:rPr lang="en-CA" sz="2800" i="1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sz="28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83" name="Google Shape;89;p1">
                <a:extLst>
                  <a:ext uri="{FF2B5EF4-FFF2-40B4-BE49-F238E27FC236}">
                    <a16:creationId xmlns:a16="http://schemas.microsoft.com/office/drawing/2014/main" id="{D162739A-AA38-DBE6-33ED-0636A7E173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3587" y="28333741"/>
                <a:ext cx="8510773" cy="523180"/>
              </a:xfrm>
              <a:prstGeom prst="rect">
                <a:avLst/>
              </a:prstGeom>
              <a:blipFill>
                <a:blip r:embed="rId64"/>
                <a:stretch>
                  <a:fillRect l="-149" b="-1190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4" name="Google Shape;89;p1">
                <a:extLst>
                  <a:ext uri="{FF2B5EF4-FFF2-40B4-BE49-F238E27FC236}">
                    <a16:creationId xmlns:a16="http://schemas.microsoft.com/office/drawing/2014/main" id="{5237A0D7-C1C9-912C-335D-160BFDA3398E}"/>
                  </a:ext>
                </a:extLst>
              </p:cNvPr>
              <p:cNvSpPr txBox="1"/>
              <p:nvPr/>
            </p:nvSpPr>
            <p:spPr>
              <a:xfrm>
                <a:off x="16709556" y="23658596"/>
                <a:ext cx="7089150" cy="6270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>
                  <a:buSzPts val="3200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l-GR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Φ</m:t>
                        </m:r>
                      </m:e>
                      <m:sub>
                        <m:sSub>
                          <m:sSubPr>
                            <m:ctrlPr>
                              <a:rPr lang="el-GR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3200" dirty="0">
                    <a:solidFill>
                      <a:schemeClr val="dk1"/>
                    </a:solidFill>
                    <a:latin typeface="Times"/>
                    <a:sym typeface="Times"/>
                  </a:rPr>
                  <a:t>:</a:t>
                </a:r>
              </a:p>
            </p:txBody>
          </p:sp>
        </mc:Choice>
        <mc:Fallback xmlns="">
          <p:sp>
            <p:nvSpPr>
              <p:cNvPr id="254" name="Google Shape;89;p1">
                <a:extLst>
                  <a:ext uri="{FF2B5EF4-FFF2-40B4-BE49-F238E27FC236}">
                    <a16:creationId xmlns:a16="http://schemas.microsoft.com/office/drawing/2014/main" id="{5237A0D7-C1C9-912C-335D-160BFDA339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09556" y="23658596"/>
                <a:ext cx="7089150" cy="627054"/>
              </a:xfrm>
              <a:prstGeom prst="rect">
                <a:avLst/>
              </a:prstGeom>
              <a:blipFill>
                <a:blip r:embed="rId65"/>
                <a:stretch>
                  <a:fillRect l="-537" t="-11765" b="-2156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8" name="Google Shape;89;p1">
                <a:extLst>
                  <a:ext uri="{FF2B5EF4-FFF2-40B4-BE49-F238E27FC236}">
                    <a16:creationId xmlns:a16="http://schemas.microsoft.com/office/drawing/2014/main" id="{3382686B-3E52-1D41-2D70-84E77043DB75}"/>
                  </a:ext>
                </a:extLst>
              </p:cNvPr>
              <p:cNvSpPr txBox="1"/>
              <p:nvPr/>
            </p:nvSpPr>
            <p:spPr>
              <a:xfrm>
                <a:off x="16766149" y="26186173"/>
                <a:ext cx="8733860" cy="58473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lvl="0">
                  <a:buSzPts val="3200"/>
                </a:pPr>
                <a:r>
                  <a:rPr lang="en-CA" sz="3200" dirty="0">
                    <a:solidFill>
                      <a:schemeClr val="dk1"/>
                    </a:solidFill>
                    <a:latin typeface="Times"/>
                    <a:sym typeface="Times"/>
                  </a:rPr>
                  <a:t>where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 sz="32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Del</m:t>
                    </m:r>
                  </m:oMath>
                </a14:m>
                <a:r>
                  <a:rPr lang="en-US" sz="3200" dirty="0">
                    <a:solidFill>
                      <a:schemeClr val="dk1"/>
                    </a:solidFill>
                    <a:latin typeface="Times"/>
                    <a:sym typeface="Times"/>
                  </a:rPr>
                  <a:t> is an uninterpreted function.</a:t>
                </a:r>
              </a:p>
            </p:txBody>
          </p:sp>
        </mc:Choice>
        <mc:Fallback xmlns="">
          <p:sp>
            <p:nvSpPr>
              <p:cNvPr id="258" name="Google Shape;89;p1">
                <a:extLst>
                  <a:ext uri="{FF2B5EF4-FFF2-40B4-BE49-F238E27FC236}">
                    <a16:creationId xmlns:a16="http://schemas.microsoft.com/office/drawing/2014/main" id="{3382686B-3E52-1D41-2D70-84E77043DB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6149" y="26186173"/>
                <a:ext cx="8733860" cy="584735"/>
              </a:xfrm>
              <a:prstGeom prst="rect">
                <a:avLst/>
              </a:prstGeom>
              <a:blipFill>
                <a:blip r:embed="rId66"/>
                <a:stretch>
                  <a:fillRect l="-1744" t="-14894" b="-2978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9" name="Group 158">
            <a:extLst>
              <a:ext uri="{FF2B5EF4-FFF2-40B4-BE49-F238E27FC236}">
                <a16:creationId xmlns:a16="http://schemas.microsoft.com/office/drawing/2014/main" id="{FFD40648-6D64-58CA-E4B1-FFA18F5363DA}"/>
              </a:ext>
            </a:extLst>
          </p:cNvPr>
          <p:cNvGrpSpPr/>
          <p:nvPr/>
        </p:nvGrpSpPr>
        <p:grpSpPr>
          <a:xfrm>
            <a:off x="17354001" y="23794370"/>
            <a:ext cx="13381000" cy="1109679"/>
            <a:chOff x="7341625" y="15664626"/>
            <a:chExt cx="13381000" cy="110967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6" name="TextBox 255">
                  <a:extLst>
                    <a:ext uri="{FF2B5EF4-FFF2-40B4-BE49-F238E27FC236}">
                      <a16:creationId xmlns:a16="http://schemas.microsoft.com/office/drawing/2014/main" id="{06825BED-9354-ED45-A994-D64A7F868184}"/>
                    </a:ext>
                  </a:extLst>
                </p:cNvPr>
                <p:cNvSpPr txBox="1"/>
                <p:nvPr/>
              </p:nvSpPr>
              <p:spPr>
                <a:xfrm>
                  <a:off x="7532060" y="15664626"/>
                  <a:ext cx="13190565" cy="55585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CA" sz="3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sz="32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CA" sz="3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CA" sz="3200" i="1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m:rPr>
                                <m:sty m:val="p"/>
                              </m:rPr>
                              <a:rPr lang="en-CA" sz="3200">
                                <a:latin typeface="Cambria Math" panose="02040503050406030204" pitchFamily="18" charset="0"/>
                              </a:rPr>
                              <m:t>age</m:t>
                            </m:r>
                            <m:r>
                              <a:rPr lang="en-CA" sz="3200" i="1">
                                <a:latin typeface="Cambria Math" panose="02040503050406030204" pitchFamily="18" charset="0"/>
                              </a:rPr>
                              <m:t>&gt;30</m:t>
                            </m:r>
                            <m:r>
                              <a:rPr lang="en-CA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→¬</m:t>
                            </m:r>
                            <m:r>
                              <m:rPr>
                                <m:sty m:val="p"/>
                              </m:rPr>
                              <a:rPr lang="en-CA" sz="32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Del</m:t>
                            </m:r>
                            <m:d>
                              <m:dPr>
                                <m:ctrlPr>
                                  <a:rPr lang="en-CA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CA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CA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CA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CA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</m:e>
                            </m:d>
                            <m:r>
                              <a:rPr lang="en-CA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∧</m:t>
                            </m:r>
                            <m:sSubSup>
                              <m:sSubSupPr>
                                <m:ctrlPr>
                                  <a:rPr lang="en-CA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CA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CA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CA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  <m:r>
                              <a:rPr lang="en-CA" sz="3200" i="1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m:rPr>
                                <m:sty m:val="p"/>
                              </m:rPr>
                              <a:rPr lang="en-CA" sz="3200">
                                <a:latin typeface="Cambria Math" panose="02040503050406030204" pitchFamily="18" charset="0"/>
                              </a:rPr>
                              <m:t>id</m:t>
                            </m:r>
                            <m:r>
                              <a:rPr lang="en-CA" sz="32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sz="32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CA" sz="3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CA" sz="3200" i="1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m:rPr>
                                <m:sty m:val="p"/>
                              </m:rPr>
                              <a:rPr lang="en-CA" sz="3200">
                                <a:latin typeface="Cambria Math" panose="02040503050406030204" pitchFamily="18" charset="0"/>
                              </a:rPr>
                              <m:t>id</m:t>
                            </m:r>
                          </m:e>
                        </m:d>
                        <m:r>
                          <a:rPr lang="en-CA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∧</m:t>
                        </m:r>
                        <m:d>
                          <m:d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sz="32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CA" sz="3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CA" sz="3200" i="1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m:rPr>
                                <m:sty m:val="p"/>
                              </m:rPr>
                              <a:rPr lang="en-CA" sz="3200">
                                <a:latin typeface="Cambria Math" panose="02040503050406030204" pitchFamily="18" charset="0"/>
                              </a:rPr>
                              <m:t>age</m:t>
                            </m:r>
                            <m:r>
                              <a:rPr lang="en-CA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CA" sz="3200" i="1">
                                <a:latin typeface="Cambria Math" panose="02040503050406030204" pitchFamily="18" charset="0"/>
                              </a:rPr>
                              <m:t>30</m:t>
                            </m:r>
                            <m:r>
                              <a:rPr lang="en-CA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</m:t>
                            </m:r>
                            <m:r>
                              <m:rPr>
                                <m:sty m:val="p"/>
                              </m:rPr>
                              <a:rPr lang="en-CA" sz="32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Del</m:t>
                            </m:r>
                            <m:d>
                              <m:dPr>
                                <m:ctrlPr>
                                  <a:rPr lang="en-CA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CA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CA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CA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CA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</m:e>
                            </m:d>
                          </m:e>
                        </m:d>
                      </m:oMath>
                    </m:oMathPara>
                  </a14:m>
                  <a:endParaRPr lang="en-CA" sz="3200" dirty="0"/>
                </a:p>
              </p:txBody>
            </p:sp>
          </mc:Choice>
          <mc:Fallback xmlns="">
            <p:sp>
              <p:nvSpPr>
                <p:cNvPr id="256" name="TextBox 255">
                  <a:extLst>
                    <a:ext uri="{FF2B5EF4-FFF2-40B4-BE49-F238E27FC236}">
                      <a16:creationId xmlns:a16="http://schemas.microsoft.com/office/drawing/2014/main" id="{06825BED-9354-ED45-A994-D64A7F8681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32060" y="15664626"/>
                  <a:ext cx="13190565" cy="555858"/>
                </a:xfrm>
                <a:prstGeom prst="rect">
                  <a:avLst/>
                </a:prstGeom>
                <a:blipFill>
                  <a:blip r:embed="rId67"/>
                  <a:stretch>
                    <a:fillRect b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8" name="TextBox 157">
                  <a:extLst>
                    <a:ext uri="{FF2B5EF4-FFF2-40B4-BE49-F238E27FC236}">
                      <a16:creationId xmlns:a16="http://schemas.microsoft.com/office/drawing/2014/main" id="{9939EBAD-E40D-7D85-1382-21232E93F8D4}"/>
                    </a:ext>
                  </a:extLst>
                </p:cNvPr>
                <p:cNvSpPr txBox="1"/>
                <p:nvPr/>
              </p:nvSpPr>
              <p:spPr>
                <a:xfrm>
                  <a:off x="7341625" y="16218447"/>
                  <a:ext cx="13190565" cy="55585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∧ </m:t>
                        </m:r>
                        <m:d>
                          <m:dPr>
                            <m:ctrlPr>
                              <a:rPr lang="en-CA" sz="3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sz="32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CA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CA" sz="3200" i="1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m:rPr>
                                <m:sty m:val="p"/>
                              </m:rPr>
                              <a:rPr lang="en-CA" sz="3200">
                                <a:latin typeface="Cambria Math" panose="02040503050406030204" pitchFamily="18" charset="0"/>
                              </a:rPr>
                              <m:t>age</m:t>
                            </m:r>
                            <m:r>
                              <a:rPr lang="en-CA" sz="3200" i="1">
                                <a:latin typeface="Cambria Math" panose="02040503050406030204" pitchFamily="18" charset="0"/>
                              </a:rPr>
                              <m:t>&gt;30</m:t>
                            </m:r>
                            <m:r>
                              <a:rPr lang="en-CA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→¬</m:t>
                            </m:r>
                            <m:r>
                              <m:rPr>
                                <m:sty m:val="p"/>
                              </m:rPr>
                              <a:rPr lang="en-CA" sz="32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Del</m:t>
                            </m:r>
                            <m:d>
                              <m:dPr>
                                <m:ctrlPr>
                                  <a:rPr lang="en-CA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CA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CA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CA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CA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</m:e>
                            </m:d>
                            <m:r>
                              <a:rPr lang="en-CA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∧</m:t>
                            </m:r>
                            <m:sSubSup>
                              <m:sSubSupPr>
                                <m:ctrlPr>
                                  <a:rPr lang="en-CA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CA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CA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CA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  <m:r>
                              <a:rPr lang="en-CA" sz="3200" i="1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m:rPr>
                                <m:sty m:val="p"/>
                              </m:rPr>
                              <a:rPr lang="en-CA" sz="3200">
                                <a:latin typeface="Cambria Math" panose="02040503050406030204" pitchFamily="18" charset="0"/>
                              </a:rPr>
                              <m:t>id</m:t>
                            </m:r>
                            <m:r>
                              <a:rPr lang="en-CA" sz="32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sz="32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CA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CA" sz="3200" i="1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m:rPr>
                                <m:sty m:val="p"/>
                              </m:rPr>
                              <a:rPr lang="en-CA" sz="3200">
                                <a:latin typeface="Cambria Math" panose="02040503050406030204" pitchFamily="18" charset="0"/>
                              </a:rPr>
                              <m:t>id</m:t>
                            </m:r>
                          </m:e>
                        </m:d>
                        <m:r>
                          <a:rPr lang="en-CA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∧</m:t>
                        </m:r>
                        <m:d>
                          <m:d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sz="32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CA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CA" sz="3200" i="1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m:rPr>
                                <m:sty m:val="p"/>
                              </m:rPr>
                              <a:rPr lang="en-CA" sz="3200">
                                <a:latin typeface="Cambria Math" panose="02040503050406030204" pitchFamily="18" charset="0"/>
                              </a:rPr>
                              <m:t>age</m:t>
                            </m:r>
                            <m:r>
                              <a:rPr lang="en-CA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CA" sz="3200" i="1">
                                <a:latin typeface="Cambria Math" panose="02040503050406030204" pitchFamily="18" charset="0"/>
                              </a:rPr>
                              <m:t>30</m:t>
                            </m:r>
                            <m:r>
                              <a:rPr lang="en-CA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</m:t>
                            </m:r>
                            <m:r>
                              <m:rPr>
                                <m:sty m:val="p"/>
                              </m:rPr>
                              <a:rPr lang="en-CA" sz="32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Del</m:t>
                            </m:r>
                            <m:d>
                              <m:dPr>
                                <m:ctrlPr>
                                  <a:rPr lang="en-CA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CA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CA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CA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CA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</m:e>
                            </m:d>
                          </m:e>
                        </m:d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158" name="TextBox 157">
                  <a:extLst>
                    <a:ext uri="{FF2B5EF4-FFF2-40B4-BE49-F238E27FC236}">
                      <a16:creationId xmlns:a16="http://schemas.microsoft.com/office/drawing/2014/main" id="{9939EBAD-E40D-7D85-1382-21232E93F8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41625" y="16218447"/>
                  <a:ext cx="13190565" cy="555858"/>
                </a:xfrm>
                <a:prstGeom prst="rect">
                  <a:avLst/>
                </a:prstGeom>
                <a:blipFill>
                  <a:blip r:embed="rId68"/>
                  <a:stretch>
                    <a:fillRect b="-29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0" name="Google Shape;89;p1">
                <a:extLst>
                  <a:ext uri="{FF2B5EF4-FFF2-40B4-BE49-F238E27FC236}">
                    <a16:creationId xmlns:a16="http://schemas.microsoft.com/office/drawing/2014/main" id="{DA1D035F-8299-1584-B7B3-FFF7BF64533E}"/>
                  </a:ext>
                </a:extLst>
              </p:cNvPr>
              <p:cNvSpPr txBox="1"/>
              <p:nvPr/>
            </p:nvSpPr>
            <p:spPr>
              <a:xfrm>
                <a:off x="16726048" y="24983313"/>
                <a:ext cx="7089150" cy="64635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>
                  <a:buSzPts val="3200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l-GR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Φ</m:t>
                        </m:r>
                      </m:e>
                      <m:sub>
                        <m:sSub>
                          <m:sSubPr>
                            <m:ctrlPr>
                              <a:rPr lang="el-GR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CA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3200" dirty="0">
                    <a:solidFill>
                      <a:schemeClr val="dk1"/>
                    </a:solidFill>
                    <a:latin typeface="Times"/>
                    <a:sym typeface="Times"/>
                  </a:rPr>
                  <a:t>:</a:t>
                </a:r>
              </a:p>
            </p:txBody>
          </p:sp>
        </mc:Choice>
        <mc:Fallback xmlns="">
          <p:sp>
            <p:nvSpPr>
              <p:cNvPr id="220" name="Google Shape;89;p1">
                <a:extLst>
                  <a:ext uri="{FF2B5EF4-FFF2-40B4-BE49-F238E27FC236}">
                    <a16:creationId xmlns:a16="http://schemas.microsoft.com/office/drawing/2014/main" id="{DA1D035F-8299-1584-B7B3-FFF7BF6453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26048" y="24983313"/>
                <a:ext cx="7089150" cy="646355"/>
              </a:xfrm>
              <a:prstGeom prst="rect">
                <a:avLst/>
              </a:prstGeom>
              <a:blipFill>
                <a:blip r:embed="rId69"/>
                <a:stretch>
                  <a:fillRect l="-716" t="-11765" b="-2156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1" name="Group 220">
            <a:extLst>
              <a:ext uri="{FF2B5EF4-FFF2-40B4-BE49-F238E27FC236}">
                <a16:creationId xmlns:a16="http://schemas.microsoft.com/office/drawing/2014/main" id="{411BCAEE-ED82-C151-88E8-75082B76B22F}"/>
              </a:ext>
            </a:extLst>
          </p:cNvPr>
          <p:cNvGrpSpPr/>
          <p:nvPr/>
        </p:nvGrpSpPr>
        <p:grpSpPr>
          <a:xfrm>
            <a:off x="17354001" y="25131019"/>
            <a:ext cx="13381000" cy="1109679"/>
            <a:chOff x="7341625" y="15664626"/>
            <a:chExt cx="13381000" cy="1109679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2" name="TextBox 221">
                  <a:extLst>
                    <a:ext uri="{FF2B5EF4-FFF2-40B4-BE49-F238E27FC236}">
                      <a16:creationId xmlns:a16="http://schemas.microsoft.com/office/drawing/2014/main" id="{DE4B8CD8-8909-C71B-E3B8-5BCAFCDAD54F}"/>
                    </a:ext>
                  </a:extLst>
                </p:cNvPr>
                <p:cNvSpPr txBox="1"/>
                <p:nvPr/>
              </p:nvSpPr>
              <p:spPr>
                <a:xfrm>
                  <a:off x="7532060" y="15664626"/>
                  <a:ext cx="13190565" cy="55585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CA" sz="3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sz="32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CA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CA" sz="3200" i="1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m:rPr>
                                <m:sty m:val="p"/>
                              </m:rPr>
                              <a:rPr lang="en-CA" sz="3200">
                                <a:latin typeface="Cambria Math" panose="02040503050406030204" pitchFamily="18" charset="0"/>
                              </a:rPr>
                              <m:t>age</m:t>
                            </m:r>
                            <m:r>
                              <a:rPr lang="en-CA" sz="3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en-CA" sz="3200" i="1">
                                <a:latin typeface="Cambria Math" panose="02040503050406030204" pitchFamily="18" charset="0"/>
                              </a:rPr>
                              <m:t>30</m:t>
                            </m:r>
                            <m:r>
                              <a:rPr lang="en-CA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→¬</m:t>
                            </m:r>
                            <m:r>
                              <m:rPr>
                                <m:sty m:val="p"/>
                              </m:rPr>
                              <a:rPr lang="en-CA" sz="32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Del</m:t>
                            </m:r>
                            <m:d>
                              <m:dPr>
                                <m:ctrlPr>
                                  <a:rPr lang="en-CA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CA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CA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CA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en-CA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</m:e>
                            </m:d>
                            <m:r>
                              <a:rPr lang="en-CA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∧</m:t>
                            </m:r>
                            <m:sSubSup>
                              <m:sSubSupPr>
                                <m:ctrlPr>
                                  <a:rPr lang="en-CA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CA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CA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  <m:sup>
                                <m:r>
                                  <a:rPr lang="en-CA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  <m:r>
                              <a:rPr lang="en-CA" sz="3200" i="1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m:rPr>
                                <m:sty m:val="p"/>
                              </m:rPr>
                              <a:rPr lang="en-CA" sz="3200">
                                <a:latin typeface="Cambria Math" panose="02040503050406030204" pitchFamily="18" charset="0"/>
                              </a:rPr>
                              <m:t>id</m:t>
                            </m:r>
                            <m:r>
                              <a:rPr lang="en-CA" sz="32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sz="32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CA" sz="3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CA" sz="3200" i="1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m:rPr>
                                <m:sty m:val="p"/>
                              </m:rPr>
                              <a:rPr lang="en-CA" sz="3200">
                                <a:latin typeface="Cambria Math" panose="02040503050406030204" pitchFamily="18" charset="0"/>
                              </a:rPr>
                              <m:t>id</m:t>
                            </m:r>
                          </m:e>
                        </m:d>
                        <m:r>
                          <a:rPr lang="en-CA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∧</m:t>
                        </m:r>
                        <m:d>
                          <m:d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sz="32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CA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CA" sz="3200" i="1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m:rPr>
                                <m:sty m:val="p"/>
                              </m:rPr>
                              <a:rPr lang="en-CA" sz="3200">
                                <a:latin typeface="Cambria Math" panose="02040503050406030204" pitchFamily="18" charset="0"/>
                              </a:rPr>
                              <m:t>age</m:t>
                            </m:r>
                            <m:r>
                              <a:rPr lang="en-CA" sz="3200" b="0" i="1" smtClean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CA" sz="3200" i="1">
                                <a:latin typeface="Cambria Math" panose="02040503050406030204" pitchFamily="18" charset="0"/>
                              </a:rPr>
                              <m:t>30</m:t>
                            </m:r>
                            <m:r>
                              <a:rPr lang="en-CA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</m:t>
                            </m:r>
                            <m:r>
                              <m:rPr>
                                <m:sty m:val="p"/>
                              </m:rPr>
                              <a:rPr lang="en-CA" sz="32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Del</m:t>
                            </m:r>
                            <m:d>
                              <m:dPr>
                                <m:ctrlPr>
                                  <a:rPr lang="en-CA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CA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CA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CA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en-CA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</m:e>
                            </m:d>
                          </m:e>
                        </m:d>
                      </m:oMath>
                    </m:oMathPara>
                  </a14:m>
                  <a:endParaRPr lang="en-CA" sz="3200" dirty="0"/>
                </a:p>
              </p:txBody>
            </p:sp>
          </mc:Choice>
          <mc:Fallback>
            <p:sp>
              <p:nvSpPr>
                <p:cNvPr id="222" name="TextBox 221">
                  <a:extLst>
                    <a:ext uri="{FF2B5EF4-FFF2-40B4-BE49-F238E27FC236}">
                      <a16:creationId xmlns:a16="http://schemas.microsoft.com/office/drawing/2014/main" id="{DE4B8CD8-8909-C71B-E3B8-5BCAFCDAD54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32060" y="15664626"/>
                  <a:ext cx="13190565" cy="555858"/>
                </a:xfrm>
                <a:prstGeom prst="rect">
                  <a:avLst/>
                </a:prstGeom>
                <a:blipFill>
                  <a:blip r:embed="rId70"/>
                  <a:stretch>
                    <a:fillRect b="-159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3" name="TextBox 222">
                  <a:extLst>
                    <a:ext uri="{FF2B5EF4-FFF2-40B4-BE49-F238E27FC236}">
                      <a16:creationId xmlns:a16="http://schemas.microsoft.com/office/drawing/2014/main" id="{CBA47C8A-04B8-6282-6908-E91D41374297}"/>
                    </a:ext>
                  </a:extLst>
                </p:cNvPr>
                <p:cNvSpPr txBox="1"/>
                <p:nvPr/>
              </p:nvSpPr>
              <p:spPr>
                <a:xfrm>
                  <a:off x="7341625" y="16218447"/>
                  <a:ext cx="13190565" cy="55585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∧ </m:t>
                        </m:r>
                        <m:d>
                          <m:dPr>
                            <m:ctrlPr>
                              <a:rPr lang="en-CA" sz="3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sz="32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CA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CA" sz="3200" i="1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m:rPr>
                                <m:sty m:val="p"/>
                              </m:rPr>
                              <a:rPr lang="en-CA" sz="3200">
                                <a:latin typeface="Cambria Math" panose="02040503050406030204" pitchFamily="18" charset="0"/>
                              </a:rPr>
                              <m:t>age</m:t>
                            </m:r>
                            <m:r>
                              <a:rPr lang="en-CA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en-CA" sz="3200" i="1">
                                <a:latin typeface="Cambria Math" panose="02040503050406030204" pitchFamily="18" charset="0"/>
                              </a:rPr>
                              <m:t>30</m:t>
                            </m:r>
                            <m:r>
                              <a:rPr lang="en-CA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→¬</m:t>
                            </m:r>
                            <m:r>
                              <m:rPr>
                                <m:sty m:val="p"/>
                              </m:rPr>
                              <a:rPr lang="en-CA" sz="32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Del</m:t>
                            </m:r>
                            <m:d>
                              <m:dPr>
                                <m:ctrlPr>
                                  <a:rPr lang="en-CA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CA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CA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CA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  <m:sup>
                                    <m:r>
                                      <a:rPr lang="en-CA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</m:e>
                            </m:d>
                            <m:r>
                              <a:rPr lang="en-CA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∧</m:t>
                            </m:r>
                            <m:sSubSup>
                              <m:sSubSupPr>
                                <m:ctrlPr>
                                  <a:rPr lang="en-CA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CA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CA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  <m:sup>
                                <m:r>
                                  <a:rPr lang="en-CA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  <m:r>
                              <a:rPr lang="en-CA" sz="3200" i="1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m:rPr>
                                <m:sty m:val="p"/>
                              </m:rPr>
                              <a:rPr lang="en-CA" sz="3200">
                                <a:latin typeface="Cambria Math" panose="02040503050406030204" pitchFamily="18" charset="0"/>
                              </a:rPr>
                              <m:t>id</m:t>
                            </m:r>
                            <m:r>
                              <a:rPr lang="en-CA" sz="32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sz="32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CA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CA" sz="3200" i="1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m:rPr>
                                <m:sty m:val="p"/>
                              </m:rPr>
                              <a:rPr lang="en-CA" sz="3200">
                                <a:latin typeface="Cambria Math" panose="02040503050406030204" pitchFamily="18" charset="0"/>
                              </a:rPr>
                              <m:t>id</m:t>
                            </m:r>
                          </m:e>
                        </m:d>
                        <m:r>
                          <a:rPr lang="en-CA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∧</m:t>
                        </m:r>
                        <m:d>
                          <m:d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sz="32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CA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CA" sz="3200" i="1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m:rPr>
                                <m:sty m:val="p"/>
                              </m:rPr>
                              <a:rPr lang="en-CA" sz="3200">
                                <a:latin typeface="Cambria Math" panose="02040503050406030204" pitchFamily="18" charset="0"/>
                              </a:rPr>
                              <m:t>age</m:t>
                            </m:r>
                            <m:r>
                              <a:rPr lang="en-CA" sz="3200" b="0" i="1" smtClean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CA" sz="3200" i="1">
                                <a:latin typeface="Cambria Math" panose="02040503050406030204" pitchFamily="18" charset="0"/>
                              </a:rPr>
                              <m:t>30</m:t>
                            </m:r>
                            <m:r>
                              <a:rPr lang="en-CA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</m:t>
                            </m:r>
                            <m:r>
                              <m:rPr>
                                <m:sty m:val="p"/>
                              </m:rPr>
                              <a:rPr lang="en-CA" sz="32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Del</m:t>
                            </m:r>
                            <m:d>
                              <m:dPr>
                                <m:ctrlPr>
                                  <a:rPr lang="en-CA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CA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CA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CA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  <m:sup>
                                    <m:r>
                                      <a:rPr lang="en-CA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</m:e>
                            </m:d>
                          </m:e>
                        </m:d>
                      </m:oMath>
                    </m:oMathPara>
                  </a14:m>
                  <a:endParaRPr lang="en-US" sz="3200" dirty="0"/>
                </a:p>
              </p:txBody>
            </p:sp>
          </mc:Choice>
          <mc:Fallback>
            <p:sp>
              <p:nvSpPr>
                <p:cNvPr id="223" name="TextBox 222">
                  <a:extLst>
                    <a:ext uri="{FF2B5EF4-FFF2-40B4-BE49-F238E27FC236}">
                      <a16:creationId xmlns:a16="http://schemas.microsoft.com/office/drawing/2014/main" id="{CBA47C8A-04B8-6282-6908-E91D413742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41625" y="16218447"/>
                  <a:ext cx="13190565" cy="555858"/>
                </a:xfrm>
                <a:prstGeom prst="rect">
                  <a:avLst/>
                </a:prstGeom>
                <a:blipFill>
                  <a:blip r:embed="rId71"/>
                  <a:stretch>
                    <a:fillRect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27" name="Google Shape;89;p1">
            <a:extLst>
              <a:ext uri="{FF2B5EF4-FFF2-40B4-BE49-F238E27FC236}">
                <a16:creationId xmlns:a16="http://schemas.microsoft.com/office/drawing/2014/main" id="{2FF1E7DB-6706-A612-53DF-5788E26A09AB}"/>
              </a:ext>
            </a:extLst>
          </p:cNvPr>
          <p:cNvSpPr txBox="1"/>
          <p:nvPr/>
        </p:nvSpPr>
        <p:spPr>
          <a:xfrm>
            <a:off x="21923026" y="26745734"/>
            <a:ext cx="4913742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SzPts val="3200"/>
            </a:pPr>
            <a:r>
              <a:rPr lang="en-CA" sz="3200" dirty="0">
                <a:solidFill>
                  <a:schemeClr val="dk1"/>
                </a:solidFill>
                <a:latin typeface="Times"/>
                <a:sym typeface="Times"/>
              </a:rPr>
              <a:t>Symbolic results</a:t>
            </a:r>
            <a:endParaRPr lang="en-US" sz="3200" dirty="0">
              <a:solidFill>
                <a:schemeClr val="dk1"/>
              </a:solidFill>
              <a:latin typeface="Times"/>
              <a:sym typeface="Time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8" name="Google Shape;98;p1">
                <a:extLst>
                  <a:ext uri="{FF2B5EF4-FFF2-40B4-BE49-F238E27FC236}">
                    <a16:creationId xmlns:a16="http://schemas.microsoft.com/office/drawing/2014/main" id="{76F583CF-61C0-D25B-34D0-C74B94BA7510}"/>
                  </a:ext>
                </a:extLst>
              </p:cNvPr>
              <p:cNvSpPr txBox="1"/>
              <p:nvPr/>
            </p:nvSpPr>
            <p:spPr>
              <a:xfrm>
                <a:off x="22244969" y="27362245"/>
                <a:ext cx="1136842" cy="5231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>
                  <a:buSzPts val="3200"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CA" sz="2800" b="0" i="0" u="none" strike="noStrike" cap="none" dirty="0">
                  <a:solidFill>
                    <a:schemeClr val="dk1"/>
                  </a:solidFill>
                  <a:latin typeface="Consolas" panose="020B0609020204030204" pitchFamily="49" charset="0"/>
                  <a:ea typeface="Times"/>
                  <a:cs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28" name="Google Shape;98;p1">
                <a:extLst>
                  <a:ext uri="{FF2B5EF4-FFF2-40B4-BE49-F238E27FC236}">
                    <a16:creationId xmlns:a16="http://schemas.microsoft.com/office/drawing/2014/main" id="{76F583CF-61C0-D25B-34D0-C74B94BA75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44969" y="27362245"/>
                <a:ext cx="1136842" cy="523180"/>
              </a:xfrm>
              <a:prstGeom prst="rect">
                <a:avLst/>
              </a:prstGeom>
              <a:blipFill>
                <a:blip r:embed="rId72"/>
                <a:stretch>
                  <a:fillRect b="-238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29" name="Table 228">
                <a:extLst>
                  <a:ext uri="{FF2B5EF4-FFF2-40B4-BE49-F238E27FC236}">
                    <a16:creationId xmlns:a16="http://schemas.microsoft.com/office/drawing/2014/main" id="{4A980FC4-4D41-ADC3-C05D-E80FCEFB73D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10420925"/>
                  </p:ext>
                </p:extLst>
              </p:nvPr>
            </p:nvGraphicFramePr>
            <p:xfrm>
              <a:off x="22654870" y="27875592"/>
              <a:ext cx="1136842" cy="1554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36842">
                      <a:extLst>
                        <a:ext uri="{9D8B030D-6E8A-4147-A177-3AD203B41FA5}">
                          <a16:colId xmlns:a16="http://schemas.microsoft.com/office/drawing/2014/main" val="757149926"/>
                        </a:ext>
                      </a:extLst>
                    </a:gridCol>
                  </a:tblGrid>
                  <a:tr h="422397">
                    <a:tc>
                      <a:txBody>
                        <a:bodyPr/>
                        <a:lstStyle/>
                        <a:p>
                          <a:pPr marL="0" marR="0" lvl="0" indent="0" algn="ctr" defTabSz="3024012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id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89577699"/>
                      </a:ext>
                    </a:extLst>
                  </a:tr>
                  <a:tr h="42239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CA" sz="28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CA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CA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CA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  <m:r>
                                  <a:rPr lang="en-CA" sz="2800" i="1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m:rPr>
                                    <m:sty m:val="p"/>
                                  </m:rPr>
                                  <a:rPr lang="en-CA" sz="2800">
                                    <a:latin typeface="Cambria Math" panose="02040503050406030204" pitchFamily="18" charset="0"/>
                                  </a:rPr>
                                  <m:t>id</m:t>
                                </m:r>
                              </m:oMath>
                            </m:oMathPara>
                          </a14:m>
                          <a:endParaRPr lang="en-US" sz="28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32479726"/>
                      </a:ext>
                    </a:extLst>
                  </a:tr>
                  <a:tr h="42239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CA" sz="28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CA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CA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CA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  <m:r>
                                  <a:rPr lang="en-CA" sz="2800" i="1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m:rPr>
                                    <m:sty m:val="p"/>
                                  </m:rPr>
                                  <a:rPr lang="en-CA" sz="2800">
                                    <a:latin typeface="Cambria Math" panose="02040503050406030204" pitchFamily="18" charset="0"/>
                                  </a:rPr>
                                  <m:t>id</m:t>
                                </m:r>
                              </m:oMath>
                            </m:oMathPara>
                          </a14:m>
                          <a:endParaRPr lang="en-US" sz="28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2605674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29" name="Table 228">
                <a:extLst>
                  <a:ext uri="{FF2B5EF4-FFF2-40B4-BE49-F238E27FC236}">
                    <a16:creationId xmlns:a16="http://schemas.microsoft.com/office/drawing/2014/main" id="{4A980FC4-4D41-ADC3-C05D-E80FCEFB73D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10420925"/>
                  </p:ext>
                </p:extLst>
              </p:nvPr>
            </p:nvGraphicFramePr>
            <p:xfrm>
              <a:off x="22654870" y="27875592"/>
              <a:ext cx="1136842" cy="1554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36842">
                      <a:extLst>
                        <a:ext uri="{9D8B030D-6E8A-4147-A177-3AD203B41FA5}">
                          <a16:colId xmlns:a16="http://schemas.microsoft.com/office/drawing/2014/main" val="757149926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pPr marL="0" marR="0" lvl="0" indent="0" algn="ctr" defTabSz="3024012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id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89577699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3"/>
                          <a:stretch>
                            <a:fillRect t="-109524" r="-1099" b="-1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32479726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3"/>
                          <a:stretch>
                            <a:fillRect t="-214634" r="-1099" b="-24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2605674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0" name="TextBox 229">
                <a:extLst>
                  <a:ext uri="{FF2B5EF4-FFF2-40B4-BE49-F238E27FC236}">
                    <a16:creationId xmlns:a16="http://schemas.microsoft.com/office/drawing/2014/main" id="{762B4ED3-B9D5-8FB0-7260-A833AA6D14B3}"/>
                  </a:ext>
                </a:extLst>
              </p:cNvPr>
              <p:cNvSpPr txBox="1"/>
              <p:nvPr/>
            </p:nvSpPr>
            <p:spPr>
              <a:xfrm>
                <a:off x="21948485" y="28357646"/>
                <a:ext cx="5908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CA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CA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CA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CA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30" name="TextBox 229">
                <a:extLst>
                  <a:ext uri="{FF2B5EF4-FFF2-40B4-BE49-F238E27FC236}">
                    <a16:creationId xmlns:a16="http://schemas.microsoft.com/office/drawing/2014/main" id="{762B4ED3-B9D5-8FB0-7260-A833AA6D14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48485" y="28357646"/>
                <a:ext cx="590894" cy="523220"/>
              </a:xfrm>
              <a:prstGeom prst="rect">
                <a:avLst/>
              </a:prstGeom>
              <a:blipFill>
                <a:blip r:embed="rId74"/>
                <a:stretch>
                  <a:fillRect b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1" name="TextBox 230">
                <a:extLst>
                  <a:ext uri="{FF2B5EF4-FFF2-40B4-BE49-F238E27FC236}">
                    <a16:creationId xmlns:a16="http://schemas.microsoft.com/office/drawing/2014/main" id="{68610C69-CA6A-500C-97CA-9208DC8B7265}"/>
                  </a:ext>
                </a:extLst>
              </p:cNvPr>
              <p:cNvSpPr txBox="1"/>
              <p:nvPr/>
            </p:nvSpPr>
            <p:spPr>
              <a:xfrm>
                <a:off x="21948485" y="28906852"/>
                <a:ext cx="5908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CA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CA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CA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CA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31" name="TextBox 230">
                <a:extLst>
                  <a:ext uri="{FF2B5EF4-FFF2-40B4-BE49-F238E27FC236}">
                    <a16:creationId xmlns:a16="http://schemas.microsoft.com/office/drawing/2014/main" id="{68610C69-CA6A-500C-97CA-9208DC8B72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48485" y="28906852"/>
                <a:ext cx="590894" cy="523220"/>
              </a:xfrm>
              <a:prstGeom prst="rect">
                <a:avLst/>
              </a:prstGeom>
              <a:blipFill>
                <a:blip r:embed="rId75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2" name="Google Shape;98;p1">
                <a:extLst>
                  <a:ext uri="{FF2B5EF4-FFF2-40B4-BE49-F238E27FC236}">
                    <a16:creationId xmlns:a16="http://schemas.microsoft.com/office/drawing/2014/main" id="{860DAA4C-F3CF-0E54-F903-FF05A1236CEB}"/>
                  </a:ext>
                </a:extLst>
              </p:cNvPr>
              <p:cNvSpPr txBox="1"/>
              <p:nvPr/>
            </p:nvSpPr>
            <p:spPr>
              <a:xfrm>
                <a:off x="24484281" y="27347745"/>
                <a:ext cx="1136842" cy="5231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>
                  <a:buSzPts val="3200"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CA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CA" sz="2800" b="0" i="0" u="none" strike="noStrike" cap="none" dirty="0">
                  <a:solidFill>
                    <a:schemeClr val="dk1"/>
                  </a:solidFill>
                  <a:latin typeface="Consolas" panose="020B0609020204030204" pitchFamily="49" charset="0"/>
                  <a:ea typeface="Times"/>
                  <a:cs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32" name="Google Shape;98;p1">
                <a:extLst>
                  <a:ext uri="{FF2B5EF4-FFF2-40B4-BE49-F238E27FC236}">
                    <a16:creationId xmlns:a16="http://schemas.microsoft.com/office/drawing/2014/main" id="{860DAA4C-F3CF-0E54-F903-FF05A1236C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84281" y="27347745"/>
                <a:ext cx="1136842" cy="523180"/>
              </a:xfrm>
              <a:prstGeom prst="rect">
                <a:avLst/>
              </a:prstGeom>
              <a:blipFill>
                <a:blip r:embed="rId76"/>
                <a:stretch>
                  <a:fillRect b="-238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33" name="Table 232">
                <a:extLst>
                  <a:ext uri="{FF2B5EF4-FFF2-40B4-BE49-F238E27FC236}">
                    <a16:creationId xmlns:a16="http://schemas.microsoft.com/office/drawing/2014/main" id="{20A4A06F-290D-FA3F-D6BD-6D02BEC16D5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77753483"/>
                  </p:ext>
                </p:extLst>
              </p:nvPr>
            </p:nvGraphicFramePr>
            <p:xfrm>
              <a:off x="24915204" y="27875592"/>
              <a:ext cx="1136842" cy="1554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36842">
                      <a:extLst>
                        <a:ext uri="{9D8B030D-6E8A-4147-A177-3AD203B41FA5}">
                          <a16:colId xmlns:a16="http://schemas.microsoft.com/office/drawing/2014/main" val="757149926"/>
                        </a:ext>
                      </a:extLst>
                    </a:gridCol>
                  </a:tblGrid>
                  <a:tr h="422397">
                    <a:tc>
                      <a:txBody>
                        <a:bodyPr/>
                        <a:lstStyle/>
                        <a:p>
                          <a:pPr marL="0" marR="0" lvl="0" indent="0" algn="ctr" defTabSz="3024012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id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89577699"/>
                      </a:ext>
                    </a:extLst>
                  </a:tr>
                  <a:tr h="42239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CA" sz="28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CA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CA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en-CA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  <m:r>
                                  <a:rPr lang="en-CA" sz="2800" i="1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m:rPr>
                                    <m:sty m:val="p"/>
                                  </m:rPr>
                                  <a:rPr lang="en-CA" sz="2800">
                                    <a:latin typeface="Cambria Math" panose="02040503050406030204" pitchFamily="18" charset="0"/>
                                  </a:rPr>
                                  <m:t>id</m:t>
                                </m:r>
                              </m:oMath>
                            </m:oMathPara>
                          </a14:m>
                          <a:endParaRPr lang="en-US" sz="28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32479726"/>
                      </a:ext>
                    </a:extLst>
                  </a:tr>
                  <a:tr h="42239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CA" sz="28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CA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CA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  <m:sup>
                                    <m:r>
                                      <a:rPr lang="en-CA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  <m:r>
                                  <a:rPr lang="en-CA" sz="2800" i="1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m:rPr>
                                    <m:sty m:val="p"/>
                                  </m:rPr>
                                  <a:rPr lang="en-CA" sz="2800">
                                    <a:latin typeface="Cambria Math" panose="02040503050406030204" pitchFamily="18" charset="0"/>
                                  </a:rPr>
                                  <m:t>id</m:t>
                                </m:r>
                              </m:oMath>
                            </m:oMathPara>
                          </a14:m>
                          <a:endParaRPr lang="en-US" sz="2800" b="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  <a:cs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2605674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33" name="Table 232">
                <a:extLst>
                  <a:ext uri="{FF2B5EF4-FFF2-40B4-BE49-F238E27FC236}">
                    <a16:creationId xmlns:a16="http://schemas.microsoft.com/office/drawing/2014/main" id="{20A4A06F-290D-FA3F-D6BD-6D02BEC16D5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77753483"/>
                  </p:ext>
                </p:extLst>
              </p:nvPr>
            </p:nvGraphicFramePr>
            <p:xfrm>
              <a:off x="24915204" y="27875592"/>
              <a:ext cx="1136842" cy="1554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36842">
                      <a:extLst>
                        <a:ext uri="{9D8B030D-6E8A-4147-A177-3AD203B41FA5}">
                          <a16:colId xmlns:a16="http://schemas.microsoft.com/office/drawing/2014/main" val="757149926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pPr marL="0" marR="0" lvl="0" indent="0" algn="ctr" defTabSz="3024012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id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89577699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7"/>
                          <a:stretch>
                            <a:fillRect t="-109524" r="-1099" b="-1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32479726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7"/>
                          <a:stretch>
                            <a:fillRect t="-214634" r="-1099" b="-24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2605674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4" name="TextBox 233">
                <a:extLst>
                  <a:ext uri="{FF2B5EF4-FFF2-40B4-BE49-F238E27FC236}">
                    <a16:creationId xmlns:a16="http://schemas.microsoft.com/office/drawing/2014/main" id="{AAD6DB44-67D9-B7CF-83B1-DAC8DB99C327}"/>
                  </a:ext>
                </a:extLst>
              </p:cNvPr>
              <p:cNvSpPr txBox="1"/>
              <p:nvPr/>
            </p:nvSpPr>
            <p:spPr>
              <a:xfrm>
                <a:off x="24208819" y="28357646"/>
                <a:ext cx="590894" cy="5370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CA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CA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CA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CA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34" name="TextBox 233">
                <a:extLst>
                  <a:ext uri="{FF2B5EF4-FFF2-40B4-BE49-F238E27FC236}">
                    <a16:creationId xmlns:a16="http://schemas.microsoft.com/office/drawing/2014/main" id="{AAD6DB44-67D9-B7CF-83B1-DAC8DB99C3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08819" y="28357646"/>
                <a:ext cx="590894" cy="537070"/>
              </a:xfrm>
              <a:prstGeom prst="rect">
                <a:avLst/>
              </a:prstGeom>
              <a:blipFill>
                <a:blip r:embed="rId7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6" name="TextBox 235">
                <a:extLst>
                  <a:ext uri="{FF2B5EF4-FFF2-40B4-BE49-F238E27FC236}">
                    <a16:creationId xmlns:a16="http://schemas.microsoft.com/office/drawing/2014/main" id="{F5A1633B-CC62-62AC-C499-F7DE0CDD794C}"/>
                  </a:ext>
                </a:extLst>
              </p:cNvPr>
              <p:cNvSpPr txBox="1"/>
              <p:nvPr/>
            </p:nvSpPr>
            <p:spPr>
              <a:xfrm>
                <a:off x="24208819" y="28906852"/>
                <a:ext cx="590894" cy="5370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CA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CA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CA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CA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36" name="TextBox 235">
                <a:extLst>
                  <a:ext uri="{FF2B5EF4-FFF2-40B4-BE49-F238E27FC236}">
                    <a16:creationId xmlns:a16="http://schemas.microsoft.com/office/drawing/2014/main" id="{F5A1633B-CC62-62AC-C499-F7DE0CDD79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08819" y="28906852"/>
                <a:ext cx="590894" cy="537070"/>
              </a:xfrm>
              <a:prstGeom prst="rect">
                <a:avLst/>
              </a:prstGeom>
              <a:blipFill>
                <a:blip r:embed="rId7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8" name="Group 277">
            <a:extLst>
              <a:ext uri="{FF2B5EF4-FFF2-40B4-BE49-F238E27FC236}">
                <a16:creationId xmlns:a16="http://schemas.microsoft.com/office/drawing/2014/main" id="{45A2F2B1-584A-FB69-21B1-EEA52D8827CC}"/>
              </a:ext>
            </a:extLst>
          </p:cNvPr>
          <p:cNvGrpSpPr/>
          <p:nvPr/>
        </p:nvGrpSpPr>
        <p:grpSpPr>
          <a:xfrm>
            <a:off x="120289" y="12585214"/>
            <a:ext cx="30046601" cy="3547996"/>
            <a:chOff x="120289" y="25907317"/>
            <a:chExt cx="30046601" cy="354799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7" name="Google Shape;89;p1">
                  <a:extLst>
                    <a:ext uri="{FF2B5EF4-FFF2-40B4-BE49-F238E27FC236}">
                      <a16:creationId xmlns:a16="http://schemas.microsoft.com/office/drawing/2014/main" id="{38B48A43-9A5F-CF20-6AB1-731FD2CC3F1A}"/>
                    </a:ext>
                  </a:extLst>
                </p:cNvPr>
                <p:cNvSpPr txBox="1"/>
                <p:nvPr/>
              </p:nvSpPr>
              <p:spPr>
                <a:xfrm>
                  <a:off x="120289" y="25922332"/>
                  <a:ext cx="7380000" cy="255450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lgDashDot"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lvl="0">
                    <a:buSzPts val="3200"/>
                  </a:pPr>
                  <a:r>
                    <a:rPr lang="en-US" sz="3200" dirty="0">
                      <a:solidFill>
                        <a:schemeClr val="dk1"/>
                      </a:solidFill>
                      <a:latin typeface="Times"/>
                      <a:sym typeface="Times"/>
                    </a:rPr>
                    <a:t>Input Analyzer</a:t>
                  </a:r>
                </a:p>
                <a:p>
                  <a:pPr marL="514350" indent="-514350">
                    <a:buSzPts val="3200"/>
                    <a:buFont typeface="+mj-lt"/>
                    <a:buAutoNum type="arabicParenR"/>
                  </a:pPr>
                  <a:r>
                    <a:rPr lang="en-US" sz="3200" dirty="0">
                      <a:solidFill>
                        <a:schemeClr val="dk1"/>
                      </a:solidFill>
                      <a:latin typeface="Times"/>
                      <a:sym typeface="Times"/>
                    </a:rPr>
                    <a:t>Check the syntax of SQL queries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cs typeface="Consolas" panose="020B0609020204030204" pitchFamily="49" charset="0"/>
                              <a:sym typeface="Times"/>
                            </a:rPr>
                          </m:ctrlPr>
                        </m:sSubPr>
                        <m:e>
                          <m:r>
                            <a:rPr lang="en-CA" sz="32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cs typeface="Consolas" panose="020B0609020204030204" pitchFamily="49" charset="0"/>
                              <a:sym typeface="Times"/>
                            </a:rPr>
                            <m:t>𝑄</m:t>
                          </m:r>
                        </m:e>
                        <m:sub>
                          <m:r>
                            <a:rPr lang="en-CA" sz="32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cs typeface="Consolas" panose="020B0609020204030204" pitchFamily="49" charset="0"/>
                              <a:sym typeface="Times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sz="3200" dirty="0">
                      <a:solidFill>
                        <a:schemeClr val="dk1"/>
                      </a:solidFill>
                      <a:latin typeface="Times"/>
                      <a:sym typeface="Times"/>
                    </a:rPr>
                    <a:t>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cs typeface="Consolas" panose="020B0609020204030204" pitchFamily="49" charset="0"/>
                              <a:sym typeface="Times"/>
                            </a:rPr>
                          </m:ctrlPr>
                        </m:sSubPr>
                        <m:e>
                          <m:r>
                            <a:rPr lang="en-CA" sz="32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cs typeface="Consolas" panose="020B0609020204030204" pitchFamily="49" charset="0"/>
                              <a:sym typeface="Times"/>
                            </a:rPr>
                            <m:t>𝑄</m:t>
                          </m:r>
                        </m:e>
                        <m:sub>
                          <m:r>
                            <a:rPr lang="en-CA" sz="32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cs typeface="Consolas" panose="020B0609020204030204" pitchFamily="49" charset="0"/>
                              <a:sym typeface="Times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US" sz="3200" dirty="0">
                      <a:solidFill>
                        <a:schemeClr val="dk1"/>
                      </a:solidFill>
                      <a:latin typeface="Times"/>
                      <a:sym typeface="Times"/>
                    </a:rPr>
                    <a:t> and schemas </a:t>
                  </a:r>
                  <a14:m>
                    <m:oMath xmlns:m="http://schemas.openxmlformats.org/officeDocument/2006/math">
                      <m:r>
                        <a:rPr lang="en-US" sz="3200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𝒮</m:t>
                      </m:r>
                    </m:oMath>
                  </a14:m>
                  <a:r>
                    <a:rPr lang="en-US" sz="3200" dirty="0">
                      <a:solidFill>
                        <a:schemeClr val="dk1"/>
                      </a:solidFill>
                      <a:latin typeface="Times"/>
                      <a:sym typeface="Times"/>
                    </a:rPr>
                    <a:t>, </a:t>
                  </a:r>
                  <a14:m>
                    <m:oMath xmlns:m="http://schemas.openxmlformats.org/officeDocument/2006/math">
                      <m:r>
                        <a:rPr lang="en-US" sz="3200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𝒞</m:t>
                      </m:r>
                    </m:oMath>
                  </a14:m>
                  <a:endParaRPr lang="en-US" sz="3200" dirty="0">
                    <a:solidFill>
                      <a:schemeClr val="dk1"/>
                    </a:solidFill>
                    <a:latin typeface="Times"/>
                    <a:sym typeface="Times"/>
                  </a:endParaRPr>
                </a:p>
                <a:p>
                  <a:pPr marL="514350" indent="-514350">
                    <a:buSzPts val="3200"/>
                    <a:buFont typeface="+mj-lt"/>
                    <a:buAutoNum type="arabicParenR"/>
                  </a:pPr>
                  <a:r>
                    <a:rPr lang="en-US" sz="3200" dirty="0">
                      <a:solidFill>
                        <a:schemeClr val="dk1"/>
                      </a:solidFill>
                      <a:latin typeface="Times"/>
                      <a:sym typeface="Times"/>
                    </a:rPr>
                    <a:t>Check the consistency between SQL queries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cs typeface="Consolas" panose="020B0609020204030204" pitchFamily="49" charset="0"/>
                              <a:sym typeface="Times"/>
                            </a:rPr>
                          </m:ctrlPr>
                        </m:sSubPr>
                        <m:e>
                          <m:r>
                            <a:rPr lang="en-CA" sz="32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cs typeface="Consolas" panose="020B0609020204030204" pitchFamily="49" charset="0"/>
                              <a:sym typeface="Times"/>
                            </a:rPr>
                            <m:t>𝑄</m:t>
                          </m:r>
                        </m:e>
                        <m:sub>
                          <m:r>
                            <a:rPr lang="en-CA" sz="32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cs typeface="Consolas" panose="020B0609020204030204" pitchFamily="49" charset="0"/>
                              <a:sym typeface="Times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sz="3200" dirty="0">
                      <a:solidFill>
                        <a:schemeClr val="dk1"/>
                      </a:solidFill>
                      <a:latin typeface="Times"/>
                      <a:sym typeface="Times"/>
                    </a:rPr>
                    <a:t>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cs typeface="Consolas" panose="020B0609020204030204" pitchFamily="49" charset="0"/>
                              <a:sym typeface="Times"/>
                            </a:rPr>
                          </m:ctrlPr>
                        </m:sSubPr>
                        <m:e>
                          <m:r>
                            <a:rPr lang="en-CA" sz="32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cs typeface="Consolas" panose="020B0609020204030204" pitchFamily="49" charset="0"/>
                              <a:sym typeface="Times"/>
                            </a:rPr>
                            <m:t>𝑄</m:t>
                          </m:r>
                        </m:e>
                        <m:sub>
                          <m:r>
                            <a:rPr lang="en-CA" sz="32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cs typeface="Consolas" panose="020B0609020204030204" pitchFamily="49" charset="0"/>
                              <a:sym typeface="Times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US" sz="3200" dirty="0">
                      <a:solidFill>
                        <a:schemeClr val="dk1"/>
                      </a:solidFill>
                      <a:latin typeface="Times"/>
                      <a:sym typeface="Times"/>
                    </a:rPr>
                    <a:t> and schemas </a:t>
                  </a:r>
                  <a14:m>
                    <m:oMath xmlns:m="http://schemas.openxmlformats.org/officeDocument/2006/math">
                      <m:r>
                        <a:rPr lang="en-US" sz="3200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𝒮</m:t>
                      </m:r>
                    </m:oMath>
                  </a14:m>
                  <a:r>
                    <a:rPr lang="en-US" sz="3200" dirty="0">
                      <a:solidFill>
                        <a:schemeClr val="dk1"/>
                      </a:solidFill>
                      <a:latin typeface="Times"/>
                      <a:sym typeface="Times"/>
                    </a:rPr>
                    <a:t>, </a:t>
                  </a:r>
                  <a14:m>
                    <m:oMath xmlns:m="http://schemas.openxmlformats.org/officeDocument/2006/math">
                      <m:r>
                        <a:rPr lang="en-US" sz="3200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𝒞</m:t>
                      </m:r>
                    </m:oMath>
                  </a14:m>
                  <a:endParaRPr lang="en-US" sz="3200" dirty="0">
                    <a:solidFill>
                      <a:schemeClr val="dk1"/>
                    </a:solidFill>
                    <a:latin typeface="Times"/>
                    <a:sym typeface="Times"/>
                  </a:endParaRPr>
                </a:p>
              </p:txBody>
            </p:sp>
          </mc:Choice>
          <mc:Fallback xmlns="">
            <p:sp>
              <p:nvSpPr>
                <p:cNvPr id="267" name="Google Shape;89;p1">
                  <a:extLst>
                    <a:ext uri="{FF2B5EF4-FFF2-40B4-BE49-F238E27FC236}">
                      <a16:creationId xmlns:a16="http://schemas.microsoft.com/office/drawing/2014/main" id="{38B48A43-9A5F-CF20-6AB1-731FD2CC3F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0289" y="25922332"/>
                  <a:ext cx="7380000" cy="2554505"/>
                </a:xfrm>
                <a:prstGeom prst="rect">
                  <a:avLst/>
                </a:prstGeom>
                <a:blipFill>
                  <a:blip r:embed="rId80"/>
                  <a:stretch>
                    <a:fillRect l="-2062" t="-2956" b="-6897"/>
                  </a:stretch>
                </a:blipFill>
                <a:ln>
                  <a:solidFill>
                    <a:schemeClr val="tx1"/>
                  </a:solidFill>
                  <a:prstDash val="lgDashDot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3" name="Google Shape;89;p1">
                  <a:extLst>
                    <a:ext uri="{FF2B5EF4-FFF2-40B4-BE49-F238E27FC236}">
                      <a16:creationId xmlns:a16="http://schemas.microsoft.com/office/drawing/2014/main" id="{6082E7E0-6092-A63F-1614-AB8ED4A8A6A6}"/>
                    </a:ext>
                  </a:extLst>
                </p:cNvPr>
                <p:cNvSpPr txBox="1"/>
                <p:nvPr/>
              </p:nvSpPr>
              <p:spPr>
                <a:xfrm>
                  <a:off x="7668873" y="25919886"/>
                  <a:ext cx="7380000" cy="255450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lgDashDot"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lvl="0">
                    <a:buSzPts val="3200"/>
                  </a:pPr>
                  <a:r>
                    <a:rPr lang="en-US" sz="3200" dirty="0">
                      <a:solidFill>
                        <a:schemeClr val="dk1"/>
                      </a:solidFill>
                      <a:latin typeface="Times"/>
                      <a:sym typeface="Times"/>
                    </a:rPr>
                    <a:t>Semantics Encoder</a:t>
                  </a:r>
                </a:p>
                <a:p>
                  <a:pPr marL="514350" lvl="0" indent="-514350">
                    <a:buSzPts val="3200"/>
                    <a:buFont typeface="+mj-lt"/>
                    <a:buAutoNum type="arabicParenR"/>
                  </a:pPr>
                  <a:r>
                    <a:rPr lang="en-US" sz="3200" dirty="0">
                      <a:solidFill>
                        <a:schemeClr val="dk1"/>
                      </a:solidFill>
                      <a:latin typeface="Times"/>
                      <a:sym typeface="Times"/>
                    </a:rPr>
                    <a:t>Build symbolic database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Γ</m:t>
                      </m:r>
                    </m:oMath>
                  </a14:m>
                  <a:r>
                    <a:rPr lang="en-US" sz="3200" dirty="0">
                      <a:solidFill>
                        <a:schemeClr val="dk1"/>
                      </a:solidFill>
                      <a:latin typeface="Times"/>
                      <a:sym typeface="Times"/>
                    </a:rPr>
                    <a:t> over bound </a:t>
                  </a:r>
                  <a14:m>
                    <m:oMath xmlns:m="http://schemas.openxmlformats.org/officeDocument/2006/math">
                      <m:r>
                        <a:rPr lang="en-CA" sz="3200" i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sym typeface="Times"/>
                        </a:rPr>
                        <m:t>𝑁</m:t>
                      </m:r>
                    </m:oMath>
                  </a14:m>
                  <a:endParaRPr lang="en-US" sz="3200" dirty="0">
                    <a:solidFill>
                      <a:schemeClr val="dk1"/>
                    </a:solidFill>
                    <a:latin typeface="Times"/>
                    <a:sym typeface="Times"/>
                  </a:endParaRPr>
                </a:p>
                <a:p>
                  <a:pPr marL="514350" lvl="0" indent="-514350">
                    <a:buSzPts val="3200"/>
                    <a:buFont typeface="+mj-lt"/>
                    <a:buAutoNum type="arabicParenR"/>
                  </a:pPr>
                  <a:r>
                    <a:rPr lang="en-US" sz="3200" dirty="0">
                      <a:solidFill>
                        <a:schemeClr val="dk1"/>
                      </a:solidFill>
                      <a:latin typeface="Times"/>
                      <a:sym typeface="Times"/>
                    </a:rPr>
                    <a:t>Encode integrity constraints </a:t>
                  </a:r>
                  <a14:m>
                    <m:oMath xmlns:m="http://schemas.openxmlformats.org/officeDocument/2006/math">
                      <m:r>
                        <a:rPr lang="el-GR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𝒞</m:t>
                      </m:r>
                    </m:oMath>
                  </a14:m>
                  <a:r>
                    <a:rPr lang="en-US" sz="3200" dirty="0">
                      <a:solidFill>
                        <a:schemeClr val="dk1"/>
                      </a:solidFill>
                      <a:latin typeface="Times"/>
                      <a:sym typeface="Times"/>
                    </a:rPr>
                    <a:t> into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l-GR" sz="3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el-GR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𝒞</m:t>
                          </m:r>
                        </m:sub>
                      </m:sSub>
                    </m:oMath>
                  </a14:m>
                  <a:endParaRPr lang="en-US" sz="3200" dirty="0">
                    <a:solidFill>
                      <a:schemeClr val="dk1"/>
                    </a:solidFill>
                    <a:latin typeface="Times"/>
                    <a:sym typeface="Times"/>
                  </a:endParaRPr>
                </a:p>
                <a:p>
                  <a:pPr marL="514350" indent="-514350">
                    <a:buSzPts val="3200"/>
                    <a:buFont typeface="+mj-lt"/>
                    <a:buAutoNum type="arabicParenR"/>
                  </a:pPr>
                  <a:r>
                    <a:rPr lang="en-US" sz="3200" dirty="0">
                      <a:solidFill>
                        <a:schemeClr val="dk1"/>
                      </a:solidFill>
                      <a:latin typeface="Times"/>
                      <a:sym typeface="Times"/>
                    </a:rPr>
                    <a:t>Symbolically execute SQL queries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cs typeface="Consolas" panose="020B0609020204030204" pitchFamily="49" charset="0"/>
                              <a:sym typeface="Times"/>
                            </a:rPr>
                          </m:ctrlPr>
                        </m:sSubPr>
                        <m:e>
                          <m:r>
                            <a:rPr lang="en-CA" sz="32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cs typeface="Consolas" panose="020B0609020204030204" pitchFamily="49" charset="0"/>
                              <a:sym typeface="Times"/>
                            </a:rPr>
                            <m:t>𝑄</m:t>
                          </m:r>
                        </m:e>
                        <m:sub>
                          <m:r>
                            <a:rPr lang="en-CA" sz="32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cs typeface="Consolas" panose="020B0609020204030204" pitchFamily="49" charset="0"/>
                              <a:sym typeface="Times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sz="3200" dirty="0">
                      <a:solidFill>
                        <a:schemeClr val="dk1"/>
                      </a:solidFill>
                      <a:latin typeface="Times"/>
                      <a:sym typeface="Times"/>
                    </a:rPr>
                    <a:t>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cs typeface="Consolas" panose="020B0609020204030204" pitchFamily="49" charset="0"/>
                              <a:sym typeface="Times"/>
                            </a:rPr>
                          </m:ctrlPr>
                        </m:sSubPr>
                        <m:e>
                          <m:r>
                            <a:rPr lang="en-CA" sz="32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cs typeface="Consolas" panose="020B0609020204030204" pitchFamily="49" charset="0"/>
                              <a:sym typeface="Times"/>
                            </a:rPr>
                            <m:t>𝑄</m:t>
                          </m:r>
                        </m:e>
                        <m:sub>
                          <m:r>
                            <a:rPr lang="en-CA" sz="32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cs typeface="Consolas" panose="020B0609020204030204" pitchFamily="49" charset="0"/>
                              <a:sym typeface="Times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US" sz="3200" dirty="0">
                      <a:solidFill>
                        <a:schemeClr val="dk1"/>
                      </a:solidFill>
                      <a:latin typeface="Times"/>
                      <a:sym typeface="Times"/>
                    </a:rPr>
                    <a:t> into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sz="3200" dirty="0">
                      <a:latin typeface="Consolas" panose="020B0609020204030204" pitchFamily="49" charset="0"/>
                    </a:rPr>
                    <a:t>,</a:t>
                  </a:r>
                  <a:r>
                    <a:rPr lang="en-US" sz="3200" dirty="0">
                      <a:ea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endParaRPr lang="en-US" sz="3200" dirty="0">
                    <a:latin typeface="Consolas" panose="020B0609020204030204" pitchFamily="49" charset="0"/>
                  </a:endParaRPr>
                </a:p>
              </p:txBody>
            </p:sp>
          </mc:Choice>
          <mc:Fallback xmlns="">
            <p:sp>
              <p:nvSpPr>
                <p:cNvPr id="273" name="Google Shape;89;p1">
                  <a:extLst>
                    <a:ext uri="{FF2B5EF4-FFF2-40B4-BE49-F238E27FC236}">
                      <a16:creationId xmlns:a16="http://schemas.microsoft.com/office/drawing/2014/main" id="{6082E7E0-6092-A63F-1614-AB8ED4A8A6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68873" y="25919886"/>
                  <a:ext cx="7380000" cy="2554505"/>
                </a:xfrm>
                <a:prstGeom prst="rect">
                  <a:avLst/>
                </a:prstGeom>
                <a:blipFill>
                  <a:blip r:embed="rId81"/>
                  <a:stretch>
                    <a:fillRect l="-2058" t="-2956" r="-172" b="-5911"/>
                  </a:stretch>
                </a:blipFill>
                <a:ln>
                  <a:solidFill>
                    <a:schemeClr val="tx1"/>
                  </a:solidFill>
                  <a:prstDash val="lgDashDot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4" name="Google Shape;89;p1">
                  <a:extLst>
                    <a:ext uri="{FF2B5EF4-FFF2-40B4-BE49-F238E27FC236}">
                      <a16:creationId xmlns:a16="http://schemas.microsoft.com/office/drawing/2014/main" id="{E5BF4222-4BC4-D91E-6546-95B03F806BDE}"/>
                    </a:ext>
                  </a:extLst>
                </p:cNvPr>
                <p:cNvSpPr txBox="1"/>
                <p:nvPr/>
              </p:nvSpPr>
              <p:spPr>
                <a:xfrm>
                  <a:off x="15234917" y="25907317"/>
                  <a:ext cx="6014944" cy="210438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lgDashDot"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lvl="0">
                    <a:buSzPts val="3200"/>
                  </a:pPr>
                  <a:r>
                    <a:rPr lang="en-US" sz="3200" dirty="0">
                      <a:solidFill>
                        <a:schemeClr val="dk1"/>
                      </a:solidFill>
                      <a:latin typeface="Times"/>
                      <a:sym typeface="Times"/>
                    </a:rPr>
                    <a:t>Equality Checker</a:t>
                  </a:r>
                </a:p>
                <a:p>
                  <a:pPr marL="514350" indent="-514350">
                    <a:buSzPts val="3200"/>
                    <a:buFont typeface="+mj-lt"/>
                    <a:buAutoNum type="arabicParenR"/>
                  </a:pPr>
                  <a:r>
                    <a:rPr lang="en-CA" sz="3200" dirty="0">
                      <a:solidFill>
                        <a:schemeClr val="dk1"/>
                      </a:solidFill>
                      <a:latin typeface="Times"/>
                      <a:sym typeface="Times"/>
                    </a:rPr>
                    <a:t>Check the satisfiability of </a:t>
                  </a:r>
                  <a:endParaRPr lang="en-CA" sz="3200" i="1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pPr lvl="1">
                    <a:buSzPts val="32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l-GR" sz="3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Φ</m:t>
                            </m:r>
                          </m:e>
                          <m:sub>
                            <m:r>
                              <a:rPr lang="el-GR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𝒞</m:t>
                            </m:r>
                          </m:sub>
                        </m:sSub>
                        <m:r>
                          <a:rPr lang="el-GR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∧</m:t>
                        </m:r>
                        <m:sSub>
                          <m:sSubPr>
                            <m:ctrlPr>
                              <a:rPr lang="el-GR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Φ</m:t>
                            </m:r>
                          </m:e>
                          <m:sub>
                            <m:sSub>
                              <m:sSubPr>
                                <m:ctrlPr>
                                  <a:rPr lang="el-GR" sz="32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r>
                          <a:rPr lang="el-GR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∧</m:t>
                        </m:r>
                        <m:sSub>
                          <m:sSubPr>
                            <m:ctrlPr>
                              <a:rPr lang="el-GR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Φ</m:t>
                            </m:r>
                          </m:e>
                          <m:sub>
                            <m:sSub>
                              <m:sSubPr>
                                <m:ctrlPr>
                                  <a:rPr lang="el-GR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  <m:r>
                          <a:rPr lang="el-GR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∧</m:t>
                        </m:r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l-GR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</m:t>
                        </m:r>
                        <m:sSub>
                          <m:sSubPr>
                            <m:ctrlPr>
                              <a:rPr lang="el-GR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3200" dirty="0"/>
                </a:p>
                <a:p>
                  <a:pPr lvl="0">
                    <a:buSzPts val="3200"/>
                  </a:pPr>
                  <a:r>
                    <a:rPr lang="en-CA" sz="3200" dirty="0">
                      <a:solidFill>
                        <a:schemeClr val="dk1"/>
                      </a:solidFill>
                      <a:latin typeface="Times"/>
                      <a:sym typeface="Times"/>
                    </a:rPr>
                    <a:t>     using Z3</a:t>
                  </a:r>
                  <a:endParaRPr lang="en-US" sz="3200" dirty="0">
                    <a:latin typeface="Consolas" panose="020B0609020204030204" pitchFamily="49" charset="0"/>
                  </a:endParaRPr>
                </a:p>
              </p:txBody>
            </p:sp>
          </mc:Choice>
          <mc:Fallback xmlns="">
            <p:sp>
              <p:nvSpPr>
                <p:cNvPr id="274" name="Google Shape;89;p1">
                  <a:extLst>
                    <a:ext uri="{FF2B5EF4-FFF2-40B4-BE49-F238E27FC236}">
                      <a16:creationId xmlns:a16="http://schemas.microsoft.com/office/drawing/2014/main" id="{E5BF4222-4BC4-D91E-6546-95B03F806B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34917" y="25907317"/>
                  <a:ext cx="6014944" cy="2104382"/>
                </a:xfrm>
                <a:prstGeom prst="rect">
                  <a:avLst/>
                </a:prstGeom>
                <a:blipFill>
                  <a:blip r:embed="rId82"/>
                  <a:stretch>
                    <a:fillRect l="-2526" t="-3571" b="-7143"/>
                  </a:stretch>
                </a:blipFill>
                <a:ln>
                  <a:solidFill>
                    <a:schemeClr val="tx1"/>
                  </a:solidFill>
                  <a:prstDash val="lgDashDot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5" name="Google Shape;89;p1">
              <a:extLst>
                <a:ext uri="{FF2B5EF4-FFF2-40B4-BE49-F238E27FC236}">
                  <a16:creationId xmlns:a16="http://schemas.microsoft.com/office/drawing/2014/main" id="{374631D6-5CC0-92DD-F6F6-F6012BFBE353}"/>
                </a:ext>
              </a:extLst>
            </p:cNvPr>
            <p:cNvSpPr txBox="1"/>
            <p:nvPr/>
          </p:nvSpPr>
          <p:spPr>
            <a:xfrm>
              <a:off x="21435905" y="25915923"/>
              <a:ext cx="8730985" cy="353939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lgDashDot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lvl="0">
                <a:buSzPts val="3200"/>
              </a:pPr>
              <a:r>
                <a:rPr lang="en-US" sz="3200" dirty="0">
                  <a:solidFill>
                    <a:schemeClr val="dk1"/>
                  </a:solidFill>
                  <a:latin typeface="Times"/>
                  <a:sym typeface="Times"/>
                </a:rPr>
                <a:t>Counterexample Generator</a:t>
              </a:r>
            </a:p>
            <a:p>
              <a:pPr marL="514350" lvl="0" indent="-514350">
                <a:buSzPts val="3200"/>
                <a:buFont typeface="+mj-lt"/>
                <a:buAutoNum type="arabicParenR"/>
              </a:pPr>
              <a:r>
                <a:rPr lang="en-US" sz="3200" dirty="0">
                  <a:solidFill>
                    <a:schemeClr val="dk1"/>
                  </a:solidFill>
                  <a:latin typeface="Times"/>
                  <a:sym typeface="Times"/>
                </a:rPr>
                <a:t>Generate executable counterexample (i.e., SQL codes)</a:t>
              </a:r>
            </a:p>
            <a:p>
              <a:pPr marL="514350" lvl="0" indent="-514350">
                <a:buSzPts val="3200"/>
                <a:buFont typeface="+mj-lt"/>
                <a:buAutoNum type="arabicParenR"/>
              </a:pPr>
              <a:r>
                <a:rPr lang="en-US" sz="3200" dirty="0">
                  <a:solidFill>
                    <a:schemeClr val="dk1"/>
                  </a:solidFill>
                  <a:latin typeface="Times"/>
                  <a:sym typeface="Times"/>
                </a:rPr>
                <a:t>Compare symbolic results against execution results using DBMSs</a:t>
              </a:r>
            </a:p>
            <a:p>
              <a:pPr marL="514350" lvl="0" indent="-514350">
                <a:buSzPts val="3200"/>
                <a:buFont typeface="+mj-lt"/>
                <a:buAutoNum type="arabicParenR"/>
              </a:pPr>
              <a:r>
                <a:rPr lang="en-US" sz="3200" dirty="0">
                  <a:solidFill>
                    <a:schemeClr val="dk1"/>
                  </a:solidFill>
                  <a:latin typeface="Times"/>
                  <a:sym typeface="Times"/>
                </a:rPr>
                <a:t>Trigger alerts for manual inspection if potential DBMS bugs are found</a:t>
              </a:r>
            </a:p>
          </p:txBody>
        </p:sp>
      </p:grpSp>
      <p:pic>
        <p:nvPicPr>
          <p:cNvPr id="284" name="Picture 283">
            <a:extLst>
              <a:ext uri="{FF2B5EF4-FFF2-40B4-BE49-F238E27FC236}">
                <a16:creationId xmlns:a16="http://schemas.microsoft.com/office/drawing/2014/main" id="{AB92DD7A-B907-1AE4-2914-85D2976840DF}"/>
              </a:ext>
            </a:extLst>
          </p:cNvPr>
          <p:cNvPicPr>
            <a:picLocks noChangeAspect="1"/>
          </p:cNvPicPr>
          <p:nvPr/>
        </p:nvPicPr>
        <p:blipFill>
          <a:blip r:embed="rId83"/>
          <a:stretch>
            <a:fillRect/>
          </a:stretch>
        </p:blipFill>
        <p:spPr>
          <a:xfrm>
            <a:off x="78509" y="40567647"/>
            <a:ext cx="3030967" cy="2219504"/>
          </a:xfrm>
          <a:prstGeom prst="rect">
            <a:avLst/>
          </a:prstGeom>
        </p:spPr>
      </p:pic>
      <p:sp>
        <p:nvSpPr>
          <p:cNvPr id="154" name="文本框 5">
            <a:extLst>
              <a:ext uri="{FF2B5EF4-FFF2-40B4-BE49-F238E27FC236}">
                <a16:creationId xmlns:a16="http://schemas.microsoft.com/office/drawing/2014/main" id="{973947AD-EBEC-3FF7-A92A-95DDF7271E35}"/>
              </a:ext>
            </a:extLst>
          </p:cNvPr>
          <p:cNvSpPr txBox="1"/>
          <p:nvPr/>
        </p:nvSpPr>
        <p:spPr>
          <a:xfrm>
            <a:off x="4131500" y="40567647"/>
            <a:ext cx="29773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i="1" dirty="0">
                <a:latin typeface="Times" panose="02020603050405020304" pitchFamily="18" charset="0"/>
                <a:cs typeface="Times" panose="02020603050405020304" pitchFamily="18" charset="0"/>
              </a:rPr>
              <a:t>Good scalability</a:t>
            </a:r>
            <a:endParaRPr lang="en-US" sz="2800" i="1" dirty="0">
              <a:latin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99155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3743</TotalTime>
  <Words>1364</Words>
  <Application>Microsoft Macintosh PowerPoint</Application>
  <PresentationFormat>Custom</PresentationFormat>
  <Paragraphs>245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Times</vt:lpstr>
      <vt:lpstr>Aptos</vt:lpstr>
      <vt:lpstr>Aptos Display</vt:lpstr>
      <vt:lpstr>Arial</vt:lpstr>
      <vt:lpstr>Cambria Math</vt:lpstr>
      <vt:lpstr>Consolas</vt:lpstr>
      <vt:lpstr>Impact</vt:lpstr>
      <vt:lpstr>Trebuchet MS</vt:lpstr>
      <vt:lpstr>Office Theme</vt:lpstr>
      <vt:lpstr>Demonstration of the VeriEQL Equivalence Checker for Complex SQL Queries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Yang He</dc:creator>
  <cp:lastModifiedBy>Yang He</cp:lastModifiedBy>
  <cp:revision>519</cp:revision>
  <dcterms:created xsi:type="dcterms:W3CDTF">2024-08-13T02:34:01Z</dcterms:created>
  <dcterms:modified xsi:type="dcterms:W3CDTF">2025-04-01T20:40:47Z</dcterms:modified>
</cp:coreProperties>
</file>