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34"/>
  </p:notesMasterIdLst>
  <p:sldIdLst>
    <p:sldId id="256" r:id="rId2"/>
    <p:sldId id="261" r:id="rId3"/>
    <p:sldId id="320" r:id="rId4"/>
    <p:sldId id="295" r:id="rId5"/>
    <p:sldId id="296" r:id="rId6"/>
    <p:sldId id="340" r:id="rId7"/>
    <p:sldId id="316" r:id="rId8"/>
    <p:sldId id="317" r:id="rId9"/>
    <p:sldId id="341" r:id="rId10"/>
    <p:sldId id="300" r:id="rId11"/>
    <p:sldId id="343" r:id="rId12"/>
    <p:sldId id="344" r:id="rId13"/>
    <p:sldId id="345" r:id="rId14"/>
    <p:sldId id="318" r:id="rId15"/>
    <p:sldId id="268" r:id="rId16"/>
    <p:sldId id="324" r:id="rId17"/>
    <p:sldId id="276" r:id="rId18"/>
    <p:sldId id="331" r:id="rId19"/>
    <p:sldId id="274" r:id="rId20"/>
    <p:sldId id="332" r:id="rId21"/>
    <p:sldId id="319" r:id="rId22"/>
    <p:sldId id="277" r:id="rId23"/>
    <p:sldId id="333" r:id="rId24"/>
    <p:sldId id="289" r:id="rId25"/>
    <p:sldId id="299" r:id="rId26"/>
    <p:sldId id="338" r:id="rId27"/>
    <p:sldId id="267" r:id="rId28"/>
    <p:sldId id="266" r:id="rId29"/>
    <p:sldId id="264" r:id="rId30"/>
    <p:sldId id="346" r:id="rId31"/>
    <p:sldId id="334"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F1C8"/>
    <a:srgbClr val="E1F8E4"/>
    <a:srgbClr val="FF6666"/>
    <a:srgbClr val="BFD9E9"/>
    <a:srgbClr val="FEFFB3"/>
    <a:srgbClr val="FFFFFF"/>
    <a:srgbClr val="156082"/>
    <a:srgbClr val="FBE3D6"/>
    <a:srgbClr val="80B2D4"/>
    <a:srgbClr val="FFFF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8C5700-7BA3-3C41-B74E-80CCA4372EBA}" v="219" dt="2025-06-19T21:57:28.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7"/>
    <p:restoredTop sz="59665"/>
  </p:normalViewPr>
  <p:slideViewPr>
    <p:cSldViewPr snapToGrid="0">
      <p:cViewPr varScale="1">
        <p:scale>
          <a:sx n="65" d="100"/>
          <a:sy n="65" d="100"/>
        </p:scale>
        <p:origin x="2184" y="192"/>
      </p:cViewPr>
      <p:guideLst/>
    </p:cSldViewPr>
  </p:slideViewPr>
  <p:notesTextViewPr>
    <p:cViewPr>
      <p:scale>
        <a:sx n="170" d="100"/>
        <a:sy n="17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EBFF2-AC90-2C45-AB1E-8CDD324E0941}" type="datetimeFigureOut">
              <a:rPr lang="en-US" smtClean="0"/>
              <a:t>6/21/25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A1B02B-49BE-0C41-BEC7-A9A3467F9161}" type="slidenum">
              <a:rPr lang="en-US" smtClean="0"/>
              <a:t>‹#›</a:t>
            </a:fld>
            <a:endParaRPr lang="en-US"/>
          </a:p>
        </p:txBody>
      </p:sp>
    </p:spTree>
    <p:extLst>
      <p:ext uri="{BB962C8B-B14F-4D97-AF65-F5344CB8AC3E}">
        <p14:creationId xmlns:p14="http://schemas.microsoft.com/office/powerpoint/2010/main" val="1257808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a:solidFill>
                  <a:schemeClr val="tx1"/>
                </a:solidFill>
                <a:effectLst/>
                <a:latin typeface="+mn-lt"/>
                <a:ea typeface="+mn-ea"/>
                <a:cs typeface="+mn-cs"/>
              </a:rPr>
              <a:t>Hi everyone! My name is Yang He from SFU. I am going to present our paper: [title]. It is a joint work with RF and ID from UT, and YW from SFU as well.</a:t>
            </a:r>
          </a:p>
          <a:p>
            <a:endParaRPr lang="en-CA" sz="1200" b="0" i="0" u="none" strike="noStrike"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A1B02B-49BE-0C41-BEC7-A9A3467F9161}" type="slidenum">
              <a:rPr lang="en-US" smtClean="0"/>
              <a:t>0</a:t>
            </a:fld>
            <a:endParaRPr lang="en-US"/>
          </a:p>
        </p:txBody>
      </p:sp>
    </p:spTree>
    <p:extLst>
      <p:ext uri="{BB962C8B-B14F-4D97-AF65-F5344CB8AC3E}">
        <p14:creationId xmlns:p14="http://schemas.microsoft.com/office/powerpoint/2010/main" val="2125177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C2E22-382F-31CA-D2F7-B5342ABC8A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8E81ED-F94D-2C34-9BA6-F55C28B9F7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762233-DD66-7021-3218-3C33F229B967}"/>
              </a:ext>
            </a:extLst>
          </p:cNvPr>
          <p:cNvSpPr>
            <a:spLocks noGrp="1"/>
          </p:cNvSpPr>
          <p:nvPr>
            <p:ph type="body" idx="1"/>
          </p:nvPr>
        </p:nvSpPr>
        <p:spPr/>
        <p:txBody>
          <a:bodyPr/>
          <a:lstStyle/>
          <a:p>
            <a:r>
              <a:rPr lang="en-CA" dirty="0"/>
              <a:t>Now, we have an equivalence definition between G/R queries, but how do we check it?</a:t>
            </a:r>
          </a:p>
          <a:p>
            <a:endParaRPr lang="en-CA" dirty="0"/>
          </a:p>
          <a:p>
            <a:r>
              <a:rPr lang="en-CA" sz="1200" b="0" i="0" u="none" strike="noStrike" kern="1200" dirty="0">
                <a:solidFill>
                  <a:schemeClr val="tx1"/>
                </a:solidFill>
                <a:effectLst/>
                <a:latin typeface="+mn-lt"/>
                <a:ea typeface="+mn-ea"/>
                <a:cs typeface="+mn-cs"/>
              </a:rPr>
              <a:t>👆</a:t>
            </a:r>
            <a:r>
              <a:rPr lang="en-CA" dirty="0"/>
              <a:t>A strawman idea is to [symbolically XX].</a:t>
            </a:r>
          </a:p>
          <a:p>
            <a:endParaRPr lang="en-CA" dirty="0"/>
          </a:p>
          <a:p>
            <a:r>
              <a:rPr lang="en-CA" sz="1200" b="0" i="0" u="none" strike="noStrike" kern="1200" dirty="0">
                <a:solidFill>
                  <a:schemeClr val="tx1"/>
                </a:solidFill>
                <a:effectLst/>
                <a:latin typeface="+mn-lt"/>
                <a:ea typeface="+mn-ea"/>
                <a:cs typeface="+mn-cs"/>
              </a:rPr>
              <a:t>👆</a:t>
            </a:r>
            <a:r>
              <a:rPr lang="en-CA" dirty="0"/>
              <a:t>However, checking equivalence in this way presents a problem. We [need XX].</a:t>
            </a:r>
          </a:p>
          <a:p>
            <a:endParaRPr lang="en-CA" dirty="0"/>
          </a:p>
          <a:p>
            <a:r>
              <a:rPr lang="en-CA" sz="1200" b="0" i="0" u="none" strike="noStrike" kern="1200" dirty="0">
                <a:solidFill>
                  <a:schemeClr val="tx1"/>
                </a:solidFill>
                <a:effectLst/>
                <a:latin typeface="+mn-lt"/>
                <a:ea typeface="+mn-ea"/>
                <a:cs typeface="+mn-cs"/>
              </a:rPr>
              <a:t>👆</a:t>
            </a:r>
            <a:r>
              <a:rPr lang="en-CA" dirty="0"/>
              <a:t>Unfortunately, from our preliminary experience, such an SMT encoding does not work well in this verification task.</a:t>
            </a:r>
          </a:p>
          <a:p>
            <a:endParaRPr lang="en-CA" dirty="0"/>
          </a:p>
        </p:txBody>
      </p:sp>
      <p:sp>
        <p:nvSpPr>
          <p:cNvPr id="4" name="Slide Number Placeholder 3">
            <a:extLst>
              <a:ext uri="{FF2B5EF4-FFF2-40B4-BE49-F238E27FC236}">
                <a16:creationId xmlns:a16="http://schemas.microsoft.com/office/drawing/2014/main" id="{CC7D1282-8AF6-84B5-07BD-A461521D5D73}"/>
              </a:ext>
            </a:extLst>
          </p:cNvPr>
          <p:cNvSpPr>
            <a:spLocks noGrp="1"/>
          </p:cNvSpPr>
          <p:nvPr>
            <p:ph type="sldNum" sz="quarter" idx="5"/>
          </p:nvPr>
        </p:nvSpPr>
        <p:spPr/>
        <p:txBody>
          <a:bodyPr/>
          <a:lstStyle/>
          <a:p>
            <a:fld id="{D6A1B02B-49BE-0C41-BEC7-A9A3467F9161}" type="slidenum">
              <a:rPr lang="en-US" smtClean="0"/>
              <a:t>9</a:t>
            </a:fld>
            <a:endParaRPr lang="en-US"/>
          </a:p>
        </p:txBody>
      </p:sp>
    </p:spTree>
    <p:extLst>
      <p:ext uri="{BB962C8B-B14F-4D97-AF65-F5344CB8AC3E}">
        <p14:creationId xmlns:p14="http://schemas.microsoft.com/office/powerpoint/2010/main" val="2266370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1970D-1352-B6B2-8AF0-C04F83500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B42B6E-B10A-BFAC-F284-E90643FBCC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AF3CD7-556A-74DA-EE5F-C59C7249AD88}"/>
              </a:ext>
            </a:extLst>
          </p:cNvPr>
          <p:cNvSpPr>
            <a:spLocks noGrp="1"/>
          </p:cNvSpPr>
          <p:nvPr>
            <p:ph type="body" idx="1"/>
          </p:nvPr>
        </p:nvSpPr>
        <p:spPr/>
        <p:txBody>
          <a:bodyPr/>
          <a:lstStyle/>
          <a:p>
            <a:r>
              <a:rPr lang="en-CA" dirty="0"/>
              <a:t>To solve this issue, we [reduce XXX].</a:t>
            </a:r>
          </a:p>
          <a:p>
            <a:endParaRPr lang="en-CA" dirty="0"/>
          </a:p>
          <a:p>
            <a:r>
              <a:rPr lang="en-CA" sz="1200" b="0" i="0" u="none" strike="noStrike" kern="1200" dirty="0">
                <a:solidFill>
                  <a:schemeClr val="tx1"/>
                </a:solidFill>
                <a:effectLst/>
                <a:latin typeface="+mn-lt"/>
                <a:ea typeface="+mn-ea"/>
                <a:cs typeface="+mn-cs"/>
              </a:rPr>
              <a:t>👆Concretely, w</a:t>
            </a:r>
            <a:r>
              <a:rPr lang="en-CA" dirty="0"/>
              <a:t>e first translate the G query into a R query using </a:t>
            </a:r>
            <a:r>
              <a:rPr lang="en-CA" dirty="0" err="1"/>
              <a:t>transpilation</a:t>
            </a:r>
            <a:r>
              <a:rPr lang="en-CA" dirty="0"/>
              <a:t>, and then leverage existing methods to verify = over two R queries. </a:t>
            </a:r>
          </a:p>
          <a:p>
            <a:endParaRPr lang="en-CA" dirty="0"/>
          </a:p>
        </p:txBody>
      </p:sp>
      <p:sp>
        <p:nvSpPr>
          <p:cNvPr id="4" name="Slide Number Placeholder 3">
            <a:extLst>
              <a:ext uri="{FF2B5EF4-FFF2-40B4-BE49-F238E27FC236}">
                <a16:creationId xmlns:a16="http://schemas.microsoft.com/office/drawing/2014/main" id="{90CE2478-9EB1-F1AB-7FD9-EBB31610C1E2}"/>
              </a:ext>
            </a:extLst>
          </p:cNvPr>
          <p:cNvSpPr>
            <a:spLocks noGrp="1"/>
          </p:cNvSpPr>
          <p:nvPr>
            <p:ph type="sldNum" sz="quarter" idx="5"/>
          </p:nvPr>
        </p:nvSpPr>
        <p:spPr/>
        <p:txBody>
          <a:bodyPr/>
          <a:lstStyle/>
          <a:p>
            <a:fld id="{D6A1B02B-49BE-0C41-BEC7-A9A3467F9161}" type="slidenum">
              <a:rPr lang="en-US" smtClean="0"/>
              <a:t>10</a:t>
            </a:fld>
            <a:endParaRPr lang="en-US"/>
          </a:p>
        </p:txBody>
      </p:sp>
    </p:spTree>
    <p:extLst>
      <p:ext uri="{BB962C8B-B14F-4D97-AF65-F5344CB8AC3E}">
        <p14:creationId xmlns:p14="http://schemas.microsoft.com/office/powerpoint/2010/main" val="2904252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9C8B3-7DFC-7F67-561C-780C766701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CC0CD9-0499-8D29-AB00-D6B8850958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2683CE-0E4E-7B49-A9EE-612B2C3FAEA9}"/>
              </a:ext>
            </a:extLst>
          </p:cNvPr>
          <p:cNvSpPr>
            <a:spLocks noGrp="1"/>
          </p:cNvSpPr>
          <p:nvPr>
            <p:ph type="body" idx="1"/>
          </p:nvPr>
        </p:nvSpPr>
        <p:spPr/>
        <p:txBody>
          <a:bodyPr/>
          <a:lstStyle/>
          <a:p>
            <a:r>
              <a:rPr lang="en-CA" dirty="0"/>
              <a:t>If we can automatically </a:t>
            </a:r>
            <a:r>
              <a:rPr lang="en-CA" dirty="0" err="1"/>
              <a:t>transpile</a:t>
            </a:r>
            <a:r>
              <a:rPr lang="en-CA" dirty="0"/>
              <a:t> graph queries into relational queries, why do need to verify equivalence between the two relational queries?</a:t>
            </a:r>
            <a:endParaRPr lang="en-US" dirty="0"/>
          </a:p>
          <a:p>
            <a:endParaRPr lang="en-CA" dirty="0"/>
          </a:p>
          <a:p>
            <a:r>
              <a:rPr lang="en-CA" sz="1200" b="0" i="0" u="none" strike="noStrike" kern="1200" dirty="0">
                <a:solidFill>
                  <a:schemeClr val="tx1"/>
                </a:solidFill>
                <a:effectLst/>
                <a:latin typeface="+mn-lt"/>
                <a:ea typeface="+mn-ea"/>
                <a:cs typeface="+mn-cs"/>
              </a:rPr>
              <a:t>👆</a:t>
            </a:r>
            <a:r>
              <a:rPr lang="en-CA" dirty="0"/>
              <a:t>The reason is that: [A graph schema XXX]</a:t>
            </a:r>
          </a:p>
          <a:p>
            <a:endParaRPr lang="en-CA" dirty="0"/>
          </a:p>
          <a:p>
            <a:r>
              <a:rPr lang="en-CA" sz="1200" b="0" i="0" u="none" strike="noStrike" kern="1200" dirty="0">
                <a:solidFill>
                  <a:schemeClr val="tx1"/>
                </a:solidFill>
                <a:effectLst/>
                <a:latin typeface="+mn-lt"/>
                <a:ea typeface="+mn-ea"/>
                <a:cs typeface="+mn-cs"/>
              </a:rPr>
              <a:t>👆</a:t>
            </a:r>
            <a:r>
              <a:rPr lang="en-CA" dirty="0"/>
              <a:t>More specifically, let‘s consider this example. </a:t>
            </a:r>
          </a:p>
          <a:p>
            <a:r>
              <a:rPr lang="en-CA" dirty="0"/>
              <a:t>Given these two schemas, it’s difficult to </a:t>
            </a:r>
            <a:r>
              <a:rPr lang="en-CA" dirty="0" err="1"/>
              <a:t>transpile</a:t>
            </a:r>
            <a:r>
              <a:rPr lang="en-CA" dirty="0"/>
              <a:t> a G query</a:t>
            </a:r>
            <a:r>
              <a:rPr lang="zh-CN" altLang="en-US" dirty="0"/>
              <a:t> </a:t>
            </a:r>
            <a:r>
              <a:rPr lang="en-US" altLang="zh-CN" dirty="0"/>
              <a:t>over this G schema</a:t>
            </a:r>
            <a:r>
              <a:rPr lang="en-CA" dirty="0"/>
              <a:t> to a R query over this target R schema; instead generating a R query over another R schema that has 3 tables corresponding to this G schema is more straightforward.</a:t>
            </a:r>
          </a:p>
        </p:txBody>
      </p:sp>
      <p:sp>
        <p:nvSpPr>
          <p:cNvPr id="4" name="Slide Number Placeholder 3">
            <a:extLst>
              <a:ext uri="{FF2B5EF4-FFF2-40B4-BE49-F238E27FC236}">
                <a16:creationId xmlns:a16="http://schemas.microsoft.com/office/drawing/2014/main" id="{E00F6698-D94A-BEA0-1F9E-9A97DF3C4863}"/>
              </a:ext>
            </a:extLst>
          </p:cNvPr>
          <p:cNvSpPr>
            <a:spLocks noGrp="1"/>
          </p:cNvSpPr>
          <p:nvPr>
            <p:ph type="sldNum" sz="quarter" idx="5"/>
          </p:nvPr>
        </p:nvSpPr>
        <p:spPr/>
        <p:txBody>
          <a:bodyPr/>
          <a:lstStyle/>
          <a:p>
            <a:fld id="{D6A1B02B-49BE-0C41-BEC7-A9A3467F9161}" type="slidenum">
              <a:rPr lang="en-US" smtClean="0"/>
              <a:t>11</a:t>
            </a:fld>
            <a:endParaRPr lang="en-US"/>
          </a:p>
        </p:txBody>
      </p:sp>
    </p:spTree>
    <p:extLst>
      <p:ext uri="{BB962C8B-B14F-4D97-AF65-F5344CB8AC3E}">
        <p14:creationId xmlns:p14="http://schemas.microsoft.com/office/powerpoint/2010/main" val="1552946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672AE-AAA2-E0F7-4433-294EF1028A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E0516-062F-0E21-1A7C-487461B20F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601B2D-2F8B-1D1D-A8F6-EB5D0C8BC92C}"/>
              </a:ext>
            </a:extLst>
          </p:cNvPr>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a:t>
            </a:r>
            <a:r>
              <a:rPr lang="en-CA" dirty="0"/>
              <a:t>Therefore, the 1</a:t>
            </a:r>
            <a:r>
              <a:rPr lang="en-CA" baseline="30000" dirty="0"/>
              <a:t>st</a:t>
            </a:r>
            <a:r>
              <a:rPr lang="en-CA" dirty="0"/>
              <a:t> insight is that </a:t>
            </a:r>
            <a:r>
              <a:rPr lang="en-CA" dirty="0" err="1"/>
              <a:t>transpiling</a:t>
            </a:r>
            <a:r>
              <a:rPr lang="en-CA" dirty="0"/>
              <a:t> a G database into a R one of certain shape is easy. </a:t>
            </a:r>
          </a:p>
          <a:p>
            <a:r>
              <a:rPr lang="en-CA" sz="1200" b="0" i="0" u="none" strike="noStrike" kern="1200" dirty="0">
                <a:solidFill>
                  <a:schemeClr val="tx1"/>
                </a:solidFill>
                <a:effectLst/>
                <a:latin typeface="+mn-lt"/>
                <a:ea typeface="+mn-ea"/>
                <a:cs typeface="+mn-cs"/>
              </a:rPr>
              <a:t>👆</a:t>
            </a:r>
            <a:r>
              <a:rPr lang="en-CA" dirty="0"/>
              <a:t>We capture this shape using the notion of a ST, which directly maps nodes and edges to relational tables with the same attributes. Additionally, G queries can be translated into R queries over these new tables.</a:t>
            </a:r>
          </a:p>
          <a:p>
            <a:r>
              <a:rPr lang="en-CA" sz="1200" b="0" i="0" u="none" strike="noStrike" kern="1200" dirty="0">
                <a:solidFill>
                  <a:schemeClr val="tx1"/>
                </a:solidFill>
                <a:effectLst/>
                <a:latin typeface="+mn-lt"/>
                <a:ea typeface="+mn-ea"/>
                <a:cs typeface="+mn-cs"/>
              </a:rPr>
              <a:t>👆</a:t>
            </a:r>
            <a:r>
              <a:rPr lang="en-CA" dirty="0"/>
              <a:t>The 2</a:t>
            </a:r>
            <a:r>
              <a:rPr lang="en-CA" baseline="30000" dirty="0"/>
              <a:t>nd</a:t>
            </a:r>
            <a:r>
              <a:rPr lang="en-CA" dirty="0"/>
              <a:t> insight is that </a:t>
            </a:r>
            <a:r>
              <a:rPr lang="en-CA" dirty="0" err="1"/>
              <a:t>transpilation</a:t>
            </a:r>
            <a:r>
              <a:rPr lang="en-CA" dirty="0"/>
              <a:t> reduces the original problem to an easier SQL equivalence checking problem over different schemas. </a:t>
            </a:r>
          </a:p>
          <a:p>
            <a:r>
              <a:rPr lang="en-CA" sz="1200" b="0" i="0" u="none" strike="noStrike" kern="1200" dirty="0">
                <a:solidFill>
                  <a:schemeClr val="tx1"/>
                </a:solidFill>
                <a:effectLst/>
                <a:latin typeface="+mn-lt"/>
                <a:ea typeface="+mn-ea"/>
                <a:cs typeface="+mn-cs"/>
              </a:rPr>
              <a:t>👆</a:t>
            </a:r>
            <a:r>
              <a:rPr lang="en-CA" dirty="0"/>
              <a:t>This area has been well studied, and we have many existing tools to check SQL  equivalence by verification or falsification.</a:t>
            </a:r>
          </a:p>
        </p:txBody>
      </p:sp>
      <p:sp>
        <p:nvSpPr>
          <p:cNvPr id="4" name="Slide Number Placeholder 3">
            <a:extLst>
              <a:ext uri="{FF2B5EF4-FFF2-40B4-BE49-F238E27FC236}">
                <a16:creationId xmlns:a16="http://schemas.microsoft.com/office/drawing/2014/main" id="{53A72690-A184-F66D-E735-806A8FAB1D59}"/>
              </a:ext>
            </a:extLst>
          </p:cNvPr>
          <p:cNvSpPr>
            <a:spLocks noGrp="1"/>
          </p:cNvSpPr>
          <p:nvPr>
            <p:ph type="sldNum" sz="quarter" idx="5"/>
          </p:nvPr>
        </p:nvSpPr>
        <p:spPr/>
        <p:txBody>
          <a:bodyPr/>
          <a:lstStyle/>
          <a:p>
            <a:fld id="{D6A1B02B-49BE-0C41-BEC7-A9A3467F9161}" type="slidenum">
              <a:rPr lang="en-US" smtClean="0"/>
              <a:t>12</a:t>
            </a:fld>
            <a:endParaRPr lang="en-US"/>
          </a:p>
        </p:txBody>
      </p:sp>
    </p:spTree>
    <p:extLst>
      <p:ext uri="{BB962C8B-B14F-4D97-AF65-F5344CB8AC3E}">
        <p14:creationId xmlns:p14="http://schemas.microsoft.com/office/powerpoint/2010/main" val="186319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More concretely, here is how our verification method works. </a:t>
            </a:r>
          </a:p>
          <a:p>
            <a:pPr rtl="0"/>
            <a:r>
              <a:rPr lang="en-CA" sz="1200" b="0" i="0" u="none" strike="noStrike" kern="1200" dirty="0">
                <a:solidFill>
                  <a:schemeClr val="tx1"/>
                </a:solidFill>
                <a:effectLst/>
                <a:latin typeface="+mn-lt"/>
                <a:ea typeface="+mn-ea"/>
                <a:cs typeface="+mn-cs"/>
              </a:rPr>
              <a:t>The original verification task aims to check = between G and R queries modulo a </a:t>
            </a:r>
            <a:r>
              <a:rPr lang="en-CA" sz="1200" b="0" i="0" u="none" strike="noStrike" kern="1200" dirty="0" err="1">
                <a:solidFill>
                  <a:schemeClr val="tx1"/>
                </a:solidFill>
                <a:effectLst/>
                <a:latin typeface="+mn-lt"/>
                <a:ea typeface="+mn-ea"/>
                <a:cs typeface="+mn-cs"/>
              </a:rPr>
              <a:t>UpT</a:t>
            </a:r>
            <a:r>
              <a:rPr lang="en-CA" sz="1200" b="0" i="0" u="none" strike="noStrike" kern="1200" dirty="0">
                <a:solidFill>
                  <a:schemeClr val="tx1"/>
                </a:solidFill>
                <a:effectLst/>
                <a:latin typeface="+mn-lt"/>
                <a:ea typeface="+mn-ea"/>
                <a:cs typeface="+mn-cs"/>
              </a:rPr>
              <a:t>. Since this direct verification problem is challenging, we reduce it to a well-studied problem: SQL = checking. </a:t>
            </a:r>
          </a:p>
          <a:p>
            <a:pPr rtl="0"/>
            <a:r>
              <a:rPr lang="en-CA" sz="1200" b="0" i="0" u="none" strike="noStrike" kern="1200" dirty="0">
                <a:solidFill>
                  <a:schemeClr val="tx1"/>
                </a:solidFill>
                <a:effectLst/>
                <a:latin typeface="+mn-lt"/>
                <a:ea typeface="+mn-ea"/>
                <a:cs typeface="+mn-cs"/>
              </a:rPr>
              <a:t>👆Our method first derives a so-called ST to convert the original GDB to an induced RDB.            👆It then applies a correct-by-construction </a:t>
            </a:r>
            <a:r>
              <a:rPr lang="en-CA" sz="1200" b="0" i="0" u="none" strike="noStrike" kern="1200" dirty="0" err="1">
                <a:solidFill>
                  <a:schemeClr val="tx1"/>
                </a:solidFill>
                <a:effectLst/>
                <a:latin typeface="+mn-lt"/>
                <a:ea typeface="+mn-ea"/>
                <a:cs typeface="+mn-cs"/>
              </a:rPr>
              <a:t>transpilation</a:t>
            </a:r>
            <a:r>
              <a:rPr lang="en-CA" sz="1200" b="0" i="0" u="none" strike="noStrike" kern="1200" dirty="0">
                <a:solidFill>
                  <a:schemeClr val="tx1"/>
                </a:solidFill>
                <a:effectLst/>
                <a:latin typeface="+mn-lt"/>
                <a:ea typeface="+mn-ea"/>
                <a:cs typeface="+mn-cs"/>
              </a:rPr>
              <a:t> technique to generate a </a:t>
            </a:r>
            <a:r>
              <a:rPr lang="en-CA" sz="1200" b="0" i="0" u="none" strike="noStrike" kern="1200" dirty="0" err="1">
                <a:solidFill>
                  <a:schemeClr val="tx1"/>
                </a:solidFill>
                <a:effectLst/>
                <a:latin typeface="+mn-lt"/>
                <a:ea typeface="+mn-ea"/>
                <a:cs typeface="+mn-cs"/>
              </a:rPr>
              <a:t>transpiled</a:t>
            </a:r>
            <a:r>
              <a:rPr lang="en-CA" sz="1200" b="0" i="0" u="none" strike="noStrike" kern="1200" dirty="0">
                <a:solidFill>
                  <a:schemeClr val="tx1"/>
                </a:solidFill>
                <a:effectLst/>
                <a:latin typeface="+mn-lt"/>
                <a:ea typeface="+mn-ea"/>
                <a:cs typeface="+mn-cs"/>
              </a:rPr>
              <a:t> R query that is provably equivalent to the G query modulo this ST.           👆Based on those two transformers, we construct a RT to ensure data = between the two RDBs and serves as a spec for the subsequent verification process.              👆Finally, an off-the-shelf SQL = checker is used to check = for these two R queries.</a:t>
            </a:r>
            <a:endParaRPr lang="en-CA" b="0" dirty="0">
              <a:effectLst/>
            </a:endParaRPr>
          </a:p>
        </p:txBody>
      </p:sp>
      <p:sp>
        <p:nvSpPr>
          <p:cNvPr id="4" name="Slide Number Placeholder 3"/>
          <p:cNvSpPr>
            <a:spLocks noGrp="1"/>
          </p:cNvSpPr>
          <p:nvPr>
            <p:ph type="sldNum" sz="quarter" idx="5"/>
          </p:nvPr>
        </p:nvSpPr>
        <p:spPr/>
        <p:txBody>
          <a:bodyPr/>
          <a:lstStyle/>
          <a:p>
            <a:fld id="{D6A1B02B-49BE-0C41-BEC7-A9A3467F9161}" type="slidenum">
              <a:rPr lang="en-US" smtClean="0"/>
              <a:t>13</a:t>
            </a:fld>
            <a:endParaRPr lang="en-US"/>
          </a:p>
        </p:txBody>
      </p:sp>
    </p:spTree>
    <p:extLst>
      <p:ext uri="{BB962C8B-B14F-4D97-AF65-F5344CB8AC3E}">
        <p14:creationId xmlns:p14="http://schemas.microsoft.com/office/powerpoint/2010/main" val="135047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Now, let’s walk through an example to better understand how our method works.</a:t>
            </a:r>
          </a:p>
          <a:p>
            <a:pPr rtl="0"/>
            <a:endParaRPr lang="en-CA" sz="1200" b="0" i="0" u="none" strike="noStrike" kern="1200" dirty="0">
              <a:solidFill>
                <a:schemeClr val="tx1"/>
              </a:solidFill>
              <a:effectLst/>
              <a:latin typeface="+mn-lt"/>
              <a:ea typeface="+mn-ea"/>
              <a:cs typeface="+mn-cs"/>
            </a:endParaRPr>
          </a:p>
          <a:p>
            <a:pPr rtl="0"/>
            <a:r>
              <a:rPr lang="en-CA" sz="1200" b="0" i="0" u="none" strike="noStrike" kern="1200" dirty="0">
                <a:solidFill>
                  <a:schemeClr val="tx1"/>
                </a:solidFill>
                <a:effectLst/>
                <a:latin typeface="+mn-lt"/>
                <a:ea typeface="+mn-ea"/>
                <a:cs typeface="+mn-cs"/>
              </a:rPr>
              <a:t>Suppose we have a graph query over this graph schema, a relational query over a R schema, and a user-provided transformer to align the schemas.</a:t>
            </a:r>
          </a:p>
          <a:p>
            <a:pPr rtl="0"/>
            <a:endParaRPr lang="en-CA" sz="1200" b="0" i="0" u="none" strike="noStrike" kern="1200" dirty="0">
              <a:solidFill>
                <a:schemeClr val="tx1"/>
              </a:solidFill>
              <a:effectLst/>
              <a:latin typeface="+mn-lt"/>
              <a:ea typeface="+mn-ea"/>
              <a:cs typeface="+mn-cs"/>
            </a:endParaRPr>
          </a:p>
          <a:p>
            <a:pPr rtl="0"/>
            <a:r>
              <a:rPr lang="en-CA" sz="1200" b="0" i="0" u="none" strike="noStrike" kern="1200" dirty="0">
                <a:solidFill>
                  <a:schemeClr val="tx1"/>
                </a:solidFill>
                <a:effectLst/>
                <a:latin typeface="+mn-lt"/>
                <a:ea typeface="+mn-ea"/>
                <a:cs typeface="+mn-cs"/>
              </a:rPr>
              <a:t>👆Are these two queries equivalent modulo this transformer? 👆The answer is YES, and I will show you how our methodology proves this.</a:t>
            </a:r>
          </a:p>
        </p:txBody>
      </p:sp>
      <p:sp>
        <p:nvSpPr>
          <p:cNvPr id="4" name="Slide Number Placeholder 3"/>
          <p:cNvSpPr>
            <a:spLocks noGrp="1"/>
          </p:cNvSpPr>
          <p:nvPr>
            <p:ph type="sldNum" sz="quarter" idx="5"/>
          </p:nvPr>
        </p:nvSpPr>
        <p:spPr/>
        <p:txBody>
          <a:bodyPr/>
          <a:lstStyle/>
          <a:p>
            <a:fld id="{D6A1B02B-49BE-0C41-BEC7-A9A3467F9161}" type="slidenum">
              <a:rPr lang="en-US" smtClean="0"/>
              <a:t>14</a:t>
            </a:fld>
            <a:endParaRPr lang="en-US"/>
          </a:p>
        </p:txBody>
      </p:sp>
    </p:spTree>
    <p:extLst>
      <p:ext uri="{BB962C8B-B14F-4D97-AF65-F5344CB8AC3E}">
        <p14:creationId xmlns:p14="http://schemas.microsoft.com/office/powerpoint/2010/main" val="1810649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Our method first automatically derives a ST. It is basically a set of rules that convert nodes and edges into R tables where attributes become columns.</a:t>
            </a:r>
          </a:p>
        </p:txBody>
      </p:sp>
      <p:sp>
        <p:nvSpPr>
          <p:cNvPr id="4" name="Slide Number Placeholder 3"/>
          <p:cNvSpPr>
            <a:spLocks noGrp="1"/>
          </p:cNvSpPr>
          <p:nvPr>
            <p:ph type="sldNum" sz="quarter" idx="5"/>
          </p:nvPr>
        </p:nvSpPr>
        <p:spPr/>
        <p:txBody>
          <a:bodyPr/>
          <a:lstStyle/>
          <a:p>
            <a:fld id="{D6A1B02B-49BE-0C41-BEC7-A9A3467F9161}" type="slidenum">
              <a:rPr lang="en-US" smtClean="0"/>
              <a:t>15</a:t>
            </a:fld>
            <a:endParaRPr lang="en-US"/>
          </a:p>
        </p:txBody>
      </p:sp>
    </p:spTree>
    <p:extLst>
      <p:ext uri="{BB962C8B-B14F-4D97-AF65-F5344CB8AC3E}">
        <p14:creationId xmlns:p14="http://schemas.microsoft.com/office/powerpoint/2010/main" val="1608503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Consider a ST.</a:t>
            </a:r>
          </a:p>
          <a:p>
            <a:pPr rtl="0"/>
            <a:r>
              <a:rPr lang="en-CA" sz="1200" b="0" i="0" u="none" strike="noStrike" kern="1200" dirty="0">
                <a:solidFill>
                  <a:schemeClr val="tx1"/>
                </a:solidFill>
                <a:effectLst/>
                <a:latin typeface="+mn-lt"/>
                <a:ea typeface="+mn-ea"/>
                <a:cs typeface="+mn-cs"/>
              </a:rPr>
              <a:t>👆By applying these rules to the previous </a:t>
            </a:r>
            <a:r>
              <a:rPr lang="en-CA" sz="1200" kern="1200" dirty="0">
                <a:solidFill>
                  <a:schemeClr val="lt1"/>
                </a:solidFill>
                <a:latin typeface="+mn-lt"/>
                <a:ea typeface="+mn-ea"/>
                <a:cs typeface="+mn-cs"/>
              </a:rPr>
              <a:t>GDB, </a:t>
            </a:r>
            <a:r>
              <a:rPr lang="en-CA" sz="1200" b="0" i="0" u="none" strike="noStrike" kern="1200" dirty="0">
                <a:solidFill>
                  <a:schemeClr val="tx1"/>
                </a:solidFill>
                <a:effectLst/>
                <a:latin typeface="+mn-lt"/>
                <a:ea typeface="+mn-ea"/>
                <a:cs typeface="+mn-cs"/>
              </a:rPr>
              <a:t>we can construct three induced tables </a:t>
            </a:r>
            <a:r>
              <a:rPr lang="en-CA" sz="1200" b="0" i="0" u="none" strike="noStrike" kern="1200" dirty="0" err="1">
                <a:solidFill>
                  <a:schemeClr val="tx1"/>
                </a:solidFill>
                <a:effectLst/>
                <a:latin typeface="+mn-lt"/>
                <a:ea typeface="+mn-ea"/>
                <a:cs typeface="+mn-cs"/>
              </a:rPr>
              <a:t>correponding</a:t>
            </a:r>
            <a:r>
              <a:rPr lang="en-CA" sz="1200" b="0" i="0" u="none" strike="noStrike" kern="1200" dirty="0">
                <a:solidFill>
                  <a:schemeClr val="tx1"/>
                </a:solidFill>
                <a:effectLst/>
                <a:latin typeface="+mn-lt"/>
                <a:ea typeface="+mn-ea"/>
                <a:cs typeface="+mn-cs"/>
              </a:rPr>
              <a:t> to the nodes and edges in the G.</a:t>
            </a:r>
          </a:p>
          <a:p>
            <a:pPr rtl="0"/>
            <a:r>
              <a:rPr lang="en-CA" sz="1200" b="0" i="0" u="none" strike="noStrike" kern="1200" dirty="0">
                <a:solidFill>
                  <a:schemeClr val="tx1"/>
                </a:solidFill>
                <a:effectLst/>
                <a:latin typeface="+mn-lt"/>
                <a:ea typeface="+mn-ea"/>
                <a:cs typeface="+mn-cs"/>
              </a:rPr>
              <a:t>👆 In general, a ST can convert any GDB into a R one, which means our method can check = for queries that conforms to arbitrary schemas.</a:t>
            </a:r>
          </a:p>
          <a:p>
            <a:pPr rtl="0"/>
            <a:endParaRPr lang="en-CA" sz="1200" b="0" i="0" u="none" strike="noStrike" kern="1200" dirty="0">
              <a:solidFill>
                <a:schemeClr val="tx1"/>
              </a:solidFill>
              <a:effectLst/>
              <a:latin typeface="+mn-lt"/>
              <a:ea typeface="+mn-ea"/>
              <a:cs typeface="+mn-cs"/>
            </a:endParaRPr>
          </a:p>
          <a:p>
            <a:pPr rtl="0"/>
            <a:endParaRPr lang="en-CA"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6A1B02B-49BE-0C41-BEC7-A9A3467F9161}" type="slidenum">
              <a:rPr lang="en-US" smtClean="0"/>
              <a:t>16</a:t>
            </a:fld>
            <a:endParaRPr lang="en-US"/>
          </a:p>
        </p:txBody>
      </p:sp>
    </p:spTree>
    <p:extLst>
      <p:ext uri="{BB962C8B-B14F-4D97-AF65-F5344CB8AC3E}">
        <p14:creationId xmlns:p14="http://schemas.microsoft.com/office/powerpoint/2010/main" val="2501937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8C65B-5D37-76D3-F053-9981C8FA17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A190F5-B62A-2805-75F4-DF69B172BB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6B623A-1148-1692-64CA-0F6470E7FC2D}"/>
              </a:ext>
            </a:extLst>
          </p:cNvPr>
          <p:cNvSpPr>
            <a:spLocks noGrp="1"/>
          </p:cNvSpPr>
          <p:nvPr>
            <p:ph type="body" idx="1"/>
          </p:nvPr>
        </p:nvSpPr>
        <p:spPr/>
        <p:txBody>
          <a:bodyPr/>
          <a:lstStyle/>
          <a:p>
            <a:pPr rtl="0"/>
            <a:r>
              <a:rPr lang="en-CA" sz="1200" b="0" i="0" u="none" strike="noStrike" kern="1200">
                <a:solidFill>
                  <a:schemeClr val="tx1"/>
                </a:solidFill>
                <a:effectLst/>
                <a:latin typeface="+mn-lt"/>
                <a:ea typeface="+mn-ea"/>
                <a:cs typeface="+mn-cs"/>
              </a:rPr>
              <a:t>Next, we </a:t>
            </a:r>
            <a:r>
              <a:rPr lang="en-CA" sz="1200" b="0" i="0" u="none" strike="noStrike" kern="1200" err="1">
                <a:solidFill>
                  <a:schemeClr val="tx1"/>
                </a:solidFill>
                <a:effectLst/>
                <a:latin typeface="+mn-lt"/>
                <a:ea typeface="+mn-ea"/>
                <a:cs typeface="+mn-cs"/>
              </a:rPr>
              <a:t>transpile</a:t>
            </a:r>
            <a:r>
              <a:rPr lang="en-CA" sz="1200" b="0" i="0" u="none" strike="noStrike" kern="1200">
                <a:solidFill>
                  <a:schemeClr val="tx1"/>
                </a:solidFill>
                <a:effectLst/>
                <a:latin typeface="+mn-lt"/>
                <a:ea typeface="+mn-ea"/>
                <a:cs typeface="+mn-cs"/>
              </a:rPr>
              <a:t> the G query into an equivalent R query using a correct-by-construction </a:t>
            </a:r>
            <a:r>
              <a:rPr lang="en-CA" sz="1200" b="0" i="0" u="none" strike="noStrike" kern="1200" err="1">
                <a:solidFill>
                  <a:schemeClr val="tx1"/>
                </a:solidFill>
                <a:effectLst/>
                <a:latin typeface="+mn-lt"/>
                <a:ea typeface="+mn-ea"/>
                <a:cs typeface="+mn-cs"/>
              </a:rPr>
              <a:t>transpilation</a:t>
            </a:r>
            <a:r>
              <a:rPr lang="en-CA" sz="1200" b="0" i="0" u="none" strike="noStrike" kern="1200">
                <a:solidFill>
                  <a:schemeClr val="tx1"/>
                </a:solidFill>
                <a:effectLst/>
                <a:latin typeface="+mn-lt"/>
                <a:ea typeface="+mn-ea"/>
                <a:cs typeface="+mn-cs"/>
              </a:rPr>
              <a:t> technique.</a:t>
            </a:r>
          </a:p>
          <a:p>
            <a:endParaRPr lang="en-US"/>
          </a:p>
        </p:txBody>
      </p:sp>
      <p:sp>
        <p:nvSpPr>
          <p:cNvPr id="4" name="Slide Number Placeholder 3">
            <a:extLst>
              <a:ext uri="{FF2B5EF4-FFF2-40B4-BE49-F238E27FC236}">
                <a16:creationId xmlns:a16="http://schemas.microsoft.com/office/drawing/2014/main" id="{ABD3E109-E227-2B21-0EED-121D3E9CD5D1}"/>
              </a:ext>
            </a:extLst>
          </p:cNvPr>
          <p:cNvSpPr>
            <a:spLocks noGrp="1"/>
          </p:cNvSpPr>
          <p:nvPr>
            <p:ph type="sldNum" sz="quarter" idx="5"/>
          </p:nvPr>
        </p:nvSpPr>
        <p:spPr/>
        <p:txBody>
          <a:bodyPr/>
          <a:lstStyle/>
          <a:p>
            <a:fld id="{D6A1B02B-49BE-0C41-BEC7-A9A3467F9161}" type="slidenum">
              <a:rPr lang="en-US" smtClean="0"/>
              <a:t>17</a:t>
            </a:fld>
            <a:endParaRPr lang="en-US"/>
          </a:p>
        </p:txBody>
      </p:sp>
    </p:spTree>
    <p:extLst>
      <p:ext uri="{BB962C8B-B14F-4D97-AF65-F5344CB8AC3E}">
        <p14:creationId xmlns:p14="http://schemas.microsoft.com/office/powerpoint/2010/main" val="19544600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[Based on XXX]</a:t>
            </a:r>
          </a:p>
          <a:p>
            <a:pPr rtl="0" fontAlgn="base"/>
            <a:r>
              <a:rPr lang="en-CA" sz="1200" b="0" i="0" u="none" strike="noStrike" kern="1200" dirty="0">
                <a:solidFill>
                  <a:schemeClr val="tx1"/>
                </a:solidFill>
                <a:effectLst/>
                <a:latin typeface="+mn-lt"/>
                <a:ea typeface="+mn-ea"/>
                <a:cs typeface="+mn-cs"/>
              </a:rPr>
              <a:t>I won't explain how the translation works; </a:t>
            </a:r>
            <a:r>
              <a:rPr lang="en-CA" sz="1200" b="0" i="0" u="none" strike="noStrike" kern="1200" dirty="0" err="1">
                <a:solidFill>
                  <a:schemeClr val="tx1"/>
                </a:solidFill>
                <a:effectLst/>
                <a:latin typeface="+mn-lt"/>
                <a:ea typeface="+mn-ea"/>
                <a:cs typeface="+mn-cs"/>
              </a:rPr>
              <a:t>plz</a:t>
            </a:r>
            <a:r>
              <a:rPr lang="en-CA" sz="1200" b="0" i="0" u="none" strike="noStrike" kern="1200" dirty="0">
                <a:solidFill>
                  <a:schemeClr val="tx1"/>
                </a:solidFill>
                <a:effectLst/>
                <a:latin typeface="+mn-lt"/>
                <a:ea typeface="+mn-ea"/>
                <a:cs typeface="+mn-cs"/>
              </a:rPr>
              <a:t> refer to our paper for details.</a:t>
            </a:r>
          </a:p>
          <a:p>
            <a:pPr rtl="0"/>
            <a:endParaRPr lang="en-CA" sz="1200" b="0" i="0" u="none" strike="noStrike" kern="1200" dirty="0">
              <a:solidFill>
                <a:schemeClr val="tx1"/>
              </a:solidFill>
              <a:effectLst/>
              <a:latin typeface="+mn-lt"/>
              <a:ea typeface="+mn-ea"/>
              <a:cs typeface="+mn-cs"/>
            </a:endParaRPr>
          </a:p>
          <a:p>
            <a:pPr rtl="0"/>
            <a:r>
              <a:rPr lang="en-CA" sz="1200" b="0" i="0" u="none" strike="noStrike" kern="1200" dirty="0">
                <a:solidFill>
                  <a:schemeClr val="tx1"/>
                </a:solidFill>
                <a:effectLst/>
                <a:latin typeface="+mn-lt"/>
                <a:ea typeface="+mn-ea"/>
                <a:cs typeface="+mn-cs"/>
              </a:rPr>
              <a:t>👆For this example, </a:t>
            </a:r>
            <a:r>
              <a:rPr lang="en-CA" sz="1200" b="0" i="0" u="none" strike="noStrike" kern="1200" dirty="0" err="1">
                <a:solidFill>
                  <a:schemeClr val="tx1"/>
                </a:solidFill>
                <a:effectLst/>
                <a:latin typeface="+mn-lt"/>
                <a:ea typeface="+mn-ea"/>
                <a:cs typeface="+mn-cs"/>
              </a:rPr>
              <a:t>transpilation</a:t>
            </a:r>
            <a:r>
              <a:rPr lang="en-CA" sz="1200" b="0" i="0" u="none" strike="noStrike" kern="1200" dirty="0">
                <a:solidFill>
                  <a:schemeClr val="tx1"/>
                </a:solidFill>
                <a:effectLst/>
                <a:latin typeface="+mn-lt"/>
                <a:ea typeface="+mn-ea"/>
                <a:cs typeface="+mn-cs"/>
              </a:rPr>
              <a:t> produces a </a:t>
            </a:r>
            <a:r>
              <a:rPr lang="en-CA" sz="1200" b="0" i="0" u="none" strike="noStrike" kern="1200" dirty="0" err="1">
                <a:solidFill>
                  <a:schemeClr val="tx1"/>
                </a:solidFill>
                <a:effectLst/>
                <a:latin typeface="+mn-lt"/>
                <a:ea typeface="+mn-ea"/>
                <a:cs typeface="+mn-cs"/>
              </a:rPr>
              <a:t>transpiled</a:t>
            </a:r>
            <a:r>
              <a:rPr lang="en-CA" sz="1200" b="0" i="0" u="none" strike="noStrike" kern="1200" dirty="0">
                <a:solidFill>
                  <a:schemeClr val="tx1"/>
                </a:solidFill>
                <a:effectLst/>
                <a:latin typeface="+mn-lt"/>
                <a:ea typeface="+mn-ea"/>
                <a:cs typeface="+mn-cs"/>
              </a:rPr>
              <a:t> R query that is provably equivalent to the original G query modulo the ST.</a:t>
            </a:r>
          </a:p>
        </p:txBody>
      </p:sp>
      <p:sp>
        <p:nvSpPr>
          <p:cNvPr id="4" name="Slide Number Placeholder 3"/>
          <p:cNvSpPr>
            <a:spLocks noGrp="1"/>
          </p:cNvSpPr>
          <p:nvPr>
            <p:ph type="sldNum" sz="quarter" idx="5"/>
          </p:nvPr>
        </p:nvSpPr>
        <p:spPr/>
        <p:txBody>
          <a:bodyPr/>
          <a:lstStyle/>
          <a:p>
            <a:fld id="{D6A1B02B-49BE-0C41-BEC7-A9A3467F9161}" type="slidenum">
              <a:rPr lang="en-US" smtClean="0"/>
              <a:t>18</a:t>
            </a:fld>
            <a:endParaRPr lang="en-US"/>
          </a:p>
        </p:txBody>
      </p:sp>
    </p:spTree>
    <p:extLst>
      <p:ext uri="{BB962C8B-B14F-4D97-AF65-F5344CB8AC3E}">
        <p14:creationId xmlns:p14="http://schemas.microsoft.com/office/powerpoint/2010/main" val="253340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Over the past decades, GDBs have become increasingly popular in both industry and academia due to the flexible data models.</a:t>
            </a:r>
            <a:endParaRPr lang="en-CA" sz="1200" b="0" i="0" u="none" strike="sng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👆Nowadays, we have many GDBMSs such as Neo4j and cosmos DB, designed for graph-centric Apps like social networks and recommendation systems. Therefore, [XX].</a:t>
            </a:r>
            <a:endParaRPr lang="en-CA" b="0" dirty="0">
              <a:effectLst/>
            </a:endParaRPr>
          </a:p>
        </p:txBody>
      </p:sp>
      <p:sp>
        <p:nvSpPr>
          <p:cNvPr id="4" name="Slide Number Placeholder 3"/>
          <p:cNvSpPr>
            <a:spLocks noGrp="1"/>
          </p:cNvSpPr>
          <p:nvPr>
            <p:ph type="sldNum" sz="quarter" idx="5"/>
          </p:nvPr>
        </p:nvSpPr>
        <p:spPr/>
        <p:txBody>
          <a:bodyPr/>
          <a:lstStyle/>
          <a:p>
            <a:fld id="{D6A1B02B-49BE-0C41-BEC7-A9A3467F9161}" type="slidenum">
              <a:rPr lang="en-US" smtClean="0"/>
              <a:t>1</a:t>
            </a:fld>
            <a:endParaRPr lang="en-US"/>
          </a:p>
        </p:txBody>
      </p:sp>
    </p:spTree>
    <p:extLst>
      <p:ext uri="{BB962C8B-B14F-4D97-AF65-F5344CB8AC3E}">
        <p14:creationId xmlns:p14="http://schemas.microsoft.com/office/powerpoint/2010/main" val="693987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0887A-C563-131A-DFA9-BF902FF453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E6109B-704E-3CEA-09CA-F6B7F073A8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9E1E9E-FCE4-9770-48D0-884FA4F05686}"/>
              </a:ext>
            </a:extLst>
          </p:cNvPr>
          <p:cNvSpPr>
            <a:spLocks noGrp="1"/>
          </p:cNvSpPr>
          <p:nvPr>
            <p:ph type="body" idx="1"/>
          </p:nvPr>
        </p:nvSpPr>
        <p:spPr/>
        <p:txBody>
          <a:bodyPr/>
          <a:lstStyle/>
          <a:p>
            <a:pPr rtl="0"/>
            <a:r>
              <a:rPr lang="en-CA" sz="1200" b="0" i="0" u="none" strike="noStrike" kern="1200">
                <a:solidFill>
                  <a:schemeClr val="tx1"/>
                </a:solidFill>
                <a:effectLst/>
                <a:latin typeface="+mn-lt"/>
                <a:ea typeface="+mn-ea"/>
                <a:cs typeface="+mn-cs"/>
              </a:rPr>
              <a:t>Before checking SQL =, we must construct a RT to align the induced and target RDBs. </a:t>
            </a:r>
            <a:endParaRPr lang="en-CA" b="0">
              <a:effectLst/>
            </a:endParaRPr>
          </a:p>
        </p:txBody>
      </p:sp>
      <p:sp>
        <p:nvSpPr>
          <p:cNvPr id="4" name="Slide Number Placeholder 3">
            <a:extLst>
              <a:ext uri="{FF2B5EF4-FFF2-40B4-BE49-F238E27FC236}">
                <a16:creationId xmlns:a16="http://schemas.microsoft.com/office/drawing/2014/main" id="{DABD491D-A482-B4FE-2B1D-64484B0FDEA9}"/>
              </a:ext>
            </a:extLst>
          </p:cNvPr>
          <p:cNvSpPr>
            <a:spLocks noGrp="1"/>
          </p:cNvSpPr>
          <p:nvPr>
            <p:ph type="sldNum" sz="quarter" idx="5"/>
          </p:nvPr>
        </p:nvSpPr>
        <p:spPr/>
        <p:txBody>
          <a:bodyPr/>
          <a:lstStyle/>
          <a:p>
            <a:fld id="{D6A1B02B-49BE-0C41-BEC7-A9A3467F9161}" type="slidenum">
              <a:rPr lang="en-US" smtClean="0"/>
              <a:t>19</a:t>
            </a:fld>
            <a:endParaRPr lang="en-US"/>
          </a:p>
        </p:txBody>
      </p:sp>
    </p:spTree>
    <p:extLst>
      <p:ext uri="{BB962C8B-B14F-4D97-AF65-F5344CB8AC3E}">
        <p14:creationId xmlns:p14="http://schemas.microsoft.com/office/powerpoint/2010/main" val="17338363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CAB05-D002-EDD9-E878-488B6DD732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F1FE66-CD1C-6A6C-2049-3567A65E78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632722-1724-3071-4AA7-35F199854A28}"/>
              </a:ext>
            </a:extLst>
          </p:cNvPr>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Recall that [RT XX].</a:t>
            </a:r>
          </a:p>
          <a:p>
            <a:pPr rtl="0"/>
            <a:r>
              <a:rPr lang="en-CA" sz="1200" b="0" i="0" u="none" strike="noStrike" kern="1200" dirty="0">
                <a:solidFill>
                  <a:schemeClr val="tx1"/>
                </a:solidFill>
                <a:effectLst/>
                <a:latin typeface="+mn-lt"/>
                <a:ea typeface="+mn-ea"/>
                <a:cs typeface="+mn-cs"/>
              </a:rPr>
              <a:t>👆And [our method XX].</a:t>
            </a:r>
          </a:p>
          <a:p>
            <a:pPr rtl="0"/>
            <a:endParaRPr lang="en-CA" sz="1200" b="0" i="0" u="none" strike="noStrike" kern="1200" dirty="0">
              <a:solidFill>
                <a:schemeClr val="tx1"/>
              </a:solidFill>
              <a:effectLst/>
              <a:latin typeface="+mn-lt"/>
              <a:ea typeface="+mn-ea"/>
              <a:cs typeface="+mn-cs"/>
            </a:endParaRPr>
          </a:p>
          <a:p>
            <a:pPr rtl="0"/>
            <a:endParaRPr lang="en-CA" b="0" dirty="0">
              <a:effectLst/>
            </a:endParaRPr>
          </a:p>
        </p:txBody>
      </p:sp>
      <p:sp>
        <p:nvSpPr>
          <p:cNvPr id="4" name="Slide Number Placeholder 3">
            <a:extLst>
              <a:ext uri="{FF2B5EF4-FFF2-40B4-BE49-F238E27FC236}">
                <a16:creationId xmlns:a16="http://schemas.microsoft.com/office/drawing/2014/main" id="{491E711C-7BDC-EF83-8C9F-BA974A44DF17}"/>
              </a:ext>
            </a:extLst>
          </p:cNvPr>
          <p:cNvSpPr>
            <a:spLocks noGrp="1"/>
          </p:cNvSpPr>
          <p:nvPr>
            <p:ph type="sldNum" sz="quarter" idx="5"/>
          </p:nvPr>
        </p:nvSpPr>
        <p:spPr/>
        <p:txBody>
          <a:bodyPr/>
          <a:lstStyle/>
          <a:p>
            <a:fld id="{D6A1B02B-49BE-0C41-BEC7-A9A3467F9161}" type="slidenum">
              <a:rPr lang="en-US" smtClean="0"/>
              <a:t>20</a:t>
            </a:fld>
            <a:endParaRPr lang="en-US"/>
          </a:p>
        </p:txBody>
      </p:sp>
    </p:spTree>
    <p:extLst>
      <p:ext uri="{BB962C8B-B14F-4D97-AF65-F5344CB8AC3E}">
        <p14:creationId xmlns:p14="http://schemas.microsoft.com/office/powerpoint/2010/main" val="14930798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For instance, the rule from the </a:t>
            </a:r>
            <a:r>
              <a:rPr lang="en-CA" sz="1200" b="0" i="0" u="none" strike="noStrike" kern="1200" dirty="0" err="1">
                <a:solidFill>
                  <a:schemeClr val="tx1"/>
                </a:solidFill>
                <a:effectLst/>
                <a:latin typeface="+mn-lt"/>
                <a:ea typeface="+mn-ea"/>
                <a:cs typeface="+mn-cs"/>
              </a:rPr>
              <a:t>UpT</a:t>
            </a:r>
            <a:r>
              <a:rPr lang="en-CA" sz="1200" b="0" i="0" u="none" strike="noStrike" kern="1200" dirty="0">
                <a:solidFill>
                  <a:schemeClr val="tx1"/>
                </a:solidFill>
                <a:effectLst/>
                <a:latin typeface="+mn-lt"/>
                <a:ea typeface="+mn-ea"/>
                <a:cs typeface="+mn-cs"/>
              </a:rPr>
              <a:t> preserves the same relationship between the WORK edge and the Emps table, and the rule from the ST ensures data = between the WORK edge and the WORK' table. </a:t>
            </a:r>
            <a:endParaRPr lang="en-CA" b="0" dirty="0">
              <a:effectLst/>
            </a:endParaRPr>
          </a:p>
          <a:p>
            <a:pPr rtl="0"/>
            <a:endParaRPr lang="en-CA" sz="1200" b="0" i="0" u="none" strike="noStrike" kern="1200" dirty="0">
              <a:solidFill>
                <a:schemeClr val="tx1"/>
              </a:solidFill>
              <a:effectLst/>
              <a:latin typeface="+mn-lt"/>
              <a:ea typeface="+mn-ea"/>
              <a:cs typeface="+mn-cs"/>
            </a:endParaRPr>
          </a:p>
          <a:p>
            <a:pPr rtl="0"/>
            <a:r>
              <a:rPr lang="en-CA" sz="1200" b="0" i="0" u="none" strike="noStrike" kern="1200" dirty="0">
                <a:solidFill>
                  <a:schemeClr val="tx1"/>
                </a:solidFill>
                <a:effectLst/>
                <a:latin typeface="+mn-lt"/>
                <a:ea typeface="+mn-ea"/>
                <a:cs typeface="+mn-cs"/>
              </a:rPr>
              <a:t>👆then we can infer a residual rule that maintains a consistent relationship between the WORK' and Emps tables.</a:t>
            </a:r>
          </a:p>
          <a:p>
            <a:pPr rtl="0"/>
            <a:r>
              <a:rPr lang="en-CA" sz="1200" b="0" i="0" u="none" strike="noStrike" kern="1200" dirty="0">
                <a:solidFill>
                  <a:schemeClr val="tx1"/>
                </a:solidFill>
                <a:effectLst/>
                <a:latin typeface="+mn-lt"/>
                <a:ea typeface="+mn-ea"/>
                <a:cs typeface="+mn-cs"/>
              </a:rPr>
              <a:t>👆</a:t>
            </a:r>
            <a:r>
              <a:rPr lang="en-CA" dirty="0"/>
              <a:t>Similarly, we can infer other rules for the remaining tables in the induced RDB, namely EMP' and DEPT’.</a:t>
            </a:r>
          </a:p>
          <a:p>
            <a:pPr rtl="0"/>
            <a:endParaRPr lang="en-CA" dirty="0"/>
          </a:p>
          <a:p>
            <a:pPr rtl="0"/>
            <a:r>
              <a:rPr lang="en-CA" sz="1200" b="0" i="0" u="none" strike="noStrike" kern="1200" dirty="0">
                <a:solidFill>
                  <a:schemeClr val="tx1"/>
                </a:solidFill>
                <a:effectLst/>
                <a:latin typeface="+mn-lt"/>
                <a:ea typeface="+mn-ea"/>
                <a:cs typeface="+mn-cs"/>
              </a:rPr>
              <a:t>Conceptually, the residual transformer tells SQL = checkers how to align the induced and the target RDBs over diff schemas.</a:t>
            </a:r>
            <a:endParaRPr lang="en-CA" b="0" dirty="0">
              <a:effectLst/>
            </a:endParaRPr>
          </a:p>
        </p:txBody>
      </p:sp>
      <p:sp>
        <p:nvSpPr>
          <p:cNvPr id="4" name="Slide Number Placeholder 3"/>
          <p:cNvSpPr>
            <a:spLocks noGrp="1"/>
          </p:cNvSpPr>
          <p:nvPr>
            <p:ph type="sldNum" sz="quarter" idx="5"/>
          </p:nvPr>
        </p:nvSpPr>
        <p:spPr/>
        <p:txBody>
          <a:bodyPr/>
          <a:lstStyle/>
          <a:p>
            <a:fld id="{D6A1B02B-49BE-0C41-BEC7-A9A3467F9161}" type="slidenum">
              <a:rPr lang="en-US" smtClean="0"/>
              <a:t>21</a:t>
            </a:fld>
            <a:endParaRPr lang="en-US"/>
          </a:p>
        </p:txBody>
      </p:sp>
    </p:spTree>
    <p:extLst>
      <p:ext uri="{BB962C8B-B14F-4D97-AF65-F5344CB8AC3E}">
        <p14:creationId xmlns:p14="http://schemas.microsoft.com/office/powerpoint/2010/main" val="436077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D5DFF-912D-2957-9E00-42D42DCD92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1E83EE-0A08-03DE-56DC-FEAE3B4831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A2A1F6-AF40-31C5-F8F3-010FD7DF9795}"/>
              </a:ext>
            </a:extLst>
          </p:cNvPr>
          <p:cNvSpPr>
            <a:spLocks noGrp="1"/>
          </p:cNvSpPr>
          <p:nvPr>
            <p:ph type="body" idx="1"/>
          </p:nvPr>
        </p:nvSpPr>
        <p:spPr/>
        <p:txBody>
          <a:bodyPr/>
          <a:lstStyle/>
          <a:p>
            <a:pPr rtl="0"/>
            <a:r>
              <a:rPr lang="en-CA" sz="1200" b="0" i="0" u="none" strike="noStrike" kern="1200">
                <a:solidFill>
                  <a:schemeClr val="tx1"/>
                </a:solidFill>
                <a:effectLst/>
                <a:latin typeface="+mn-lt"/>
                <a:ea typeface="+mn-ea"/>
                <a:cs typeface="+mn-cs"/>
              </a:rPr>
              <a:t>With all those components in place, we finally can check = for those two R queries.</a:t>
            </a:r>
            <a:endParaRPr lang="en-CA" b="0">
              <a:effectLst/>
            </a:endParaRPr>
          </a:p>
        </p:txBody>
      </p:sp>
      <p:sp>
        <p:nvSpPr>
          <p:cNvPr id="4" name="Slide Number Placeholder 3">
            <a:extLst>
              <a:ext uri="{FF2B5EF4-FFF2-40B4-BE49-F238E27FC236}">
                <a16:creationId xmlns:a16="http://schemas.microsoft.com/office/drawing/2014/main" id="{E65E6BFC-817D-7A21-3FD5-AEEB2CF0D540}"/>
              </a:ext>
            </a:extLst>
          </p:cNvPr>
          <p:cNvSpPr>
            <a:spLocks noGrp="1"/>
          </p:cNvSpPr>
          <p:nvPr>
            <p:ph type="sldNum" sz="quarter" idx="5"/>
          </p:nvPr>
        </p:nvSpPr>
        <p:spPr/>
        <p:txBody>
          <a:bodyPr/>
          <a:lstStyle/>
          <a:p>
            <a:fld id="{D6A1B02B-49BE-0C41-BEC7-A9A3467F9161}" type="slidenum">
              <a:rPr lang="en-US" smtClean="0"/>
              <a:t>22</a:t>
            </a:fld>
            <a:endParaRPr lang="en-US"/>
          </a:p>
        </p:txBody>
      </p:sp>
    </p:spTree>
    <p:extLst>
      <p:ext uri="{BB962C8B-B14F-4D97-AF65-F5344CB8AC3E}">
        <p14:creationId xmlns:p14="http://schemas.microsoft.com/office/powerpoint/2010/main" val="3989370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FD959-F746-179B-CCB4-152A5F711D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C3232B-52C3-9943-2E0A-2E69225ACE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1FA95D-15CB-C060-0159-B7D8772EA72F}"/>
              </a:ext>
            </a:extLst>
          </p:cNvPr>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Using an existing SQL = checker, we can prove the </a:t>
            </a:r>
            <a:r>
              <a:rPr lang="en-CA" sz="1200" b="0" i="0" u="none" strike="noStrike" kern="1200" dirty="0" err="1">
                <a:solidFill>
                  <a:schemeClr val="tx1"/>
                </a:solidFill>
                <a:effectLst/>
                <a:latin typeface="+mn-lt"/>
                <a:ea typeface="+mn-ea"/>
                <a:cs typeface="+mn-cs"/>
              </a:rPr>
              <a:t>transpiled</a:t>
            </a:r>
            <a:r>
              <a:rPr lang="en-CA" sz="1200" b="0" i="0" u="none" strike="noStrike" kern="1200" dirty="0">
                <a:solidFill>
                  <a:schemeClr val="tx1"/>
                </a:solidFill>
                <a:effectLst/>
                <a:latin typeface="+mn-lt"/>
                <a:ea typeface="+mn-ea"/>
                <a:cs typeface="+mn-cs"/>
              </a:rPr>
              <a:t> query is equivalent to the target R query modulo the RT.</a:t>
            </a:r>
            <a:endParaRPr lang="en-CA" b="0" dirty="0">
              <a:effectLst/>
            </a:endParaRPr>
          </a:p>
          <a:p>
            <a:pPr rtl="0"/>
            <a:r>
              <a:rPr lang="en-CA" sz="1200" b="0" i="0" u="none" strike="noStrike" kern="1200" dirty="0">
                <a:solidFill>
                  <a:schemeClr val="tx1"/>
                </a:solidFill>
                <a:effectLst/>
                <a:latin typeface="+mn-lt"/>
                <a:ea typeface="+mn-ea"/>
                <a:cs typeface="+mn-cs"/>
              </a:rPr>
              <a:t>👆That's to say, [XX] modulo the </a:t>
            </a:r>
            <a:r>
              <a:rPr lang="en-CA" sz="1200" b="0" i="0" u="none" strike="noStrike" kern="1200" dirty="0" err="1">
                <a:solidFill>
                  <a:schemeClr val="tx1"/>
                </a:solidFill>
                <a:effectLst/>
                <a:latin typeface="+mn-lt"/>
                <a:ea typeface="+mn-ea"/>
                <a:cs typeface="+mn-cs"/>
              </a:rPr>
              <a:t>UpT</a:t>
            </a:r>
            <a:r>
              <a:rPr lang="en-CA" sz="1200" b="0" i="0" u="none" strike="noStrike" kern="1200" dirty="0">
                <a:solidFill>
                  <a:schemeClr val="tx1"/>
                </a:solidFill>
                <a:effectLst/>
                <a:latin typeface="+mn-lt"/>
                <a:ea typeface="+mn-ea"/>
                <a:cs typeface="+mn-cs"/>
              </a:rPr>
              <a:t>.</a:t>
            </a:r>
          </a:p>
          <a:p>
            <a:pPr rtl="0"/>
            <a:r>
              <a:rPr lang="en-US" altLang="zh-CN" b="0" dirty="0">
                <a:effectLst/>
              </a:rPr>
              <a:t>This is the whole verification process about this work.</a:t>
            </a:r>
          </a:p>
          <a:p>
            <a:pPr rtl="0"/>
            <a:r>
              <a:rPr lang="en-US" b="0" dirty="0">
                <a:effectLst/>
              </a:rPr>
              <a:t>Next, lets move to the evaluation part.</a:t>
            </a:r>
            <a:endParaRPr lang="en-CA" b="0" dirty="0">
              <a:effectLst/>
            </a:endParaRPr>
          </a:p>
        </p:txBody>
      </p:sp>
      <p:sp>
        <p:nvSpPr>
          <p:cNvPr id="4" name="Slide Number Placeholder 3">
            <a:extLst>
              <a:ext uri="{FF2B5EF4-FFF2-40B4-BE49-F238E27FC236}">
                <a16:creationId xmlns:a16="http://schemas.microsoft.com/office/drawing/2014/main" id="{A279638E-2D1B-1533-E126-B718CE88A26D}"/>
              </a:ext>
            </a:extLst>
          </p:cNvPr>
          <p:cNvSpPr>
            <a:spLocks noGrp="1"/>
          </p:cNvSpPr>
          <p:nvPr>
            <p:ph type="sldNum" sz="quarter" idx="5"/>
          </p:nvPr>
        </p:nvSpPr>
        <p:spPr/>
        <p:txBody>
          <a:bodyPr/>
          <a:lstStyle/>
          <a:p>
            <a:fld id="{D6A1B02B-49BE-0C41-BEC7-A9A3467F9161}" type="slidenum">
              <a:rPr lang="en-US" smtClean="0"/>
              <a:t>23</a:t>
            </a:fld>
            <a:endParaRPr lang="en-US"/>
          </a:p>
        </p:txBody>
      </p:sp>
    </p:spTree>
    <p:extLst>
      <p:ext uri="{BB962C8B-B14F-4D97-AF65-F5344CB8AC3E}">
        <p14:creationId xmlns:p14="http://schemas.microsoft.com/office/powerpoint/2010/main" val="2278477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B7EE9-11CD-207C-C6F5-B7C585D2D8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1C7BEE-AAAF-321E-0415-80742A2420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A090A4-BF15-6EC9-A848-D6ACC9178CCC}"/>
              </a:ext>
            </a:extLst>
          </p:cNvPr>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We [implemented XX].</a:t>
            </a:r>
          </a:p>
          <a:p>
            <a:r>
              <a:rPr lang="en-US" dirty="0">
                <a:ea typeface="+mn-ea"/>
                <a:cs typeface="+mn-cs"/>
              </a:rPr>
              <a:t>The 1</a:t>
            </a:r>
            <a:r>
              <a:rPr lang="en-US" baseline="30000" dirty="0">
                <a:ea typeface="+mn-ea"/>
                <a:cs typeface="+mn-cs"/>
              </a:rPr>
              <a:t>st</a:t>
            </a:r>
            <a:r>
              <a:rPr lang="en-US" dirty="0">
                <a:ea typeface="+mn-ea"/>
                <a:cs typeface="+mn-cs"/>
              </a:rPr>
              <a:t> one is a bounded model checker called </a:t>
            </a:r>
            <a:r>
              <a:rPr lang="en-US" dirty="0" err="1">
                <a:ea typeface="+mn-ea"/>
                <a:cs typeface="+mn-cs"/>
              </a:rPr>
              <a:t>VeriEQL</a:t>
            </a:r>
            <a:r>
              <a:rPr lang="en-US" dirty="0">
                <a:ea typeface="+mn-ea"/>
                <a:cs typeface="+mn-cs"/>
              </a:rPr>
              <a:t> proposed in OOPSLA24. It disproves equivalence by generating counterexamples and produces no false positives . The 2nd checker is a deductive verifier named Mediator proposed in POPL18. It proves equivalence for SQL Apps and produces no false negatives.</a:t>
            </a:r>
            <a:endParaRPr lang="en-CA" dirty="0"/>
          </a:p>
        </p:txBody>
      </p:sp>
      <p:sp>
        <p:nvSpPr>
          <p:cNvPr id="4" name="Slide Number Placeholder 3">
            <a:extLst>
              <a:ext uri="{FF2B5EF4-FFF2-40B4-BE49-F238E27FC236}">
                <a16:creationId xmlns:a16="http://schemas.microsoft.com/office/drawing/2014/main" id="{39BFA01C-2A08-C16F-B562-B0B6DA39F3EA}"/>
              </a:ext>
            </a:extLst>
          </p:cNvPr>
          <p:cNvSpPr>
            <a:spLocks noGrp="1"/>
          </p:cNvSpPr>
          <p:nvPr>
            <p:ph type="sldNum" sz="quarter" idx="5"/>
          </p:nvPr>
        </p:nvSpPr>
        <p:spPr/>
        <p:txBody>
          <a:bodyPr/>
          <a:lstStyle/>
          <a:p>
            <a:fld id="{D6A1B02B-49BE-0C41-BEC7-A9A3467F9161}" type="slidenum">
              <a:rPr lang="en-US" smtClean="0"/>
              <a:t>24</a:t>
            </a:fld>
            <a:endParaRPr lang="en-US"/>
          </a:p>
        </p:txBody>
      </p:sp>
    </p:spTree>
    <p:extLst>
      <p:ext uri="{BB962C8B-B14F-4D97-AF65-F5344CB8AC3E}">
        <p14:creationId xmlns:p14="http://schemas.microsoft.com/office/powerpoint/2010/main" val="4112722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9266A-9007-8C95-A77E-70968CAD28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4F43FE-100F-9A9F-0834-97CB320299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286AA3-D72A-C212-7017-C5F716A68453}"/>
              </a:ext>
            </a:extLst>
          </p:cNvPr>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In thit work, we explored two RQs: [Can XX]</a:t>
            </a:r>
          </a:p>
          <a:p>
            <a:pPr rtl="0"/>
            <a:r>
              <a:rPr lang="en-CA" sz="1200" b="0" i="0" u="none" strike="noStrike" kern="1200" dirty="0">
                <a:solidFill>
                  <a:schemeClr val="tx1"/>
                </a:solidFill>
                <a:effectLst/>
                <a:latin typeface="+mn-lt"/>
                <a:ea typeface="+mn-ea"/>
                <a:cs typeface="+mn-cs"/>
              </a:rPr>
              <a:t>👆and [evaluated XXX]</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👆[Those tasks XXX]</a:t>
            </a:r>
            <a:endParaRPr lang="en-CA" b="0" dirty="0">
              <a:effectLst/>
            </a:endParaRPr>
          </a:p>
        </p:txBody>
      </p:sp>
      <p:sp>
        <p:nvSpPr>
          <p:cNvPr id="4" name="Slide Number Placeholder 3">
            <a:extLst>
              <a:ext uri="{FF2B5EF4-FFF2-40B4-BE49-F238E27FC236}">
                <a16:creationId xmlns:a16="http://schemas.microsoft.com/office/drawing/2014/main" id="{F4528FF3-15FB-93A7-0B98-0983E678B17A}"/>
              </a:ext>
            </a:extLst>
          </p:cNvPr>
          <p:cNvSpPr>
            <a:spLocks noGrp="1"/>
          </p:cNvSpPr>
          <p:nvPr>
            <p:ph type="sldNum" sz="quarter" idx="5"/>
          </p:nvPr>
        </p:nvSpPr>
        <p:spPr/>
        <p:txBody>
          <a:bodyPr/>
          <a:lstStyle/>
          <a:p>
            <a:fld id="{D6A1B02B-49BE-0C41-BEC7-A9A3467F9161}" type="slidenum">
              <a:rPr lang="en-US" smtClean="0"/>
              <a:t>25</a:t>
            </a:fld>
            <a:endParaRPr lang="en-US"/>
          </a:p>
        </p:txBody>
      </p:sp>
    </p:spTree>
    <p:extLst>
      <p:ext uri="{BB962C8B-B14F-4D97-AF65-F5344CB8AC3E}">
        <p14:creationId xmlns:p14="http://schemas.microsoft.com/office/powerpoint/2010/main" val="258258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using </a:t>
            </a:r>
            <a:r>
              <a:rPr lang="en-CA" dirty="0" err="1"/>
              <a:t>VeriEQL</a:t>
            </a:r>
            <a:r>
              <a:rPr lang="en-CA" dirty="0"/>
              <a:t> as the backend, we can check </a:t>
            </a:r>
            <a:r>
              <a:rPr lang="en-CA" sz="1200" b="0" i="0" u="none" strike="noStrike" kern="1200" dirty="0">
                <a:solidFill>
                  <a:schemeClr val="tx1"/>
                </a:solidFill>
                <a:effectLst/>
                <a:latin typeface="+mn-lt"/>
                <a:ea typeface="+mn-ea"/>
                <a:cs typeface="+mn-cs"/>
              </a:rPr>
              <a:t>=</a:t>
            </a:r>
            <a:r>
              <a:rPr lang="en-CA" dirty="0"/>
              <a:t> for all benchmarks. </a:t>
            </a:r>
            <a:r>
              <a:rPr lang="en-CA" sz="1200" b="0" i="0" u="none" strike="noStrike" kern="1200" dirty="0">
                <a:solidFill>
                  <a:schemeClr val="tx1"/>
                </a:solidFill>
                <a:effectLst/>
                <a:latin typeface="+mn-lt"/>
                <a:ea typeface="+mn-ea"/>
                <a:cs typeface="+mn-cs"/>
              </a:rPr>
              <a:t>           </a:t>
            </a:r>
          </a:p>
          <a:p>
            <a:r>
              <a:rPr lang="en-CA" sz="1200" b="0" i="0" u="none" strike="noStrike" kern="1200" dirty="0">
                <a:solidFill>
                  <a:schemeClr val="tx1"/>
                </a:solidFill>
                <a:effectLst/>
                <a:latin typeface="+mn-lt"/>
                <a:ea typeface="+mn-ea"/>
                <a:cs typeface="+mn-cs"/>
              </a:rPr>
              <a:t>👆</a:t>
            </a:r>
            <a:r>
              <a:rPr lang="en-CA" dirty="0"/>
              <a:t>Among them, 376 pairs are proved equivalent with an avg bound of ~20.          </a:t>
            </a:r>
          </a:p>
          <a:p>
            <a:r>
              <a:rPr lang="en-CA" sz="1200" b="0" i="0" u="none" strike="noStrike" kern="1200" dirty="0">
                <a:solidFill>
                  <a:schemeClr val="tx1"/>
                </a:solidFill>
                <a:effectLst/>
                <a:latin typeface="+mn-lt"/>
                <a:ea typeface="+mn-ea"/>
                <a:cs typeface="+mn-cs"/>
              </a:rPr>
              <a:t>👆</a:t>
            </a:r>
            <a:r>
              <a:rPr lang="en-CA" dirty="0"/>
              <a:t>And only 34 benchmarks are refuted with counterexamples in an avg refutation time of 23.4s. We manually inspected all counterexamples by executing them on MySQL and Neo4j DBs, and confirmed that they are all valid and can produce different results. This demonstrates that </a:t>
            </a:r>
            <a:r>
              <a:rPr lang="en-CA" dirty="0" err="1"/>
              <a:t>Graphiti</a:t>
            </a:r>
            <a:r>
              <a:rPr lang="en-CA" dirty="0"/>
              <a:t> can identify subtle bugs in a short time.             </a:t>
            </a:r>
          </a:p>
          <a:p>
            <a:r>
              <a:rPr lang="en-CA" sz="1200" b="0" i="0" u="none" strike="noStrike" kern="1200" dirty="0">
                <a:solidFill>
                  <a:schemeClr val="tx1"/>
                </a:solidFill>
                <a:effectLst/>
                <a:latin typeface="+mn-lt"/>
                <a:ea typeface="+mn-ea"/>
                <a:cs typeface="+mn-cs"/>
              </a:rPr>
              <a:t>👆The main takeaway is that when [using XX].</a:t>
            </a:r>
            <a:endParaRPr lang="en-CA" b="0" dirty="0">
              <a:effectLst/>
            </a:endParaRPr>
          </a:p>
        </p:txBody>
      </p:sp>
      <p:sp>
        <p:nvSpPr>
          <p:cNvPr id="4" name="Slide Number Placeholder 3"/>
          <p:cNvSpPr>
            <a:spLocks noGrp="1"/>
          </p:cNvSpPr>
          <p:nvPr>
            <p:ph type="sldNum" sz="quarter" idx="5"/>
          </p:nvPr>
        </p:nvSpPr>
        <p:spPr/>
        <p:txBody>
          <a:bodyPr/>
          <a:lstStyle/>
          <a:p>
            <a:fld id="{D6A1B02B-49BE-0C41-BEC7-A9A3467F9161}" type="slidenum">
              <a:rPr lang="en-US" smtClean="0"/>
              <a:t>26</a:t>
            </a:fld>
            <a:endParaRPr lang="en-US"/>
          </a:p>
        </p:txBody>
      </p:sp>
    </p:spTree>
    <p:extLst>
      <p:ext uri="{BB962C8B-B14F-4D97-AF65-F5344CB8AC3E}">
        <p14:creationId xmlns:p14="http://schemas.microsoft.com/office/powerpoint/2010/main" val="784348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When using Mediator as the backend, we only supports </a:t>
            </a:r>
          </a:p>
          <a:p>
            <a:pPr rtl="0"/>
            <a:r>
              <a:rPr lang="en-CA" sz="1200" b="0" i="0" u="none" strike="noStrike" kern="1200" dirty="0">
                <a:solidFill>
                  <a:schemeClr val="tx1"/>
                </a:solidFill>
                <a:effectLst/>
                <a:latin typeface="+mn-lt"/>
                <a:ea typeface="+mn-ea"/>
                <a:cs typeface="+mn-cs"/>
              </a:rPr>
              <a:t>👆less than half of the benchmarks because Mediator only supports a limited subset of SQL. Among those supported pairs, we can prove that </a:t>
            </a:r>
          </a:p>
          <a:p>
            <a:pPr rtl="0"/>
            <a:r>
              <a:rPr lang="en-CA" sz="1200" b="0" i="0" u="none" strike="noStrike" kern="1200" dirty="0">
                <a:solidFill>
                  <a:schemeClr val="tx1"/>
                </a:solidFill>
                <a:effectLst/>
                <a:latin typeface="+mn-lt"/>
                <a:ea typeface="+mn-ea"/>
                <a:cs typeface="+mn-cs"/>
              </a:rPr>
              <a:t>👆152 of them are equivalent which are also confirmed by BMC. And the Mediator returns unknown for </a:t>
            </a:r>
          </a:p>
          <a:p>
            <a:pPr rtl="0"/>
            <a:r>
              <a:rPr lang="en-CA" sz="1200" b="0" i="0" u="none" strike="noStrike" kern="1200" dirty="0">
                <a:solidFill>
                  <a:schemeClr val="tx1"/>
                </a:solidFill>
                <a:effectLst/>
                <a:latin typeface="+mn-lt"/>
                <a:ea typeface="+mn-ea"/>
                <a:cs typeface="+mn-cs"/>
              </a:rPr>
              <a:t>👆the </a:t>
            </a:r>
            <a:r>
              <a:rPr lang="en-CA" dirty="0"/>
              <a:t>remaining</a:t>
            </a:r>
            <a:r>
              <a:rPr lang="en-CA" sz="1200" b="0" i="0" u="none" strike="noStrike" kern="1200" dirty="0">
                <a:solidFill>
                  <a:schemeClr val="tx1"/>
                </a:solidFill>
                <a:effectLst/>
                <a:latin typeface="+mn-lt"/>
                <a:ea typeface="+mn-ea"/>
                <a:cs typeface="+mn-cs"/>
              </a:rPr>
              <a:t> benchmarks because it needs to find complex invariants for long JOIN chains which leads to expensive SMT queries and thereby triggers timeouts. The average running time of this verification task is </a:t>
            </a:r>
          </a:p>
          <a:p>
            <a:pPr rtl="0"/>
            <a:r>
              <a:rPr lang="en-CA" sz="1200" b="0" i="0" u="none" strike="noStrike" kern="1200" dirty="0">
                <a:solidFill>
                  <a:schemeClr val="tx1"/>
                </a:solidFill>
                <a:effectLst/>
                <a:latin typeface="+mn-lt"/>
                <a:ea typeface="+mn-ea"/>
                <a:cs typeface="+mn-cs"/>
              </a:rPr>
              <a:t>👆~17s. </a:t>
            </a:r>
          </a:p>
          <a:p>
            <a:pPr rtl="0"/>
            <a:r>
              <a:rPr lang="en-CA" sz="1200" b="0" i="0" u="none" strike="noStrike" kern="1200" dirty="0">
                <a:solidFill>
                  <a:schemeClr val="tx1"/>
                </a:solidFill>
                <a:effectLst/>
                <a:latin typeface="+mn-lt"/>
                <a:ea typeface="+mn-ea"/>
                <a:cs typeface="+mn-cs"/>
              </a:rPr>
              <a:t>👆The takeaway from this experiment is that [using XX].</a:t>
            </a:r>
            <a:endParaRPr lang="en-CA" b="0" dirty="0">
              <a:effectLst/>
            </a:endParaRPr>
          </a:p>
        </p:txBody>
      </p:sp>
      <p:sp>
        <p:nvSpPr>
          <p:cNvPr id="4" name="Slide Number Placeholder 3"/>
          <p:cNvSpPr>
            <a:spLocks noGrp="1"/>
          </p:cNvSpPr>
          <p:nvPr>
            <p:ph type="sldNum" sz="quarter" idx="5"/>
          </p:nvPr>
        </p:nvSpPr>
        <p:spPr/>
        <p:txBody>
          <a:bodyPr/>
          <a:lstStyle/>
          <a:p>
            <a:fld id="{D6A1B02B-49BE-0C41-BEC7-A9A3467F9161}" type="slidenum">
              <a:rPr lang="en-US" smtClean="0"/>
              <a:t>27</a:t>
            </a:fld>
            <a:endParaRPr lang="en-US"/>
          </a:p>
        </p:txBody>
      </p:sp>
    </p:spTree>
    <p:extLst>
      <p:ext uri="{BB962C8B-B14F-4D97-AF65-F5344CB8AC3E}">
        <p14:creationId xmlns:p14="http://schemas.microsoft.com/office/powerpoint/2010/main" val="1262606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in this work, [XX].</a:t>
            </a:r>
          </a:p>
        </p:txBody>
      </p:sp>
      <p:sp>
        <p:nvSpPr>
          <p:cNvPr id="4" name="Slide Number Placeholder 3"/>
          <p:cNvSpPr>
            <a:spLocks noGrp="1"/>
          </p:cNvSpPr>
          <p:nvPr>
            <p:ph type="sldNum" sz="quarter" idx="5"/>
          </p:nvPr>
        </p:nvSpPr>
        <p:spPr/>
        <p:txBody>
          <a:bodyPr/>
          <a:lstStyle/>
          <a:p>
            <a:fld id="{D6A1B02B-49BE-0C41-BEC7-A9A3467F9161}" type="slidenum">
              <a:rPr lang="en-US" smtClean="0"/>
              <a:t>28</a:t>
            </a:fld>
            <a:endParaRPr lang="en-US"/>
          </a:p>
        </p:txBody>
      </p:sp>
    </p:spTree>
    <p:extLst>
      <p:ext uri="{BB962C8B-B14F-4D97-AF65-F5344CB8AC3E}">
        <p14:creationId xmlns:p14="http://schemas.microsoft.com/office/powerpoint/2010/main" val="2291923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A48DB-3143-9B64-C192-AE32A2377E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30286C-CBBC-7907-4689-446F25579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BD78AF-E10D-9C62-3D7A-3E824355CA50}"/>
              </a:ext>
            </a:extLst>
          </p:cNvPr>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However, transition between G and R DBs often requires rich expertise, and writing G queries that are equivalent to the original SQL queries is error-prone. </a:t>
            </a:r>
          </a:p>
          <a:p>
            <a:pPr rtl="0"/>
            <a:endParaRPr lang="en-CA" sz="1200" b="0" i="0" u="none" strike="noStrike" kern="1200" dirty="0">
              <a:solidFill>
                <a:schemeClr val="tx1"/>
              </a:solidFill>
              <a:effectLst/>
              <a:latin typeface="+mn-lt"/>
              <a:ea typeface="+mn-ea"/>
              <a:cs typeface="+mn-cs"/>
            </a:endParaRPr>
          </a:p>
          <a:p>
            <a:pPr rtl="0"/>
            <a:r>
              <a:rPr lang="en-CA" sz="1200" b="0" i="0" u="none" strike="noStrike" kern="1200" dirty="0">
                <a:solidFill>
                  <a:schemeClr val="tx1"/>
                </a:solidFill>
                <a:effectLst/>
                <a:latin typeface="+mn-lt"/>
                <a:ea typeface="+mn-ea"/>
                <a:cs typeface="+mn-cs"/>
              </a:rPr>
              <a:t>👆For instance, many </a:t>
            </a:r>
            <a:r>
              <a:rPr lang="en-CA" sz="1200" b="0" i="0" u="none" strike="noStrike" kern="1200" dirty="0" err="1">
                <a:solidFill>
                  <a:schemeClr val="tx1"/>
                </a:solidFill>
                <a:effectLst/>
                <a:latin typeface="+mn-lt"/>
                <a:ea typeface="+mn-ea"/>
                <a:cs typeface="+mn-cs"/>
              </a:rPr>
              <a:t>stackoverflow</a:t>
            </a:r>
            <a:r>
              <a:rPr lang="en-CA" sz="1200" b="0" i="0" u="none" strike="noStrike" kern="1200" dirty="0">
                <a:solidFill>
                  <a:schemeClr val="tx1"/>
                </a:solidFill>
                <a:effectLst/>
                <a:latin typeface="+mn-lt"/>
                <a:ea typeface="+mn-ea"/>
                <a:cs typeface="+mn-cs"/>
              </a:rPr>
              <a:t> posts reveal that translation between R and G queries can be quite challenging due to misunderstandings of </a:t>
            </a:r>
            <a:r>
              <a:rPr lang="en-CA" sz="1200" b="0" i="0" u="none" strike="noStrike" kern="1200" dirty="0" err="1">
                <a:solidFill>
                  <a:schemeClr val="tx1"/>
                </a:solidFill>
                <a:effectLst/>
                <a:latin typeface="+mn-lt"/>
                <a:ea typeface="+mn-ea"/>
                <a:cs typeface="+mn-cs"/>
              </a:rPr>
              <a:t>agg</a:t>
            </a:r>
            <a:r>
              <a:rPr lang="en-CA" sz="1200" b="0" i="0" u="none" strike="noStrike" kern="1200" dirty="0">
                <a:solidFill>
                  <a:schemeClr val="tx1"/>
                </a:solidFill>
                <a:effectLst/>
                <a:latin typeface="+mn-lt"/>
                <a:ea typeface="+mn-ea"/>
                <a:cs typeface="+mn-cs"/>
              </a:rPr>
              <a:t> semantics, JOINs vs relationships and other complexities. </a:t>
            </a:r>
          </a:p>
          <a:p>
            <a:pPr rtl="0"/>
            <a:endParaRPr lang="en-CA" sz="1200" b="0" i="0" u="none" strike="noStrike" kern="1200" dirty="0">
              <a:solidFill>
                <a:schemeClr val="tx1"/>
              </a:solidFill>
              <a:effectLst/>
              <a:latin typeface="+mn-lt"/>
              <a:ea typeface="+mn-ea"/>
              <a:cs typeface="+mn-cs"/>
            </a:endParaRPr>
          </a:p>
          <a:p>
            <a:pPr rtl="0"/>
            <a:r>
              <a:rPr lang="en-CA" sz="1200" b="0" i="0" u="none" strike="noStrike" kern="1200" dirty="0">
                <a:solidFill>
                  <a:schemeClr val="tx1"/>
                </a:solidFill>
                <a:effectLst/>
                <a:latin typeface="+mn-lt"/>
                <a:ea typeface="+mn-ea"/>
                <a:cs typeface="+mn-cs"/>
              </a:rPr>
              <a:t>👆However, to our best knowledge, there is no prior method to check the correctness of migration, resulting in subtle bugs hidden in these posts and even the official tutorials.</a:t>
            </a:r>
          </a:p>
        </p:txBody>
      </p:sp>
      <p:sp>
        <p:nvSpPr>
          <p:cNvPr id="4" name="Slide Number Placeholder 3">
            <a:extLst>
              <a:ext uri="{FF2B5EF4-FFF2-40B4-BE49-F238E27FC236}">
                <a16:creationId xmlns:a16="http://schemas.microsoft.com/office/drawing/2014/main" id="{786195BD-98CF-181D-1168-FFAD0222F80C}"/>
              </a:ext>
            </a:extLst>
          </p:cNvPr>
          <p:cNvSpPr>
            <a:spLocks noGrp="1"/>
          </p:cNvSpPr>
          <p:nvPr>
            <p:ph type="sldNum" sz="quarter" idx="5"/>
          </p:nvPr>
        </p:nvSpPr>
        <p:spPr/>
        <p:txBody>
          <a:bodyPr/>
          <a:lstStyle/>
          <a:p>
            <a:fld id="{D6A1B02B-49BE-0C41-BEC7-A9A3467F9161}" type="slidenum">
              <a:rPr lang="en-US" smtClean="0"/>
              <a:t>2</a:t>
            </a:fld>
            <a:endParaRPr lang="en-US"/>
          </a:p>
        </p:txBody>
      </p:sp>
    </p:spTree>
    <p:extLst>
      <p:ext uri="{BB962C8B-B14F-4D97-AF65-F5344CB8AC3E}">
        <p14:creationId xmlns:p14="http://schemas.microsoft.com/office/powerpoint/2010/main" val="1517124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A1B02B-49BE-0C41-BEC7-A9A3467F9161}" type="slidenum">
              <a:rPr lang="en-US" smtClean="0"/>
              <a:t>29</a:t>
            </a:fld>
            <a:endParaRPr lang="en-US"/>
          </a:p>
        </p:txBody>
      </p:sp>
    </p:spTree>
    <p:extLst>
      <p:ext uri="{BB962C8B-B14F-4D97-AF65-F5344CB8AC3E}">
        <p14:creationId xmlns:p14="http://schemas.microsoft.com/office/powerpoint/2010/main" val="15870957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u="none" strike="noStrike" kern="1200" dirty="0">
                <a:solidFill>
                  <a:schemeClr val="tx1"/>
                </a:solidFill>
                <a:effectLst/>
                <a:latin typeface="+mn-lt"/>
                <a:ea typeface="+mn-ea"/>
                <a:cs typeface="+mn-cs"/>
              </a:rPr>
              <a:t>Q1: main contributions: 1</a:t>
            </a:r>
            <a:r>
              <a:rPr lang="en-CA" sz="1200" b="0" i="0" u="none" strike="noStrike" kern="1200" baseline="30000" dirty="0">
                <a:solidFill>
                  <a:schemeClr val="tx1"/>
                </a:solidFill>
                <a:effectLst/>
                <a:latin typeface="+mn-lt"/>
                <a:ea typeface="+mn-ea"/>
                <a:cs typeface="+mn-cs"/>
              </a:rPr>
              <a:t>st</a:t>
            </a:r>
            <a:r>
              <a:rPr lang="en-CA" sz="1200" b="0" i="0" u="none" strike="noStrike" kern="1200" dirty="0">
                <a:solidFill>
                  <a:schemeClr val="tx1"/>
                </a:solidFill>
                <a:effectLst/>
                <a:latin typeface="+mn-lt"/>
                <a:ea typeface="+mn-ea"/>
                <a:cs typeface="+mn-cs"/>
              </a:rPr>
              <a:t> work, definition, </a:t>
            </a:r>
            <a:r>
              <a:rPr lang="en-CA" sz="1200" b="0" i="0" u="none" strike="noStrike" kern="1200" dirty="0" err="1">
                <a:solidFill>
                  <a:schemeClr val="tx1"/>
                </a:solidFill>
                <a:effectLst/>
                <a:latin typeface="+mn-lt"/>
                <a:ea typeface="+mn-ea"/>
                <a:cs typeface="+mn-cs"/>
              </a:rPr>
              <a:t>transpilation</a:t>
            </a:r>
            <a:r>
              <a:rPr lang="en-CA" sz="1200" b="0" i="0" u="none" strike="noStrike" kern="1200" dirty="0">
                <a:solidFill>
                  <a:schemeClr val="tx1"/>
                </a:solidFill>
                <a:effectLst/>
                <a:latin typeface="+mn-lt"/>
                <a:ea typeface="+mn-ea"/>
                <a:cs typeface="+mn-cs"/>
              </a:rPr>
              <a:t>, effective</a:t>
            </a:r>
          </a:p>
          <a:p>
            <a:r>
              <a:rPr lang="en-CA" sz="1200" b="0" i="0" u="none" strike="noStrike" kern="1200" dirty="0">
                <a:solidFill>
                  <a:schemeClr val="tx1"/>
                </a:solidFill>
                <a:effectLst/>
                <a:latin typeface="+mn-lt"/>
                <a:ea typeface="+mn-ea"/>
                <a:cs typeface="+mn-cs"/>
              </a:rPr>
              <a:t>Q2: why </a:t>
            </a:r>
            <a:r>
              <a:rPr lang="en-CA" sz="1200" b="0" i="0" u="none" strike="noStrike" kern="1200" dirty="0" err="1">
                <a:solidFill>
                  <a:schemeClr val="tx1"/>
                </a:solidFill>
                <a:effectLst/>
                <a:latin typeface="+mn-lt"/>
                <a:ea typeface="+mn-ea"/>
                <a:cs typeface="+mn-cs"/>
              </a:rPr>
              <a:t>transpilation</a:t>
            </a:r>
            <a:r>
              <a:rPr lang="en-CA" sz="1200" b="0" i="0" u="none" strike="noStrike" kern="1200" dirty="0">
                <a:solidFill>
                  <a:schemeClr val="tx1"/>
                </a:solidFill>
                <a:effectLst/>
                <a:latin typeface="+mn-lt"/>
                <a:ea typeface="+mn-ea"/>
                <a:cs typeface="+mn-cs"/>
              </a:rPr>
              <a:t>? Encoding for direct </a:t>
            </a:r>
            <a:r>
              <a:rPr lang="en-CA" sz="1200" b="0" i="0" u="none" strike="noStrike" kern="1200" dirty="0" err="1">
                <a:solidFill>
                  <a:schemeClr val="tx1"/>
                </a:solidFill>
                <a:effectLst/>
                <a:latin typeface="+mn-lt"/>
                <a:ea typeface="+mn-ea"/>
                <a:cs typeface="+mn-cs"/>
              </a:rPr>
              <a:t>verificatoin</a:t>
            </a:r>
            <a:r>
              <a:rPr lang="en-CA" sz="1200" b="0" i="0" u="none" strike="noStrike" kern="1200" dirty="0">
                <a:solidFill>
                  <a:schemeClr val="tx1"/>
                </a:solidFill>
                <a:effectLst/>
                <a:latin typeface="+mn-lt"/>
                <a:ea typeface="+mn-ea"/>
                <a:cs typeface="+mn-cs"/>
              </a:rPr>
              <a:t> is hard. Therefore, we reduce it into a well-studied problem: SQL equivalence checking and leverage existing SQL checkers to solver it.</a:t>
            </a:r>
          </a:p>
          <a:p>
            <a:r>
              <a:rPr lang="en-CA" sz="1200" b="0" i="0" u="none" strike="noStrike" kern="1200" dirty="0">
                <a:solidFill>
                  <a:schemeClr val="tx1"/>
                </a:solidFill>
                <a:effectLst/>
                <a:latin typeface="+mn-lt"/>
                <a:ea typeface="+mn-ea"/>
                <a:cs typeface="+mn-cs"/>
              </a:rPr>
              <a:t>Q3: Diff between SM and DT? They are very similar. Schema mapping is typically used for R-Doc schema, we adapted it to describes the correspondence between G/R.</a:t>
            </a:r>
          </a:p>
          <a:p>
            <a:r>
              <a:rPr lang="en-CA" sz="1200" b="0" i="0" u="none" strike="noStrike" kern="1200" dirty="0">
                <a:solidFill>
                  <a:schemeClr val="tx1"/>
                </a:solidFill>
                <a:effectLst/>
                <a:latin typeface="+mn-lt"/>
                <a:ea typeface="+mn-ea"/>
                <a:cs typeface="+mn-cs"/>
              </a:rPr>
              <a:t>Q4: Expressive about SQL and Cypher? </a:t>
            </a:r>
            <a:r>
              <a:rPr lang="en-CA" sz="1200" b="0" i="0" kern="1200" dirty="0">
                <a:solidFill>
                  <a:schemeClr val="tx1"/>
                </a:solidFill>
                <a:effectLst/>
                <a:latin typeface="+mn-lt"/>
                <a:ea typeface="+mn-ea"/>
                <a:cs typeface="+mn-cs"/>
              </a:rPr>
              <a:t>while some Cypher and SQL queries do indeed fall outside our fragment, our evaluation on a diverse set of benchmarks, including real-world queries, demonstrates that our subset is expressive enough for practical use.</a:t>
            </a:r>
          </a:p>
          <a:p>
            <a:r>
              <a:rPr lang="en-CA" sz="1200" b="0" i="0" kern="1200" dirty="0">
                <a:solidFill>
                  <a:schemeClr val="tx1"/>
                </a:solidFill>
                <a:effectLst/>
                <a:latin typeface="+mn-lt"/>
                <a:ea typeface="+mn-ea"/>
                <a:cs typeface="+mn-cs"/>
              </a:rPr>
              <a:t>Q5: SQL: recursion, Cypher: variable-length pattern matching</a:t>
            </a:r>
          </a:p>
          <a:p>
            <a:r>
              <a:rPr lang="en-CA" sz="1200" b="0" i="0" kern="1200" dirty="0">
                <a:solidFill>
                  <a:schemeClr val="tx1"/>
                </a:solidFill>
                <a:effectLst/>
                <a:latin typeface="+mn-lt"/>
                <a:ea typeface="+mn-ea"/>
                <a:cs typeface="+mn-cs"/>
              </a:rPr>
              <a:t>Q6: Why Cypher </a:t>
            </a:r>
            <a:r>
              <a:rPr lang="en-CA" sz="1200" b="0" i="0" kern="1200" dirty="0" err="1">
                <a:solidFill>
                  <a:schemeClr val="tx1"/>
                </a:solidFill>
                <a:effectLst/>
                <a:latin typeface="+mn-lt"/>
                <a:ea typeface="+mn-ea"/>
                <a:cs typeface="+mn-cs"/>
              </a:rPr>
              <a:t>queires</a:t>
            </a:r>
            <a:r>
              <a:rPr lang="en-CA" sz="1200" b="0" i="0" kern="1200" dirty="0">
                <a:solidFill>
                  <a:schemeClr val="tx1"/>
                </a:solidFill>
                <a:effectLst/>
                <a:latin typeface="+mn-lt"/>
                <a:ea typeface="+mn-ea"/>
                <a:cs typeface="+mn-cs"/>
              </a:rPr>
              <a:t> return tabular results? Under a migration setting, Verify between Graph and relational queries.</a:t>
            </a:r>
          </a:p>
          <a:p>
            <a:r>
              <a:rPr lang="en-CA" sz="1200" b="0" i="0" kern="1200" dirty="0">
                <a:solidFill>
                  <a:schemeClr val="tx1"/>
                </a:solidFill>
                <a:effectLst/>
                <a:latin typeface="+mn-lt"/>
                <a:ea typeface="+mn-ea"/>
                <a:cs typeface="+mn-cs"/>
              </a:rPr>
              <a:t>Q7: Why GPT translations? LLMs are increasingly used by people for coding and </a:t>
            </a:r>
            <a:r>
              <a:rPr lang="en-CA" sz="1200" b="0" i="0" kern="1200" dirty="0" err="1">
                <a:solidFill>
                  <a:schemeClr val="tx1"/>
                </a:solidFill>
                <a:effectLst/>
                <a:latin typeface="+mn-lt"/>
                <a:ea typeface="+mn-ea"/>
                <a:cs typeface="+mn-cs"/>
              </a:rPr>
              <a:t>transpilation</a:t>
            </a:r>
            <a:r>
              <a:rPr lang="en-CA" sz="1200" b="0" i="0" kern="1200" dirty="0">
                <a:solidFill>
                  <a:schemeClr val="tx1"/>
                </a:solidFill>
                <a:effectLst/>
                <a:latin typeface="+mn-lt"/>
                <a:ea typeface="+mn-ea"/>
                <a:cs typeface="+mn-cs"/>
              </a:rPr>
              <a:t> tasks; hence, we included GPT translations to test </a:t>
            </a:r>
            <a:r>
              <a:rPr lang="en-CA" sz="1200" b="0" i="0" kern="1200" dirty="0" err="1">
                <a:solidFill>
                  <a:schemeClr val="tx1"/>
                </a:solidFill>
                <a:effectLst/>
                <a:latin typeface="+mn-lt"/>
                <a:ea typeface="+mn-ea"/>
                <a:cs typeface="+mn-cs"/>
              </a:rPr>
              <a:t>Graphiti’s</a:t>
            </a:r>
            <a:r>
              <a:rPr lang="en-CA" sz="1200" b="0" i="0" kern="1200" dirty="0">
                <a:solidFill>
                  <a:schemeClr val="tx1"/>
                </a:solidFill>
                <a:effectLst/>
                <a:latin typeface="+mn-lt"/>
                <a:ea typeface="+mn-ea"/>
                <a:cs typeface="+mn-cs"/>
              </a:rPr>
              <a:t> ability to detect errors in automated translations. Our experiments show that GPT often introduces subtle semantic bugs during translation, and </a:t>
            </a:r>
            <a:r>
              <a:rPr lang="en-CA" sz="1200" b="0" i="0" kern="1200" dirty="0" err="1">
                <a:solidFill>
                  <a:schemeClr val="tx1"/>
                </a:solidFill>
                <a:effectLst/>
                <a:latin typeface="+mn-lt"/>
                <a:ea typeface="+mn-ea"/>
                <a:cs typeface="+mn-cs"/>
              </a:rPr>
              <a:t>Graphiti</a:t>
            </a:r>
            <a:r>
              <a:rPr lang="en-CA" sz="1200" b="0" i="0" kern="1200" dirty="0">
                <a:solidFill>
                  <a:schemeClr val="tx1"/>
                </a:solidFill>
                <a:effectLst/>
                <a:latin typeface="+mn-lt"/>
                <a:ea typeface="+mn-ea"/>
                <a:cs typeface="+mn-cs"/>
              </a:rPr>
              <a:t> effectively identifies these issues. demonstrates </a:t>
            </a:r>
            <a:r>
              <a:rPr lang="en-CA" sz="1200" b="0" i="0" kern="1200" dirty="0" err="1">
                <a:solidFill>
                  <a:schemeClr val="tx1"/>
                </a:solidFill>
                <a:effectLst/>
                <a:latin typeface="+mn-lt"/>
                <a:ea typeface="+mn-ea"/>
                <a:cs typeface="+mn-cs"/>
              </a:rPr>
              <a:t>Graphiti’s</a:t>
            </a:r>
            <a:r>
              <a:rPr lang="en-CA" sz="1200" b="0" i="0" kern="1200" dirty="0">
                <a:solidFill>
                  <a:schemeClr val="tx1"/>
                </a:solidFill>
                <a:effectLst/>
                <a:latin typeface="+mn-lt"/>
                <a:ea typeface="+mn-ea"/>
                <a:cs typeface="+mn-cs"/>
              </a:rPr>
              <a:t> practical value for users relying on LLM-generated queries.</a:t>
            </a:r>
          </a:p>
          <a:p>
            <a:r>
              <a:rPr lang="en-US" dirty="0"/>
              <a:t>Q8: Any other </a:t>
            </a:r>
            <a:r>
              <a:rPr lang="en-US" dirty="0" err="1"/>
              <a:t>transpilation</a:t>
            </a:r>
            <a:r>
              <a:rPr lang="en-US" dirty="0"/>
              <a:t> tech? We compared a </a:t>
            </a:r>
            <a:r>
              <a:rPr lang="en-US" dirty="0" err="1"/>
              <a:t>transpilation</a:t>
            </a:r>
            <a:r>
              <a:rPr lang="en-US" dirty="0"/>
              <a:t> tool called </a:t>
            </a:r>
            <a:r>
              <a:rPr lang="en-US" dirty="0" err="1"/>
              <a:t>OpenCypherTranspiler</a:t>
            </a:r>
            <a:r>
              <a:rPr lang="en-US" dirty="0"/>
              <a:t>. And found that it may generate incorrect SQL queries sometimes. We </a:t>
            </a:r>
            <a:r>
              <a:rPr lang="en-CA" sz="1200" b="0" i="0" kern="1200" dirty="0">
                <a:solidFill>
                  <a:schemeClr val="tx1"/>
                </a:solidFill>
                <a:effectLst/>
                <a:latin typeface="+mn-lt"/>
                <a:ea typeface="+mn-ea"/>
                <a:cs typeface="+mn-cs"/>
              </a:rPr>
              <a:t>believe it’s a "best-effort" tool without any soundness guarantees about the result of </a:t>
            </a:r>
            <a:r>
              <a:rPr lang="en-CA" sz="1200" b="0" i="0" kern="1200" dirty="0" err="1">
                <a:solidFill>
                  <a:schemeClr val="tx1"/>
                </a:solidFill>
                <a:effectLst/>
                <a:latin typeface="+mn-lt"/>
                <a:ea typeface="+mn-ea"/>
                <a:cs typeface="+mn-cs"/>
              </a:rPr>
              <a:t>transpilation</a:t>
            </a:r>
            <a:r>
              <a:rPr lang="en-CA" sz="1200" b="0" i="0" kern="1200" dirty="0">
                <a:solidFill>
                  <a:schemeClr val="tx1"/>
                </a:solidFill>
                <a:effectLst/>
                <a:latin typeface="+mn-lt"/>
                <a:ea typeface="+mn-ea"/>
                <a:cs typeface="+mn-cs"/>
              </a:rPr>
              <a:t>.</a:t>
            </a:r>
          </a:p>
          <a:p>
            <a:r>
              <a:rPr lang="en-CA" sz="1200" b="0" i="0" kern="1200" dirty="0">
                <a:solidFill>
                  <a:schemeClr val="tx1"/>
                </a:solidFill>
                <a:effectLst/>
                <a:latin typeface="+mn-lt"/>
                <a:ea typeface="+mn-ea"/>
                <a:cs typeface="+mn-cs"/>
              </a:rPr>
              <a:t>Q9: </a:t>
            </a:r>
            <a:r>
              <a:rPr lang="en-CA" sz="1200" b="0" i="0" kern="1200" dirty="0" err="1">
                <a:solidFill>
                  <a:schemeClr val="tx1"/>
                </a:solidFill>
                <a:effectLst/>
                <a:latin typeface="+mn-lt"/>
                <a:ea typeface="+mn-ea"/>
                <a:cs typeface="+mn-cs"/>
              </a:rPr>
              <a:t>whats</a:t>
            </a:r>
            <a:r>
              <a:rPr lang="en-CA" sz="1200" b="0" i="0" kern="1200" dirty="0">
                <a:solidFill>
                  <a:schemeClr val="tx1"/>
                </a:solidFill>
                <a:effectLst/>
                <a:latin typeface="+mn-lt"/>
                <a:ea typeface="+mn-ea"/>
                <a:cs typeface="+mn-cs"/>
              </a:rPr>
              <a:t> </a:t>
            </a:r>
            <a:r>
              <a:rPr lang="en-CA" sz="1200" b="0" i="0" kern="1200" dirty="0" err="1">
                <a:solidFill>
                  <a:schemeClr val="tx1"/>
                </a:solidFill>
                <a:effectLst/>
                <a:latin typeface="+mn-lt"/>
                <a:ea typeface="+mn-ea"/>
                <a:cs typeface="+mn-cs"/>
              </a:rPr>
              <a:t>CbyC</a:t>
            </a:r>
            <a:r>
              <a:rPr lang="en-CA" sz="1200" b="0" i="0" kern="1200" dirty="0">
                <a:solidFill>
                  <a:schemeClr val="tx1"/>
                </a:solidFill>
                <a:effectLst/>
                <a:latin typeface="+mn-lt"/>
                <a:ea typeface="+mn-ea"/>
                <a:cs typeface="+mn-cs"/>
              </a:rPr>
              <a:t>: correct means equivalent. they are basically a set of syntax-directed rules that translate the cypher query or </a:t>
            </a:r>
            <a:r>
              <a:rPr lang="en-CA" sz="1200" b="0" i="0" kern="1200" dirty="0" err="1">
                <a:solidFill>
                  <a:schemeClr val="tx1"/>
                </a:solidFill>
                <a:effectLst/>
                <a:latin typeface="+mn-lt"/>
                <a:ea typeface="+mn-ea"/>
                <a:cs typeface="+mn-cs"/>
              </a:rPr>
              <a:t>stmts</a:t>
            </a:r>
            <a:r>
              <a:rPr lang="en-CA" sz="1200" b="0" i="0" kern="1200" dirty="0">
                <a:solidFill>
                  <a:schemeClr val="tx1"/>
                </a:solidFill>
                <a:effectLst/>
                <a:latin typeface="+mn-lt"/>
                <a:ea typeface="+mn-ea"/>
                <a:cs typeface="+mn-cs"/>
              </a:rPr>
              <a:t> into = </a:t>
            </a:r>
            <a:r>
              <a:rPr lang="en-CA" sz="1200" b="0" i="0" kern="1200" dirty="0" err="1">
                <a:solidFill>
                  <a:schemeClr val="tx1"/>
                </a:solidFill>
                <a:effectLst/>
                <a:latin typeface="+mn-lt"/>
                <a:ea typeface="+mn-ea"/>
                <a:cs typeface="+mn-cs"/>
              </a:rPr>
              <a:t>sql</a:t>
            </a:r>
            <a:r>
              <a:rPr lang="en-CA" sz="1200" b="0" i="0" kern="1200" dirty="0">
                <a:solidFill>
                  <a:schemeClr val="tx1"/>
                </a:solidFill>
                <a:effectLst/>
                <a:latin typeface="+mn-lt"/>
                <a:ea typeface="+mn-ea"/>
                <a:cs typeface="+mn-cs"/>
              </a:rPr>
              <a:t> counterparts.</a:t>
            </a:r>
            <a:endParaRPr lang="en-US" dirty="0"/>
          </a:p>
          <a:p>
            <a:endParaRPr lang="en-US" dirty="0"/>
          </a:p>
        </p:txBody>
      </p:sp>
      <p:sp>
        <p:nvSpPr>
          <p:cNvPr id="4" name="Slide Number Placeholder 3"/>
          <p:cNvSpPr>
            <a:spLocks noGrp="1"/>
          </p:cNvSpPr>
          <p:nvPr>
            <p:ph type="sldNum" sz="quarter" idx="5"/>
          </p:nvPr>
        </p:nvSpPr>
        <p:spPr/>
        <p:txBody>
          <a:bodyPr/>
          <a:lstStyle/>
          <a:p>
            <a:fld id="{D6A1B02B-49BE-0C41-BEC7-A9A3467F9161}" type="slidenum">
              <a:rPr lang="en-US" smtClean="0"/>
              <a:t>30</a:t>
            </a:fld>
            <a:endParaRPr lang="en-US"/>
          </a:p>
        </p:txBody>
      </p:sp>
    </p:spTree>
    <p:extLst>
      <p:ext uri="{BB962C8B-B14F-4D97-AF65-F5344CB8AC3E}">
        <p14:creationId xmlns:p14="http://schemas.microsoft.com/office/powerpoint/2010/main" val="29103505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6A1B02B-49BE-0C41-BEC7-A9A3467F9161}" type="slidenum">
              <a:rPr lang="en-US" smtClean="0"/>
              <a:t>31</a:t>
            </a:fld>
            <a:endParaRPr lang="en-US"/>
          </a:p>
        </p:txBody>
      </p:sp>
    </p:spTree>
    <p:extLst>
      <p:ext uri="{BB962C8B-B14F-4D97-AF65-F5344CB8AC3E}">
        <p14:creationId xmlns:p14="http://schemas.microsoft.com/office/powerpoint/2010/main" val="1945415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a:solidFill>
                  <a:schemeClr val="tx1"/>
                </a:solidFill>
                <a:effectLst/>
                <a:latin typeface="+mn-lt"/>
                <a:ea typeface="+mn-ea"/>
                <a:cs typeface="+mn-cs"/>
              </a:rPr>
              <a:t>To fill in this gap, we propose a method to [check XX].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a:solidFill>
                  <a:schemeClr val="tx1"/>
                </a:solidFill>
                <a:effectLst/>
                <a:latin typeface="+mn-lt"/>
                <a:ea typeface="+mn-ea"/>
                <a:cs typeface="+mn-cs"/>
              </a:rPr>
              <a:t>Specifically, in a migration setting where developers have refactored R tables into a G structure and rewritten SQL queries in the Cypher language, our goal is to ensure these two queries consistently produce the same results.</a:t>
            </a:r>
            <a:endParaRPr lang="en-US"/>
          </a:p>
        </p:txBody>
      </p:sp>
      <p:sp>
        <p:nvSpPr>
          <p:cNvPr id="4" name="Slide Number Placeholder 3"/>
          <p:cNvSpPr>
            <a:spLocks noGrp="1"/>
          </p:cNvSpPr>
          <p:nvPr>
            <p:ph type="sldNum" sz="quarter" idx="5"/>
          </p:nvPr>
        </p:nvSpPr>
        <p:spPr/>
        <p:txBody>
          <a:bodyPr/>
          <a:lstStyle/>
          <a:p>
            <a:fld id="{D6A1B02B-49BE-0C41-BEC7-A9A3467F9161}" type="slidenum">
              <a:rPr lang="en-US" smtClean="0"/>
              <a:t>3</a:t>
            </a:fld>
            <a:endParaRPr lang="en-US"/>
          </a:p>
        </p:txBody>
      </p:sp>
    </p:spTree>
    <p:extLst>
      <p:ext uri="{BB962C8B-B14F-4D97-AF65-F5344CB8AC3E}">
        <p14:creationId xmlns:p14="http://schemas.microsoft.com/office/powerpoint/2010/main" val="1236063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064B4-B156-1000-001D-AA84E55404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E5DD60-137B-0DEF-104B-419B6D82CC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8A35F0-9361-16DA-46BE-AC578FCCC1AB}"/>
              </a:ext>
            </a:extLst>
          </p:cNvPr>
          <p:cNvSpPr>
            <a:spLocks noGrp="1"/>
          </p:cNvSpPr>
          <p:nvPr>
            <p:ph type="body" idx="1"/>
          </p:nvPr>
        </p:nvSpPr>
        <p:spPr/>
        <p:txBody>
          <a:bodyPr/>
          <a:lstStyle/>
          <a:p>
            <a:r>
              <a:rPr lang="en-CA" dirty="0"/>
              <a:t>However, this problem is non-trivial and presents a natural question: what does it mean for two queries to be equivalent?</a:t>
            </a:r>
            <a:endParaRPr lang="en-US" dirty="0"/>
          </a:p>
          <a:p>
            <a:endParaRPr lang="en-CA" dirty="0"/>
          </a:p>
          <a:p>
            <a:r>
              <a:rPr lang="en-CA" sz="1200" b="0" i="0" u="none" strike="noStrike" kern="1200" dirty="0">
                <a:solidFill>
                  <a:schemeClr val="tx1"/>
                </a:solidFill>
                <a:effectLst/>
                <a:latin typeface="+mn-lt"/>
                <a:ea typeface="+mn-ea"/>
                <a:cs typeface="+mn-cs"/>
              </a:rPr>
              <a:t>👆</a:t>
            </a:r>
            <a:r>
              <a:rPr lang="en-CA" dirty="0"/>
              <a:t>If we do not know the </a:t>
            </a:r>
            <a:r>
              <a:rPr lang="en-CA" sz="1200" dirty="0">
                <a:latin typeface="Times New Roman"/>
                <a:cs typeface="Times New Roman"/>
              </a:rPr>
              <a:t>relationship between data </a:t>
            </a:r>
            <a:r>
              <a:rPr lang="en-CA" dirty="0">
                <a:latin typeface="Times New Roman"/>
                <a:cs typeface="Times New Roman"/>
              </a:rPr>
              <a:t>stored </a:t>
            </a:r>
            <a:r>
              <a:rPr lang="en-CA" sz="1200" dirty="0">
                <a:latin typeface="Times New Roman"/>
                <a:cs typeface="Times New Roman"/>
              </a:rPr>
              <a:t>in graph and relational databases, then equivalence would be ill-defined.</a:t>
            </a:r>
            <a:endParaRPr lang="en-CA" dirty="0">
              <a:latin typeface="Aptos" panose="02110004020202020204"/>
              <a:cs typeface="Times New Roman"/>
            </a:endParaRPr>
          </a:p>
          <a:p>
            <a:endParaRPr lang="en-CA" dirty="0">
              <a:latin typeface="Times New Roman"/>
              <a:cs typeface="Times New Roman"/>
            </a:endParaRPr>
          </a:p>
          <a:p>
            <a:r>
              <a:rPr lang="en-CA" sz="1200" b="0" i="0" u="none" strike="noStrike" kern="1200" dirty="0">
                <a:solidFill>
                  <a:schemeClr val="tx1"/>
                </a:solidFill>
                <a:effectLst/>
                <a:latin typeface="+mn-lt"/>
                <a:ea typeface="+mn-ea"/>
                <a:cs typeface="+mn-cs"/>
              </a:rPr>
              <a:t>👆</a:t>
            </a:r>
            <a:r>
              <a:rPr lang="en-CA" sz="1200" dirty="0">
                <a:latin typeface="Times New Roman"/>
                <a:cs typeface="Times New Roman"/>
              </a:rPr>
              <a:t>This </a:t>
            </a:r>
            <a:r>
              <a:rPr lang="en-CA" dirty="0">
                <a:latin typeface="Times New Roman"/>
                <a:cs typeface="Times New Roman"/>
              </a:rPr>
              <a:t>requires us </a:t>
            </a:r>
            <a:r>
              <a:rPr lang="en-CA" sz="1200" dirty="0">
                <a:latin typeface="Times New Roman"/>
                <a:cs typeface="Times New Roman"/>
              </a:rPr>
              <a:t>to find a </a:t>
            </a:r>
            <a:r>
              <a:rPr lang="en-CA" dirty="0">
                <a:latin typeface="Times New Roman"/>
                <a:cs typeface="Times New Roman"/>
              </a:rPr>
              <a:t>mechanism to</a:t>
            </a:r>
            <a:r>
              <a:rPr lang="en-CA" sz="1200" dirty="0">
                <a:latin typeface="Times New Roman"/>
                <a:cs typeface="Times New Roman"/>
              </a:rPr>
              <a:t> align graph and relational </a:t>
            </a:r>
            <a:r>
              <a:rPr lang="en-CA" sz="1200" dirty="0" err="1">
                <a:latin typeface="Times New Roman"/>
                <a:cs typeface="Times New Roman"/>
              </a:rPr>
              <a:t>DBs.</a:t>
            </a:r>
            <a:r>
              <a:rPr lang="en-CA" sz="1200" dirty="0">
                <a:latin typeface="Times New Roman"/>
                <a:cs typeface="Times New Roman"/>
              </a:rPr>
              <a:t> The solution </a:t>
            </a:r>
            <a:r>
              <a:rPr lang="en-CA" dirty="0">
                <a:latin typeface="Times New Roman"/>
                <a:cs typeface="Times New Roman"/>
              </a:rPr>
              <a:t>is</a:t>
            </a:r>
            <a:r>
              <a:rPr lang="en-CA" sz="1200" dirty="0">
                <a:latin typeface="Times New Roman"/>
                <a:cs typeface="Times New Roman"/>
              </a:rPr>
              <a:t> to </a:t>
            </a:r>
            <a:r>
              <a:rPr lang="en-CA" dirty="0">
                <a:latin typeface="Times New Roman"/>
                <a:cs typeface="Times New Roman"/>
              </a:rPr>
              <a:t>introduce the</a:t>
            </a:r>
            <a:r>
              <a:rPr lang="en-CA" sz="1200" dirty="0">
                <a:latin typeface="Times New Roman"/>
                <a:cs typeface="Times New Roman"/>
              </a:rPr>
              <a:t> </a:t>
            </a:r>
            <a:r>
              <a:rPr lang="en-CA" dirty="0">
                <a:latin typeface="Times New Roman"/>
                <a:cs typeface="Times New Roman"/>
              </a:rPr>
              <a:t>concept of a</a:t>
            </a:r>
            <a:r>
              <a:rPr lang="en-CA" sz="1200" dirty="0">
                <a:latin typeface="Times New Roman"/>
                <a:cs typeface="Times New Roman"/>
              </a:rPr>
              <a:t> user-provided transformer which is inspired </a:t>
            </a:r>
            <a:r>
              <a:rPr lang="en-CA" dirty="0">
                <a:latin typeface="Times New Roman"/>
                <a:cs typeface="Times New Roman"/>
              </a:rPr>
              <a:t>by </a:t>
            </a:r>
            <a:r>
              <a:rPr lang="en-CA" sz="1200" dirty="0">
                <a:latin typeface="Times New Roman"/>
                <a:cs typeface="Times New Roman"/>
              </a:rPr>
              <a:t>schema mapping from the DB community</a:t>
            </a:r>
            <a:r>
              <a:rPr lang="en-CA" dirty="0">
                <a:latin typeface="Times New Roman"/>
                <a:cs typeface="Times New Roman"/>
              </a:rPr>
              <a:t>. It </a:t>
            </a:r>
            <a:r>
              <a:rPr lang="en-CA" dirty="0"/>
              <a:t>specifies data equivalence between G and R DBS and thereby enables us to define query equivalence.</a:t>
            </a:r>
            <a:endParaRPr lang="en-CA" dirty="0">
              <a:latin typeface="Aptos" panose="02110004020202020204"/>
              <a:cs typeface="Times New Roman"/>
            </a:endParaRPr>
          </a:p>
          <a:p>
            <a:endParaRPr lang="en-CA" dirty="0">
              <a:latin typeface="Times New Roman"/>
              <a:cs typeface="Times New Roman"/>
            </a:endParaRPr>
          </a:p>
        </p:txBody>
      </p:sp>
      <p:sp>
        <p:nvSpPr>
          <p:cNvPr id="4" name="Slide Number Placeholder 3">
            <a:extLst>
              <a:ext uri="{FF2B5EF4-FFF2-40B4-BE49-F238E27FC236}">
                <a16:creationId xmlns:a16="http://schemas.microsoft.com/office/drawing/2014/main" id="{8EC1E565-2633-0C5C-9CDE-3542B31335EA}"/>
              </a:ext>
            </a:extLst>
          </p:cNvPr>
          <p:cNvSpPr>
            <a:spLocks noGrp="1"/>
          </p:cNvSpPr>
          <p:nvPr>
            <p:ph type="sldNum" sz="quarter" idx="5"/>
          </p:nvPr>
        </p:nvSpPr>
        <p:spPr/>
        <p:txBody>
          <a:bodyPr/>
          <a:lstStyle/>
          <a:p>
            <a:fld id="{D6A1B02B-49BE-0C41-BEC7-A9A3467F9161}" type="slidenum">
              <a:rPr lang="en-US" smtClean="0"/>
              <a:t>4</a:t>
            </a:fld>
            <a:endParaRPr lang="en-US"/>
          </a:p>
        </p:txBody>
      </p:sp>
    </p:spTree>
    <p:extLst>
      <p:ext uri="{BB962C8B-B14F-4D97-AF65-F5344CB8AC3E}">
        <p14:creationId xmlns:p14="http://schemas.microsoft.com/office/powerpoint/2010/main" val="28125947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DE89E-F927-03FF-801F-48C61E102E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782C3B-B076-5E46-91AC-F8AC7FE26F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632D0E-2137-6792-F174-B84E32419B13}"/>
              </a:ext>
            </a:extLst>
          </p:cNvPr>
          <p:cNvSpPr>
            <a:spLocks noGrp="1"/>
          </p:cNvSpPr>
          <p:nvPr>
            <p:ph type="body" idx="1"/>
          </p:nvPr>
        </p:nvSpPr>
        <p:spPr/>
        <p:txBody>
          <a:bodyPr/>
          <a:lstStyle/>
          <a:p>
            <a:r>
              <a:rPr lang="en-CA" dirty="0"/>
              <a:t>Using user-provided transformers as specifications sounds good. But how do we specify these transformers.</a:t>
            </a:r>
          </a:p>
          <a:p>
            <a:endParaRPr lang="en-CA" dirty="0"/>
          </a:p>
          <a:p>
            <a:r>
              <a:rPr lang="en-CA" sz="1200" b="0" i="0" u="none" strike="noStrike" kern="1200" dirty="0">
                <a:solidFill>
                  <a:schemeClr val="tx1"/>
                </a:solidFill>
                <a:effectLst/>
                <a:latin typeface="+mn-lt"/>
                <a:ea typeface="+mn-ea"/>
                <a:cs typeface="+mn-cs"/>
              </a:rPr>
              <a:t>👆</a:t>
            </a:r>
            <a:r>
              <a:rPr lang="en-CA" dirty="0"/>
              <a:t>The insight is that we can naturally [specify XX].</a:t>
            </a:r>
          </a:p>
          <a:p>
            <a:endParaRPr lang="en-CA" dirty="0"/>
          </a:p>
          <a:p>
            <a:r>
              <a:rPr lang="en-CA" sz="1200" b="0" i="0" u="none" strike="noStrike" kern="1200" dirty="0">
                <a:solidFill>
                  <a:schemeClr val="tx1"/>
                </a:solidFill>
                <a:effectLst/>
                <a:latin typeface="+mn-lt"/>
                <a:ea typeface="+mn-ea"/>
                <a:cs typeface="+mn-cs"/>
              </a:rPr>
              <a:t>👆</a:t>
            </a:r>
            <a:r>
              <a:rPr lang="en-CA" dirty="0"/>
              <a:t>[Even XX]</a:t>
            </a:r>
          </a:p>
        </p:txBody>
      </p:sp>
      <p:sp>
        <p:nvSpPr>
          <p:cNvPr id="4" name="Slide Number Placeholder 3">
            <a:extLst>
              <a:ext uri="{FF2B5EF4-FFF2-40B4-BE49-F238E27FC236}">
                <a16:creationId xmlns:a16="http://schemas.microsoft.com/office/drawing/2014/main" id="{6C16C9AD-A6A4-AB1D-CBB7-D9CAFA941035}"/>
              </a:ext>
            </a:extLst>
          </p:cNvPr>
          <p:cNvSpPr>
            <a:spLocks noGrp="1"/>
          </p:cNvSpPr>
          <p:nvPr>
            <p:ph type="sldNum" sz="quarter" idx="5"/>
          </p:nvPr>
        </p:nvSpPr>
        <p:spPr/>
        <p:txBody>
          <a:bodyPr/>
          <a:lstStyle/>
          <a:p>
            <a:fld id="{D6A1B02B-49BE-0C41-BEC7-A9A3467F9161}" type="slidenum">
              <a:rPr lang="en-US" smtClean="0"/>
              <a:t>5</a:t>
            </a:fld>
            <a:endParaRPr lang="en-US"/>
          </a:p>
        </p:txBody>
      </p:sp>
    </p:spTree>
    <p:extLst>
      <p:ext uri="{BB962C8B-B14F-4D97-AF65-F5344CB8AC3E}">
        <p14:creationId xmlns:p14="http://schemas.microsoft.com/office/powerpoint/2010/main" val="1530672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0EA9C-19AF-AA6A-03E8-691E0CAA0A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756D84-6AF7-374A-5F0F-666D456FFF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9A7820-AA61-EC04-1B87-94AC45466687}"/>
              </a:ext>
            </a:extLst>
          </p:cNvPr>
          <p:cNvSpPr>
            <a:spLocks noGrp="1"/>
          </p:cNvSpPr>
          <p:nvPr>
            <p:ph type="body" idx="1"/>
          </p:nvPr>
        </p:nvSpPr>
        <p:spPr/>
        <p:txBody>
          <a:bodyPr/>
          <a:lstStyle/>
          <a:p>
            <a:pPr rtl="0"/>
            <a:r>
              <a:rPr lang="en-CA" sz="1200" b="0" i="0" u="none" strike="noStrike" kern="1200" dirty="0">
                <a:solidFill>
                  <a:schemeClr val="tx1"/>
                </a:solidFill>
                <a:effectLst/>
                <a:latin typeface="+mn-lt"/>
                <a:ea typeface="+mn-ea"/>
                <a:cs typeface="+mn-cs"/>
              </a:rPr>
              <a:t>To make this concept more concrete, let's consider a </a:t>
            </a:r>
            <a:r>
              <a:rPr lang="en-CA" sz="1200" b="0" i="0" u="none" strike="noStrike" kern="1200" dirty="0" err="1">
                <a:solidFill>
                  <a:schemeClr val="tx1"/>
                </a:solidFill>
                <a:effectLst/>
                <a:latin typeface="+mn-lt"/>
                <a:ea typeface="+mn-ea"/>
                <a:cs typeface="+mn-cs"/>
              </a:rPr>
              <a:t>UpT</a:t>
            </a:r>
            <a:r>
              <a:rPr lang="en-CA" sz="1200" b="0" i="0" u="none" strike="noStrike" kern="1200" dirty="0">
                <a:solidFill>
                  <a:schemeClr val="tx1"/>
                </a:solidFill>
                <a:effectLst/>
                <a:latin typeface="+mn-lt"/>
                <a:ea typeface="+mn-ea"/>
                <a:cs typeface="+mn-cs"/>
              </a:rPr>
              <a:t> example in practice. 👆Here, we have a GDB where EMP and DEPT nodes are connected via a WORK edge. Specifically, it indicates that both Alice and Bob work in the IT dept. 👆In contrast, the RDB only has two tables: Emps and Depts, with a FK DID to maintain relationships. And this foreign key also indicates Alice and Bob work in the IT dept. To ensure those two DBs maintain the same data, we use a DT to align their structures and semantics.               👆</a:t>
            </a:r>
            <a:r>
              <a:rPr lang="en-CA" dirty="0"/>
              <a:t>Take the WORK edge for example. This rule specifies that [for </a:t>
            </a:r>
            <a:r>
              <a:rPr lang="en-CA" dirty="0" err="1"/>
              <a:t>eachXXX</a:t>
            </a:r>
            <a:r>
              <a:rPr lang="en-CA" dirty="0"/>
              <a:t>].              </a:t>
            </a:r>
            <a:r>
              <a:rPr lang="en-CA" sz="1200" b="0" i="0" u="none" strike="noStrike" kern="1200" dirty="0">
                <a:solidFill>
                  <a:schemeClr val="tx1"/>
                </a:solidFill>
                <a:effectLst/>
                <a:latin typeface="+mn-lt"/>
                <a:ea typeface="+mn-ea"/>
                <a:cs typeface="+mn-cs"/>
              </a:rPr>
              <a:t>This is one of the rules in the transformer and we have other rules to align nodes and tables.</a:t>
            </a:r>
          </a:p>
        </p:txBody>
      </p:sp>
      <p:sp>
        <p:nvSpPr>
          <p:cNvPr id="4" name="Slide Number Placeholder 3">
            <a:extLst>
              <a:ext uri="{FF2B5EF4-FFF2-40B4-BE49-F238E27FC236}">
                <a16:creationId xmlns:a16="http://schemas.microsoft.com/office/drawing/2014/main" id="{DCD12E08-63D1-F698-1CF8-0DE056383971}"/>
              </a:ext>
            </a:extLst>
          </p:cNvPr>
          <p:cNvSpPr>
            <a:spLocks noGrp="1"/>
          </p:cNvSpPr>
          <p:nvPr>
            <p:ph type="sldNum" sz="quarter" idx="5"/>
          </p:nvPr>
        </p:nvSpPr>
        <p:spPr/>
        <p:txBody>
          <a:bodyPr/>
          <a:lstStyle/>
          <a:p>
            <a:fld id="{D6A1B02B-49BE-0C41-BEC7-A9A3467F9161}" type="slidenum">
              <a:rPr lang="en-US" smtClean="0"/>
              <a:t>6</a:t>
            </a:fld>
            <a:endParaRPr lang="en-US"/>
          </a:p>
        </p:txBody>
      </p:sp>
    </p:spTree>
    <p:extLst>
      <p:ext uri="{BB962C8B-B14F-4D97-AF65-F5344CB8AC3E}">
        <p14:creationId xmlns:p14="http://schemas.microsoft.com/office/powerpoint/2010/main" val="4093424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Now that we have a way of specifying data correspondence, we can define equivalence as follows:</a:t>
            </a:r>
            <a:endParaRPr lang="en-CA" dirty="0"/>
          </a:p>
        </p:txBody>
      </p:sp>
      <p:sp>
        <p:nvSpPr>
          <p:cNvPr id="4" name="Slide Number Placeholder 3"/>
          <p:cNvSpPr>
            <a:spLocks noGrp="1"/>
          </p:cNvSpPr>
          <p:nvPr>
            <p:ph type="sldNum" sz="quarter" idx="5"/>
          </p:nvPr>
        </p:nvSpPr>
        <p:spPr/>
        <p:txBody>
          <a:bodyPr/>
          <a:lstStyle/>
          <a:p>
            <a:fld id="{D6A1B02B-49BE-0C41-BEC7-A9A3467F9161}" type="slidenum">
              <a:rPr lang="en-US" smtClean="0"/>
              <a:t>7</a:t>
            </a:fld>
            <a:endParaRPr lang="en-US"/>
          </a:p>
        </p:txBody>
      </p:sp>
    </p:spTree>
    <p:extLst>
      <p:ext uri="{BB962C8B-B14F-4D97-AF65-F5344CB8AC3E}">
        <p14:creationId xmlns:p14="http://schemas.microsoft.com/office/powerpoint/2010/main" val="981489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56E22-E5CD-495E-AC6C-13A5295299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C0F14E-72C0-7A5D-3BDB-14D0979D56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4DBDE9-0404-2545-7A79-63F1F13D2A34}"/>
              </a:ext>
            </a:extLst>
          </p:cNvPr>
          <p:cNvSpPr>
            <a:spLocks noGrp="1"/>
          </p:cNvSpPr>
          <p:nvPr>
            <p:ph type="body" idx="1"/>
          </p:nvPr>
        </p:nvSpPr>
        <p:spPr/>
        <p:txBody>
          <a:bodyPr/>
          <a:lstStyle/>
          <a:p>
            <a:pPr>
              <a:defRPr/>
            </a:pPr>
            <a:r>
              <a:rPr lang="en-CA" dirty="0"/>
              <a:t>Since The formal definition is a bit abstract to understand. Next, let me explain it in more detail.</a:t>
            </a:r>
            <a:endParaRPr lang="en-US" dirty="0"/>
          </a:p>
          <a:p>
            <a:pPr>
              <a:defRPr/>
            </a:pPr>
            <a:endParaRPr lang="en-CA" dirty="0"/>
          </a:p>
          <a:p>
            <a:pPr>
              <a:defRPr/>
            </a:pPr>
            <a:r>
              <a:rPr lang="en-CA" sz="1200" b="0" i="0" u="none" strike="noStrike" kern="1200" dirty="0">
                <a:solidFill>
                  <a:schemeClr val="tx1"/>
                </a:solidFill>
                <a:effectLst/>
                <a:latin typeface="+mn-lt"/>
                <a:ea typeface="+mn-ea"/>
                <a:cs typeface="+mn-cs"/>
              </a:rPr>
              <a:t>👆</a:t>
            </a:r>
            <a:r>
              <a:rPr lang="en-CA" dirty="0"/>
              <a:t>Suppose we have an arbitrary GDB and a RDB that satisfy the </a:t>
            </a:r>
            <a:r>
              <a:rPr lang="en-CA" dirty="0" err="1"/>
              <a:t>UpT</a:t>
            </a:r>
            <a:r>
              <a:rPr lang="en-CA" dirty="0"/>
              <a:t>.</a:t>
            </a:r>
          </a:p>
          <a:p>
            <a:pPr>
              <a:defRPr/>
            </a:pPr>
            <a:endParaRPr lang="en-CA" dirty="0"/>
          </a:p>
          <a:p>
            <a:pPr>
              <a:defRPr/>
            </a:pPr>
            <a:r>
              <a:rPr lang="en-CA" sz="1200" b="0" i="0" u="none" strike="noStrike" kern="1200" dirty="0">
                <a:solidFill>
                  <a:schemeClr val="tx1"/>
                </a:solidFill>
                <a:effectLst/>
                <a:latin typeface="+mn-lt"/>
                <a:ea typeface="+mn-ea"/>
                <a:cs typeface="+mn-cs"/>
              </a:rPr>
              <a:t>👆</a:t>
            </a:r>
            <a:r>
              <a:rPr lang="en-CA" dirty="0"/>
              <a:t> A G query produces a tabular result when operate on the GDB ; meanwhile, a R query returns another table when run on the RDB.</a:t>
            </a:r>
          </a:p>
          <a:p>
            <a:pPr>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 </a:t>
            </a:r>
            <a:r>
              <a:rPr lang="en-CA" dirty="0"/>
              <a:t>If the resulting tables from both queries are identical,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u="none" strike="noStrike" kern="1200" dirty="0">
                <a:solidFill>
                  <a:schemeClr val="tx1"/>
                </a:solidFill>
                <a:effectLst/>
                <a:latin typeface="+mn-lt"/>
                <a:ea typeface="+mn-ea"/>
                <a:cs typeface="+mn-cs"/>
              </a:rPr>
              <a:t>👆 </a:t>
            </a:r>
            <a:r>
              <a:rPr lang="en-CA" dirty="0"/>
              <a:t>then the queries are considered equivalent.</a:t>
            </a:r>
          </a:p>
        </p:txBody>
      </p:sp>
      <p:sp>
        <p:nvSpPr>
          <p:cNvPr id="4" name="Slide Number Placeholder 3">
            <a:extLst>
              <a:ext uri="{FF2B5EF4-FFF2-40B4-BE49-F238E27FC236}">
                <a16:creationId xmlns:a16="http://schemas.microsoft.com/office/drawing/2014/main" id="{33C0935C-CAB5-32E8-7368-F6A930CDC481}"/>
              </a:ext>
            </a:extLst>
          </p:cNvPr>
          <p:cNvSpPr>
            <a:spLocks noGrp="1"/>
          </p:cNvSpPr>
          <p:nvPr>
            <p:ph type="sldNum" sz="quarter" idx="5"/>
          </p:nvPr>
        </p:nvSpPr>
        <p:spPr/>
        <p:txBody>
          <a:bodyPr/>
          <a:lstStyle/>
          <a:p>
            <a:fld id="{D6A1B02B-49BE-0C41-BEC7-A9A3467F9161}" type="slidenum">
              <a:rPr lang="en-US" smtClean="0"/>
              <a:t>8</a:t>
            </a:fld>
            <a:endParaRPr lang="en-US"/>
          </a:p>
        </p:txBody>
      </p:sp>
    </p:spTree>
    <p:extLst>
      <p:ext uri="{BB962C8B-B14F-4D97-AF65-F5344CB8AC3E}">
        <p14:creationId xmlns:p14="http://schemas.microsoft.com/office/powerpoint/2010/main" val="339414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9650-0CDD-4A34-4B0B-CE1F0CF591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39B8C8-A12E-63B1-238C-F212D2D75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778FA6-9D43-6A43-7E16-A6A497A86D42}"/>
              </a:ext>
            </a:extLst>
          </p:cNvPr>
          <p:cNvSpPr>
            <a:spLocks noGrp="1"/>
          </p:cNvSpPr>
          <p:nvPr>
            <p:ph type="dt" sz="half" idx="10"/>
          </p:nvPr>
        </p:nvSpPr>
        <p:spPr/>
        <p:txBody>
          <a:bodyPr/>
          <a:lstStyle/>
          <a:p>
            <a:fld id="{342621EC-1121-694B-B733-AA41E494FF0D}" type="datetime1">
              <a:rPr lang="en-CA" smtClean="0"/>
              <a:t>2025-06-21</a:t>
            </a:fld>
            <a:endParaRPr lang="en-US"/>
          </a:p>
        </p:txBody>
      </p:sp>
      <p:sp>
        <p:nvSpPr>
          <p:cNvPr id="5" name="Footer Placeholder 4">
            <a:extLst>
              <a:ext uri="{FF2B5EF4-FFF2-40B4-BE49-F238E27FC236}">
                <a16:creationId xmlns:a16="http://schemas.microsoft.com/office/drawing/2014/main" id="{4C73E631-ED2F-6C28-D48B-4926E7F96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040DA7-A75E-CE98-A65B-4E2D5F5108BE}"/>
              </a:ext>
            </a:extLst>
          </p:cNvPr>
          <p:cNvSpPr>
            <a:spLocks noGrp="1"/>
          </p:cNvSpPr>
          <p:nvPr>
            <p:ph type="sldNum" sz="quarter" idx="12"/>
          </p:nvPr>
        </p:nvSpPr>
        <p:spPr/>
        <p:txBody>
          <a:bodyPr/>
          <a:lstStyle/>
          <a:p>
            <a:fld id="{57F7F20E-81D6-3F40-8E47-D9C4E37B2262}" type="slidenum">
              <a:rPr lang="en-US" smtClean="0"/>
              <a:t>‹#›</a:t>
            </a:fld>
            <a:endParaRPr lang="en-US"/>
          </a:p>
        </p:txBody>
      </p:sp>
    </p:spTree>
    <p:extLst>
      <p:ext uri="{BB962C8B-B14F-4D97-AF65-F5344CB8AC3E}">
        <p14:creationId xmlns:p14="http://schemas.microsoft.com/office/powerpoint/2010/main" val="1383195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F17CD-031E-3F63-0FC8-2D95A6A688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3776A7-D1E1-CD05-F25B-90D7B8E563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43B36-496F-0595-6EED-B1D93F777BD4}"/>
              </a:ext>
            </a:extLst>
          </p:cNvPr>
          <p:cNvSpPr>
            <a:spLocks noGrp="1"/>
          </p:cNvSpPr>
          <p:nvPr>
            <p:ph type="dt" sz="half" idx="10"/>
          </p:nvPr>
        </p:nvSpPr>
        <p:spPr/>
        <p:txBody>
          <a:bodyPr/>
          <a:lstStyle/>
          <a:p>
            <a:fld id="{45A9B49F-44FD-2E40-B39C-14CFB580FC2E}" type="datetime1">
              <a:rPr lang="en-CA" smtClean="0"/>
              <a:t>2025-06-21</a:t>
            </a:fld>
            <a:endParaRPr lang="en-US"/>
          </a:p>
        </p:txBody>
      </p:sp>
      <p:sp>
        <p:nvSpPr>
          <p:cNvPr id="5" name="Footer Placeholder 4">
            <a:extLst>
              <a:ext uri="{FF2B5EF4-FFF2-40B4-BE49-F238E27FC236}">
                <a16:creationId xmlns:a16="http://schemas.microsoft.com/office/drawing/2014/main" id="{6BFEDDBB-8607-7759-4992-705509D3C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D59F6-3B23-B121-4ABA-8FC55BF4A137}"/>
              </a:ext>
            </a:extLst>
          </p:cNvPr>
          <p:cNvSpPr>
            <a:spLocks noGrp="1"/>
          </p:cNvSpPr>
          <p:nvPr>
            <p:ph type="sldNum" sz="quarter" idx="12"/>
          </p:nvPr>
        </p:nvSpPr>
        <p:spPr/>
        <p:txBody>
          <a:bodyPr/>
          <a:lstStyle/>
          <a:p>
            <a:fld id="{57F7F20E-81D6-3F40-8E47-D9C4E37B2262}" type="slidenum">
              <a:rPr lang="en-US" smtClean="0"/>
              <a:t>‹#›</a:t>
            </a:fld>
            <a:endParaRPr lang="en-US"/>
          </a:p>
        </p:txBody>
      </p:sp>
    </p:spTree>
    <p:extLst>
      <p:ext uri="{BB962C8B-B14F-4D97-AF65-F5344CB8AC3E}">
        <p14:creationId xmlns:p14="http://schemas.microsoft.com/office/powerpoint/2010/main" val="1983523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9889B7-5A6A-BC68-9EE2-2AA19224D4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18E0DD-6360-630A-1DC0-FA9A8A273C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28B32-0725-60E4-5DFF-237BE6F04801}"/>
              </a:ext>
            </a:extLst>
          </p:cNvPr>
          <p:cNvSpPr>
            <a:spLocks noGrp="1"/>
          </p:cNvSpPr>
          <p:nvPr>
            <p:ph type="dt" sz="half" idx="10"/>
          </p:nvPr>
        </p:nvSpPr>
        <p:spPr/>
        <p:txBody>
          <a:bodyPr/>
          <a:lstStyle/>
          <a:p>
            <a:fld id="{753C715C-7C6F-F64B-A9BF-A36A4E9B0774}" type="datetime1">
              <a:rPr lang="en-CA" smtClean="0"/>
              <a:t>2025-06-21</a:t>
            </a:fld>
            <a:endParaRPr lang="en-US"/>
          </a:p>
        </p:txBody>
      </p:sp>
      <p:sp>
        <p:nvSpPr>
          <p:cNvPr id="5" name="Footer Placeholder 4">
            <a:extLst>
              <a:ext uri="{FF2B5EF4-FFF2-40B4-BE49-F238E27FC236}">
                <a16:creationId xmlns:a16="http://schemas.microsoft.com/office/drawing/2014/main" id="{33D3155D-8416-E97E-C979-68EFB4FC4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CFC46-F880-A248-8F2F-D9AB0180FDBE}"/>
              </a:ext>
            </a:extLst>
          </p:cNvPr>
          <p:cNvSpPr>
            <a:spLocks noGrp="1"/>
          </p:cNvSpPr>
          <p:nvPr>
            <p:ph type="sldNum" sz="quarter" idx="12"/>
          </p:nvPr>
        </p:nvSpPr>
        <p:spPr/>
        <p:txBody>
          <a:bodyPr/>
          <a:lstStyle/>
          <a:p>
            <a:fld id="{57F7F20E-81D6-3F40-8E47-D9C4E37B2262}" type="slidenum">
              <a:rPr lang="en-US" smtClean="0"/>
              <a:t>‹#›</a:t>
            </a:fld>
            <a:endParaRPr lang="en-US"/>
          </a:p>
        </p:txBody>
      </p:sp>
    </p:spTree>
    <p:extLst>
      <p:ext uri="{BB962C8B-B14F-4D97-AF65-F5344CB8AC3E}">
        <p14:creationId xmlns:p14="http://schemas.microsoft.com/office/powerpoint/2010/main" val="278255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42776-B190-BEA0-F52C-04CAA69BBA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501CC-B44D-832B-9558-7E35E900F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D6E00-060C-42F5-F713-76002A74D10D}"/>
              </a:ext>
            </a:extLst>
          </p:cNvPr>
          <p:cNvSpPr>
            <a:spLocks noGrp="1"/>
          </p:cNvSpPr>
          <p:nvPr>
            <p:ph type="dt" sz="half" idx="10"/>
          </p:nvPr>
        </p:nvSpPr>
        <p:spPr/>
        <p:txBody>
          <a:bodyPr/>
          <a:lstStyle/>
          <a:p>
            <a:fld id="{6EB52458-6FF0-C44B-814B-A320B8908C88}" type="datetime1">
              <a:rPr lang="en-CA" smtClean="0"/>
              <a:t>2025-06-21</a:t>
            </a:fld>
            <a:endParaRPr lang="en-US"/>
          </a:p>
        </p:txBody>
      </p:sp>
      <p:sp>
        <p:nvSpPr>
          <p:cNvPr id="5" name="Footer Placeholder 4">
            <a:extLst>
              <a:ext uri="{FF2B5EF4-FFF2-40B4-BE49-F238E27FC236}">
                <a16:creationId xmlns:a16="http://schemas.microsoft.com/office/drawing/2014/main" id="{CB2DB0A9-BC23-17A7-DD2C-C72213EC0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C7792-2E47-7692-C97E-96BCFF17E1AD}"/>
              </a:ext>
            </a:extLst>
          </p:cNvPr>
          <p:cNvSpPr>
            <a:spLocks noGrp="1"/>
          </p:cNvSpPr>
          <p:nvPr>
            <p:ph type="sldNum" sz="quarter" idx="12"/>
          </p:nvPr>
        </p:nvSpPr>
        <p:spPr/>
        <p:txBody>
          <a:bodyPr/>
          <a:lstStyle/>
          <a:p>
            <a:fld id="{57F7F20E-81D6-3F40-8E47-D9C4E37B2262}" type="slidenum">
              <a:rPr lang="en-US" smtClean="0"/>
              <a:t>‹#›</a:t>
            </a:fld>
            <a:endParaRPr lang="en-US"/>
          </a:p>
        </p:txBody>
      </p:sp>
    </p:spTree>
    <p:extLst>
      <p:ext uri="{BB962C8B-B14F-4D97-AF65-F5344CB8AC3E}">
        <p14:creationId xmlns:p14="http://schemas.microsoft.com/office/powerpoint/2010/main" val="385192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D0FB-D80E-18D2-CDE8-0814B93C74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E9D8EB-035F-8CDE-CED0-32F17BB2814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54D45A-191A-2F7A-1B7B-23A654B82995}"/>
              </a:ext>
            </a:extLst>
          </p:cNvPr>
          <p:cNvSpPr>
            <a:spLocks noGrp="1"/>
          </p:cNvSpPr>
          <p:nvPr>
            <p:ph type="dt" sz="half" idx="10"/>
          </p:nvPr>
        </p:nvSpPr>
        <p:spPr/>
        <p:txBody>
          <a:bodyPr/>
          <a:lstStyle/>
          <a:p>
            <a:fld id="{C2DFC437-BFF9-A443-9BB2-995F6A2D137C}" type="datetime1">
              <a:rPr lang="en-CA" smtClean="0"/>
              <a:t>2025-06-21</a:t>
            </a:fld>
            <a:endParaRPr lang="en-US"/>
          </a:p>
        </p:txBody>
      </p:sp>
      <p:sp>
        <p:nvSpPr>
          <p:cNvPr id="5" name="Footer Placeholder 4">
            <a:extLst>
              <a:ext uri="{FF2B5EF4-FFF2-40B4-BE49-F238E27FC236}">
                <a16:creationId xmlns:a16="http://schemas.microsoft.com/office/drawing/2014/main" id="{5EDD7275-2307-9ED3-BDD1-09CD13E65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5EEE1-CE8B-7622-93B2-75D18907914E}"/>
              </a:ext>
            </a:extLst>
          </p:cNvPr>
          <p:cNvSpPr>
            <a:spLocks noGrp="1"/>
          </p:cNvSpPr>
          <p:nvPr>
            <p:ph type="sldNum" sz="quarter" idx="12"/>
          </p:nvPr>
        </p:nvSpPr>
        <p:spPr/>
        <p:txBody>
          <a:bodyPr/>
          <a:lstStyle/>
          <a:p>
            <a:fld id="{57F7F20E-81D6-3F40-8E47-D9C4E37B2262}" type="slidenum">
              <a:rPr lang="en-US" smtClean="0"/>
              <a:t>‹#›</a:t>
            </a:fld>
            <a:endParaRPr lang="en-US"/>
          </a:p>
        </p:txBody>
      </p:sp>
    </p:spTree>
    <p:extLst>
      <p:ext uri="{BB962C8B-B14F-4D97-AF65-F5344CB8AC3E}">
        <p14:creationId xmlns:p14="http://schemas.microsoft.com/office/powerpoint/2010/main" val="4270790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906F3-4F06-D961-6ECC-F6FCAB2C0F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6262C1-F689-75BC-5F56-9765EE7B5F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8DBF8A-0E3A-5945-C903-59D89628BB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89CCC4-64ED-D6C7-F269-5BE42618BB3E}"/>
              </a:ext>
            </a:extLst>
          </p:cNvPr>
          <p:cNvSpPr>
            <a:spLocks noGrp="1"/>
          </p:cNvSpPr>
          <p:nvPr>
            <p:ph type="dt" sz="half" idx="10"/>
          </p:nvPr>
        </p:nvSpPr>
        <p:spPr/>
        <p:txBody>
          <a:bodyPr/>
          <a:lstStyle/>
          <a:p>
            <a:fld id="{620C02F9-36B2-754A-B6E8-09C4EA4CA326}" type="datetime1">
              <a:rPr lang="en-CA" smtClean="0"/>
              <a:t>2025-06-21</a:t>
            </a:fld>
            <a:endParaRPr lang="en-US"/>
          </a:p>
        </p:txBody>
      </p:sp>
      <p:sp>
        <p:nvSpPr>
          <p:cNvPr id="6" name="Footer Placeholder 5">
            <a:extLst>
              <a:ext uri="{FF2B5EF4-FFF2-40B4-BE49-F238E27FC236}">
                <a16:creationId xmlns:a16="http://schemas.microsoft.com/office/drawing/2014/main" id="{332F8197-B4C4-11DD-2BED-EAC0343D48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C5D82-A81F-A3DA-1568-7C20703CFA55}"/>
              </a:ext>
            </a:extLst>
          </p:cNvPr>
          <p:cNvSpPr>
            <a:spLocks noGrp="1"/>
          </p:cNvSpPr>
          <p:nvPr>
            <p:ph type="sldNum" sz="quarter" idx="12"/>
          </p:nvPr>
        </p:nvSpPr>
        <p:spPr/>
        <p:txBody>
          <a:bodyPr/>
          <a:lstStyle/>
          <a:p>
            <a:fld id="{57F7F20E-81D6-3F40-8E47-D9C4E37B2262}" type="slidenum">
              <a:rPr lang="en-US" smtClean="0"/>
              <a:t>‹#›</a:t>
            </a:fld>
            <a:endParaRPr lang="en-US"/>
          </a:p>
        </p:txBody>
      </p:sp>
    </p:spTree>
    <p:extLst>
      <p:ext uri="{BB962C8B-B14F-4D97-AF65-F5344CB8AC3E}">
        <p14:creationId xmlns:p14="http://schemas.microsoft.com/office/powerpoint/2010/main" val="1486080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D555-5653-DE09-537F-3ECF7C6F45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45DBFB-DB43-D061-8FB3-D846503C2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258648-7F6A-AEAC-D286-D4A786A19C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2B7344-72A2-D2FD-036B-5FFBD73406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99FDA-3E97-22F6-8CC0-AF9E86BBA2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6833F9-C9CE-925B-3BA2-4F7F31D3DE86}"/>
              </a:ext>
            </a:extLst>
          </p:cNvPr>
          <p:cNvSpPr>
            <a:spLocks noGrp="1"/>
          </p:cNvSpPr>
          <p:nvPr>
            <p:ph type="dt" sz="half" idx="10"/>
          </p:nvPr>
        </p:nvSpPr>
        <p:spPr/>
        <p:txBody>
          <a:bodyPr/>
          <a:lstStyle/>
          <a:p>
            <a:fld id="{67BBB599-0D28-1544-BBE9-B64505C14463}" type="datetime1">
              <a:rPr lang="en-CA" smtClean="0"/>
              <a:t>2025-06-21</a:t>
            </a:fld>
            <a:endParaRPr lang="en-US"/>
          </a:p>
        </p:txBody>
      </p:sp>
      <p:sp>
        <p:nvSpPr>
          <p:cNvPr id="8" name="Footer Placeholder 7">
            <a:extLst>
              <a:ext uri="{FF2B5EF4-FFF2-40B4-BE49-F238E27FC236}">
                <a16:creationId xmlns:a16="http://schemas.microsoft.com/office/drawing/2014/main" id="{34424D4A-4305-F56A-B8C5-210983089C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A69A19-98A3-FD5F-BA83-BFC782CB5844}"/>
              </a:ext>
            </a:extLst>
          </p:cNvPr>
          <p:cNvSpPr>
            <a:spLocks noGrp="1"/>
          </p:cNvSpPr>
          <p:nvPr>
            <p:ph type="sldNum" sz="quarter" idx="12"/>
          </p:nvPr>
        </p:nvSpPr>
        <p:spPr/>
        <p:txBody>
          <a:bodyPr/>
          <a:lstStyle/>
          <a:p>
            <a:fld id="{57F7F20E-81D6-3F40-8E47-D9C4E37B2262}" type="slidenum">
              <a:rPr lang="en-US" smtClean="0"/>
              <a:t>‹#›</a:t>
            </a:fld>
            <a:endParaRPr lang="en-US"/>
          </a:p>
        </p:txBody>
      </p:sp>
    </p:spTree>
    <p:extLst>
      <p:ext uri="{BB962C8B-B14F-4D97-AF65-F5344CB8AC3E}">
        <p14:creationId xmlns:p14="http://schemas.microsoft.com/office/powerpoint/2010/main" val="706082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89F6-DABF-0022-CE3C-8C788C13AE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3FEF55-802A-6F90-34DE-CBF009F8B178}"/>
              </a:ext>
            </a:extLst>
          </p:cNvPr>
          <p:cNvSpPr>
            <a:spLocks noGrp="1"/>
          </p:cNvSpPr>
          <p:nvPr>
            <p:ph type="dt" sz="half" idx="10"/>
          </p:nvPr>
        </p:nvSpPr>
        <p:spPr/>
        <p:txBody>
          <a:bodyPr/>
          <a:lstStyle/>
          <a:p>
            <a:fld id="{2430BC88-7335-ED41-A7D0-C943AA687F52}" type="datetime1">
              <a:rPr lang="en-CA" smtClean="0"/>
              <a:t>2025-06-21</a:t>
            </a:fld>
            <a:endParaRPr lang="en-US"/>
          </a:p>
        </p:txBody>
      </p:sp>
      <p:sp>
        <p:nvSpPr>
          <p:cNvPr id="4" name="Footer Placeholder 3">
            <a:extLst>
              <a:ext uri="{FF2B5EF4-FFF2-40B4-BE49-F238E27FC236}">
                <a16:creationId xmlns:a16="http://schemas.microsoft.com/office/drawing/2014/main" id="{8105DAE0-737B-9F7F-4C11-5D02F01350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38F2B2-8D81-A61A-6304-FFEB7F55FD48}"/>
              </a:ext>
            </a:extLst>
          </p:cNvPr>
          <p:cNvSpPr>
            <a:spLocks noGrp="1"/>
          </p:cNvSpPr>
          <p:nvPr>
            <p:ph type="sldNum" sz="quarter" idx="12"/>
          </p:nvPr>
        </p:nvSpPr>
        <p:spPr/>
        <p:txBody>
          <a:bodyPr/>
          <a:lstStyle/>
          <a:p>
            <a:fld id="{57F7F20E-81D6-3F40-8E47-D9C4E37B2262}" type="slidenum">
              <a:rPr lang="en-US" smtClean="0"/>
              <a:t>‹#›</a:t>
            </a:fld>
            <a:endParaRPr lang="en-US"/>
          </a:p>
        </p:txBody>
      </p:sp>
    </p:spTree>
    <p:extLst>
      <p:ext uri="{BB962C8B-B14F-4D97-AF65-F5344CB8AC3E}">
        <p14:creationId xmlns:p14="http://schemas.microsoft.com/office/powerpoint/2010/main" val="2154302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369012-2C13-C421-F993-B23D2477DA93}"/>
              </a:ext>
            </a:extLst>
          </p:cNvPr>
          <p:cNvSpPr>
            <a:spLocks noGrp="1"/>
          </p:cNvSpPr>
          <p:nvPr>
            <p:ph type="dt" sz="half" idx="10"/>
          </p:nvPr>
        </p:nvSpPr>
        <p:spPr/>
        <p:txBody>
          <a:bodyPr/>
          <a:lstStyle/>
          <a:p>
            <a:fld id="{A78375BB-E0F2-8646-985A-942B3D626F33}" type="datetime1">
              <a:rPr lang="en-CA" smtClean="0"/>
              <a:t>2025-06-21</a:t>
            </a:fld>
            <a:endParaRPr lang="en-US"/>
          </a:p>
        </p:txBody>
      </p:sp>
      <p:sp>
        <p:nvSpPr>
          <p:cNvPr id="3" name="Footer Placeholder 2">
            <a:extLst>
              <a:ext uri="{FF2B5EF4-FFF2-40B4-BE49-F238E27FC236}">
                <a16:creationId xmlns:a16="http://schemas.microsoft.com/office/drawing/2014/main" id="{D8AABDBE-B4B8-C8B6-D697-A6D6D375A1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96D0D1-8C68-4FDA-1FCC-774921BD6906}"/>
              </a:ext>
            </a:extLst>
          </p:cNvPr>
          <p:cNvSpPr>
            <a:spLocks noGrp="1"/>
          </p:cNvSpPr>
          <p:nvPr>
            <p:ph type="sldNum" sz="quarter" idx="12"/>
          </p:nvPr>
        </p:nvSpPr>
        <p:spPr/>
        <p:txBody>
          <a:bodyPr/>
          <a:lstStyle/>
          <a:p>
            <a:fld id="{57F7F20E-81D6-3F40-8E47-D9C4E37B2262}" type="slidenum">
              <a:rPr lang="en-US" smtClean="0"/>
              <a:t>‹#›</a:t>
            </a:fld>
            <a:endParaRPr lang="en-US"/>
          </a:p>
        </p:txBody>
      </p:sp>
    </p:spTree>
    <p:extLst>
      <p:ext uri="{BB962C8B-B14F-4D97-AF65-F5344CB8AC3E}">
        <p14:creationId xmlns:p14="http://schemas.microsoft.com/office/powerpoint/2010/main" val="64351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44D30-F8A2-6955-ACC7-4080259B04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DB540C-A687-14E5-A87D-CE15958B8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3CF596-FC5D-3BBE-6636-325D06788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F49796-45AC-A16F-D7D2-1E2981EF1AC4}"/>
              </a:ext>
            </a:extLst>
          </p:cNvPr>
          <p:cNvSpPr>
            <a:spLocks noGrp="1"/>
          </p:cNvSpPr>
          <p:nvPr>
            <p:ph type="dt" sz="half" idx="10"/>
          </p:nvPr>
        </p:nvSpPr>
        <p:spPr/>
        <p:txBody>
          <a:bodyPr/>
          <a:lstStyle/>
          <a:p>
            <a:fld id="{1ED54EBE-E1F5-2246-B078-429578F64FF7}" type="datetime1">
              <a:rPr lang="en-CA" smtClean="0"/>
              <a:t>2025-06-21</a:t>
            </a:fld>
            <a:endParaRPr lang="en-US"/>
          </a:p>
        </p:txBody>
      </p:sp>
      <p:sp>
        <p:nvSpPr>
          <p:cNvPr id="6" name="Footer Placeholder 5">
            <a:extLst>
              <a:ext uri="{FF2B5EF4-FFF2-40B4-BE49-F238E27FC236}">
                <a16:creationId xmlns:a16="http://schemas.microsoft.com/office/drawing/2014/main" id="{D81ECE29-030B-550D-5695-8FE69C347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8C439E-7A3B-6D1C-236D-9E64258396A4}"/>
              </a:ext>
            </a:extLst>
          </p:cNvPr>
          <p:cNvSpPr>
            <a:spLocks noGrp="1"/>
          </p:cNvSpPr>
          <p:nvPr>
            <p:ph type="sldNum" sz="quarter" idx="12"/>
          </p:nvPr>
        </p:nvSpPr>
        <p:spPr/>
        <p:txBody>
          <a:bodyPr/>
          <a:lstStyle/>
          <a:p>
            <a:fld id="{57F7F20E-81D6-3F40-8E47-D9C4E37B2262}" type="slidenum">
              <a:rPr lang="en-US" smtClean="0"/>
              <a:t>‹#›</a:t>
            </a:fld>
            <a:endParaRPr lang="en-US"/>
          </a:p>
        </p:txBody>
      </p:sp>
    </p:spTree>
    <p:extLst>
      <p:ext uri="{BB962C8B-B14F-4D97-AF65-F5344CB8AC3E}">
        <p14:creationId xmlns:p14="http://schemas.microsoft.com/office/powerpoint/2010/main" val="3513761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CF88-3374-77DA-D2FD-B523BC46E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417A6A-E3F8-5EE2-8AE1-6E04700992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9AEE79-3ABB-1AC0-AF41-0FF726619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E33B5-00BE-3FDC-8FA9-438B48FF682A}"/>
              </a:ext>
            </a:extLst>
          </p:cNvPr>
          <p:cNvSpPr>
            <a:spLocks noGrp="1"/>
          </p:cNvSpPr>
          <p:nvPr>
            <p:ph type="dt" sz="half" idx="10"/>
          </p:nvPr>
        </p:nvSpPr>
        <p:spPr/>
        <p:txBody>
          <a:bodyPr/>
          <a:lstStyle/>
          <a:p>
            <a:fld id="{5AB373CD-457F-B240-BC55-DF82B02ED546}" type="datetime1">
              <a:rPr lang="en-CA" smtClean="0"/>
              <a:t>2025-06-21</a:t>
            </a:fld>
            <a:endParaRPr lang="en-US"/>
          </a:p>
        </p:txBody>
      </p:sp>
      <p:sp>
        <p:nvSpPr>
          <p:cNvPr id="6" name="Footer Placeholder 5">
            <a:extLst>
              <a:ext uri="{FF2B5EF4-FFF2-40B4-BE49-F238E27FC236}">
                <a16:creationId xmlns:a16="http://schemas.microsoft.com/office/drawing/2014/main" id="{8AFDB152-A869-AF3C-891E-F072EF43C5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AA94B5-86E8-3613-5A71-E84F3CB2CF95}"/>
              </a:ext>
            </a:extLst>
          </p:cNvPr>
          <p:cNvSpPr>
            <a:spLocks noGrp="1"/>
          </p:cNvSpPr>
          <p:nvPr>
            <p:ph type="sldNum" sz="quarter" idx="12"/>
          </p:nvPr>
        </p:nvSpPr>
        <p:spPr/>
        <p:txBody>
          <a:bodyPr/>
          <a:lstStyle/>
          <a:p>
            <a:fld id="{57F7F20E-81D6-3F40-8E47-D9C4E37B2262}" type="slidenum">
              <a:rPr lang="en-US" smtClean="0"/>
              <a:t>‹#›</a:t>
            </a:fld>
            <a:endParaRPr lang="en-US"/>
          </a:p>
        </p:txBody>
      </p:sp>
    </p:spTree>
    <p:extLst>
      <p:ext uri="{BB962C8B-B14F-4D97-AF65-F5344CB8AC3E}">
        <p14:creationId xmlns:p14="http://schemas.microsoft.com/office/powerpoint/2010/main" val="96313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575F33-ED80-35B6-D865-644AF5BBFB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6CCAB2-E635-6797-F0B4-3601F2981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0E7383-7C05-5102-A35C-099F07AF9E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5DA759-CCB0-A14A-BBBE-E86309EFBF6A}" type="datetime1">
              <a:rPr lang="en-CA" smtClean="0"/>
              <a:t>2025-06-21</a:t>
            </a:fld>
            <a:endParaRPr lang="en-US"/>
          </a:p>
        </p:txBody>
      </p:sp>
      <p:sp>
        <p:nvSpPr>
          <p:cNvPr id="5" name="Footer Placeholder 4">
            <a:extLst>
              <a:ext uri="{FF2B5EF4-FFF2-40B4-BE49-F238E27FC236}">
                <a16:creationId xmlns:a16="http://schemas.microsoft.com/office/drawing/2014/main" id="{C558EF2F-C47B-F1AF-2B90-BE97BE454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BE5C990-C94B-7CDB-8579-619898BA65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400">
                <a:solidFill>
                  <a:schemeClr val="tx1"/>
                </a:solidFill>
                <a:latin typeface="Times New Roman" panose="02020603050405020304" pitchFamily="18" charset="0"/>
                <a:cs typeface="Times New Roman" panose="02020603050405020304" pitchFamily="18" charset="0"/>
              </a:defRPr>
            </a:lvl1pPr>
          </a:lstStyle>
          <a:p>
            <a:fld id="{57F7F20E-81D6-3F40-8E47-D9C4E37B2262}" type="slidenum">
              <a:rPr lang="en-US" smtClean="0"/>
              <a:pPr/>
              <a:t>‹#›</a:t>
            </a:fld>
            <a:endParaRPr lang="en-US"/>
          </a:p>
        </p:txBody>
      </p:sp>
    </p:spTree>
    <p:extLst>
      <p:ext uri="{BB962C8B-B14F-4D97-AF65-F5344CB8AC3E}">
        <p14:creationId xmlns:p14="http://schemas.microsoft.com/office/powerpoint/2010/main" val="3057328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5.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3.e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mailto:yha244@sfu.ca" TargetMode="External"/><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20.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7.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01155-33C2-EA4F-FD58-B0E1C6F54411}"/>
              </a:ext>
            </a:extLst>
          </p:cNvPr>
          <p:cNvSpPr>
            <a:spLocks noGrp="1"/>
          </p:cNvSpPr>
          <p:nvPr>
            <p:ph type="ctrTitle"/>
          </p:nvPr>
        </p:nvSpPr>
        <p:spPr>
          <a:xfrm>
            <a:off x="438912" y="760618"/>
            <a:ext cx="11314176" cy="2012914"/>
          </a:xfrm>
        </p:spPr>
        <p:txBody>
          <a:bodyPr>
            <a:normAutofit/>
          </a:bodyPr>
          <a:lstStyle/>
          <a:p>
            <a:r>
              <a:rPr lang="en-US" err="1">
                <a:latin typeface="Times New Roman" panose="02020603050405020304" pitchFamily="18" charset="0"/>
                <a:cs typeface="Times New Roman" panose="02020603050405020304" pitchFamily="18" charset="0"/>
              </a:rPr>
              <a:t>Graphiti</a:t>
            </a:r>
            <a:r>
              <a:rPr lang="en-US">
                <a:latin typeface="Times New Roman" panose="02020603050405020304" pitchFamily="18" charset="0"/>
                <a:cs typeface="Times New Roman" panose="02020603050405020304" pitchFamily="18" charset="0"/>
              </a:rPr>
              <a:t>: Bridging Graph and Relational Database Queries</a:t>
            </a:r>
          </a:p>
        </p:txBody>
      </p:sp>
      <p:sp>
        <p:nvSpPr>
          <p:cNvPr id="3" name="Subtitle 2">
            <a:extLst>
              <a:ext uri="{FF2B5EF4-FFF2-40B4-BE49-F238E27FC236}">
                <a16:creationId xmlns:a16="http://schemas.microsoft.com/office/drawing/2014/main" id="{300D87E5-5611-FD57-0F0A-2FE24621C467}"/>
              </a:ext>
            </a:extLst>
          </p:cNvPr>
          <p:cNvSpPr>
            <a:spLocks noGrp="1"/>
          </p:cNvSpPr>
          <p:nvPr>
            <p:ph type="subTitle" idx="1"/>
          </p:nvPr>
        </p:nvSpPr>
        <p:spPr>
          <a:xfrm>
            <a:off x="1236607" y="3232702"/>
            <a:ext cx="9144000" cy="1655762"/>
          </a:xfrm>
        </p:spPr>
        <p:txBody>
          <a:bodyPr/>
          <a:lstStyle/>
          <a:p>
            <a:r>
              <a:rPr lang="en-US" b="1">
                <a:latin typeface="Times New Roman" panose="02020603050405020304" pitchFamily="18" charset="0"/>
                <a:cs typeface="Times New Roman" panose="02020603050405020304" pitchFamily="18" charset="0"/>
              </a:rPr>
              <a:t>Yang He</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Ruijie</a:t>
            </a:r>
            <a:r>
              <a:rPr lang="en-US">
                <a:latin typeface="Times New Roman" panose="02020603050405020304" pitchFamily="18" charset="0"/>
                <a:cs typeface="Times New Roman" panose="02020603050405020304" pitchFamily="18" charset="0"/>
              </a:rPr>
              <a:t> Fang‡, Isil </a:t>
            </a:r>
            <a:r>
              <a:rPr lang="en-US" err="1">
                <a:latin typeface="Times New Roman" panose="02020603050405020304" pitchFamily="18" charset="0"/>
                <a:cs typeface="Times New Roman" panose="02020603050405020304" pitchFamily="18" charset="0"/>
              </a:rPr>
              <a:t>Dillig</a:t>
            </a:r>
            <a:r>
              <a:rPr lang="en-US">
                <a:latin typeface="Times New Roman" panose="02020603050405020304" pitchFamily="18" charset="0"/>
                <a:cs typeface="Times New Roman" panose="02020603050405020304" pitchFamily="18" charset="0"/>
              </a:rPr>
              <a:t>‡, Yuepeng Wang†</a:t>
            </a:r>
          </a:p>
          <a:p>
            <a:r>
              <a:rPr lang="en-US">
                <a:latin typeface="Times New Roman" panose="02020603050405020304" pitchFamily="18" charset="0"/>
                <a:cs typeface="Times New Roman" panose="02020603050405020304" pitchFamily="18" charset="0"/>
              </a:rPr>
              <a:t>†Simon Fraser University, Canada</a:t>
            </a:r>
          </a:p>
          <a:p>
            <a:r>
              <a:rPr lang="en-US">
                <a:latin typeface="Times New Roman" panose="02020603050405020304" pitchFamily="18" charset="0"/>
                <a:cs typeface="Times New Roman" panose="02020603050405020304" pitchFamily="18" charset="0"/>
              </a:rPr>
              <a:t>‡University of Texas at Austin, USA</a:t>
            </a:r>
          </a:p>
        </p:txBody>
      </p:sp>
      <p:pic>
        <p:nvPicPr>
          <p:cNvPr id="6" name="Graphic 5">
            <a:extLst>
              <a:ext uri="{FF2B5EF4-FFF2-40B4-BE49-F238E27FC236}">
                <a16:creationId xmlns:a16="http://schemas.microsoft.com/office/drawing/2014/main" id="{187FD0B2-3AE3-4250-B12C-5E981D4F50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58739" y="5490960"/>
            <a:ext cx="1288103" cy="644052"/>
          </a:xfrm>
          <a:prstGeom prst="rect">
            <a:avLst/>
          </a:prstGeom>
        </p:spPr>
      </p:pic>
      <p:sp>
        <p:nvSpPr>
          <p:cNvPr id="8" name="TextBox 7">
            <a:extLst>
              <a:ext uri="{FF2B5EF4-FFF2-40B4-BE49-F238E27FC236}">
                <a16:creationId xmlns:a16="http://schemas.microsoft.com/office/drawing/2014/main" id="{450790F2-6061-2AF6-7D78-4C25200F9CE1}"/>
              </a:ext>
            </a:extLst>
          </p:cNvPr>
          <p:cNvSpPr txBox="1"/>
          <p:nvPr/>
        </p:nvSpPr>
        <p:spPr>
          <a:xfrm>
            <a:off x="11380470" y="5288421"/>
            <a:ext cx="372618" cy="369332"/>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a:t>
            </a:r>
            <a:endParaRPr lang="en-US"/>
          </a:p>
        </p:txBody>
      </p:sp>
      <p:sp>
        <p:nvSpPr>
          <p:cNvPr id="10" name="TextBox 9">
            <a:extLst>
              <a:ext uri="{FF2B5EF4-FFF2-40B4-BE49-F238E27FC236}">
                <a16:creationId xmlns:a16="http://schemas.microsoft.com/office/drawing/2014/main" id="{52620E3A-8114-1E15-19DC-5073B9B6B3C1}"/>
              </a:ext>
            </a:extLst>
          </p:cNvPr>
          <p:cNvSpPr txBox="1"/>
          <p:nvPr/>
        </p:nvSpPr>
        <p:spPr>
          <a:xfrm>
            <a:off x="8799576" y="5288421"/>
            <a:ext cx="317754" cy="369332"/>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a:t>
            </a:r>
            <a:endParaRPr lang="en-US"/>
          </a:p>
        </p:txBody>
      </p:sp>
      <p:pic>
        <p:nvPicPr>
          <p:cNvPr id="4" name="Picture 2" descr="undefined">
            <a:extLst>
              <a:ext uri="{FF2B5EF4-FFF2-40B4-BE49-F238E27FC236}">
                <a16:creationId xmlns:a16="http://schemas.microsoft.com/office/drawing/2014/main" id="{0C267C39-EA7D-913D-81C0-F6FA638BC3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5945" y="5634972"/>
            <a:ext cx="1757855" cy="500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723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CAC27-A2E9-0EE4-8033-B2017040FF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8614BC-6BE4-2554-C438-E12536BF83B4}"/>
              </a:ext>
            </a:extLst>
          </p:cNvPr>
          <p:cNvSpPr>
            <a:spLocks noGrp="1"/>
          </p:cNvSpPr>
          <p:nvPr>
            <p:ph type="title"/>
          </p:nvPr>
        </p:nvSpPr>
        <p:spPr>
          <a:xfrm>
            <a:off x="298578" y="226423"/>
            <a:ext cx="11291595" cy="1325563"/>
          </a:xfrm>
        </p:spPr>
        <p:txBody>
          <a:bodyPr/>
          <a:lstStyle/>
          <a:p>
            <a:r>
              <a:rPr lang="en-US">
                <a:latin typeface="Times New Roman" panose="02020603050405020304" pitchFamily="18" charset="0"/>
                <a:cs typeface="Times New Roman" panose="02020603050405020304" pitchFamily="18" charset="0"/>
              </a:rPr>
              <a:t>Verification methodology</a:t>
            </a:r>
          </a:p>
        </p:txBody>
      </p:sp>
      <p:sp>
        <p:nvSpPr>
          <p:cNvPr id="4" name="Slide Number Placeholder 3">
            <a:extLst>
              <a:ext uri="{FF2B5EF4-FFF2-40B4-BE49-F238E27FC236}">
                <a16:creationId xmlns:a16="http://schemas.microsoft.com/office/drawing/2014/main" id="{B4A3971E-1817-64CE-F02B-E4720D61FCF2}"/>
              </a:ext>
            </a:extLst>
          </p:cNvPr>
          <p:cNvSpPr>
            <a:spLocks noGrp="1"/>
          </p:cNvSpPr>
          <p:nvPr>
            <p:ph type="sldNum" sz="quarter" idx="12"/>
          </p:nvPr>
        </p:nvSpPr>
        <p:spPr/>
        <p:txBody>
          <a:bodyPr/>
          <a:lstStyle/>
          <a:p>
            <a:fld id="{57F7F20E-81D6-3F40-8E47-D9C4E37B2262}" type="slidenum">
              <a:rPr lang="en-US" smtClean="0"/>
              <a:t>9</a:t>
            </a:fld>
            <a:endParaRPr lang="en-US"/>
          </a:p>
        </p:txBody>
      </p:sp>
      <p:grpSp>
        <p:nvGrpSpPr>
          <p:cNvPr id="27" name="Group 26">
            <a:extLst>
              <a:ext uri="{FF2B5EF4-FFF2-40B4-BE49-F238E27FC236}">
                <a16:creationId xmlns:a16="http://schemas.microsoft.com/office/drawing/2014/main" id="{3C406386-CFF3-0DC6-5A5D-FE99BE9B0EAA}"/>
              </a:ext>
            </a:extLst>
          </p:cNvPr>
          <p:cNvGrpSpPr/>
          <p:nvPr/>
        </p:nvGrpSpPr>
        <p:grpSpPr>
          <a:xfrm>
            <a:off x="3528574" y="5170181"/>
            <a:ext cx="6135686" cy="1052564"/>
            <a:chOff x="3528574" y="5017464"/>
            <a:chExt cx="6135686" cy="1052564"/>
          </a:xfrm>
        </p:grpSpPr>
        <p:grpSp>
          <p:nvGrpSpPr>
            <p:cNvPr id="11" name="Group 10">
              <a:extLst>
                <a:ext uri="{FF2B5EF4-FFF2-40B4-BE49-F238E27FC236}">
                  <a16:creationId xmlns:a16="http://schemas.microsoft.com/office/drawing/2014/main" id="{9E0BD483-44B5-7BFA-8EFC-1F80B936D455}"/>
                </a:ext>
              </a:extLst>
            </p:cNvPr>
            <p:cNvGrpSpPr/>
            <p:nvPr/>
          </p:nvGrpSpPr>
          <p:grpSpPr>
            <a:xfrm>
              <a:off x="3528574" y="5017464"/>
              <a:ext cx="1052563" cy="1052564"/>
              <a:chOff x="435212" y="2086049"/>
              <a:chExt cx="1052563" cy="1052564"/>
            </a:xfrm>
          </p:grpSpPr>
          <p:sp>
            <p:nvSpPr>
              <p:cNvPr id="12" name="Oval 11">
                <a:extLst>
                  <a:ext uri="{FF2B5EF4-FFF2-40B4-BE49-F238E27FC236}">
                    <a16:creationId xmlns:a16="http://schemas.microsoft.com/office/drawing/2014/main" id="{AC4B5ABA-7090-BDD3-B407-52BAFDAA2702}"/>
                  </a:ext>
                </a:extLst>
              </p:cNvPr>
              <p:cNvSpPr/>
              <p:nvPr/>
            </p:nvSpPr>
            <p:spPr>
              <a:xfrm>
                <a:off x="435212" y="2086049"/>
                <a:ext cx="1052562" cy="105256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BABDA16-6BEA-7967-8FF2-A272C0609022}"/>
                  </a:ext>
                </a:extLst>
              </p:cNvPr>
              <p:cNvPicPr>
                <a:picLocks noChangeAspect="1"/>
              </p:cNvPicPr>
              <p:nvPr/>
            </p:nvPicPr>
            <p:blipFill>
              <a:blip r:embed="rId3"/>
              <a:stretch>
                <a:fillRect/>
              </a:stretch>
            </p:blipFill>
            <p:spPr>
              <a:xfrm>
                <a:off x="435212" y="2086050"/>
                <a:ext cx="1052563" cy="1052563"/>
              </a:xfrm>
              <a:prstGeom prst="rect">
                <a:avLst/>
              </a:prstGeom>
            </p:spPr>
          </p:pic>
        </p:grpSp>
        <p:sp>
          <p:nvSpPr>
            <p:cNvPr id="6" name="Content Placeholder 2">
              <a:extLst>
                <a:ext uri="{FF2B5EF4-FFF2-40B4-BE49-F238E27FC236}">
                  <a16:creationId xmlns:a16="http://schemas.microsoft.com/office/drawing/2014/main" id="{5962AEF2-A567-9AAE-241A-A8AADB799458}"/>
                </a:ext>
              </a:extLst>
            </p:cNvPr>
            <p:cNvSpPr txBox="1">
              <a:spLocks/>
            </p:cNvSpPr>
            <p:nvPr/>
          </p:nvSpPr>
          <p:spPr>
            <a:xfrm>
              <a:off x="4906459" y="5017464"/>
              <a:ext cx="4757801" cy="1012231"/>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a:latin typeface="Times New Roman" panose="02020603050405020304" pitchFamily="18" charset="0"/>
                  <a:cs typeface="Times New Roman" panose="02020603050405020304" pitchFamily="18" charset="0"/>
                </a:rPr>
                <a:t>It does not work well.</a:t>
              </a:r>
            </a:p>
          </p:txBody>
        </p:sp>
      </p:grpSp>
      <p:grpSp>
        <p:nvGrpSpPr>
          <p:cNvPr id="25" name="Group 24">
            <a:extLst>
              <a:ext uri="{FF2B5EF4-FFF2-40B4-BE49-F238E27FC236}">
                <a16:creationId xmlns:a16="http://schemas.microsoft.com/office/drawing/2014/main" id="{702330A4-F845-FF04-4A18-843892C1CDD5}"/>
              </a:ext>
            </a:extLst>
          </p:cNvPr>
          <p:cNvGrpSpPr/>
          <p:nvPr/>
        </p:nvGrpSpPr>
        <p:grpSpPr>
          <a:xfrm>
            <a:off x="1201715" y="1412591"/>
            <a:ext cx="10152084" cy="1325563"/>
            <a:chOff x="1201715" y="1412591"/>
            <a:chExt cx="10152084" cy="1325563"/>
          </a:xfrm>
        </p:grpSpPr>
        <p:pic>
          <p:nvPicPr>
            <p:cNvPr id="5" name="Picture 4">
              <a:extLst>
                <a:ext uri="{FF2B5EF4-FFF2-40B4-BE49-F238E27FC236}">
                  <a16:creationId xmlns:a16="http://schemas.microsoft.com/office/drawing/2014/main" id="{C04E1E93-2BE6-412B-376B-F751D4AC0899}"/>
                </a:ext>
              </a:extLst>
            </p:cNvPr>
            <p:cNvPicPr>
              <a:picLocks noChangeAspect="1"/>
            </p:cNvPicPr>
            <p:nvPr/>
          </p:nvPicPr>
          <p:blipFill>
            <a:blip r:embed="rId4"/>
            <a:stretch>
              <a:fillRect/>
            </a:stretch>
          </p:blipFill>
          <p:spPr>
            <a:xfrm>
              <a:off x="1201715" y="1690291"/>
              <a:ext cx="787443" cy="787443"/>
            </a:xfrm>
            <a:prstGeom prst="rect">
              <a:avLst/>
            </a:prstGeom>
          </p:spPr>
        </p:pic>
        <p:sp>
          <p:nvSpPr>
            <p:cNvPr id="24" name="Content Placeholder 2">
              <a:extLst>
                <a:ext uri="{FF2B5EF4-FFF2-40B4-BE49-F238E27FC236}">
                  <a16:creationId xmlns:a16="http://schemas.microsoft.com/office/drawing/2014/main" id="{3A717861-C6C3-FBF7-A94B-7E35F79A43AC}"/>
                </a:ext>
              </a:extLst>
            </p:cNvPr>
            <p:cNvSpPr txBox="1">
              <a:spLocks/>
            </p:cNvSpPr>
            <p:nvPr/>
          </p:nvSpPr>
          <p:spPr>
            <a:xfrm>
              <a:off x="2255939" y="1412591"/>
              <a:ext cx="9097860"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b="1">
                  <a:latin typeface="Times New Roman" panose="02020603050405020304" pitchFamily="18" charset="0"/>
                  <a:cs typeface="Times New Roman" panose="02020603050405020304" pitchFamily="18" charset="0"/>
                </a:rPr>
                <a:t>Strawman idea</a:t>
              </a:r>
              <a:r>
                <a:rPr lang="en-CA" sz="3200">
                  <a:latin typeface="Times New Roman" panose="02020603050405020304" pitchFamily="18" charset="0"/>
                  <a:cs typeface="Times New Roman" panose="02020603050405020304" pitchFamily="18" charset="0"/>
                </a:rPr>
                <a:t>: Symbolically encode query semantics in SMT and directly check the definition.</a:t>
              </a:r>
              <a:endParaRPr lang="en-US" sz="3200">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171E3B4C-AB1A-7F8F-87C7-53042CA80827}"/>
              </a:ext>
            </a:extLst>
          </p:cNvPr>
          <p:cNvGrpSpPr/>
          <p:nvPr/>
        </p:nvGrpSpPr>
        <p:grpSpPr>
          <a:xfrm>
            <a:off x="1201715" y="3291386"/>
            <a:ext cx="10152084" cy="1325563"/>
            <a:chOff x="1201715" y="3291386"/>
            <a:chExt cx="10152084" cy="1325563"/>
          </a:xfrm>
        </p:grpSpPr>
        <p:sp>
          <p:nvSpPr>
            <p:cNvPr id="23" name="Content Placeholder 2">
              <a:extLst>
                <a:ext uri="{FF2B5EF4-FFF2-40B4-BE49-F238E27FC236}">
                  <a16:creationId xmlns:a16="http://schemas.microsoft.com/office/drawing/2014/main" id="{5995F87E-1C68-3EA6-D24E-8720CF1FBFEB}"/>
                </a:ext>
              </a:extLst>
            </p:cNvPr>
            <p:cNvSpPr txBox="1">
              <a:spLocks/>
            </p:cNvSpPr>
            <p:nvPr/>
          </p:nvSpPr>
          <p:spPr>
            <a:xfrm>
              <a:off x="2255939" y="3291386"/>
              <a:ext cx="9097860"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b="1">
                  <a:latin typeface="Times New Roman" panose="02020603050405020304" pitchFamily="18" charset="0"/>
                  <a:cs typeface="Times New Roman" panose="02020603050405020304" pitchFamily="18" charset="0"/>
                </a:rPr>
                <a:t>Problem</a:t>
              </a:r>
              <a:r>
                <a:rPr lang="en-CA" sz="3200">
                  <a:latin typeface="Times New Roman" panose="02020603050405020304" pitchFamily="18" charset="0"/>
                  <a:cs typeface="Times New Roman" panose="02020603050405020304" pitchFamily="18" charset="0"/>
                </a:rPr>
                <a:t>: Need an SMT encoding that can simultaneously describe graph and tabular data.</a:t>
              </a:r>
              <a:endParaRPr lang="en-US" sz="3200">
                <a:latin typeface="Times New Roman" panose="02020603050405020304" pitchFamily="18" charset="0"/>
                <a:cs typeface="Times New Roman" panose="02020603050405020304" pitchFamily="18" charset="0"/>
              </a:endParaRPr>
            </a:p>
          </p:txBody>
        </p:sp>
        <p:grpSp>
          <p:nvGrpSpPr>
            <p:cNvPr id="28" name="Group 27">
              <a:extLst>
                <a:ext uri="{FF2B5EF4-FFF2-40B4-BE49-F238E27FC236}">
                  <a16:creationId xmlns:a16="http://schemas.microsoft.com/office/drawing/2014/main" id="{CB4EFD79-60B3-22B4-545F-54D7603E83E8}"/>
                </a:ext>
              </a:extLst>
            </p:cNvPr>
            <p:cNvGrpSpPr/>
            <p:nvPr/>
          </p:nvGrpSpPr>
          <p:grpSpPr>
            <a:xfrm>
              <a:off x="1201715" y="3492503"/>
              <a:ext cx="777397" cy="923330"/>
              <a:chOff x="271550" y="1684422"/>
              <a:chExt cx="777397" cy="923330"/>
            </a:xfrm>
          </p:grpSpPr>
          <p:sp>
            <p:nvSpPr>
              <p:cNvPr id="29" name="Oval 28">
                <a:extLst>
                  <a:ext uri="{FF2B5EF4-FFF2-40B4-BE49-F238E27FC236}">
                    <a16:creationId xmlns:a16="http://schemas.microsoft.com/office/drawing/2014/main" id="{AC6EBF34-E08B-4883-542C-14B551AD7F6F}"/>
                  </a:ext>
                </a:extLst>
              </p:cNvPr>
              <p:cNvSpPr/>
              <p:nvPr/>
            </p:nvSpPr>
            <p:spPr>
              <a:xfrm>
                <a:off x="298578" y="1780674"/>
                <a:ext cx="696033" cy="696033"/>
              </a:xfrm>
              <a:prstGeom prst="ellipse">
                <a:avLst/>
              </a:prstGeom>
              <a:solidFill>
                <a:srgbClr val="FF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641E4F0-69B9-E1F2-76E2-89AEE7D23D37}"/>
                  </a:ext>
                </a:extLst>
              </p:cNvPr>
              <p:cNvSpPr txBox="1"/>
              <p:nvPr/>
            </p:nvSpPr>
            <p:spPr>
              <a:xfrm>
                <a:off x="271550" y="1684422"/>
                <a:ext cx="777397" cy="923330"/>
              </a:xfrm>
              <a:prstGeom prst="rect">
                <a:avLst/>
              </a:prstGeom>
              <a:noFill/>
            </p:spPr>
            <p:txBody>
              <a:bodyPr wrap="square" rtlCol="0">
                <a:sp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a:t>
                </a:r>
              </a:p>
            </p:txBody>
          </p:sp>
        </p:grpSp>
      </p:grpSp>
    </p:spTree>
    <p:extLst>
      <p:ext uri="{BB962C8B-B14F-4D97-AF65-F5344CB8AC3E}">
        <p14:creationId xmlns:p14="http://schemas.microsoft.com/office/powerpoint/2010/main" val="176091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2ECF5-7057-4F5F-BDA4-C293F92EE5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72FEDA-FF93-8F77-33E7-9CE86E730C6A}"/>
              </a:ext>
            </a:extLst>
          </p:cNvPr>
          <p:cNvSpPr>
            <a:spLocks noGrp="1"/>
          </p:cNvSpPr>
          <p:nvPr>
            <p:ph type="title"/>
          </p:nvPr>
        </p:nvSpPr>
        <p:spPr>
          <a:xfrm>
            <a:off x="298578" y="226423"/>
            <a:ext cx="11291595" cy="1325563"/>
          </a:xfrm>
        </p:spPr>
        <p:txBody>
          <a:bodyPr/>
          <a:lstStyle/>
          <a:p>
            <a:r>
              <a:rPr lang="en-US">
                <a:latin typeface="Times New Roman" panose="02020603050405020304" pitchFamily="18" charset="0"/>
                <a:cs typeface="Times New Roman" panose="02020603050405020304" pitchFamily="18" charset="0"/>
              </a:rPr>
              <a:t>Verification methodology</a:t>
            </a:r>
          </a:p>
        </p:txBody>
      </p:sp>
      <p:sp>
        <p:nvSpPr>
          <p:cNvPr id="4" name="Slide Number Placeholder 3">
            <a:extLst>
              <a:ext uri="{FF2B5EF4-FFF2-40B4-BE49-F238E27FC236}">
                <a16:creationId xmlns:a16="http://schemas.microsoft.com/office/drawing/2014/main" id="{A1EF305B-34E6-4F13-C363-9BD110ABAA27}"/>
              </a:ext>
            </a:extLst>
          </p:cNvPr>
          <p:cNvSpPr>
            <a:spLocks noGrp="1"/>
          </p:cNvSpPr>
          <p:nvPr>
            <p:ph type="sldNum" sz="quarter" idx="12"/>
          </p:nvPr>
        </p:nvSpPr>
        <p:spPr/>
        <p:txBody>
          <a:bodyPr/>
          <a:lstStyle/>
          <a:p>
            <a:fld id="{57F7F20E-81D6-3F40-8E47-D9C4E37B2262}" type="slidenum">
              <a:rPr lang="en-US" smtClean="0"/>
              <a:t>10</a:t>
            </a:fld>
            <a:endParaRPr lang="en-US"/>
          </a:p>
        </p:txBody>
      </p:sp>
      <p:grpSp>
        <p:nvGrpSpPr>
          <p:cNvPr id="15" name="Group 14">
            <a:extLst>
              <a:ext uri="{FF2B5EF4-FFF2-40B4-BE49-F238E27FC236}">
                <a16:creationId xmlns:a16="http://schemas.microsoft.com/office/drawing/2014/main" id="{B56D7232-374F-4362-E6EA-06B6726204E7}"/>
              </a:ext>
            </a:extLst>
          </p:cNvPr>
          <p:cNvGrpSpPr/>
          <p:nvPr/>
        </p:nvGrpSpPr>
        <p:grpSpPr>
          <a:xfrm>
            <a:off x="110773" y="3968485"/>
            <a:ext cx="11970454" cy="1724532"/>
            <a:chOff x="110773" y="2773586"/>
            <a:chExt cx="11970454" cy="1724532"/>
          </a:xfrm>
        </p:grpSpPr>
        <p:sp>
          <p:nvSpPr>
            <p:cNvPr id="3" name="Rounded Rectangle 2">
              <a:extLst>
                <a:ext uri="{FF2B5EF4-FFF2-40B4-BE49-F238E27FC236}">
                  <a16:creationId xmlns:a16="http://schemas.microsoft.com/office/drawing/2014/main" id="{14521290-6603-2B1A-5C58-8F44089DCDFC}"/>
                </a:ext>
              </a:extLst>
            </p:cNvPr>
            <p:cNvSpPr/>
            <p:nvPr/>
          </p:nvSpPr>
          <p:spPr>
            <a:xfrm>
              <a:off x="965682" y="2977431"/>
              <a:ext cx="4259462" cy="152068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Equivalence between graph/relational queries</a:t>
              </a:r>
            </a:p>
          </p:txBody>
        </p:sp>
        <p:sp>
          <p:nvSpPr>
            <p:cNvPr id="8" name="Right Arrow 7">
              <a:extLst>
                <a:ext uri="{FF2B5EF4-FFF2-40B4-BE49-F238E27FC236}">
                  <a16:creationId xmlns:a16="http://schemas.microsoft.com/office/drawing/2014/main" id="{D782F62B-9498-76FD-E44D-E2D68B94710E}"/>
                </a:ext>
              </a:extLst>
            </p:cNvPr>
            <p:cNvSpPr/>
            <p:nvPr/>
          </p:nvSpPr>
          <p:spPr>
            <a:xfrm>
              <a:off x="5526105" y="3441171"/>
              <a:ext cx="1784578" cy="585049"/>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ontent Placeholder 2">
              <a:extLst>
                <a:ext uri="{FF2B5EF4-FFF2-40B4-BE49-F238E27FC236}">
                  <a16:creationId xmlns:a16="http://schemas.microsoft.com/office/drawing/2014/main" id="{4793D1FC-C75A-0AC4-B8F1-59CC518AF6A5}"/>
                </a:ext>
              </a:extLst>
            </p:cNvPr>
            <p:cNvSpPr txBox="1">
              <a:spLocks/>
            </p:cNvSpPr>
            <p:nvPr/>
          </p:nvSpPr>
          <p:spPr>
            <a:xfrm>
              <a:off x="5176389" y="2773586"/>
              <a:ext cx="2484010" cy="63767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err="1">
                  <a:latin typeface="Times New Roman" panose="02020603050405020304" pitchFamily="18" charset="0"/>
                  <a:cs typeface="Times New Roman" panose="02020603050405020304" pitchFamily="18" charset="0"/>
                </a:rPr>
                <a:t>Transpilation</a:t>
              </a:r>
              <a:endParaRPr lang="en-US" sz="3200" strike="sngStrike">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D45A9895-6EC2-7E00-28D1-CBA73D77FA58}"/>
                </a:ext>
              </a:extLst>
            </p:cNvPr>
            <p:cNvGrpSpPr/>
            <p:nvPr/>
          </p:nvGrpSpPr>
          <p:grpSpPr>
            <a:xfrm>
              <a:off x="110773" y="3207413"/>
              <a:ext cx="1052563" cy="1052564"/>
              <a:chOff x="435212" y="2086049"/>
              <a:chExt cx="1052563" cy="1052564"/>
            </a:xfrm>
          </p:grpSpPr>
          <p:sp>
            <p:nvSpPr>
              <p:cNvPr id="12" name="Oval 11">
                <a:extLst>
                  <a:ext uri="{FF2B5EF4-FFF2-40B4-BE49-F238E27FC236}">
                    <a16:creationId xmlns:a16="http://schemas.microsoft.com/office/drawing/2014/main" id="{5F638702-A4D4-3B90-37E1-0CE0F0A04114}"/>
                  </a:ext>
                </a:extLst>
              </p:cNvPr>
              <p:cNvSpPr/>
              <p:nvPr/>
            </p:nvSpPr>
            <p:spPr>
              <a:xfrm>
                <a:off x="435212" y="2086049"/>
                <a:ext cx="1052562" cy="105256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672734E-EC55-50D1-5136-7E2ABAB8E3CB}"/>
                  </a:ext>
                </a:extLst>
              </p:cNvPr>
              <p:cNvPicPr>
                <a:picLocks noChangeAspect="1"/>
              </p:cNvPicPr>
              <p:nvPr/>
            </p:nvPicPr>
            <p:blipFill>
              <a:blip r:embed="rId3"/>
              <a:stretch>
                <a:fillRect/>
              </a:stretch>
            </p:blipFill>
            <p:spPr>
              <a:xfrm>
                <a:off x="435212" y="2086050"/>
                <a:ext cx="1052563" cy="1052563"/>
              </a:xfrm>
              <a:prstGeom prst="rect">
                <a:avLst/>
              </a:prstGeom>
            </p:spPr>
          </p:pic>
        </p:grpSp>
        <p:sp>
          <p:nvSpPr>
            <p:cNvPr id="14" name="Rounded Rectangle 13">
              <a:extLst>
                <a:ext uri="{FF2B5EF4-FFF2-40B4-BE49-F238E27FC236}">
                  <a16:creationId xmlns:a16="http://schemas.microsoft.com/office/drawing/2014/main" id="{B0624485-EC89-1813-44FD-F57903B457BF}"/>
                </a:ext>
              </a:extLst>
            </p:cNvPr>
            <p:cNvSpPr/>
            <p:nvPr/>
          </p:nvSpPr>
          <p:spPr>
            <a:xfrm>
              <a:off x="8305942" y="2977431"/>
              <a:ext cx="3775285" cy="152068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latin typeface="Times New Roman" panose="02020603050405020304" pitchFamily="18" charset="0"/>
                  <a:cs typeface="Times New Roman" panose="02020603050405020304" pitchFamily="18" charset="0"/>
                </a:rPr>
                <a:t>Equivalence over relational queries</a:t>
              </a:r>
            </a:p>
          </p:txBody>
        </p:sp>
        <p:grpSp>
          <p:nvGrpSpPr>
            <p:cNvPr id="16" name="Group 15">
              <a:extLst>
                <a:ext uri="{FF2B5EF4-FFF2-40B4-BE49-F238E27FC236}">
                  <a16:creationId xmlns:a16="http://schemas.microsoft.com/office/drawing/2014/main" id="{36170CB7-4A42-DE3D-B5BB-412D7DD0FED1}"/>
                </a:ext>
              </a:extLst>
            </p:cNvPr>
            <p:cNvGrpSpPr/>
            <p:nvPr/>
          </p:nvGrpSpPr>
          <p:grpSpPr>
            <a:xfrm>
              <a:off x="7482645" y="3207414"/>
              <a:ext cx="1052562" cy="1052562"/>
              <a:chOff x="330470" y="3999240"/>
              <a:chExt cx="1052562" cy="1052562"/>
            </a:xfrm>
          </p:grpSpPr>
          <p:sp>
            <p:nvSpPr>
              <p:cNvPr id="17" name="Oval 16">
                <a:extLst>
                  <a:ext uri="{FF2B5EF4-FFF2-40B4-BE49-F238E27FC236}">
                    <a16:creationId xmlns:a16="http://schemas.microsoft.com/office/drawing/2014/main" id="{793D539C-CF80-EA83-F6D9-4CFAF9919A58}"/>
                  </a:ext>
                </a:extLst>
              </p:cNvPr>
              <p:cNvSpPr/>
              <p:nvPr/>
            </p:nvSpPr>
            <p:spPr>
              <a:xfrm>
                <a:off x="330470" y="3999240"/>
                <a:ext cx="1052562" cy="105256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8C1E9226-BB4A-27E3-37AB-A703221BE6D3}"/>
                  </a:ext>
                </a:extLst>
              </p:cNvPr>
              <p:cNvPicPr>
                <a:picLocks noChangeAspect="1"/>
              </p:cNvPicPr>
              <p:nvPr/>
            </p:nvPicPr>
            <p:blipFill>
              <a:blip r:embed="rId4"/>
              <a:stretch>
                <a:fillRect/>
              </a:stretch>
            </p:blipFill>
            <p:spPr>
              <a:xfrm>
                <a:off x="330470" y="3999240"/>
                <a:ext cx="1052562" cy="1052562"/>
              </a:xfrm>
              <a:prstGeom prst="rect">
                <a:avLst/>
              </a:prstGeom>
            </p:spPr>
          </p:pic>
        </p:grpSp>
      </p:grpSp>
      <p:sp>
        <p:nvSpPr>
          <p:cNvPr id="19" name="Rounded Rectangle 18">
            <a:extLst>
              <a:ext uri="{FF2B5EF4-FFF2-40B4-BE49-F238E27FC236}">
                <a16:creationId xmlns:a16="http://schemas.microsoft.com/office/drawing/2014/main" id="{1B55F59C-5F5A-7844-4815-29206C4D099B}"/>
              </a:ext>
            </a:extLst>
          </p:cNvPr>
          <p:cNvSpPr/>
          <p:nvPr/>
        </p:nvSpPr>
        <p:spPr>
          <a:xfrm>
            <a:off x="1970544" y="1551986"/>
            <a:ext cx="9677549" cy="1625207"/>
          </a:xfrm>
          <a:prstGeom prst="roundRect">
            <a:avLst/>
          </a:prstGeom>
          <a:solidFill>
            <a:srgbClr val="C2F1C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latin typeface="Times New Roman" panose="02020603050405020304" pitchFamily="18" charset="0"/>
                <a:cs typeface="Times New Roman" panose="02020603050405020304" pitchFamily="18" charset="0"/>
              </a:rPr>
              <a:t>Solution</a:t>
            </a:r>
            <a:r>
              <a:rPr lang="en-US" sz="3200" dirty="0">
                <a:solidFill>
                  <a:schemeClr val="tx1"/>
                </a:solidFill>
                <a:latin typeface="Times New Roman" panose="02020603050405020304" pitchFamily="18" charset="0"/>
                <a:cs typeface="Times New Roman" panose="02020603050405020304" pitchFamily="18" charset="0"/>
              </a:rPr>
              <a:t>: Reduce the original problem to ﻿SQL equivalence checking using a correct-by-construction </a:t>
            </a:r>
            <a:r>
              <a:rPr lang="en-US" sz="3200" dirty="0" err="1">
                <a:solidFill>
                  <a:schemeClr val="tx1"/>
                </a:solidFill>
                <a:latin typeface="Times New Roman" panose="02020603050405020304" pitchFamily="18" charset="0"/>
                <a:cs typeface="Times New Roman" panose="02020603050405020304" pitchFamily="18" charset="0"/>
              </a:rPr>
              <a:t>transpilation</a:t>
            </a:r>
            <a:r>
              <a:rPr lang="en-US" sz="3200" dirty="0">
                <a:solidFill>
                  <a:schemeClr val="tx1"/>
                </a:solidFill>
                <a:latin typeface="Times New Roman" panose="02020603050405020304" pitchFamily="18" charset="0"/>
                <a:cs typeface="Times New Roman" panose="02020603050405020304" pitchFamily="18" charset="0"/>
              </a:rPr>
              <a:t> technique.</a:t>
            </a:r>
            <a:endParaRPr lang="en-US" sz="3200" strike="sngStrike" dirty="0">
              <a:solidFill>
                <a:schemeClr val="tx1"/>
              </a:solidFill>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E39275E6-5E96-9C0C-A4F5-F460E69269FE}"/>
              </a:ext>
            </a:extLst>
          </p:cNvPr>
          <p:cNvPicPr>
            <a:picLocks noChangeAspect="1"/>
          </p:cNvPicPr>
          <p:nvPr/>
        </p:nvPicPr>
        <p:blipFill>
          <a:blip r:embed="rId5"/>
          <a:stretch>
            <a:fillRect/>
          </a:stretch>
        </p:blipFill>
        <p:spPr>
          <a:xfrm>
            <a:off x="730201" y="1970867"/>
            <a:ext cx="787443" cy="787443"/>
          </a:xfrm>
          <a:prstGeom prst="rect">
            <a:avLst/>
          </a:prstGeom>
        </p:spPr>
      </p:pic>
    </p:spTree>
    <p:extLst>
      <p:ext uri="{BB962C8B-B14F-4D97-AF65-F5344CB8AC3E}">
        <p14:creationId xmlns:p14="http://schemas.microsoft.com/office/powerpoint/2010/main" val="259613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50B09-7411-79BD-CA5A-F59979EE98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8C0A1A-4FCD-BEB2-74F2-56C920FA2667}"/>
              </a:ext>
            </a:extLst>
          </p:cNvPr>
          <p:cNvSpPr>
            <a:spLocks noGrp="1"/>
          </p:cNvSpPr>
          <p:nvPr>
            <p:ph type="title"/>
          </p:nvPr>
        </p:nvSpPr>
        <p:spPr>
          <a:xfrm>
            <a:off x="298578" y="226423"/>
            <a:ext cx="11291595" cy="1325563"/>
          </a:xfrm>
        </p:spPr>
        <p:txBody>
          <a:bodyPr/>
          <a:lstStyle/>
          <a:p>
            <a:r>
              <a:rPr lang="en-US">
                <a:latin typeface="Times New Roman" panose="02020603050405020304" pitchFamily="18" charset="0"/>
                <a:cs typeface="Times New Roman" panose="02020603050405020304" pitchFamily="18" charset="0"/>
              </a:rPr>
              <a:t>Why need verification?</a:t>
            </a:r>
          </a:p>
        </p:txBody>
      </p:sp>
      <p:sp>
        <p:nvSpPr>
          <p:cNvPr id="4" name="Slide Number Placeholder 3">
            <a:extLst>
              <a:ext uri="{FF2B5EF4-FFF2-40B4-BE49-F238E27FC236}">
                <a16:creationId xmlns:a16="http://schemas.microsoft.com/office/drawing/2014/main" id="{32EF380D-B227-F8A5-DCD1-D0B65BBC8F9E}"/>
              </a:ext>
            </a:extLst>
          </p:cNvPr>
          <p:cNvSpPr>
            <a:spLocks noGrp="1"/>
          </p:cNvSpPr>
          <p:nvPr>
            <p:ph type="sldNum" sz="quarter" idx="12"/>
          </p:nvPr>
        </p:nvSpPr>
        <p:spPr/>
        <p:txBody>
          <a:bodyPr/>
          <a:lstStyle/>
          <a:p>
            <a:fld id="{57F7F20E-81D6-3F40-8E47-D9C4E37B2262}" type="slidenum">
              <a:rPr lang="en-US" smtClean="0"/>
              <a:t>11</a:t>
            </a:fld>
            <a:endParaRPr lang="en-US"/>
          </a:p>
        </p:txBody>
      </p:sp>
      <p:sp>
        <p:nvSpPr>
          <p:cNvPr id="7" name="Content Placeholder 2">
            <a:extLst>
              <a:ext uri="{FF2B5EF4-FFF2-40B4-BE49-F238E27FC236}">
                <a16:creationId xmlns:a16="http://schemas.microsoft.com/office/drawing/2014/main" id="{9173EFCF-A9BF-817D-42F9-8413912BB5B8}"/>
              </a:ext>
            </a:extLst>
          </p:cNvPr>
          <p:cNvSpPr txBox="1">
            <a:spLocks/>
          </p:cNvSpPr>
          <p:nvPr/>
        </p:nvSpPr>
        <p:spPr>
          <a:xfrm>
            <a:off x="693433" y="2526430"/>
            <a:ext cx="10896740" cy="118714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a:latin typeface="Times New Roman"/>
                <a:cs typeface="Times New Roman"/>
              </a:rPr>
              <a:t>A graph schema only can be </a:t>
            </a:r>
            <a:r>
              <a:rPr lang="en-CA" sz="3200" err="1">
                <a:latin typeface="Times New Roman"/>
                <a:cs typeface="Times New Roman"/>
              </a:rPr>
              <a:t>transpiled</a:t>
            </a:r>
            <a:r>
              <a:rPr lang="en-CA" sz="3200">
                <a:latin typeface="Times New Roman"/>
                <a:cs typeface="Times New Roman"/>
              </a:rPr>
              <a:t> to </a:t>
            </a:r>
            <a:r>
              <a:rPr lang="en-CA" sz="3200" i="1">
                <a:latin typeface="Times New Roman"/>
                <a:cs typeface="Times New Roman"/>
              </a:rPr>
              <a:t>some</a:t>
            </a:r>
            <a:r>
              <a:rPr lang="en-CA" sz="3200">
                <a:latin typeface="Times New Roman"/>
                <a:cs typeface="Times New Roman"/>
              </a:rPr>
              <a:t> relational schema but it may differ from the target relational schema.</a:t>
            </a:r>
          </a:p>
        </p:txBody>
      </p:sp>
      <p:grpSp>
        <p:nvGrpSpPr>
          <p:cNvPr id="46" name="Group 45">
            <a:extLst>
              <a:ext uri="{FF2B5EF4-FFF2-40B4-BE49-F238E27FC236}">
                <a16:creationId xmlns:a16="http://schemas.microsoft.com/office/drawing/2014/main" id="{FF6ABE8F-0FD5-DF67-C523-C42CB5862CD0}"/>
              </a:ext>
            </a:extLst>
          </p:cNvPr>
          <p:cNvGrpSpPr/>
          <p:nvPr/>
        </p:nvGrpSpPr>
        <p:grpSpPr>
          <a:xfrm>
            <a:off x="372182" y="4050893"/>
            <a:ext cx="11586957" cy="2017094"/>
            <a:chOff x="372182" y="3877575"/>
            <a:chExt cx="11586957" cy="2017094"/>
          </a:xfrm>
        </p:grpSpPr>
        <p:grpSp>
          <p:nvGrpSpPr>
            <p:cNvPr id="9" name="Group 8">
              <a:extLst>
                <a:ext uri="{FF2B5EF4-FFF2-40B4-BE49-F238E27FC236}">
                  <a16:creationId xmlns:a16="http://schemas.microsoft.com/office/drawing/2014/main" id="{3CE4558D-E5DE-1633-B284-B429A2B7C05E}"/>
                </a:ext>
              </a:extLst>
            </p:cNvPr>
            <p:cNvGrpSpPr/>
            <p:nvPr/>
          </p:nvGrpSpPr>
          <p:grpSpPr>
            <a:xfrm>
              <a:off x="372182" y="3877575"/>
              <a:ext cx="2855909" cy="1890761"/>
              <a:chOff x="1047004" y="968159"/>
              <a:chExt cx="2855909" cy="1890761"/>
            </a:xfrm>
          </p:grpSpPr>
          <p:sp>
            <p:nvSpPr>
              <p:cNvPr id="10" name="Rounded Rectangle 9">
                <a:extLst>
                  <a:ext uri="{FF2B5EF4-FFF2-40B4-BE49-F238E27FC236}">
                    <a16:creationId xmlns:a16="http://schemas.microsoft.com/office/drawing/2014/main" id="{9A98F10C-CE4C-4720-1215-BC499FBBDEE2}"/>
                  </a:ext>
                </a:extLst>
              </p:cNvPr>
              <p:cNvSpPr/>
              <p:nvPr/>
            </p:nvSpPr>
            <p:spPr>
              <a:xfrm>
                <a:off x="1047004" y="1619352"/>
                <a:ext cx="2855909" cy="1239568"/>
              </a:xfrm>
              <a:prstGeom prst="roundRect">
                <a:avLst>
                  <a:gd name="adj" fmla="val 9184"/>
                </a:avLst>
              </a:prstGeom>
              <a:solidFill>
                <a:srgbClr val="80B2D4">
                  <a:alpha val="50196"/>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21" name="Content Placeholder 2">
                <a:extLst>
                  <a:ext uri="{FF2B5EF4-FFF2-40B4-BE49-F238E27FC236}">
                    <a16:creationId xmlns:a16="http://schemas.microsoft.com/office/drawing/2014/main" id="{781D4A3C-D1F9-1C90-A686-6B0A39FDC835}"/>
                  </a:ext>
                </a:extLst>
              </p:cNvPr>
              <p:cNvSpPr txBox="1">
                <a:spLocks/>
              </p:cNvSpPr>
              <p:nvPr/>
            </p:nvSpPr>
            <p:spPr>
              <a:xfrm>
                <a:off x="1250325" y="968159"/>
                <a:ext cx="2449266" cy="651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atin typeface="Times New Roman" panose="02020603050405020304" pitchFamily="18" charset="0"/>
                    <a:cs typeface="Times New Roman" panose="02020603050405020304" pitchFamily="18" charset="0"/>
                  </a:rPr>
                  <a:t>Graph schema</a:t>
                </a:r>
              </a:p>
            </p:txBody>
          </p:sp>
          <p:grpSp>
            <p:nvGrpSpPr>
              <p:cNvPr id="22" name="Group 21">
                <a:extLst>
                  <a:ext uri="{FF2B5EF4-FFF2-40B4-BE49-F238E27FC236}">
                    <a16:creationId xmlns:a16="http://schemas.microsoft.com/office/drawing/2014/main" id="{2239FDF6-2AE9-42C5-2FC4-7046B08935CB}"/>
                  </a:ext>
                </a:extLst>
              </p:cNvPr>
              <p:cNvGrpSpPr/>
              <p:nvPr/>
            </p:nvGrpSpPr>
            <p:grpSpPr>
              <a:xfrm>
                <a:off x="1148164" y="1851217"/>
                <a:ext cx="931238" cy="818643"/>
                <a:chOff x="242280" y="4679956"/>
                <a:chExt cx="931238" cy="818643"/>
              </a:xfrm>
            </p:grpSpPr>
            <p:sp>
              <p:nvSpPr>
                <p:cNvPr id="28" name="Oval 27">
                  <a:extLst>
                    <a:ext uri="{FF2B5EF4-FFF2-40B4-BE49-F238E27FC236}">
                      <a16:creationId xmlns:a16="http://schemas.microsoft.com/office/drawing/2014/main" id="{19E6898E-C376-2A36-5118-7397E9E3C436}"/>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29" name="Content Placeholder 2">
                  <a:extLst>
                    <a:ext uri="{FF2B5EF4-FFF2-40B4-BE49-F238E27FC236}">
                      <a16:creationId xmlns:a16="http://schemas.microsoft.com/office/drawing/2014/main" id="{E70666E4-D5E1-F50B-1E6B-8577A0AA1A3B}"/>
                    </a:ext>
                  </a:extLst>
                </p:cNvPr>
                <p:cNvSpPr txBox="1">
                  <a:spLocks/>
                </p:cNvSpPr>
                <p:nvPr/>
              </p:nvSpPr>
              <p:spPr>
                <a:xfrm>
                  <a:off x="242280" y="4852263"/>
                  <a:ext cx="931238" cy="474029"/>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Consolas" panose="020B0609020204030204" pitchFamily="49" charset="0"/>
                      <a:cs typeface="Consolas" panose="020B0609020204030204" pitchFamily="49" charset="0"/>
                    </a:rPr>
                    <a:t>EMP</a:t>
                  </a:r>
                  <a:endParaRPr lang="en-US">
                    <a:latin typeface="Consolas" panose="020B0609020204030204" pitchFamily="49" charset="0"/>
                    <a:cs typeface="Consolas" panose="020B0609020204030204" pitchFamily="49" charset="0"/>
                  </a:endParaRPr>
                </a:p>
              </p:txBody>
            </p:sp>
          </p:grpSp>
          <p:cxnSp>
            <p:nvCxnSpPr>
              <p:cNvPr id="23" name="Straight Arrow Connector 22">
                <a:extLst>
                  <a:ext uri="{FF2B5EF4-FFF2-40B4-BE49-F238E27FC236}">
                    <a16:creationId xmlns:a16="http://schemas.microsoft.com/office/drawing/2014/main" id="{7F9C4584-3B56-DED3-7375-0DAACE4C27B0}"/>
                  </a:ext>
                </a:extLst>
              </p:cNvPr>
              <p:cNvCxnSpPr>
                <a:cxnSpLocks/>
                <a:stCxn id="28" idx="6"/>
                <a:endCxn id="26" idx="2"/>
              </p:cNvCxnSpPr>
              <p:nvPr/>
            </p:nvCxnSpPr>
            <p:spPr>
              <a:xfrm>
                <a:off x="2023105" y="2260539"/>
                <a:ext cx="77760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9D06518A-A2A8-3BFC-70F9-26CAE1FB85B2}"/>
                  </a:ext>
                </a:extLst>
              </p:cNvPr>
              <p:cNvGrpSpPr/>
              <p:nvPr/>
            </p:nvGrpSpPr>
            <p:grpSpPr>
              <a:xfrm>
                <a:off x="2744410" y="1851217"/>
                <a:ext cx="931238" cy="818643"/>
                <a:chOff x="242280" y="4679956"/>
                <a:chExt cx="931238" cy="818643"/>
              </a:xfrm>
            </p:grpSpPr>
            <p:sp>
              <p:nvSpPr>
                <p:cNvPr id="26" name="Oval 25">
                  <a:extLst>
                    <a:ext uri="{FF2B5EF4-FFF2-40B4-BE49-F238E27FC236}">
                      <a16:creationId xmlns:a16="http://schemas.microsoft.com/office/drawing/2014/main" id="{882EB019-78A5-DD09-568C-09EB88698195}"/>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27" name="Content Placeholder 2">
                  <a:extLst>
                    <a:ext uri="{FF2B5EF4-FFF2-40B4-BE49-F238E27FC236}">
                      <a16:creationId xmlns:a16="http://schemas.microsoft.com/office/drawing/2014/main" id="{8BB403F3-B786-F45A-AA2E-5D9777F3EADF}"/>
                    </a:ext>
                  </a:extLst>
                </p:cNvPr>
                <p:cNvSpPr txBox="1">
                  <a:spLocks/>
                </p:cNvSpPr>
                <p:nvPr/>
              </p:nvSpPr>
              <p:spPr>
                <a:xfrm>
                  <a:off x="242280" y="4852263"/>
                  <a:ext cx="931238" cy="474029"/>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Consolas" panose="020B0609020204030204" pitchFamily="49" charset="0"/>
                      <a:cs typeface="Consolas" panose="020B0609020204030204" pitchFamily="49" charset="0"/>
                    </a:rPr>
                    <a:t>DEPT</a:t>
                  </a:r>
                  <a:endParaRPr lang="en-US">
                    <a:latin typeface="Consolas" panose="020B0609020204030204" pitchFamily="49" charset="0"/>
                    <a:cs typeface="Consolas" panose="020B0609020204030204" pitchFamily="49" charset="0"/>
                  </a:endParaRPr>
                </a:p>
              </p:txBody>
            </p:sp>
          </p:grpSp>
          <p:sp>
            <p:nvSpPr>
              <p:cNvPr id="25" name="Content Placeholder 2">
                <a:extLst>
                  <a:ext uri="{FF2B5EF4-FFF2-40B4-BE49-F238E27FC236}">
                    <a16:creationId xmlns:a16="http://schemas.microsoft.com/office/drawing/2014/main" id="{F90A2719-99AB-B379-DCA7-0CB74071C46B}"/>
                  </a:ext>
                </a:extLst>
              </p:cNvPr>
              <p:cNvSpPr txBox="1">
                <a:spLocks/>
              </p:cNvSpPr>
              <p:nvPr/>
            </p:nvSpPr>
            <p:spPr>
              <a:xfrm>
                <a:off x="1787229" y="1792860"/>
                <a:ext cx="1270234" cy="474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2000">
                    <a:latin typeface="Consolas" panose="020B0609020204030204" pitchFamily="49" charset="0"/>
                    <a:cs typeface="Consolas" panose="020B0609020204030204" pitchFamily="49" charset="0"/>
                  </a:rPr>
                  <a:t>WORK</a:t>
                </a:r>
                <a:endParaRPr lang="en-US" sz="2000">
                  <a:latin typeface="Consolas" panose="020B0609020204030204" pitchFamily="49" charset="0"/>
                  <a:cs typeface="Consolas" panose="020B0609020204030204" pitchFamily="49" charset="0"/>
                </a:endParaRPr>
              </a:p>
            </p:txBody>
          </p:sp>
        </p:grpSp>
        <p:grpSp>
          <p:nvGrpSpPr>
            <p:cNvPr id="30" name="Group 29">
              <a:extLst>
                <a:ext uri="{FF2B5EF4-FFF2-40B4-BE49-F238E27FC236}">
                  <a16:creationId xmlns:a16="http://schemas.microsoft.com/office/drawing/2014/main" id="{36F802A0-36A5-CFA6-937C-11B04F0C57D2}"/>
                </a:ext>
              </a:extLst>
            </p:cNvPr>
            <p:cNvGrpSpPr/>
            <p:nvPr/>
          </p:nvGrpSpPr>
          <p:grpSpPr>
            <a:xfrm>
              <a:off x="6435146" y="3877575"/>
              <a:ext cx="5523993" cy="1890761"/>
              <a:chOff x="6669673" y="968159"/>
              <a:chExt cx="5523993" cy="1890761"/>
            </a:xfrm>
          </p:grpSpPr>
          <p:sp>
            <p:nvSpPr>
              <p:cNvPr id="31" name="Rounded Rectangle 30">
                <a:extLst>
                  <a:ext uri="{FF2B5EF4-FFF2-40B4-BE49-F238E27FC236}">
                    <a16:creationId xmlns:a16="http://schemas.microsoft.com/office/drawing/2014/main" id="{06F76A56-BA31-CF53-3C04-B9B67E33F6B9}"/>
                  </a:ext>
                </a:extLst>
              </p:cNvPr>
              <p:cNvSpPr/>
              <p:nvPr/>
            </p:nvSpPr>
            <p:spPr>
              <a:xfrm>
                <a:off x="6669673" y="1619352"/>
                <a:ext cx="5300029" cy="1239568"/>
              </a:xfrm>
              <a:prstGeom prst="roundRect">
                <a:avLst>
                  <a:gd name="adj" fmla="val 9184"/>
                </a:avLst>
              </a:prstGeom>
              <a:solidFill>
                <a:srgbClr val="FEFFB3"/>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32" name="Content Placeholder 2">
                <a:extLst>
                  <a:ext uri="{FF2B5EF4-FFF2-40B4-BE49-F238E27FC236}">
                    <a16:creationId xmlns:a16="http://schemas.microsoft.com/office/drawing/2014/main" id="{2032583E-1794-1E88-A66C-24E2AF2C5619}"/>
                  </a:ext>
                </a:extLst>
              </p:cNvPr>
              <p:cNvSpPr txBox="1">
                <a:spLocks/>
              </p:cNvSpPr>
              <p:nvPr/>
            </p:nvSpPr>
            <p:spPr>
              <a:xfrm>
                <a:off x="7672769" y="1653383"/>
                <a:ext cx="1875661"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Consolas" panose="020B0609020204030204" pitchFamily="49" charset="0"/>
                    <a:cs typeface="Consolas" panose="020B0609020204030204" pitchFamily="49" charset="0"/>
                  </a:rPr>
                  <a:t>Emps</a:t>
                </a:r>
                <a:endParaRPr lang="en-US">
                  <a:latin typeface="Consolas" panose="020B0609020204030204" pitchFamily="49" charset="0"/>
                  <a:cs typeface="Consolas" panose="020B0609020204030204" pitchFamily="49" charset="0"/>
                </a:endParaRPr>
              </a:p>
            </p:txBody>
          </p:sp>
          <p:grpSp>
            <p:nvGrpSpPr>
              <p:cNvPr id="33" name="Group 32">
                <a:extLst>
                  <a:ext uri="{FF2B5EF4-FFF2-40B4-BE49-F238E27FC236}">
                    <a16:creationId xmlns:a16="http://schemas.microsoft.com/office/drawing/2014/main" id="{929C6B98-878A-2F7A-F356-3789D69C2E00}"/>
                  </a:ext>
                </a:extLst>
              </p:cNvPr>
              <p:cNvGrpSpPr/>
              <p:nvPr/>
            </p:nvGrpSpPr>
            <p:grpSpPr>
              <a:xfrm>
                <a:off x="6867772" y="2096596"/>
                <a:ext cx="2824480" cy="497840"/>
                <a:chOff x="233680" y="1864963"/>
                <a:chExt cx="2824480" cy="497840"/>
              </a:xfrm>
            </p:grpSpPr>
            <p:sp>
              <p:nvSpPr>
                <p:cNvPr id="40" name="Rectangle 39">
                  <a:extLst>
                    <a:ext uri="{FF2B5EF4-FFF2-40B4-BE49-F238E27FC236}">
                      <a16:creationId xmlns:a16="http://schemas.microsoft.com/office/drawing/2014/main" id="{BB65BDB6-7D09-DD5D-7616-174B15879609}"/>
                    </a:ext>
                  </a:extLst>
                </p:cNvPr>
                <p:cNvSpPr/>
                <p:nvPr/>
              </p:nvSpPr>
              <p:spPr>
                <a:xfrm>
                  <a:off x="233680" y="1864963"/>
                  <a:ext cx="7112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latin typeface="Consolas" panose="020B0609020204030204" pitchFamily="49" charset="0"/>
                      <a:cs typeface="Consolas" panose="020B0609020204030204" pitchFamily="49" charset="0"/>
                    </a:rPr>
                    <a:t>id</a:t>
                  </a:r>
                </a:p>
              </p:txBody>
            </p:sp>
            <p:sp>
              <p:nvSpPr>
                <p:cNvPr id="41" name="Rectangle 40">
                  <a:extLst>
                    <a:ext uri="{FF2B5EF4-FFF2-40B4-BE49-F238E27FC236}">
                      <a16:creationId xmlns:a16="http://schemas.microsoft.com/office/drawing/2014/main" id="{57FAAA8D-88EF-2353-19E7-CA63D63332E2}"/>
                    </a:ext>
                  </a:extLst>
                </p:cNvPr>
                <p:cNvSpPr/>
                <p:nvPr/>
              </p:nvSpPr>
              <p:spPr>
                <a:xfrm>
                  <a:off x="944880" y="1864963"/>
                  <a:ext cx="117856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name</a:t>
                  </a:r>
                </a:p>
              </p:txBody>
            </p:sp>
            <p:sp>
              <p:nvSpPr>
                <p:cNvPr id="42" name="Rectangle 41">
                  <a:extLst>
                    <a:ext uri="{FF2B5EF4-FFF2-40B4-BE49-F238E27FC236}">
                      <a16:creationId xmlns:a16="http://schemas.microsoft.com/office/drawing/2014/main" id="{43E159C8-AFAA-9AD1-B385-F724C63C01B5}"/>
                    </a:ext>
                  </a:extLst>
                </p:cNvPr>
                <p:cNvSpPr/>
                <p:nvPr/>
              </p:nvSpPr>
              <p:spPr>
                <a:xfrm>
                  <a:off x="2123440" y="1864963"/>
                  <a:ext cx="93472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u="sng">
                      <a:solidFill>
                        <a:schemeClr val="tx1"/>
                      </a:solidFill>
                      <a:latin typeface="Consolas" panose="020B0609020204030204" pitchFamily="49" charset="0"/>
                      <a:cs typeface="Consolas" panose="020B0609020204030204" pitchFamily="49" charset="0"/>
                    </a:rPr>
                    <a:t>did</a:t>
                  </a:r>
                </a:p>
              </p:txBody>
            </p:sp>
          </p:grpSp>
          <p:sp>
            <p:nvSpPr>
              <p:cNvPr id="34" name="Content Placeholder 2">
                <a:extLst>
                  <a:ext uri="{FF2B5EF4-FFF2-40B4-BE49-F238E27FC236}">
                    <a16:creationId xmlns:a16="http://schemas.microsoft.com/office/drawing/2014/main" id="{5AA79A08-C4C0-2B7A-8FEB-3FD76D80C977}"/>
                  </a:ext>
                </a:extLst>
              </p:cNvPr>
              <p:cNvSpPr txBox="1">
                <a:spLocks/>
              </p:cNvSpPr>
              <p:nvPr/>
            </p:nvSpPr>
            <p:spPr>
              <a:xfrm>
                <a:off x="10318005" y="1653383"/>
                <a:ext cx="1875661"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Consolas" panose="020B0609020204030204" pitchFamily="49" charset="0"/>
                    <a:cs typeface="Consolas" panose="020B0609020204030204" pitchFamily="49" charset="0"/>
                  </a:rPr>
                  <a:t>Depts</a:t>
                </a:r>
                <a:endParaRPr lang="en-US">
                  <a:latin typeface="Consolas" panose="020B0609020204030204" pitchFamily="49" charset="0"/>
                  <a:cs typeface="Consolas" panose="020B0609020204030204" pitchFamily="49" charset="0"/>
                </a:endParaRPr>
              </a:p>
            </p:txBody>
          </p:sp>
          <p:grpSp>
            <p:nvGrpSpPr>
              <p:cNvPr id="35" name="Group 34">
                <a:extLst>
                  <a:ext uri="{FF2B5EF4-FFF2-40B4-BE49-F238E27FC236}">
                    <a16:creationId xmlns:a16="http://schemas.microsoft.com/office/drawing/2014/main" id="{9C67919E-8365-E533-D469-ED59F6CFCED5}"/>
                  </a:ext>
                </a:extLst>
              </p:cNvPr>
              <p:cNvGrpSpPr/>
              <p:nvPr/>
            </p:nvGrpSpPr>
            <p:grpSpPr>
              <a:xfrm>
                <a:off x="9914616" y="2096596"/>
                <a:ext cx="1889760" cy="497840"/>
                <a:chOff x="3515360" y="1864963"/>
                <a:chExt cx="1889760" cy="497840"/>
              </a:xfrm>
            </p:grpSpPr>
            <p:sp>
              <p:nvSpPr>
                <p:cNvPr id="38" name="Rectangle 37">
                  <a:extLst>
                    <a:ext uri="{FF2B5EF4-FFF2-40B4-BE49-F238E27FC236}">
                      <a16:creationId xmlns:a16="http://schemas.microsoft.com/office/drawing/2014/main" id="{A432F0E1-3B97-1A12-9EC4-7930CF4B1E35}"/>
                    </a:ext>
                  </a:extLst>
                </p:cNvPr>
                <p:cNvSpPr/>
                <p:nvPr/>
              </p:nvSpPr>
              <p:spPr>
                <a:xfrm>
                  <a:off x="3515360" y="1864963"/>
                  <a:ext cx="7112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latin typeface="Consolas" panose="020B0609020204030204" pitchFamily="49" charset="0"/>
                      <a:cs typeface="Consolas" panose="020B0609020204030204" pitchFamily="49" charset="0"/>
                    </a:rPr>
                    <a:t>id</a:t>
                  </a:r>
                </a:p>
              </p:txBody>
            </p:sp>
            <p:sp>
              <p:nvSpPr>
                <p:cNvPr id="39" name="Rectangle 38">
                  <a:extLst>
                    <a:ext uri="{FF2B5EF4-FFF2-40B4-BE49-F238E27FC236}">
                      <a16:creationId xmlns:a16="http://schemas.microsoft.com/office/drawing/2014/main" id="{87BA229B-6821-535C-5227-212FD330877C}"/>
                    </a:ext>
                  </a:extLst>
                </p:cNvPr>
                <p:cNvSpPr/>
                <p:nvPr/>
              </p:nvSpPr>
              <p:spPr>
                <a:xfrm>
                  <a:off x="4226560" y="1864963"/>
                  <a:ext cx="117856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name</a:t>
                  </a:r>
                </a:p>
              </p:txBody>
            </p:sp>
          </p:grpSp>
          <p:cxnSp>
            <p:nvCxnSpPr>
              <p:cNvPr id="36" name="Elbow Connector 35">
                <a:extLst>
                  <a:ext uri="{FF2B5EF4-FFF2-40B4-BE49-F238E27FC236}">
                    <a16:creationId xmlns:a16="http://schemas.microsoft.com/office/drawing/2014/main" id="{EBE8DE8F-9F38-5A3A-00A5-39F802E3B3B3}"/>
                  </a:ext>
                </a:extLst>
              </p:cNvPr>
              <p:cNvCxnSpPr>
                <a:cxnSpLocks/>
                <a:stCxn id="42" idx="0"/>
                <a:endCxn id="38" idx="0"/>
              </p:cNvCxnSpPr>
              <p:nvPr/>
            </p:nvCxnSpPr>
            <p:spPr>
              <a:xfrm rot="5400000" flipH="1" flipV="1">
                <a:off x="9747554" y="1573934"/>
                <a:ext cx="12700" cy="1045324"/>
              </a:xfrm>
              <a:prstGeom prst="bent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sp>
            <p:nvSpPr>
              <p:cNvPr id="37" name="Content Placeholder 2">
                <a:extLst>
                  <a:ext uri="{FF2B5EF4-FFF2-40B4-BE49-F238E27FC236}">
                    <a16:creationId xmlns:a16="http://schemas.microsoft.com/office/drawing/2014/main" id="{75938CF8-DFB4-B5DA-BF02-77511DA7E251}"/>
                  </a:ext>
                </a:extLst>
              </p:cNvPr>
              <p:cNvSpPr txBox="1">
                <a:spLocks/>
              </p:cNvSpPr>
              <p:nvPr/>
            </p:nvSpPr>
            <p:spPr>
              <a:xfrm>
                <a:off x="7868825" y="968159"/>
                <a:ext cx="3046845" cy="651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pitchFamily="18" charset="0"/>
                    <a:cs typeface="Times New Roman" panose="02020603050405020304" pitchFamily="18" charset="0"/>
                  </a:rPr>
                  <a:t>Relational schema</a:t>
                </a:r>
              </a:p>
            </p:txBody>
          </p:sp>
        </p:grpSp>
        <p:sp>
          <p:nvSpPr>
            <p:cNvPr id="43" name="Right Arrow 42">
              <a:extLst>
                <a:ext uri="{FF2B5EF4-FFF2-40B4-BE49-F238E27FC236}">
                  <a16:creationId xmlns:a16="http://schemas.microsoft.com/office/drawing/2014/main" id="{5A782365-511E-40D6-888F-4B3AF22CE095}"/>
                </a:ext>
              </a:extLst>
            </p:cNvPr>
            <p:cNvSpPr/>
            <p:nvPr/>
          </p:nvSpPr>
          <p:spPr>
            <a:xfrm>
              <a:off x="3972277" y="4854076"/>
              <a:ext cx="1784578" cy="585049"/>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Content Placeholder 2">
              <a:extLst>
                <a:ext uri="{FF2B5EF4-FFF2-40B4-BE49-F238E27FC236}">
                  <a16:creationId xmlns:a16="http://schemas.microsoft.com/office/drawing/2014/main" id="{3CCE3AF7-74A8-2732-BB15-E1364B46A28A}"/>
                </a:ext>
              </a:extLst>
            </p:cNvPr>
            <p:cNvSpPr txBox="1">
              <a:spLocks/>
            </p:cNvSpPr>
            <p:nvPr/>
          </p:nvSpPr>
          <p:spPr>
            <a:xfrm>
              <a:off x="3621697" y="4216402"/>
              <a:ext cx="2484010" cy="63767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err="1">
                  <a:latin typeface="Times New Roman" panose="02020603050405020304" pitchFamily="18" charset="0"/>
                  <a:cs typeface="Times New Roman" panose="02020603050405020304" pitchFamily="18" charset="0"/>
                </a:rPr>
                <a:t>Transpilation</a:t>
              </a:r>
              <a:endParaRPr lang="en-US" sz="3200" strike="sngStrike">
                <a:latin typeface="Times New Roman" panose="02020603050405020304" pitchFamily="18" charset="0"/>
                <a:cs typeface="Times New Roman" panose="02020603050405020304" pitchFamily="18" charset="0"/>
              </a:endParaRPr>
            </a:p>
          </p:txBody>
        </p:sp>
        <p:sp>
          <p:nvSpPr>
            <p:cNvPr id="45" name="Multiply 44">
              <a:extLst>
                <a:ext uri="{FF2B5EF4-FFF2-40B4-BE49-F238E27FC236}">
                  <a16:creationId xmlns:a16="http://schemas.microsoft.com/office/drawing/2014/main" id="{6BD525F8-C5BE-015B-84A3-92AAF3688188}"/>
                </a:ext>
              </a:extLst>
            </p:cNvPr>
            <p:cNvSpPr/>
            <p:nvPr/>
          </p:nvSpPr>
          <p:spPr>
            <a:xfrm>
              <a:off x="4172220" y="4489805"/>
              <a:ext cx="1360635" cy="1404864"/>
            </a:xfrm>
            <a:prstGeom prst="mathMultiply">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A973DF61-4773-8208-BCD7-A096CE1523AB}"/>
              </a:ext>
            </a:extLst>
          </p:cNvPr>
          <p:cNvGrpSpPr/>
          <p:nvPr/>
        </p:nvGrpSpPr>
        <p:grpSpPr>
          <a:xfrm>
            <a:off x="1112407" y="1268338"/>
            <a:ext cx="10365294" cy="995720"/>
            <a:chOff x="1112407" y="1268338"/>
            <a:chExt cx="10241392" cy="995720"/>
          </a:xfrm>
        </p:grpSpPr>
        <p:sp>
          <p:nvSpPr>
            <p:cNvPr id="5" name="Content Placeholder 2">
              <a:extLst>
                <a:ext uri="{FF2B5EF4-FFF2-40B4-BE49-F238E27FC236}">
                  <a16:creationId xmlns:a16="http://schemas.microsoft.com/office/drawing/2014/main" id="{B5314FC9-9E1F-4FAF-D8AA-90B9D11CD2C4}"/>
                </a:ext>
              </a:extLst>
            </p:cNvPr>
            <p:cNvSpPr txBox="1">
              <a:spLocks/>
            </p:cNvSpPr>
            <p:nvPr/>
          </p:nvSpPr>
          <p:spPr>
            <a:xfrm>
              <a:off x="2072308" y="1268338"/>
              <a:ext cx="9281491" cy="9957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a:latin typeface="Times New Roman"/>
                  <a:cs typeface="Times New Roman"/>
                </a:rPr>
                <a:t>If we can do </a:t>
              </a:r>
              <a:r>
                <a:rPr lang="en-CA" sz="3200" err="1">
                  <a:latin typeface="Times New Roman"/>
                  <a:cs typeface="Times New Roman"/>
                </a:rPr>
                <a:t>transpilation</a:t>
              </a:r>
              <a:r>
                <a:rPr lang="en-CA" sz="3200">
                  <a:latin typeface="Times New Roman"/>
                  <a:cs typeface="Times New Roman"/>
                </a:rPr>
                <a:t>, why do we need verification?</a:t>
              </a:r>
            </a:p>
          </p:txBody>
        </p:sp>
        <p:grpSp>
          <p:nvGrpSpPr>
            <p:cNvPr id="48" name="Group 47">
              <a:extLst>
                <a:ext uri="{FF2B5EF4-FFF2-40B4-BE49-F238E27FC236}">
                  <a16:creationId xmlns:a16="http://schemas.microsoft.com/office/drawing/2014/main" id="{950018F2-06E1-55A5-1D65-AAD1A33F4A83}"/>
                </a:ext>
              </a:extLst>
            </p:cNvPr>
            <p:cNvGrpSpPr/>
            <p:nvPr/>
          </p:nvGrpSpPr>
          <p:grpSpPr>
            <a:xfrm>
              <a:off x="1112407" y="1309565"/>
              <a:ext cx="777397" cy="923330"/>
              <a:chOff x="271550" y="1684422"/>
              <a:chExt cx="777397" cy="923330"/>
            </a:xfrm>
          </p:grpSpPr>
          <p:sp>
            <p:nvSpPr>
              <p:cNvPr id="49" name="Oval 48">
                <a:extLst>
                  <a:ext uri="{FF2B5EF4-FFF2-40B4-BE49-F238E27FC236}">
                    <a16:creationId xmlns:a16="http://schemas.microsoft.com/office/drawing/2014/main" id="{947805A1-B7C1-1143-D8C4-95506AD4A908}"/>
                  </a:ext>
                </a:extLst>
              </p:cNvPr>
              <p:cNvSpPr/>
              <p:nvPr/>
            </p:nvSpPr>
            <p:spPr>
              <a:xfrm>
                <a:off x="298578" y="1780674"/>
                <a:ext cx="696033" cy="696033"/>
              </a:xfrm>
              <a:prstGeom prst="ellipse">
                <a:avLst/>
              </a:prstGeom>
              <a:solidFill>
                <a:srgbClr val="FF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980A243-6BAD-E264-1F98-9DE5725A28AB}"/>
                  </a:ext>
                </a:extLst>
              </p:cNvPr>
              <p:cNvSpPr txBox="1"/>
              <p:nvPr/>
            </p:nvSpPr>
            <p:spPr>
              <a:xfrm>
                <a:off x="271550" y="1684422"/>
                <a:ext cx="777397" cy="923330"/>
              </a:xfrm>
              <a:prstGeom prst="rect">
                <a:avLst/>
              </a:prstGeom>
              <a:noFill/>
            </p:spPr>
            <p:txBody>
              <a:bodyPr wrap="square" rtlCol="0">
                <a:sp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a:t>
                </a:r>
              </a:p>
            </p:txBody>
          </p:sp>
        </p:grpSp>
      </p:grpSp>
    </p:spTree>
    <p:extLst>
      <p:ext uri="{BB962C8B-B14F-4D97-AF65-F5344CB8AC3E}">
        <p14:creationId xmlns:p14="http://schemas.microsoft.com/office/powerpoint/2010/main" val="359100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96273-C8D2-4837-673C-E70BA77101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C7AF7-3721-072C-9B91-ADF3BA37E1DE}"/>
              </a:ext>
            </a:extLst>
          </p:cNvPr>
          <p:cNvSpPr>
            <a:spLocks noGrp="1"/>
          </p:cNvSpPr>
          <p:nvPr>
            <p:ph type="title"/>
          </p:nvPr>
        </p:nvSpPr>
        <p:spPr>
          <a:xfrm>
            <a:off x="298578" y="226423"/>
            <a:ext cx="11291595" cy="1325563"/>
          </a:xfrm>
        </p:spPr>
        <p:txBody>
          <a:bodyPr/>
          <a:lstStyle/>
          <a:p>
            <a:r>
              <a:rPr lang="en-US">
                <a:latin typeface="Times New Roman"/>
                <a:cs typeface="Times New Roman"/>
              </a:rPr>
              <a:t>Insights about transpilation</a:t>
            </a:r>
            <a:endParaRPr lang="en-US">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CE7103-BF54-2596-6FD1-2001E8FB5A01}"/>
              </a:ext>
            </a:extLst>
          </p:cNvPr>
          <p:cNvSpPr>
            <a:spLocks noGrp="1"/>
          </p:cNvSpPr>
          <p:nvPr>
            <p:ph type="sldNum" sz="quarter" idx="12"/>
          </p:nvPr>
        </p:nvSpPr>
        <p:spPr/>
        <p:txBody>
          <a:bodyPr/>
          <a:lstStyle/>
          <a:p>
            <a:fld id="{57F7F20E-81D6-3F40-8E47-D9C4E37B2262}" type="slidenum">
              <a:rPr lang="en-US" smtClean="0"/>
              <a:t>12</a:t>
            </a:fld>
            <a:endParaRPr lang="en-US"/>
          </a:p>
        </p:txBody>
      </p:sp>
      <p:sp>
        <p:nvSpPr>
          <p:cNvPr id="6" name="Content Placeholder 2">
            <a:extLst>
              <a:ext uri="{FF2B5EF4-FFF2-40B4-BE49-F238E27FC236}">
                <a16:creationId xmlns:a16="http://schemas.microsoft.com/office/drawing/2014/main" id="{526935E4-6A7B-C1B9-10E7-0604ECADDFF0}"/>
              </a:ext>
            </a:extLst>
          </p:cNvPr>
          <p:cNvSpPr txBox="1">
            <a:spLocks/>
          </p:cNvSpPr>
          <p:nvPr/>
        </p:nvSpPr>
        <p:spPr>
          <a:xfrm>
            <a:off x="977511" y="2479961"/>
            <a:ext cx="10236978"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Times New Roman" panose="02020603050405020304" pitchFamily="18" charset="0"/>
                <a:cs typeface="Times New Roman" panose="02020603050405020304" pitchFamily="18" charset="0"/>
              </a:rPr>
              <a:t>Use a </a:t>
            </a:r>
            <a:r>
              <a:rPr lang="en-US" sz="3200" i="1" dirty="0">
                <a:latin typeface="Times New Roman" panose="02020603050405020304" pitchFamily="18" charset="0"/>
                <a:cs typeface="Times New Roman" panose="02020603050405020304" pitchFamily="18" charset="0"/>
              </a:rPr>
              <a:t>standard transformer</a:t>
            </a:r>
            <a:r>
              <a:rPr lang="en-US" sz="3200" dirty="0">
                <a:latin typeface="Times New Roman" panose="02020603050405020304" pitchFamily="18" charset="0"/>
                <a:cs typeface="Times New Roman" panose="02020603050405020304" pitchFamily="18" charset="0"/>
              </a:rPr>
              <a:t> to capture the shape, which directly maps nodes and edges to relational tables with the same attributes.</a:t>
            </a:r>
          </a:p>
        </p:txBody>
      </p:sp>
      <p:grpSp>
        <p:nvGrpSpPr>
          <p:cNvPr id="18" name="Group 17">
            <a:extLst>
              <a:ext uri="{FF2B5EF4-FFF2-40B4-BE49-F238E27FC236}">
                <a16:creationId xmlns:a16="http://schemas.microsoft.com/office/drawing/2014/main" id="{D89E0ACC-AE51-47AC-811C-33E81D4AFC56}"/>
              </a:ext>
            </a:extLst>
          </p:cNvPr>
          <p:cNvGrpSpPr/>
          <p:nvPr/>
        </p:nvGrpSpPr>
        <p:grpSpPr>
          <a:xfrm>
            <a:off x="912731" y="1265729"/>
            <a:ext cx="10093210" cy="1325563"/>
            <a:chOff x="912731" y="1265729"/>
            <a:chExt cx="10093210" cy="1325563"/>
          </a:xfrm>
        </p:grpSpPr>
        <p:sp>
          <p:nvSpPr>
            <p:cNvPr id="5" name="Content Placeholder 2">
              <a:extLst>
                <a:ext uri="{FF2B5EF4-FFF2-40B4-BE49-F238E27FC236}">
                  <a16:creationId xmlns:a16="http://schemas.microsoft.com/office/drawing/2014/main" id="{9D2C99EB-BD4E-0A50-397A-E749AD6BA38B}"/>
                </a:ext>
              </a:extLst>
            </p:cNvPr>
            <p:cNvSpPr txBox="1">
              <a:spLocks/>
            </p:cNvSpPr>
            <p:nvPr/>
          </p:nvSpPr>
          <p:spPr>
            <a:xfrm>
              <a:off x="1908081" y="1265729"/>
              <a:ext cx="9097860"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b="1" dirty="0">
                  <a:latin typeface="Times New Roman" panose="02020603050405020304" pitchFamily="18" charset="0"/>
                  <a:cs typeface="Times New Roman" panose="02020603050405020304" pitchFamily="18" charset="0"/>
                </a:rPr>
                <a:t>Insight 1</a:t>
              </a:r>
              <a:r>
                <a:rPr lang="en-CA" sz="3200" dirty="0">
                  <a:latin typeface="Times New Roman" panose="02020603050405020304" pitchFamily="18" charset="0"/>
                  <a:cs typeface="Times New Roman" panose="02020603050405020304" pitchFamily="18" charset="0"/>
                </a:rPr>
                <a:t>: </a:t>
              </a:r>
              <a:r>
                <a:rPr lang="en-CA" sz="3200" dirty="0" err="1">
                  <a:latin typeface="Times New Roman" panose="02020603050405020304" pitchFamily="18" charset="0"/>
                  <a:cs typeface="Times New Roman" panose="02020603050405020304" pitchFamily="18" charset="0"/>
                </a:rPr>
                <a:t>Transpilation</a:t>
              </a:r>
              <a:r>
                <a:rPr lang="en-CA" sz="3200" dirty="0">
                  <a:latin typeface="Times New Roman" panose="02020603050405020304" pitchFamily="18" charset="0"/>
                  <a:cs typeface="Times New Roman" panose="02020603050405020304" pitchFamily="18" charset="0"/>
                </a:rPr>
                <a:t> to certain shape is easy.</a:t>
              </a:r>
              <a:endParaRPr lang="en-US" sz="32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05AD417E-3F0E-37A8-14FD-CFCF1090AA2E}"/>
                </a:ext>
              </a:extLst>
            </p:cNvPr>
            <p:cNvGrpSpPr/>
            <p:nvPr/>
          </p:nvGrpSpPr>
          <p:grpSpPr>
            <a:xfrm>
              <a:off x="912731" y="1459205"/>
              <a:ext cx="786802" cy="923330"/>
              <a:chOff x="257896" y="1684422"/>
              <a:chExt cx="777397" cy="923330"/>
            </a:xfrm>
          </p:grpSpPr>
          <p:sp>
            <p:nvSpPr>
              <p:cNvPr id="12" name="Oval 11">
                <a:extLst>
                  <a:ext uri="{FF2B5EF4-FFF2-40B4-BE49-F238E27FC236}">
                    <a16:creationId xmlns:a16="http://schemas.microsoft.com/office/drawing/2014/main" id="{FBBD56E8-03AA-214E-A83D-E0AE569E6AB7}"/>
                  </a:ext>
                </a:extLst>
              </p:cNvPr>
              <p:cNvSpPr/>
              <p:nvPr/>
            </p:nvSpPr>
            <p:spPr>
              <a:xfrm>
                <a:off x="298578" y="1780674"/>
                <a:ext cx="696033" cy="696033"/>
              </a:xfrm>
              <a:prstGeom prst="ellipse">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560E492-8909-550A-05B5-96AB245B7468}"/>
                  </a:ext>
                </a:extLst>
              </p:cNvPr>
              <p:cNvSpPr txBox="1"/>
              <p:nvPr/>
            </p:nvSpPr>
            <p:spPr>
              <a:xfrm>
                <a:off x="257896" y="1684422"/>
                <a:ext cx="777397" cy="923330"/>
              </a:xfrm>
              <a:prstGeom prst="rect">
                <a:avLst/>
              </a:prstGeom>
              <a:noFill/>
            </p:spPr>
            <p:txBody>
              <a:bodyPr wrap="square" rtlCol="0">
                <a:sp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a:t>
                </a:r>
              </a:p>
            </p:txBody>
          </p:sp>
        </p:grpSp>
      </p:grpSp>
      <p:grpSp>
        <p:nvGrpSpPr>
          <p:cNvPr id="19" name="Group 18">
            <a:extLst>
              <a:ext uri="{FF2B5EF4-FFF2-40B4-BE49-F238E27FC236}">
                <a16:creationId xmlns:a16="http://schemas.microsoft.com/office/drawing/2014/main" id="{4FD8F689-C662-6A65-43A9-6B7F93E9E9CA}"/>
              </a:ext>
            </a:extLst>
          </p:cNvPr>
          <p:cNvGrpSpPr/>
          <p:nvPr/>
        </p:nvGrpSpPr>
        <p:grpSpPr>
          <a:xfrm>
            <a:off x="949382" y="4023936"/>
            <a:ext cx="10626118" cy="1325563"/>
            <a:chOff x="949382" y="4023936"/>
            <a:chExt cx="10626118" cy="1325563"/>
          </a:xfrm>
        </p:grpSpPr>
        <p:sp>
          <p:nvSpPr>
            <p:cNvPr id="7" name="Content Placeholder 2">
              <a:extLst>
                <a:ext uri="{FF2B5EF4-FFF2-40B4-BE49-F238E27FC236}">
                  <a16:creationId xmlns:a16="http://schemas.microsoft.com/office/drawing/2014/main" id="{7EA552F7-9166-1270-891D-6BC3B90B1F2A}"/>
                </a:ext>
              </a:extLst>
            </p:cNvPr>
            <p:cNvSpPr txBox="1">
              <a:spLocks/>
            </p:cNvSpPr>
            <p:nvPr/>
          </p:nvSpPr>
          <p:spPr>
            <a:xfrm>
              <a:off x="1908081" y="4023936"/>
              <a:ext cx="9667419"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b="1" dirty="0">
                  <a:latin typeface="Times New Roman" panose="02020603050405020304" pitchFamily="18" charset="0"/>
                  <a:cs typeface="Times New Roman" panose="02020603050405020304" pitchFamily="18" charset="0"/>
                </a:rPr>
                <a:t>Insight 2</a:t>
              </a:r>
              <a:r>
                <a:rPr lang="en-CA" sz="3200" dirty="0">
                  <a:latin typeface="Times New Roman" panose="02020603050405020304" pitchFamily="18" charset="0"/>
                  <a:cs typeface="Times New Roman" panose="02020603050405020304" pitchFamily="18" charset="0"/>
                </a:rPr>
                <a:t>: Reduced to an easier SQL equivalence checking problem over different schemas.</a:t>
              </a:r>
              <a:endParaRPr lang="en-US" sz="3200"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6D78D056-FCAF-6ABB-6ABE-71E2F0C47E3B}"/>
                </a:ext>
              </a:extLst>
            </p:cNvPr>
            <p:cNvGrpSpPr/>
            <p:nvPr/>
          </p:nvGrpSpPr>
          <p:grpSpPr>
            <a:xfrm>
              <a:off x="949382" y="4218788"/>
              <a:ext cx="786802" cy="923330"/>
              <a:chOff x="257896" y="1684422"/>
              <a:chExt cx="777397" cy="923330"/>
            </a:xfrm>
          </p:grpSpPr>
          <p:sp>
            <p:nvSpPr>
              <p:cNvPr id="16" name="Oval 15">
                <a:extLst>
                  <a:ext uri="{FF2B5EF4-FFF2-40B4-BE49-F238E27FC236}">
                    <a16:creationId xmlns:a16="http://schemas.microsoft.com/office/drawing/2014/main" id="{6E724CE9-3918-2829-C42F-D88A02B84C62}"/>
                  </a:ext>
                </a:extLst>
              </p:cNvPr>
              <p:cNvSpPr/>
              <p:nvPr/>
            </p:nvSpPr>
            <p:spPr>
              <a:xfrm>
                <a:off x="298578" y="1780674"/>
                <a:ext cx="696033" cy="696033"/>
              </a:xfrm>
              <a:prstGeom prst="ellipse">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374AEE2-6D66-5224-F120-DAB400D60FB0}"/>
                  </a:ext>
                </a:extLst>
              </p:cNvPr>
              <p:cNvSpPr txBox="1"/>
              <p:nvPr/>
            </p:nvSpPr>
            <p:spPr>
              <a:xfrm>
                <a:off x="257896" y="1684422"/>
                <a:ext cx="777397" cy="923330"/>
              </a:xfrm>
              <a:prstGeom prst="rect">
                <a:avLst/>
              </a:prstGeom>
              <a:noFill/>
            </p:spPr>
            <p:txBody>
              <a:bodyPr wrap="square" rtlCol="0">
                <a:sp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a:t>
                </a:r>
              </a:p>
            </p:txBody>
          </p:sp>
        </p:grpSp>
      </p:grpSp>
      <p:grpSp>
        <p:nvGrpSpPr>
          <p:cNvPr id="8" name="Group 7">
            <a:extLst>
              <a:ext uri="{FF2B5EF4-FFF2-40B4-BE49-F238E27FC236}">
                <a16:creationId xmlns:a16="http://schemas.microsoft.com/office/drawing/2014/main" id="{A287CD9A-138D-829C-1F9C-E3F3BF129994}"/>
              </a:ext>
            </a:extLst>
          </p:cNvPr>
          <p:cNvGrpSpPr/>
          <p:nvPr/>
        </p:nvGrpSpPr>
        <p:grpSpPr>
          <a:xfrm>
            <a:off x="1132078" y="5142118"/>
            <a:ext cx="9927844" cy="1325563"/>
            <a:chOff x="1132078" y="5142118"/>
            <a:chExt cx="9927844" cy="1325563"/>
          </a:xfrm>
        </p:grpSpPr>
        <p:sp>
          <p:nvSpPr>
            <p:cNvPr id="9" name="Content Placeholder 2">
              <a:extLst>
                <a:ext uri="{FF2B5EF4-FFF2-40B4-BE49-F238E27FC236}">
                  <a16:creationId xmlns:a16="http://schemas.microsoft.com/office/drawing/2014/main" id="{E9A28E0F-5EE2-B0DB-FCCF-974EAB12E255}"/>
                </a:ext>
              </a:extLst>
            </p:cNvPr>
            <p:cNvSpPr txBox="1">
              <a:spLocks/>
            </p:cNvSpPr>
            <p:nvPr/>
          </p:nvSpPr>
          <p:spPr>
            <a:xfrm>
              <a:off x="2516915" y="5142118"/>
              <a:ext cx="8543007" cy="132556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Times New Roman" panose="02020603050405020304" pitchFamily="18" charset="0"/>
                  <a:cs typeface="Times New Roman" panose="02020603050405020304" pitchFamily="18" charset="0"/>
                </a:rPr>
                <a:t>Lots of prior work can be used to check SQL query equivalence.</a:t>
              </a:r>
            </a:p>
          </p:txBody>
        </p:sp>
        <p:pic>
          <p:nvPicPr>
            <p:cNvPr id="3" name="Picture 2">
              <a:extLst>
                <a:ext uri="{FF2B5EF4-FFF2-40B4-BE49-F238E27FC236}">
                  <a16:creationId xmlns:a16="http://schemas.microsoft.com/office/drawing/2014/main" id="{E3CFE8AF-D475-5135-CA58-465D7F2469B1}"/>
                </a:ext>
              </a:extLst>
            </p:cNvPr>
            <p:cNvPicPr>
              <a:picLocks noChangeAspect="1"/>
            </p:cNvPicPr>
            <p:nvPr/>
          </p:nvPicPr>
          <p:blipFill>
            <a:blip r:embed="rId3"/>
            <a:stretch>
              <a:fillRect/>
            </a:stretch>
          </p:blipFill>
          <p:spPr>
            <a:xfrm>
              <a:off x="1132078" y="5302543"/>
              <a:ext cx="1052562" cy="1052562"/>
            </a:xfrm>
            <a:prstGeom prst="rect">
              <a:avLst/>
            </a:prstGeom>
          </p:spPr>
        </p:pic>
      </p:grpSp>
    </p:spTree>
    <p:extLst>
      <p:ext uri="{BB962C8B-B14F-4D97-AF65-F5344CB8AC3E}">
        <p14:creationId xmlns:p14="http://schemas.microsoft.com/office/powerpoint/2010/main" val="34379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450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BB948-1B4F-E705-762A-508645FE8975}"/>
            </a:ext>
          </a:extLst>
        </p:cNvPr>
        <p:cNvGrpSpPr/>
        <p:nvPr/>
      </p:nvGrpSpPr>
      <p:grpSpPr>
        <a:xfrm>
          <a:off x="0" y="0"/>
          <a:ext cx="0" cy="0"/>
          <a:chOff x="0" y="0"/>
          <a:chExt cx="0" cy="0"/>
        </a:xfrm>
      </p:grpSpPr>
      <p:sp>
        <p:nvSpPr>
          <p:cNvPr id="33" name="Rounded Rectangle 32">
            <a:extLst>
              <a:ext uri="{FF2B5EF4-FFF2-40B4-BE49-F238E27FC236}">
                <a16:creationId xmlns:a16="http://schemas.microsoft.com/office/drawing/2014/main" id="{2167D815-7E40-E491-69FB-EF3484508202}"/>
              </a:ext>
            </a:extLst>
          </p:cNvPr>
          <p:cNvSpPr/>
          <p:nvPr/>
        </p:nvSpPr>
        <p:spPr>
          <a:xfrm>
            <a:off x="9185641" y="2300609"/>
            <a:ext cx="2188800" cy="3854197"/>
          </a:xfrm>
          <a:prstGeom prst="roundRect">
            <a:avLst>
              <a:gd name="adj" fmla="val 9184"/>
            </a:avLst>
          </a:prstGeom>
          <a:solidFill>
            <a:srgbClr val="FEFFB3"/>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2" name="Title 1">
            <a:extLst>
              <a:ext uri="{FF2B5EF4-FFF2-40B4-BE49-F238E27FC236}">
                <a16:creationId xmlns:a16="http://schemas.microsoft.com/office/drawing/2014/main" id="{767300E7-827A-4810-277F-88709251DA02}"/>
              </a:ext>
            </a:extLst>
          </p:cNvPr>
          <p:cNvSpPr>
            <a:spLocks noGrp="1"/>
          </p:cNvSpPr>
          <p:nvPr>
            <p:ph type="title"/>
          </p:nvPr>
        </p:nvSpPr>
        <p:spPr>
          <a:xfrm>
            <a:off x="298578" y="0"/>
            <a:ext cx="11291595" cy="1325563"/>
          </a:xfrm>
        </p:spPr>
        <p:txBody>
          <a:bodyPr/>
          <a:lstStyle/>
          <a:p>
            <a:r>
              <a:rPr lang="en-US">
                <a:latin typeface="Times New Roman" panose="02020603050405020304" pitchFamily="18" charset="0"/>
                <a:cs typeface="Times New Roman" panose="02020603050405020304" pitchFamily="18" charset="0"/>
              </a:rPr>
              <a:t>Reduction to SQL equivalence checking</a:t>
            </a:r>
          </a:p>
        </p:txBody>
      </p:sp>
      <p:sp>
        <p:nvSpPr>
          <p:cNvPr id="4" name="Slide Number Placeholder 3">
            <a:extLst>
              <a:ext uri="{FF2B5EF4-FFF2-40B4-BE49-F238E27FC236}">
                <a16:creationId xmlns:a16="http://schemas.microsoft.com/office/drawing/2014/main" id="{6C6C61BB-E3A1-4C4D-6377-449696378812}"/>
              </a:ext>
            </a:extLst>
          </p:cNvPr>
          <p:cNvSpPr>
            <a:spLocks noGrp="1"/>
          </p:cNvSpPr>
          <p:nvPr>
            <p:ph type="sldNum" sz="quarter" idx="12"/>
          </p:nvPr>
        </p:nvSpPr>
        <p:spPr/>
        <p:txBody>
          <a:bodyPr/>
          <a:lstStyle/>
          <a:p>
            <a:fld id="{57F7F20E-81D6-3F40-8E47-D9C4E37B2262}" type="slidenum">
              <a:rPr lang="en-US" smtClean="0"/>
              <a:t>13</a:t>
            </a:fld>
            <a:endParaRPr lang="en-US"/>
          </a:p>
        </p:txBody>
      </p:sp>
      <p:grpSp>
        <p:nvGrpSpPr>
          <p:cNvPr id="44" name="Group 43">
            <a:extLst>
              <a:ext uri="{FF2B5EF4-FFF2-40B4-BE49-F238E27FC236}">
                <a16:creationId xmlns:a16="http://schemas.microsoft.com/office/drawing/2014/main" id="{9759E843-8BE3-353C-CDDC-253830782C6D}"/>
              </a:ext>
            </a:extLst>
          </p:cNvPr>
          <p:cNvGrpSpPr/>
          <p:nvPr/>
        </p:nvGrpSpPr>
        <p:grpSpPr>
          <a:xfrm>
            <a:off x="7462349" y="4461526"/>
            <a:ext cx="1363111" cy="1512879"/>
            <a:chOff x="7632828" y="4235863"/>
            <a:chExt cx="1363111" cy="1512879"/>
          </a:xfrm>
        </p:grpSpPr>
        <mc:AlternateContent xmlns:mc="http://schemas.openxmlformats.org/markup-compatibility/2006" xmlns:a14="http://schemas.microsoft.com/office/drawing/2010/main">
          <mc:Choice Requires="a14">
            <p:sp>
              <p:nvSpPr>
                <p:cNvPr id="72" name="Content Placeholder 2">
                  <a:extLst>
                    <a:ext uri="{FF2B5EF4-FFF2-40B4-BE49-F238E27FC236}">
                      <a16:creationId xmlns:a16="http://schemas.microsoft.com/office/drawing/2014/main" id="{B88F10F9-7531-2183-63D9-05080ADD1CBD}"/>
                    </a:ext>
                  </a:extLst>
                </p:cNvPr>
                <p:cNvSpPr txBox="1">
                  <a:spLocks/>
                </p:cNvSpPr>
                <p:nvPr/>
              </p:nvSpPr>
              <p:spPr>
                <a:xfrm>
                  <a:off x="7707979" y="4538249"/>
                  <a:ext cx="1260982" cy="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54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5400">
                    <a:latin typeface="Times New Roman" panose="02020603050405020304" pitchFamily="18" charset="0"/>
                    <a:cs typeface="Times New Roman" panose="02020603050405020304" pitchFamily="18" charset="0"/>
                  </a:endParaRPr>
                </a:p>
              </p:txBody>
            </p:sp>
          </mc:Choice>
          <mc:Fallback xmlns="">
            <p:sp>
              <p:nvSpPr>
                <p:cNvPr id="72" name="Content Placeholder 2">
                  <a:extLst>
                    <a:ext uri="{FF2B5EF4-FFF2-40B4-BE49-F238E27FC236}">
                      <a16:creationId xmlns:a16="http://schemas.microsoft.com/office/drawing/2014/main" id="{B88F10F9-7531-2183-63D9-05080ADD1CBD}"/>
                    </a:ext>
                  </a:extLst>
                </p:cNvPr>
                <p:cNvSpPr txBox="1">
                  <a:spLocks noRot="1" noChangeAspect="1" noMove="1" noResize="1" noEditPoints="1" noAdjustHandles="1" noChangeArrowheads="1" noChangeShapeType="1" noTextEdit="1"/>
                </p:cNvSpPr>
                <p:nvPr/>
              </p:nvSpPr>
              <p:spPr>
                <a:xfrm>
                  <a:off x="7707979" y="4538249"/>
                  <a:ext cx="1260982" cy="651193"/>
                </a:xfrm>
                <a:prstGeom prst="rect">
                  <a:avLst/>
                </a:prstGeom>
                <a:blipFill>
                  <a:blip r:embed="rId3"/>
                  <a:stretch>
                    <a:fillRect/>
                  </a:stretch>
                </a:blipFill>
              </p:spPr>
              <p:txBody>
                <a:bodyPr/>
                <a:lstStyle/>
                <a:p>
                  <a:r>
                    <a:rPr lang="en-US">
                      <a:noFill/>
                    </a:rPr>
                    <a:t> </a:t>
                  </a:r>
                </a:p>
              </p:txBody>
            </p:sp>
          </mc:Fallback>
        </mc:AlternateContent>
        <p:sp>
          <p:nvSpPr>
            <p:cNvPr id="73" name="Content Placeholder 2">
              <a:extLst>
                <a:ext uri="{FF2B5EF4-FFF2-40B4-BE49-F238E27FC236}">
                  <a16:creationId xmlns:a16="http://schemas.microsoft.com/office/drawing/2014/main" id="{FB1DC1E6-4694-B7DA-729F-C607E703AB78}"/>
                </a:ext>
              </a:extLst>
            </p:cNvPr>
            <p:cNvSpPr txBox="1">
              <a:spLocks/>
            </p:cNvSpPr>
            <p:nvPr/>
          </p:nvSpPr>
          <p:spPr>
            <a:xfrm>
              <a:off x="7632828" y="4235863"/>
              <a:ext cx="1363111" cy="15128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9600">
                  <a:solidFill>
                    <a:srgbClr val="FF0000"/>
                  </a:solidFill>
                  <a:latin typeface="Times New Roman" panose="02020603050405020304" pitchFamily="18" charset="0"/>
                  <a:cs typeface="Times New Roman" panose="02020603050405020304" pitchFamily="18" charset="0"/>
                </a:rPr>
                <a:t>?</a:t>
              </a:r>
            </a:p>
          </p:txBody>
        </p:sp>
      </p:grpSp>
      <p:sp>
        <p:nvSpPr>
          <p:cNvPr id="61" name="Rounded Rectangle 60">
            <a:extLst>
              <a:ext uri="{FF2B5EF4-FFF2-40B4-BE49-F238E27FC236}">
                <a16:creationId xmlns:a16="http://schemas.microsoft.com/office/drawing/2014/main" id="{76AD79EC-D8D9-CE04-D818-DF9EB7FEC970}"/>
              </a:ext>
            </a:extLst>
          </p:cNvPr>
          <p:cNvSpPr/>
          <p:nvPr/>
        </p:nvSpPr>
        <p:spPr>
          <a:xfrm>
            <a:off x="740250" y="2300609"/>
            <a:ext cx="2188800" cy="3854197"/>
          </a:xfrm>
          <a:prstGeom prst="roundRect">
            <a:avLst>
              <a:gd name="adj" fmla="val 9184"/>
            </a:avLst>
          </a:prstGeom>
          <a:solidFill>
            <a:srgbClr val="80B2D4">
              <a:alpha val="50196"/>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66" name="Content Placeholder 2">
            <a:extLst>
              <a:ext uri="{FF2B5EF4-FFF2-40B4-BE49-F238E27FC236}">
                <a16:creationId xmlns:a16="http://schemas.microsoft.com/office/drawing/2014/main" id="{33969DAA-0079-5FD5-23CB-CFE2BE49408F}"/>
              </a:ext>
            </a:extLst>
          </p:cNvPr>
          <p:cNvSpPr txBox="1">
            <a:spLocks/>
          </p:cNvSpPr>
          <p:nvPr/>
        </p:nvSpPr>
        <p:spPr>
          <a:xfrm>
            <a:off x="793518" y="3561273"/>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Graph DB</a:t>
            </a:r>
          </a:p>
        </p:txBody>
      </p:sp>
      <p:sp>
        <p:nvSpPr>
          <p:cNvPr id="95" name="Freeform 94">
            <a:extLst>
              <a:ext uri="{FF2B5EF4-FFF2-40B4-BE49-F238E27FC236}">
                <a16:creationId xmlns:a16="http://schemas.microsoft.com/office/drawing/2014/main" id="{F3A604AC-C486-5A7B-940F-0D0DFDDCFD56}"/>
              </a:ext>
            </a:extLst>
          </p:cNvPr>
          <p:cNvSpPr/>
          <p:nvPr/>
        </p:nvSpPr>
        <p:spPr>
          <a:xfrm>
            <a:off x="1444818" y="1763803"/>
            <a:ext cx="8869614" cy="629945"/>
          </a:xfrm>
          <a:custGeom>
            <a:avLst/>
            <a:gdLst>
              <a:gd name="connsiteX0" fmla="*/ 9282896 w 9282896"/>
              <a:gd name="connsiteY0" fmla="*/ 1632045 h 1632045"/>
              <a:gd name="connsiteX1" fmla="*/ 6921661 w 9282896"/>
              <a:gd name="connsiteY1" fmla="*/ 463002 h 1632045"/>
              <a:gd name="connsiteX2" fmla="*/ 4572000 w 9282896"/>
              <a:gd name="connsiteY2" fmla="*/ 14 h 1632045"/>
              <a:gd name="connsiteX3" fmla="*/ 2106592 w 9282896"/>
              <a:gd name="connsiteY3" fmla="*/ 474576 h 1632045"/>
              <a:gd name="connsiteX4" fmla="*/ 0 w 9282896"/>
              <a:gd name="connsiteY4" fmla="*/ 1597321 h 1632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2896" h="1632045">
                <a:moveTo>
                  <a:pt x="9282896" y="1632045"/>
                </a:moveTo>
                <a:cubicBezTo>
                  <a:pt x="8494853" y="1183526"/>
                  <a:pt x="7706810" y="735007"/>
                  <a:pt x="6921661" y="463002"/>
                </a:cubicBezTo>
                <a:cubicBezTo>
                  <a:pt x="6136512" y="190997"/>
                  <a:pt x="5374511" y="-1915"/>
                  <a:pt x="4572000" y="14"/>
                </a:cubicBezTo>
                <a:cubicBezTo>
                  <a:pt x="3769489" y="1943"/>
                  <a:pt x="2868592" y="208358"/>
                  <a:pt x="2106592" y="474576"/>
                </a:cubicBezTo>
                <a:cubicBezTo>
                  <a:pt x="1344592" y="740794"/>
                  <a:pt x="672296" y="1169057"/>
                  <a:pt x="0" y="1597321"/>
                </a:cubicBezTo>
              </a:path>
            </a:pathLst>
          </a:custGeom>
          <a:noFill/>
          <a:ln w="127000">
            <a:solidFill>
              <a:schemeClr val="accent1"/>
            </a:solidFill>
            <a:headEnd type="triangl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E7E61F3E-BF82-2E04-141F-A78E9EF5179A}"/>
              </a:ext>
            </a:extLst>
          </p:cNvPr>
          <p:cNvGrpSpPr/>
          <p:nvPr/>
        </p:nvGrpSpPr>
        <p:grpSpPr>
          <a:xfrm>
            <a:off x="7014331" y="2525518"/>
            <a:ext cx="2307318" cy="1435102"/>
            <a:chOff x="7014331" y="2525518"/>
            <a:chExt cx="2307318" cy="1435102"/>
          </a:xfrm>
        </p:grpSpPr>
        <p:sp>
          <p:nvSpPr>
            <p:cNvPr id="76" name="Up-Down Arrow 75">
              <a:extLst>
                <a:ext uri="{FF2B5EF4-FFF2-40B4-BE49-F238E27FC236}">
                  <a16:creationId xmlns:a16="http://schemas.microsoft.com/office/drawing/2014/main" id="{0530D48A-E953-CBC1-7B46-7EB0602BFE9B}"/>
                </a:ext>
              </a:extLst>
            </p:cNvPr>
            <p:cNvSpPr/>
            <p:nvPr/>
          </p:nvSpPr>
          <p:spPr>
            <a:xfrm rot="5400000">
              <a:off x="7838633" y="2949707"/>
              <a:ext cx="576112" cy="1445714"/>
            </a:xfrm>
            <a:prstGeom prst="upDown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ontent Placeholder 2">
              <a:extLst>
                <a:ext uri="{FF2B5EF4-FFF2-40B4-BE49-F238E27FC236}">
                  <a16:creationId xmlns:a16="http://schemas.microsoft.com/office/drawing/2014/main" id="{E55B3950-7CC7-2042-5DF6-A6053BA527D4}"/>
                </a:ext>
              </a:extLst>
            </p:cNvPr>
            <p:cNvSpPr txBox="1">
              <a:spLocks/>
            </p:cNvSpPr>
            <p:nvPr/>
          </p:nvSpPr>
          <p:spPr>
            <a:xfrm>
              <a:off x="7014331" y="2525518"/>
              <a:ext cx="2307318" cy="102856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Residual </a:t>
              </a:r>
            </a:p>
            <a:p>
              <a:pPr marL="0" indent="0" algn="ctr">
                <a:buNone/>
              </a:pPr>
              <a:r>
                <a:rPr lang="en-US" sz="2400">
                  <a:latin typeface="Times New Roman" panose="02020603050405020304" pitchFamily="18" charset="0"/>
                  <a:cs typeface="Times New Roman" panose="02020603050405020304" pitchFamily="18" charset="0"/>
                </a:rPr>
                <a:t>transformer</a:t>
              </a:r>
            </a:p>
          </p:txBody>
        </p:sp>
      </p:grpSp>
      <p:sp>
        <p:nvSpPr>
          <p:cNvPr id="96" name="Content Placeholder 2">
            <a:extLst>
              <a:ext uri="{FF2B5EF4-FFF2-40B4-BE49-F238E27FC236}">
                <a16:creationId xmlns:a16="http://schemas.microsoft.com/office/drawing/2014/main" id="{819132FE-4ABA-86BA-76D0-739C30E26E47}"/>
              </a:ext>
            </a:extLst>
          </p:cNvPr>
          <p:cNvSpPr txBox="1">
            <a:spLocks/>
          </p:cNvSpPr>
          <p:nvPr/>
        </p:nvSpPr>
        <p:spPr>
          <a:xfrm>
            <a:off x="4933990" y="1485922"/>
            <a:ext cx="2304552" cy="555762"/>
          </a:xfrm>
          <a:prstGeom prst="rect">
            <a:avLst/>
          </a:prstGeom>
          <a:solidFill>
            <a:schemeClr val="bg1"/>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User-provided transformer</a:t>
            </a:r>
          </a:p>
        </p:txBody>
      </p:sp>
      <p:grpSp>
        <p:nvGrpSpPr>
          <p:cNvPr id="3" name="Group 2">
            <a:extLst>
              <a:ext uri="{FF2B5EF4-FFF2-40B4-BE49-F238E27FC236}">
                <a16:creationId xmlns:a16="http://schemas.microsoft.com/office/drawing/2014/main" id="{1088D935-8CB2-A5F8-3B75-59CB2EE257F4}"/>
              </a:ext>
            </a:extLst>
          </p:cNvPr>
          <p:cNvGrpSpPr/>
          <p:nvPr/>
        </p:nvGrpSpPr>
        <p:grpSpPr>
          <a:xfrm>
            <a:off x="1234832" y="4314645"/>
            <a:ext cx="1096582" cy="1085248"/>
            <a:chOff x="772681" y="2586789"/>
            <a:chExt cx="1272047" cy="1258899"/>
          </a:xfrm>
        </p:grpSpPr>
        <p:pic>
          <p:nvPicPr>
            <p:cNvPr id="5" name="Picture 4">
              <a:extLst>
                <a:ext uri="{FF2B5EF4-FFF2-40B4-BE49-F238E27FC236}">
                  <a16:creationId xmlns:a16="http://schemas.microsoft.com/office/drawing/2014/main" id="{AD850E4C-404E-9C73-3D0F-59D875E7965A}"/>
                </a:ext>
              </a:extLst>
            </p:cNvPr>
            <p:cNvPicPr>
              <a:picLocks noChangeAspect="1"/>
            </p:cNvPicPr>
            <p:nvPr/>
          </p:nvPicPr>
          <p:blipFill>
            <a:blip r:embed="rId4"/>
            <a:stretch>
              <a:fillRect/>
            </a:stretch>
          </p:blipFill>
          <p:spPr>
            <a:xfrm>
              <a:off x="772681" y="2586789"/>
              <a:ext cx="1258899" cy="1258899"/>
            </a:xfrm>
            <a:prstGeom prst="rect">
              <a:avLst/>
            </a:prstGeom>
          </p:spPr>
        </p:pic>
        <p:sp>
          <p:nvSpPr>
            <p:cNvPr id="6" name="Content Placeholder 2">
              <a:extLst>
                <a:ext uri="{FF2B5EF4-FFF2-40B4-BE49-F238E27FC236}">
                  <a16:creationId xmlns:a16="http://schemas.microsoft.com/office/drawing/2014/main" id="{1679CBE8-EFD8-E335-71C5-9A0377B04DB5}"/>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Cypher</a:t>
              </a:r>
            </a:p>
          </p:txBody>
        </p:sp>
      </p:grpSp>
      <p:pic>
        <p:nvPicPr>
          <p:cNvPr id="7" name="Picture 6">
            <a:extLst>
              <a:ext uri="{FF2B5EF4-FFF2-40B4-BE49-F238E27FC236}">
                <a16:creationId xmlns:a16="http://schemas.microsoft.com/office/drawing/2014/main" id="{D508998B-7211-61C3-AC20-83BAEB971398}"/>
              </a:ext>
            </a:extLst>
          </p:cNvPr>
          <p:cNvPicPr>
            <a:picLocks noChangeAspect="1"/>
          </p:cNvPicPr>
          <p:nvPr/>
        </p:nvPicPr>
        <p:blipFill>
          <a:blip r:embed="rId5"/>
          <a:stretch>
            <a:fillRect/>
          </a:stretch>
        </p:blipFill>
        <p:spPr>
          <a:xfrm>
            <a:off x="1319585" y="2525518"/>
            <a:ext cx="982774" cy="975600"/>
          </a:xfrm>
          <a:prstGeom prst="rect">
            <a:avLst/>
          </a:prstGeom>
        </p:spPr>
      </p:pic>
      <p:sp>
        <p:nvSpPr>
          <p:cNvPr id="8" name="Content Placeholder 2">
            <a:extLst>
              <a:ext uri="{FF2B5EF4-FFF2-40B4-BE49-F238E27FC236}">
                <a16:creationId xmlns:a16="http://schemas.microsoft.com/office/drawing/2014/main" id="{C12828E9-BF8D-C065-C317-3D00906F0E2E}"/>
              </a:ext>
            </a:extLst>
          </p:cNvPr>
          <p:cNvSpPr txBox="1">
            <a:spLocks/>
          </p:cNvSpPr>
          <p:nvPr/>
        </p:nvSpPr>
        <p:spPr>
          <a:xfrm>
            <a:off x="787851" y="5508141"/>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Graph query</a:t>
            </a:r>
          </a:p>
        </p:txBody>
      </p:sp>
      <p:grpSp>
        <p:nvGrpSpPr>
          <p:cNvPr id="34" name="Group 33">
            <a:extLst>
              <a:ext uri="{FF2B5EF4-FFF2-40B4-BE49-F238E27FC236}">
                <a16:creationId xmlns:a16="http://schemas.microsoft.com/office/drawing/2014/main" id="{C85F6B0C-9DD6-0FDB-BF3C-7D1B35DEC582}"/>
              </a:ext>
            </a:extLst>
          </p:cNvPr>
          <p:cNvGrpSpPr/>
          <p:nvPr/>
        </p:nvGrpSpPr>
        <p:grpSpPr>
          <a:xfrm>
            <a:off x="9819955" y="2503500"/>
            <a:ext cx="986659" cy="989462"/>
            <a:chOff x="5484252" y="2511656"/>
            <a:chExt cx="986659" cy="989462"/>
          </a:xfrm>
        </p:grpSpPr>
        <p:sp>
          <p:nvSpPr>
            <p:cNvPr id="35" name="Rectangle 34">
              <a:extLst>
                <a:ext uri="{FF2B5EF4-FFF2-40B4-BE49-F238E27FC236}">
                  <a16:creationId xmlns:a16="http://schemas.microsoft.com/office/drawing/2014/main" id="{2719024A-42BE-FFCD-0535-E622B7EE6D7F}"/>
                </a:ext>
              </a:extLst>
            </p:cNvPr>
            <p:cNvSpPr/>
            <p:nvPr/>
          </p:nvSpPr>
          <p:spPr>
            <a:xfrm>
              <a:off x="5488111" y="2525518"/>
              <a:ext cx="982800" cy="975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2F1FA189-3A4C-F92C-0E30-324914E3A1AA}"/>
                </a:ext>
              </a:extLst>
            </p:cNvPr>
            <p:cNvPicPr>
              <a:picLocks noChangeAspect="1"/>
            </p:cNvPicPr>
            <p:nvPr/>
          </p:nvPicPr>
          <p:blipFill>
            <a:blip r:embed="rId6"/>
            <a:stretch>
              <a:fillRect/>
            </a:stretch>
          </p:blipFill>
          <p:spPr>
            <a:xfrm>
              <a:off x="5484252" y="2511656"/>
              <a:ext cx="982782" cy="982782"/>
            </a:xfrm>
            <a:prstGeom prst="rect">
              <a:avLst/>
            </a:prstGeom>
          </p:spPr>
        </p:pic>
      </p:grpSp>
      <p:sp>
        <p:nvSpPr>
          <p:cNvPr id="37" name="Content Placeholder 2">
            <a:extLst>
              <a:ext uri="{FF2B5EF4-FFF2-40B4-BE49-F238E27FC236}">
                <a16:creationId xmlns:a16="http://schemas.microsoft.com/office/drawing/2014/main" id="{C91D8FC2-AEDC-A940-00F2-D8992469F044}"/>
              </a:ext>
            </a:extLst>
          </p:cNvPr>
          <p:cNvSpPr txBox="1">
            <a:spLocks/>
          </p:cNvSpPr>
          <p:nvPr/>
        </p:nvSpPr>
        <p:spPr>
          <a:xfrm>
            <a:off x="9301881" y="3561273"/>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Relational DB</a:t>
            </a:r>
          </a:p>
        </p:txBody>
      </p:sp>
      <p:grpSp>
        <p:nvGrpSpPr>
          <p:cNvPr id="38" name="Group 37">
            <a:extLst>
              <a:ext uri="{FF2B5EF4-FFF2-40B4-BE49-F238E27FC236}">
                <a16:creationId xmlns:a16="http://schemas.microsoft.com/office/drawing/2014/main" id="{E78D6ED6-015F-5857-1CB5-4CB4773759DC}"/>
              </a:ext>
            </a:extLst>
          </p:cNvPr>
          <p:cNvGrpSpPr/>
          <p:nvPr/>
        </p:nvGrpSpPr>
        <p:grpSpPr>
          <a:xfrm>
            <a:off x="9743195" y="4314645"/>
            <a:ext cx="1096582" cy="1085248"/>
            <a:chOff x="772681" y="2586789"/>
            <a:chExt cx="1272047" cy="1258899"/>
          </a:xfrm>
        </p:grpSpPr>
        <p:pic>
          <p:nvPicPr>
            <p:cNvPr id="39" name="Picture 38">
              <a:extLst>
                <a:ext uri="{FF2B5EF4-FFF2-40B4-BE49-F238E27FC236}">
                  <a16:creationId xmlns:a16="http://schemas.microsoft.com/office/drawing/2014/main" id="{0558FF92-D7D6-B9EA-FBC1-3E5ABB608C18}"/>
                </a:ext>
              </a:extLst>
            </p:cNvPr>
            <p:cNvPicPr>
              <a:picLocks noChangeAspect="1"/>
            </p:cNvPicPr>
            <p:nvPr/>
          </p:nvPicPr>
          <p:blipFill>
            <a:blip r:embed="rId4"/>
            <a:stretch>
              <a:fillRect/>
            </a:stretch>
          </p:blipFill>
          <p:spPr>
            <a:xfrm>
              <a:off x="772681" y="2586789"/>
              <a:ext cx="1258899" cy="1258899"/>
            </a:xfrm>
            <a:prstGeom prst="rect">
              <a:avLst/>
            </a:prstGeom>
          </p:spPr>
        </p:pic>
        <p:sp>
          <p:nvSpPr>
            <p:cNvPr id="40" name="Content Placeholder 2">
              <a:extLst>
                <a:ext uri="{FF2B5EF4-FFF2-40B4-BE49-F238E27FC236}">
                  <a16:creationId xmlns:a16="http://schemas.microsoft.com/office/drawing/2014/main" id="{DEE7591A-DB6A-6FBC-8E43-DC4BE9732490}"/>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Cypher</a:t>
              </a:r>
            </a:p>
          </p:txBody>
        </p:sp>
      </p:grpSp>
      <p:sp>
        <p:nvSpPr>
          <p:cNvPr id="41" name="Content Placeholder 2">
            <a:extLst>
              <a:ext uri="{FF2B5EF4-FFF2-40B4-BE49-F238E27FC236}">
                <a16:creationId xmlns:a16="http://schemas.microsoft.com/office/drawing/2014/main" id="{25661A35-6F55-6F58-D35C-B3F419AF4B9A}"/>
              </a:ext>
            </a:extLst>
          </p:cNvPr>
          <p:cNvSpPr txBox="1">
            <a:spLocks/>
          </p:cNvSpPr>
          <p:nvPr/>
        </p:nvSpPr>
        <p:spPr>
          <a:xfrm>
            <a:off x="9161555" y="5508141"/>
            <a:ext cx="2307318"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Relational query</a:t>
            </a:r>
          </a:p>
        </p:txBody>
      </p:sp>
      <p:grpSp>
        <p:nvGrpSpPr>
          <p:cNvPr id="45" name="Group 44">
            <a:extLst>
              <a:ext uri="{FF2B5EF4-FFF2-40B4-BE49-F238E27FC236}">
                <a16:creationId xmlns:a16="http://schemas.microsoft.com/office/drawing/2014/main" id="{2822E929-D30A-1ED5-16A2-B700DB1A1FCA}"/>
              </a:ext>
            </a:extLst>
          </p:cNvPr>
          <p:cNvGrpSpPr/>
          <p:nvPr/>
        </p:nvGrpSpPr>
        <p:grpSpPr>
          <a:xfrm>
            <a:off x="2756223" y="2308765"/>
            <a:ext cx="4308783" cy="3854197"/>
            <a:chOff x="2756223" y="2308765"/>
            <a:chExt cx="4308783" cy="3854197"/>
          </a:xfrm>
        </p:grpSpPr>
        <p:sp>
          <p:nvSpPr>
            <p:cNvPr id="18" name="Rounded Rectangle 17">
              <a:extLst>
                <a:ext uri="{FF2B5EF4-FFF2-40B4-BE49-F238E27FC236}">
                  <a16:creationId xmlns:a16="http://schemas.microsoft.com/office/drawing/2014/main" id="{96865D28-64E2-A88E-0748-685F36A2869A}"/>
                </a:ext>
              </a:extLst>
            </p:cNvPr>
            <p:cNvSpPr/>
            <p:nvPr/>
          </p:nvSpPr>
          <p:spPr>
            <a:xfrm>
              <a:off x="4876206" y="2308765"/>
              <a:ext cx="2188800" cy="3854197"/>
            </a:xfrm>
            <a:prstGeom prst="roundRect">
              <a:avLst>
                <a:gd name="adj" fmla="val 9184"/>
              </a:avLst>
            </a:prstGeom>
            <a:solidFill>
              <a:srgbClr val="FCE3D7"/>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grpSp>
          <p:nvGrpSpPr>
            <p:cNvPr id="32" name="Group 31">
              <a:extLst>
                <a:ext uri="{FF2B5EF4-FFF2-40B4-BE49-F238E27FC236}">
                  <a16:creationId xmlns:a16="http://schemas.microsoft.com/office/drawing/2014/main" id="{120A3614-6B74-0B5B-0F27-E111EA6D3A8C}"/>
                </a:ext>
              </a:extLst>
            </p:cNvPr>
            <p:cNvGrpSpPr/>
            <p:nvPr/>
          </p:nvGrpSpPr>
          <p:grpSpPr>
            <a:xfrm>
              <a:off x="5484252" y="2511656"/>
              <a:ext cx="986659" cy="989462"/>
              <a:chOff x="5484252" y="2511656"/>
              <a:chExt cx="986659" cy="989462"/>
            </a:xfrm>
          </p:grpSpPr>
          <p:sp>
            <p:nvSpPr>
              <p:cNvPr id="31" name="Rectangle 30">
                <a:extLst>
                  <a:ext uri="{FF2B5EF4-FFF2-40B4-BE49-F238E27FC236}">
                    <a16:creationId xmlns:a16="http://schemas.microsoft.com/office/drawing/2014/main" id="{47F64FB3-5B5D-D6C5-4E2A-BAF575356A8E}"/>
                  </a:ext>
                </a:extLst>
              </p:cNvPr>
              <p:cNvSpPr/>
              <p:nvPr/>
            </p:nvSpPr>
            <p:spPr>
              <a:xfrm>
                <a:off x="5488111" y="2525518"/>
                <a:ext cx="982800" cy="975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0D9AD250-ABA6-FED5-993F-97BDCC26725A}"/>
                  </a:ext>
                </a:extLst>
              </p:cNvPr>
              <p:cNvPicPr>
                <a:picLocks noChangeAspect="1"/>
              </p:cNvPicPr>
              <p:nvPr/>
            </p:nvPicPr>
            <p:blipFill>
              <a:blip r:embed="rId6"/>
              <a:stretch>
                <a:fillRect/>
              </a:stretch>
            </p:blipFill>
            <p:spPr>
              <a:xfrm>
                <a:off x="5484252" y="2511656"/>
                <a:ext cx="982782" cy="982782"/>
              </a:xfrm>
              <a:prstGeom prst="rect">
                <a:avLst/>
              </a:prstGeom>
            </p:spPr>
          </p:pic>
        </p:grpSp>
        <p:sp>
          <p:nvSpPr>
            <p:cNvPr id="50" name="Right Arrow 49">
              <a:extLst>
                <a:ext uri="{FF2B5EF4-FFF2-40B4-BE49-F238E27FC236}">
                  <a16:creationId xmlns:a16="http://schemas.microsoft.com/office/drawing/2014/main" id="{5C80111C-CE0F-4679-8BB3-4BE525119386}"/>
                </a:ext>
              </a:extLst>
            </p:cNvPr>
            <p:cNvSpPr/>
            <p:nvPr/>
          </p:nvSpPr>
          <p:spPr>
            <a:xfrm>
              <a:off x="3245087" y="3429865"/>
              <a:ext cx="1445714" cy="585049"/>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DD99A9C-C6DA-AF42-81A8-40A3F5EB5A91}"/>
                </a:ext>
              </a:extLst>
            </p:cNvPr>
            <p:cNvSpPr txBox="1">
              <a:spLocks/>
            </p:cNvSpPr>
            <p:nvPr/>
          </p:nvSpPr>
          <p:spPr>
            <a:xfrm>
              <a:off x="4966178" y="3569429"/>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Induced relational DB</a:t>
              </a:r>
            </a:p>
          </p:txBody>
        </p:sp>
        <p:sp>
          <p:nvSpPr>
            <p:cNvPr id="42" name="Content Placeholder 2">
              <a:extLst>
                <a:ext uri="{FF2B5EF4-FFF2-40B4-BE49-F238E27FC236}">
                  <a16:creationId xmlns:a16="http://schemas.microsoft.com/office/drawing/2014/main" id="{52157DCE-0822-C7B5-79E2-8AC4F9EB7427}"/>
                </a:ext>
              </a:extLst>
            </p:cNvPr>
            <p:cNvSpPr txBox="1">
              <a:spLocks/>
            </p:cNvSpPr>
            <p:nvPr/>
          </p:nvSpPr>
          <p:spPr>
            <a:xfrm>
              <a:off x="2756223" y="2541429"/>
              <a:ext cx="2307318" cy="102856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Standard </a:t>
              </a:r>
            </a:p>
            <a:p>
              <a:pPr marL="0" indent="0" algn="ctr">
                <a:buNone/>
              </a:pPr>
              <a:r>
                <a:rPr lang="en-US" sz="2400">
                  <a:latin typeface="Times New Roman" panose="02020603050405020304" pitchFamily="18" charset="0"/>
                  <a:cs typeface="Times New Roman" panose="02020603050405020304" pitchFamily="18" charset="0"/>
                </a:rPr>
                <a:t>transformer</a:t>
              </a:r>
            </a:p>
          </p:txBody>
        </p:sp>
      </p:grpSp>
      <p:grpSp>
        <p:nvGrpSpPr>
          <p:cNvPr id="48" name="Group 47">
            <a:extLst>
              <a:ext uri="{FF2B5EF4-FFF2-40B4-BE49-F238E27FC236}">
                <a16:creationId xmlns:a16="http://schemas.microsoft.com/office/drawing/2014/main" id="{89E0CEF3-4195-1B2F-A9F0-5182D56333F7}"/>
              </a:ext>
            </a:extLst>
          </p:cNvPr>
          <p:cNvGrpSpPr/>
          <p:nvPr/>
        </p:nvGrpSpPr>
        <p:grpSpPr>
          <a:xfrm>
            <a:off x="2894550" y="4177468"/>
            <a:ext cx="4238620" cy="1874307"/>
            <a:chOff x="2894550" y="4177468"/>
            <a:chExt cx="4238620" cy="1874307"/>
          </a:xfrm>
        </p:grpSpPr>
        <p:sp>
          <p:nvSpPr>
            <p:cNvPr id="70" name="Content Placeholder 2">
              <a:extLst>
                <a:ext uri="{FF2B5EF4-FFF2-40B4-BE49-F238E27FC236}">
                  <a16:creationId xmlns:a16="http://schemas.microsoft.com/office/drawing/2014/main" id="{51B0C4D9-CA51-1CE5-D20C-5B1535176469}"/>
                </a:ext>
              </a:extLst>
            </p:cNvPr>
            <p:cNvSpPr txBox="1">
              <a:spLocks/>
            </p:cNvSpPr>
            <p:nvPr/>
          </p:nvSpPr>
          <p:spPr>
            <a:xfrm>
              <a:off x="2894550" y="4177468"/>
              <a:ext cx="2146781" cy="102856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err="1">
                  <a:latin typeface="Times New Roman" panose="02020603050405020304" pitchFamily="18" charset="0"/>
                  <a:cs typeface="Times New Roman" panose="02020603050405020304" pitchFamily="18" charset="0"/>
                </a:rPr>
                <a:t>Transpilation</a:t>
              </a:r>
              <a:endParaRPr lang="en-US" sz="2400">
                <a:latin typeface="Times New Roman" panose="02020603050405020304" pitchFamily="18" charset="0"/>
                <a:cs typeface="Times New Roman" panose="02020603050405020304" pitchFamily="18" charset="0"/>
              </a:endParaRPr>
            </a:p>
          </p:txBody>
        </p:sp>
        <p:sp>
          <p:nvSpPr>
            <p:cNvPr id="69" name="Right Arrow 68">
              <a:extLst>
                <a:ext uri="{FF2B5EF4-FFF2-40B4-BE49-F238E27FC236}">
                  <a16:creationId xmlns:a16="http://schemas.microsoft.com/office/drawing/2014/main" id="{51974C91-F72A-90B8-4B27-CE278AED9D47}"/>
                </a:ext>
              </a:extLst>
            </p:cNvPr>
            <p:cNvSpPr/>
            <p:nvPr/>
          </p:nvSpPr>
          <p:spPr>
            <a:xfrm>
              <a:off x="3245086" y="4925442"/>
              <a:ext cx="1445714" cy="585049"/>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12856C2-3D73-6AA4-3C8D-7793C40C1AFF}"/>
                </a:ext>
              </a:extLst>
            </p:cNvPr>
            <p:cNvGrpSpPr/>
            <p:nvPr/>
          </p:nvGrpSpPr>
          <p:grpSpPr>
            <a:xfrm>
              <a:off x="5407492" y="4322801"/>
              <a:ext cx="1096582" cy="1085248"/>
              <a:chOff x="772681" y="2586789"/>
              <a:chExt cx="1272047" cy="1258899"/>
            </a:xfrm>
          </p:grpSpPr>
          <p:pic>
            <p:nvPicPr>
              <p:cNvPr id="25" name="Picture 24">
                <a:extLst>
                  <a:ext uri="{FF2B5EF4-FFF2-40B4-BE49-F238E27FC236}">
                    <a16:creationId xmlns:a16="http://schemas.microsoft.com/office/drawing/2014/main" id="{D21DC976-130E-AC6E-1F69-E8092C7847F0}"/>
                  </a:ext>
                </a:extLst>
              </p:cNvPr>
              <p:cNvPicPr>
                <a:picLocks noChangeAspect="1"/>
              </p:cNvPicPr>
              <p:nvPr/>
            </p:nvPicPr>
            <p:blipFill>
              <a:blip r:embed="rId4"/>
              <a:stretch>
                <a:fillRect/>
              </a:stretch>
            </p:blipFill>
            <p:spPr>
              <a:xfrm>
                <a:off x="772681" y="2586789"/>
                <a:ext cx="1258899" cy="1258899"/>
              </a:xfrm>
              <a:prstGeom prst="rect">
                <a:avLst/>
              </a:prstGeom>
            </p:spPr>
          </p:pic>
          <p:sp>
            <p:nvSpPr>
              <p:cNvPr id="28" name="Content Placeholder 2">
                <a:extLst>
                  <a:ext uri="{FF2B5EF4-FFF2-40B4-BE49-F238E27FC236}">
                    <a16:creationId xmlns:a16="http://schemas.microsoft.com/office/drawing/2014/main" id="{1C9F240E-DB16-7CD7-07B7-8EA270CD27F8}"/>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Cypher</a:t>
                </a:r>
              </a:p>
            </p:txBody>
          </p:sp>
        </p:grpSp>
        <p:sp>
          <p:nvSpPr>
            <p:cNvPr id="30" name="Content Placeholder 2">
              <a:extLst>
                <a:ext uri="{FF2B5EF4-FFF2-40B4-BE49-F238E27FC236}">
                  <a16:creationId xmlns:a16="http://schemas.microsoft.com/office/drawing/2014/main" id="{24ED3179-612A-4DE7-C04D-E21933025C03}"/>
                </a:ext>
              </a:extLst>
            </p:cNvPr>
            <p:cNvSpPr txBox="1">
              <a:spLocks/>
            </p:cNvSpPr>
            <p:nvPr/>
          </p:nvSpPr>
          <p:spPr>
            <a:xfrm>
              <a:off x="4825852" y="5516297"/>
              <a:ext cx="2307318"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err="1">
                  <a:latin typeface="Times New Roman" panose="02020603050405020304" pitchFamily="18" charset="0"/>
                  <a:cs typeface="Times New Roman" panose="02020603050405020304" pitchFamily="18" charset="0"/>
                </a:rPr>
                <a:t>Transpiled</a:t>
              </a:r>
              <a:r>
                <a:rPr lang="en-US" sz="2400">
                  <a:latin typeface="Times New Roman" panose="02020603050405020304" pitchFamily="18" charset="0"/>
                  <a:cs typeface="Times New Roman" panose="02020603050405020304" pitchFamily="18" charset="0"/>
                </a:rPr>
                <a:t> relational query</a:t>
              </a:r>
            </a:p>
          </p:txBody>
        </p:sp>
      </p:grpSp>
      <p:grpSp>
        <p:nvGrpSpPr>
          <p:cNvPr id="49" name="Group 48">
            <a:extLst>
              <a:ext uri="{FF2B5EF4-FFF2-40B4-BE49-F238E27FC236}">
                <a16:creationId xmlns:a16="http://schemas.microsoft.com/office/drawing/2014/main" id="{84509D9B-5CB0-D92F-75DB-4939BF664946}"/>
              </a:ext>
            </a:extLst>
          </p:cNvPr>
          <p:cNvGrpSpPr/>
          <p:nvPr/>
        </p:nvGrpSpPr>
        <p:grpSpPr>
          <a:xfrm>
            <a:off x="5564574" y="4465844"/>
            <a:ext cx="1363111" cy="1512879"/>
            <a:chOff x="7632828" y="4235863"/>
            <a:chExt cx="1363111" cy="1512879"/>
          </a:xfrm>
        </p:grpSpPr>
        <mc:AlternateContent xmlns:mc="http://schemas.openxmlformats.org/markup-compatibility/2006" xmlns:a14="http://schemas.microsoft.com/office/drawing/2010/main">
          <mc:Choice Requires="a14">
            <p:sp>
              <p:nvSpPr>
                <p:cNvPr id="51" name="Content Placeholder 2">
                  <a:extLst>
                    <a:ext uri="{FF2B5EF4-FFF2-40B4-BE49-F238E27FC236}">
                      <a16:creationId xmlns:a16="http://schemas.microsoft.com/office/drawing/2014/main" id="{8879758F-8392-63C8-A3D4-9837EC3A92BF}"/>
                    </a:ext>
                  </a:extLst>
                </p:cNvPr>
                <p:cNvSpPr txBox="1">
                  <a:spLocks/>
                </p:cNvSpPr>
                <p:nvPr/>
              </p:nvSpPr>
              <p:spPr>
                <a:xfrm>
                  <a:off x="7707979" y="4538249"/>
                  <a:ext cx="1260982" cy="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54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5400">
                    <a:latin typeface="Times New Roman" panose="02020603050405020304" pitchFamily="18" charset="0"/>
                    <a:cs typeface="Times New Roman" panose="02020603050405020304" pitchFamily="18" charset="0"/>
                  </a:endParaRPr>
                </a:p>
              </p:txBody>
            </p:sp>
          </mc:Choice>
          <mc:Fallback xmlns="">
            <p:sp>
              <p:nvSpPr>
                <p:cNvPr id="51" name="Content Placeholder 2">
                  <a:extLst>
                    <a:ext uri="{FF2B5EF4-FFF2-40B4-BE49-F238E27FC236}">
                      <a16:creationId xmlns:a16="http://schemas.microsoft.com/office/drawing/2014/main" id="{8879758F-8392-63C8-A3D4-9837EC3A92BF}"/>
                    </a:ext>
                  </a:extLst>
                </p:cNvPr>
                <p:cNvSpPr txBox="1">
                  <a:spLocks noRot="1" noChangeAspect="1" noMove="1" noResize="1" noEditPoints="1" noAdjustHandles="1" noChangeArrowheads="1" noChangeShapeType="1" noTextEdit="1"/>
                </p:cNvSpPr>
                <p:nvPr/>
              </p:nvSpPr>
              <p:spPr>
                <a:xfrm>
                  <a:off x="7707979" y="4538249"/>
                  <a:ext cx="1260982" cy="651193"/>
                </a:xfrm>
                <a:prstGeom prst="rect">
                  <a:avLst/>
                </a:prstGeom>
                <a:blipFill>
                  <a:blip r:embed="rId7"/>
                  <a:stretch>
                    <a:fillRect/>
                  </a:stretch>
                </a:blipFill>
              </p:spPr>
              <p:txBody>
                <a:bodyPr/>
                <a:lstStyle/>
                <a:p>
                  <a:r>
                    <a:rPr lang="en-US">
                      <a:noFill/>
                    </a:rPr>
                    <a:t> </a:t>
                  </a:r>
                </a:p>
              </p:txBody>
            </p:sp>
          </mc:Fallback>
        </mc:AlternateContent>
        <p:sp>
          <p:nvSpPr>
            <p:cNvPr id="52" name="Content Placeholder 2">
              <a:extLst>
                <a:ext uri="{FF2B5EF4-FFF2-40B4-BE49-F238E27FC236}">
                  <a16:creationId xmlns:a16="http://schemas.microsoft.com/office/drawing/2014/main" id="{FC3C9AC9-D949-FD5C-10E2-B66B8F68E2F0}"/>
                </a:ext>
              </a:extLst>
            </p:cNvPr>
            <p:cNvSpPr txBox="1">
              <a:spLocks/>
            </p:cNvSpPr>
            <p:nvPr/>
          </p:nvSpPr>
          <p:spPr>
            <a:xfrm>
              <a:off x="7632828" y="4235863"/>
              <a:ext cx="1363111" cy="15128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9600">
                  <a:solidFill>
                    <a:srgbClr val="FF0000"/>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179685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9"/>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83275-0DE8-A832-2A86-E49A870B212A}"/>
            </a:ext>
          </a:extLst>
        </p:cNvPr>
        <p:cNvGrpSpPr/>
        <p:nvPr/>
      </p:nvGrpSpPr>
      <p:grpSpPr>
        <a:xfrm>
          <a:off x="0" y="0"/>
          <a:ext cx="0" cy="0"/>
          <a:chOff x="0" y="0"/>
          <a:chExt cx="0" cy="0"/>
        </a:xfrm>
      </p:grpSpPr>
      <p:grpSp>
        <p:nvGrpSpPr>
          <p:cNvPr id="105" name="Group 104">
            <a:extLst>
              <a:ext uri="{FF2B5EF4-FFF2-40B4-BE49-F238E27FC236}">
                <a16:creationId xmlns:a16="http://schemas.microsoft.com/office/drawing/2014/main" id="{F8DF6A2F-3F8A-37A4-48A9-C8385E2FF2F6}"/>
              </a:ext>
            </a:extLst>
          </p:cNvPr>
          <p:cNvGrpSpPr/>
          <p:nvPr/>
        </p:nvGrpSpPr>
        <p:grpSpPr>
          <a:xfrm>
            <a:off x="6262482" y="3139622"/>
            <a:ext cx="5896949" cy="1352902"/>
            <a:chOff x="6295051" y="5326533"/>
            <a:chExt cx="5896949" cy="1352902"/>
          </a:xfrm>
        </p:grpSpPr>
        <p:sp>
          <p:nvSpPr>
            <p:cNvPr id="104" name="Rounded Rectangle 103">
              <a:extLst>
                <a:ext uri="{FF2B5EF4-FFF2-40B4-BE49-F238E27FC236}">
                  <a16:creationId xmlns:a16="http://schemas.microsoft.com/office/drawing/2014/main" id="{34BD1169-4390-2F65-EDD9-B22949BA1A38}"/>
                </a:ext>
              </a:extLst>
            </p:cNvPr>
            <p:cNvSpPr/>
            <p:nvPr/>
          </p:nvSpPr>
          <p:spPr>
            <a:xfrm>
              <a:off x="6295051" y="5326533"/>
              <a:ext cx="5835767" cy="1210906"/>
            </a:xfrm>
            <a:prstGeom prst="roundRect">
              <a:avLst>
                <a:gd name="adj" fmla="val 9184"/>
              </a:avLst>
            </a:prstGeom>
            <a:solidFill>
              <a:srgbClr val="FEFFB3"/>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AA771CD7-5E2F-5C69-FC14-EBD0B9046CF4}"/>
                </a:ext>
              </a:extLst>
            </p:cNvPr>
            <p:cNvSpPr txBox="1">
              <a:spLocks/>
            </p:cNvSpPr>
            <p:nvPr/>
          </p:nvSpPr>
          <p:spPr>
            <a:xfrm>
              <a:off x="6356233" y="5383003"/>
              <a:ext cx="5835767" cy="1296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latin typeface="Consolas" panose="020B0609020204030204" pitchFamily="49" charset="0"/>
                  <a:cs typeface="Consolas" panose="020B0609020204030204" pitchFamily="49" charset="0"/>
                </a:rPr>
                <a:t>SELECT</a:t>
              </a:r>
              <a:r>
                <a:rPr lang="en-US" sz="2400">
                  <a:latin typeface="Consolas" panose="020B0609020204030204" pitchFamily="49" charset="0"/>
                  <a:cs typeface="Consolas" panose="020B0609020204030204" pitchFamily="49" charset="0"/>
                </a:rPr>
                <a:t> COUNT(</a:t>
              </a:r>
              <a:r>
                <a:rPr lang="en-US" sz="2400" err="1">
                  <a:latin typeface="Consolas" panose="020B0609020204030204" pitchFamily="49" charset="0"/>
                  <a:cs typeface="Consolas" panose="020B0609020204030204" pitchFamily="49" charset="0"/>
                </a:rPr>
                <a:t>Emps.id</a:t>
              </a:r>
              <a:r>
                <a:rPr lang="en-US" sz="2400">
                  <a:latin typeface="Consolas" panose="020B0609020204030204" pitchFamily="49" charset="0"/>
                  <a:cs typeface="Consolas" panose="020B0609020204030204" pitchFamily="49" charset="0"/>
                </a:rPr>
                <a:t>) </a:t>
              </a:r>
              <a:r>
                <a:rPr lang="en-US" sz="2400" b="1">
                  <a:latin typeface="Consolas" panose="020B0609020204030204" pitchFamily="49" charset="0"/>
                  <a:cs typeface="Consolas" panose="020B0609020204030204" pitchFamily="49" charset="0"/>
                </a:rPr>
                <a:t>FROM</a:t>
              </a:r>
              <a:r>
                <a:rPr lang="en-US" sz="2400">
                  <a:latin typeface="Consolas" panose="020B0609020204030204" pitchFamily="49" charset="0"/>
                  <a:cs typeface="Consolas" panose="020B0609020204030204" pitchFamily="49" charset="0"/>
                </a:rPr>
                <a:t> Emps </a:t>
              </a:r>
              <a:r>
                <a:rPr lang="en-US" sz="2400" b="1">
                  <a:latin typeface="Consolas" panose="020B0609020204030204" pitchFamily="49" charset="0"/>
                  <a:cs typeface="Consolas" panose="020B0609020204030204" pitchFamily="49" charset="0"/>
                </a:rPr>
                <a:t>JOIN</a:t>
              </a:r>
              <a:r>
                <a:rPr lang="en-US" sz="2400">
                  <a:latin typeface="Consolas" panose="020B0609020204030204" pitchFamily="49" charset="0"/>
                  <a:cs typeface="Consolas" panose="020B0609020204030204" pitchFamily="49" charset="0"/>
                </a:rPr>
                <a:t> Depts </a:t>
              </a:r>
              <a:r>
                <a:rPr lang="en-US" sz="2400" b="1">
                  <a:latin typeface="Consolas" panose="020B0609020204030204" pitchFamily="49" charset="0"/>
                  <a:cs typeface="Consolas" panose="020B0609020204030204" pitchFamily="49" charset="0"/>
                </a:rPr>
                <a:t>ON</a:t>
              </a:r>
              <a:r>
                <a:rPr lang="en-US" sz="2400">
                  <a:latin typeface="Consolas" panose="020B0609020204030204" pitchFamily="49" charset="0"/>
                  <a:cs typeface="Consolas" panose="020B0609020204030204" pitchFamily="49" charset="0"/>
                </a:rPr>
                <a:t> </a:t>
              </a:r>
              <a:r>
                <a:rPr lang="en-US" sz="2400" err="1">
                  <a:latin typeface="Consolas" panose="020B0609020204030204" pitchFamily="49" charset="0"/>
                  <a:cs typeface="Consolas" panose="020B0609020204030204" pitchFamily="49" charset="0"/>
                </a:rPr>
                <a:t>Emps.did</a:t>
              </a:r>
              <a:r>
                <a:rPr lang="en-US" sz="2400">
                  <a:latin typeface="Consolas" panose="020B0609020204030204" pitchFamily="49" charset="0"/>
                  <a:cs typeface="Consolas" panose="020B0609020204030204" pitchFamily="49" charset="0"/>
                </a:rPr>
                <a:t> = </a:t>
              </a:r>
              <a:r>
                <a:rPr lang="en-US" sz="2400" err="1">
                  <a:latin typeface="Consolas" panose="020B0609020204030204" pitchFamily="49" charset="0"/>
                  <a:cs typeface="Consolas" panose="020B0609020204030204" pitchFamily="49" charset="0"/>
                </a:rPr>
                <a:t>Depts.id</a:t>
              </a:r>
              <a:endParaRPr lang="en-US" sz="2400">
                <a:latin typeface="Consolas" panose="020B0609020204030204" pitchFamily="49" charset="0"/>
                <a:cs typeface="Consolas" panose="020B0609020204030204" pitchFamily="49" charset="0"/>
              </a:endParaRPr>
            </a:p>
            <a:p>
              <a:pPr marL="0" indent="0">
                <a:buNone/>
              </a:pPr>
              <a:r>
                <a:rPr lang="en-US" sz="2400" b="1">
                  <a:latin typeface="Consolas" panose="020B0609020204030204" pitchFamily="49" charset="0"/>
                  <a:cs typeface="Consolas" panose="020B0609020204030204" pitchFamily="49" charset="0"/>
                </a:rPr>
                <a:t>WHERE</a:t>
              </a:r>
              <a:r>
                <a:rPr lang="en-US" sz="2400">
                  <a:latin typeface="Consolas" panose="020B0609020204030204" pitchFamily="49" charset="0"/>
                  <a:cs typeface="Consolas" panose="020B0609020204030204" pitchFamily="49" charset="0"/>
                </a:rPr>
                <a:t> </a:t>
              </a:r>
              <a:r>
                <a:rPr lang="en-US" sz="2400" err="1">
                  <a:latin typeface="Consolas" panose="020B0609020204030204" pitchFamily="49" charset="0"/>
                  <a:cs typeface="Consolas" panose="020B0609020204030204" pitchFamily="49" charset="0"/>
                </a:rPr>
                <a:t>Depts.name</a:t>
              </a:r>
              <a:r>
                <a:rPr lang="en-US" sz="2400">
                  <a:latin typeface="Consolas" panose="020B0609020204030204" pitchFamily="49" charset="0"/>
                  <a:cs typeface="Consolas" panose="020B0609020204030204" pitchFamily="49" charset="0"/>
                </a:rPr>
                <a:t> = “IT”</a:t>
              </a:r>
            </a:p>
          </p:txBody>
        </p:sp>
      </p:grpSp>
      <p:sp>
        <p:nvSpPr>
          <p:cNvPr id="2" name="Title 1">
            <a:extLst>
              <a:ext uri="{FF2B5EF4-FFF2-40B4-BE49-F238E27FC236}">
                <a16:creationId xmlns:a16="http://schemas.microsoft.com/office/drawing/2014/main" id="{C540957C-5A80-2FA4-DD81-DEAA97C90731}"/>
              </a:ext>
            </a:extLst>
          </p:cNvPr>
          <p:cNvSpPr>
            <a:spLocks noGrp="1"/>
          </p:cNvSpPr>
          <p:nvPr>
            <p:ph type="title"/>
          </p:nvPr>
        </p:nvSpPr>
        <p:spPr>
          <a:xfrm>
            <a:off x="298578" y="0"/>
            <a:ext cx="11291595" cy="1325563"/>
          </a:xfrm>
        </p:spPr>
        <p:txBody>
          <a:bodyPr/>
          <a:lstStyle/>
          <a:p>
            <a:r>
              <a:rPr lang="en-US">
                <a:latin typeface="Times New Roman" panose="02020603050405020304" pitchFamily="18" charset="0"/>
                <a:cs typeface="Times New Roman" panose="02020603050405020304" pitchFamily="18" charset="0"/>
              </a:rPr>
              <a:t>Verification methodology through example</a:t>
            </a:r>
          </a:p>
        </p:txBody>
      </p:sp>
      <p:sp>
        <p:nvSpPr>
          <p:cNvPr id="4" name="Slide Number Placeholder 3">
            <a:extLst>
              <a:ext uri="{FF2B5EF4-FFF2-40B4-BE49-F238E27FC236}">
                <a16:creationId xmlns:a16="http://schemas.microsoft.com/office/drawing/2014/main" id="{F8A45672-DFEC-00F5-0E17-88163E15FDD8}"/>
              </a:ext>
            </a:extLst>
          </p:cNvPr>
          <p:cNvSpPr>
            <a:spLocks noGrp="1"/>
          </p:cNvSpPr>
          <p:nvPr>
            <p:ph type="sldNum" sz="quarter" idx="12"/>
          </p:nvPr>
        </p:nvSpPr>
        <p:spPr/>
        <p:txBody>
          <a:bodyPr/>
          <a:lstStyle/>
          <a:p>
            <a:fld id="{57F7F20E-81D6-3F40-8E47-D9C4E37B2262}" type="slidenum">
              <a:rPr lang="en-US" smtClean="0"/>
              <a:t>14</a:t>
            </a:fld>
            <a:endParaRPr lang="en-US"/>
          </a:p>
        </p:txBody>
      </p:sp>
      <p:grpSp>
        <p:nvGrpSpPr>
          <p:cNvPr id="106" name="Group 105">
            <a:extLst>
              <a:ext uri="{FF2B5EF4-FFF2-40B4-BE49-F238E27FC236}">
                <a16:creationId xmlns:a16="http://schemas.microsoft.com/office/drawing/2014/main" id="{E107CE83-6F1B-542F-5D4D-A46CB87C560E}"/>
              </a:ext>
            </a:extLst>
          </p:cNvPr>
          <p:cNvGrpSpPr/>
          <p:nvPr/>
        </p:nvGrpSpPr>
        <p:grpSpPr>
          <a:xfrm>
            <a:off x="95632" y="3139622"/>
            <a:ext cx="5389247" cy="1296445"/>
            <a:chOff x="209268" y="5326533"/>
            <a:chExt cx="5389247" cy="1296445"/>
          </a:xfrm>
        </p:grpSpPr>
        <p:sp>
          <p:nvSpPr>
            <p:cNvPr id="103" name="Rounded Rectangle 102">
              <a:extLst>
                <a:ext uri="{FF2B5EF4-FFF2-40B4-BE49-F238E27FC236}">
                  <a16:creationId xmlns:a16="http://schemas.microsoft.com/office/drawing/2014/main" id="{BECB4B0A-41BC-7C57-75AE-13C131498381}"/>
                </a:ext>
              </a:extLst>
            </p:cNvPr>
            <p:cNvSpPr/>
            <p:nvPr/>
          </p:nvSpPr>
          <p:spPr>
            <a:xfrm>
              <a:off x="209268" y="5326533"/>
              <a:ext cx="4870385" cy="1210905"/>
            </a:xfrm>
            <a:prstGeom prst="roundRect">
              <a:avLst>
                <a:gd name="adj" fmla="val 9184"/>
              </a:avLst>
            </a:prstGeom>
            <a:solidFill>
              <a:srgbClr val="80B2D4">
                <a:alpha val="50196"/>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2">
              <a:extLst>
                <a:ext uri="{FF2B5EF4-FFF2-40B4-BE49-F238E27FC236}">
                  <a16:creationId xmlns:a16="http://schemas.microsoft.com/office/drawing/2014/main" id="{5C052A38-1A3F-E924-5E88-D443E657B772}"/>
                </a:ext>
              </a:extLst>
            </p:cNvPr>
            <p:cNvSpPr txBox="1">
              <a:spLocks/>
            </p:cNvSpPr>
            <p:nvPr/>
          </p:nvSpPr>
          <p:spPr>
            <a:xfrm>
              <a:off x="218292" y="5412073"/>
              <a:ext cx="5380223" cy="121090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a:latin typeface="Consolas" panose="020B0609020204030204" pitchFamily="49" charset="0"/>
                  <a:cs typeface="Consolas" panose="020B0609020204030204" pitchFamily="49" charset="0"/>
                </a:rPr>
                <a:t>MATCH</a:t>
              </a:r>
              <a:r>
                <a:rPr lang="en-US" sz="2400">
                  <a:latin typeface="Consolas" panose="020B0609020204030204" pitchFamily="49" charset="0"/>
                  <a:cs typeface="Consolas" panose="020B0609020204030204" pitchFamily="49" charset="0"/>
                </a:rPr>
                <a:t> (</a:t>
              </a:r>
              <a:r>
                <a:rPr lang="en-US" sz="2400" err="1">
                  <a:latin typeface="Consolas" panose="020B0609020204030204" pitchFamily="49" charset="0"/>
                  <a:cs typeface="Consolas" panose="020B0609020204030204" pitchFamily="49" charset="0"/>
                </a:rPr>
                <a:t>e:EMP</a:t>
              </a:r>
              <a:r>
                <a:rPr lang="en-US" sz="2400">
                  <a:latin typeface="Consolas" panose="020B0609020204030204" pitchFamily="49" charset="0"/>
                  <a:cs typeface="Consolas" panose="020B0609020204030204" pitchFamily="49" charset="0"/>
                </a:rPr>
                <a:t>)-[:WORK]-&gt;(</a:t>
              </a:r>
              <a:r>
                <a:rPr lang="en-US" sz="2400" err="1">
                  <a:latin typeface="Consolas" panose="020B0609020204030204" pitchFamily="49" charset="0"/>
                  <a:cs typeface="Consolas" panose="020B0609020204030204" pitchFamily="49" charset="0"/>
                </a:rPr>
                <a:t>d:DEPT</a:t>
              </a:r>
              <a:r>
                <a:rPr lang="en-US" sz="2400">
                  <a:latin typeface="Consolas" panose="020B0609020204030204" pitchFamily="49" charset="0"/>
                  <a:cs typeface="Consolas" panose="020B0609020204030204" pitchFamily="49" charset="0"/>
                </a:rPr>
                <a:t>)</a:t>
              </a:r>
            </a:p>
            <a:p>
              <a:pPr marL="0" indent="0">
                <a:buFont typeface="Arial" panose="020B0604020202020204" pitchFamily="34" charset="0"/>
                <a:buNone/>
              </a:pPr>
              <a:r>
                <a:rPr lang="en-US" sz="2400" b="1">
                  <a:latin typeface="Consolas" panose="020B0609020204030204" pitchFamily="49" charset="0"/>
                  <a:cs typeface="Consolas" panose="020B0609020204030204" pitchFamily="49" charset="0"/>
                </a:rPr>
                <a:t>WHERE</a:t>
              </a:r>
              <a:r>
                <a:rPr lang="en-US" sz="2400">
                  <a:latin typeface="Consolas" panose="020B0609020204030204" pitchFamily="49" charset="0"/>
                  <a:cs typeface="Consolas" panose="020B0609020204030204" pitchFamily="49" charset="0"/>
                </a:rPr>
                <a:t> </a:t>
              </a:r>
              <a:r>
                <a:rPr lang="en-US" sz="2400" err="1">
                  <a:latin typeface="Consolas" panose="020B0609020204030204" pitchFamily="49" charset="0"/>
                  <a:cs typeface="Consolas" panose="020B0609020204030204" pitchFamily="49" charset="0"/>
                </a:rPr>
                <a:t>d.name</a:t>
              </a:r>
              <a:r>
                <a:rPr lang="en-US" sz="2400">
                  <a:latin typeface="Consolas" panose="020B0609020204030204" pitchFamily="49" charset="0"/>
                  <a:cs typeface="Consolas" panose="020B0609020204030204" pitchFamily="49" charset="0"/>
                </a:rPr>
                <a:t> = “IT”</a:t>
              </a:r>
            </a:p>
            <a:p>
              <a:pPr marL="0" indent="0">
                <a:buFont typeface="Arial" panose="020B0604020202020204" pitchFamily="34" charset="0"/>
                <a:buNone/>
              </a:pPr>
              <a:r>
                <a:rPr lang="en-US" sz="2400" b="1">
                  <a:latin typeface="Consolas" panose="020B0609020204030204" pitchFamily="49" charset="0"/>
                  <a:cs typeface="Consolas" panose="020B0609020204030204" pitchFamily="49" charset="0"/>
                </a:rPr>
                <a:t>RETURN</a:t>
              </a:r>
              <a:r>
                <a:rPr lang="en-US" sz="2400">
                  <a:latin typeface="Consolas" panose="020B0609020204030204" pitchFamily="49" charset="0"/>
                  <a:cs typeface="Consolas" panose="020B0609020204030204" pitchFamily="49" charset="0"/>
                </a:rPr>
                <a:t> COUNT(</a:t>
              </a:r>
              <a:r>
                <a:rPr lang="en-US" sz="2400" err="1">
                  <a:latin typeface="Consolas" panose="020B0609020204030204" pitchFamily="49" charset="0"/>
                  <a:cs typeface="Consolas" panose="020B0609020204030204" pitchFamily="49" charset="0"/>
                </a:rPr>
                <a:t>e.id</a:t>
              </a:r>
              <a:r>
                <a:rPr lang="en-US" sz="2400">
                  <a:latin typeface="Consolas" panose="020B0609020204030204" pitchFamily="49" charset="0"/>
                  <a:cs typeface="Consolas" panose="020B0609020204030204" pitchFamily="49" charset="0"/>
                </a:rPr>
                <a:t>)</a:t>
              </a:r>
            </a:p>
          </p:txBody>
        </p:sp>
      </p:grpSp>
      <p:grpSp>
        <p:nvGrpSpPr>
          <p:cNvPr id="12" name="Group 11">
            <a:extLst>
              <a:ext uri="{FF2B5EF4-FFF2-40B4-BE49-F238E27FC236}">
                <a16:creationId xmlns:a16="http://schemas.microsoft.com/office/drawing/2014/main" id="{F202D96E-2EBD-72D8-75D6-7534D7C9DCBE}"/>
              </a:ext>
            </a:extLst>
          </p:cNvPr>
          <p:cNvGrpSpPr/>
          <p:nvPr/>
        </p:nvGrpSpPr>
        <p:grpSpPr>
          <a:xfrm>
            <a:off x="1047004" y="1103666"/>
            <a:ext cx="2855909" cy="1890761"/>
            <a:chOff x="1047004" y="968159"/>
            <a:chExt cx="2855909" cy="1890761"/>
          </a:xfrm>
        </p:grpSpPr>
        <p:sp>
          <p:nvSpPr>
            <p:cNvPr id="24" name="Rounded Rectangle 23">
              <a:extLst>
                <a:ext uri="{FF2B5EF4-FFF2-40B4-BE49-F238E27FC236}">
                  <a16:creationId xmlns:a16="http://schemas.microsoft.com/office/drawing/2014/main" id="{F3CF746D-15E0-3ED2-7407-C2A9267D0D52}"/>
                </a:ext>
              </a:extLst>
            </p:cNvPr>
            <p:cNvSpPr/>
            <p:nvPr/>
          </p:nvSpPr>
          <p:spPr>
            <a:xfrm>
              <a:off x="1047004" y="1619352"/>
              <a:ext cx="2855909" cy="1239568"/>
            </a:xfrm>
            <a:prstGeom prst="roundRect">
              <a:avLst>
                <a:gd name="adj" fmla="val 9184"/>
              </a:avLst>
            </a:prstGeom>
            <a:solidFill>
              <a:srgbClr val="80B2D4">
                <a:alpha val="50196"/>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25" name="Content Placeholder 2">
              <a:extLst>
                <a:ext uri="{FF2B5EF4-FFF2-40B4-BE49-F238E27FC236}">
                  <a16:creationId xmlns:a16="http://schemas.microsoft.com/office/drawing/2014/main" id="{D8BDA422-E1F1-EE55-58E2-2E52A00CF0D8}"/>
                </a:ext>
              </a:extLst>
            </p:cNvPr>
            <p:cNvSpPr txBox="1">
              <a:spLocks/>
            </p:cNvSpPr>
            <p:nvPr/>
          </p:nvSpPr>
          <p:spPr>
            <a:xfrm>
              <a:off x="1250325" y="968159"/>
              <a:ext cx="2449266" cy="651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atin typeface="Times New Roman" panose="02020603050405020304" pitchFamily="18" charset="0"/>
                  <a:cs typeface="Times New Roman" panose="02020603050405020304" pitchFamily="18" charset="0"/>
                </a:rPr>
                <a:t>Graph schema</a:t>
              </a:r>
            </a:p>
          </p:txBody>
        </p:sp>
        <p:grpSp>
          <p:nvGrpSpPr>
            <p:cNvPr id="32" name="Group 31">
              <a:extLst>
                <a:ext uri="{FF2B5EF4-FFF2-40B4-BE49-F238E27FC236}">
                  <a16:creationId xmlns:a16="http://schemas.microsoft.com/office/drawing/2014/main" id="{F441A2AA-057E-0B58-D3D8-6617E50864B7}"/>
                </a:ext>
              </a:extLst>
            </p:cNvPr>
            <p:cNvGrpSpPr/>
            <p:nvPr/>
          </p:nvGrpSpPr>
          <p:grpSpPr>
            <a:xfrm>
              <a:off x="1148164" y="1851217"/>
              <a:ext cx="931238" cy="818643"/>
              <a:chOff x="242280" y="4679956"/>
              <a:chExt cx="931238" cy="818643"/>
            </a:xfrm>
          </p:grpSpPr>
          <p:sp>
            <p:nvSpPr>
              <p:cNvPr id="54" name="Oval 53">
                <a:extLst>
                  <a:ext uri="{FF2B5EF4-FFF2-40B4-BE49-F238E27FC236}">
                    <a16:creationId xmlns:a16="http://schemas.microsoft.com/office/drawing/2014/main" id="{2DA39CC6-1D1C-803E-4535-D20C19D8F211}"/>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55" name="Content Placeholder 2">
                <a:extLst>
                  <a:ext uri="{FF2B5EF4-FFF2-40B4-BE49-F238E27FC236}">
                    <a16:creationId xmlns:a16="http://schemas.microsoft.com/office/drawing/2014/main" id="{D26D9938-6DB0-94FA-C63A-A19A04509737}"/>
                  </a:ext>
                </a:extLst>
              </p:cNvPr>
              <p:cNvSpPr txBox="1">
                <a:spLocks/>
              </p:cNvSpPr>
              <p:nvPr/>
            </p:nvSpPr>
            <p:spPr>
              <a:xfrm>
                <a:off x="242280" y="4852263"/>
                <a:ext cx="931238" cy="474029"/>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Consolas" panose="020B0609020204030204" pitchFamily="49" charset="0"/>
                    <a:cs typeface="Consolas" panose="020B0609020204030204" pitchFamily="49" charset="0"/>
                  </a:rPr>
                  <a:t>EMP</a:t>
                </a:r>
                <a:endParaRPr lang="en-US">
                  <a:latin typeface="Consolas" panose="020B0609020204030204" pitchFamily="49" charset="0"/>
                  <a:cs typeface="Consolas" panose="020B0609020204030204" pitchFamily="49" charset="0"/>
                </a:endParaRPr>
              </a:p>
            </p:txBody>
          </p:sp>
        </p:grpSp>
        <p:cxnSp>
          <p:nvCxnSpPr>
            <p:cNvPr id="33" name="Straight Arrow Connector 32">
              <a:extLst>
                <a:ext uri="{FF2B5EF4-FFF2-40B4-BE49-F238E27FC236}">
                  <a16:creationId xmlns:a16="http://schemas.microsoft.com/office/drawing/2014/main" id="{5330D926-6693-2CA1-691D-798E8FF1D625}"/>
                </a:ext>
              </a:extLst>
            </p:cNvPr>
            <p:cNvCxnSpPr>
              <a:cxnSpLocks/>
              <a:stCxn id="54" idx="6"/>
              <a:endCxn id="50" idx="2"/>
            </p:cNvCxnSpPr>
            <p:nvPr/>
          </p:nvCxnSpPr>
          <p:spPr>
            <a:xfrm>
              <a:off x="2023105" y="2260539"/>
              <a:ext cx="77760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77E25A49-3FB3-B08D-4FD4-8F45737168C2}"/>
                </a:ext>
              </a:extLst>
            </p:cNvPr>
            <p:cNvGrpSpPr/>
            <p:nvPr/>
          </p:nvGrpSpPr>
          <p:grpSpPr>
            <a:xfrm>
              <a:off x="2744410" y="1851217"/>
              <a:ext cx="931238" cy="818643"/>
              <a:chOff x="242280" y="4679956"/>
              <a:chExt cx="931238" cy="818643"/>
            </a:xfrm>
          </p:grpSpPr>
          <p:sp>
            <p:nvSpPr>
              <p:cNvPr id="50" name="Oval 49">
                <a:extLst>
                  <a:ext uri="{FF2B5EF4-FFF2-40B4-BE49-F238E27FC236}">
                    <a16:creationId xmlns:a16="http://schemas.microsoft.com/office/drawing/2014/main" id="{319124D6-DA28-B209-71C0-5D5C8786F79A}"/>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51" name="Content Placeholder 2">
                <a:extLst>
                  <a:ext uri="{FF2B5EF4-FFF2-40B4-BE49-F238E27FC236}">
                    <a16:creationId xmlns:a16="http://schemas.microsoft.com/office/drawing/2014/main" id="{2954921A-C584-F703-FD0F-CCC062AFFDFB}"/>
                  </a:ext>
                </a:extLst>
              </p:cNvPr>
              <p:cNvSpPr txBox="1">
                <a:spLocks/>
              </p:cNvSpPr>
              <p:nvPr/>
            </p:nvSpPr>
            <p:spPr>
              <a:xfrm>
                <a:off x="242280" y="4852263"/>
                <a:ext cx="931238" cy="474029"/>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Consolas" panose="020B0609020204030204" pitchFamily="49" charset="0"/>
                    <a:cs typeface="Consolas" panose="020B0609020204030204" pitchFamily="49" charset="0"/>
                  </a:rPr>
                  <a:t>DEPT</a:t>
                </a:r>
                <a:endParaRPr lang="en-US">
                  <a:latin typeface="Consolas" panose="020B0609020204030204" pitchFamily="49" charset="0"/>
                  <a:cs typeface="Consolas" panose="020B0609020204030204" pitchFamily="49" charset="0"/>
                </a:endParaRPr>
              </a:p>
            </p:txBody>
          </p:sp>
        </p:grpSp>
        <p:sp>
          <p:nvSpPr>
            <p:cNvPr id="30" name="Content Placeholder 2">
              <a:extLst>
                <a:ext uri="{FF2B5EF4-FFF2-40B4-BE49-F238E27FC236}">
                  <a16:creationId xmlns:a16="http://schemas.microsoft.com/office/drawing/2014/main" id="{57B3C026-033C-837C-B81E-54BAC7FB20FC}"/>
                </a:ext>
              </a:extLst>
            </p:cNvPr>
            <p:cNvSpPr txBox="1">
              <a:spLocks/>
            </p:cNvSpPr>
            <p:nvPr/>
          </p:nvSpPr>
          <p:spPr>
            <a:xfrm>
              <a:off x="1787229" y="1792860"/>
              <a:ext cx="1270234" cy="474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2000">
                  <a:latin typeface="Consolas" panose="020B0609020204030204" pitchFamily="49" charset="0"/>
                  <a:cs typeface="Consolas" panose="020B0609020204030204" pitchFamily="49" charset="0"/>
                </a:rPr>
                <a:t>WORK</a:t>
              </a:r>
              <a:endParaRPr lang="en-US" sz="200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6E3F1B8B-0A1A-1078-32D2-39FABF62FEF0}"/>
              </a:ext>
            </a:extLst>
          </p:cNvPr>
          <p:cNvGrpSpPr/>
          <p:nvPr/>
        </p:nvGrpSpPr>
        <p:grpSpPr>
          <a:xfrm>
            <a:off x="6669673" y="1101135"/>
            <a:ext cx="5523993" cy="1890761"/>
            <a:chOff x="6669673" y="968159"/>
            <a:chExt cx="5523993" cy="1890761"/>
          </a:xfrm>
        </p:grpSpPr>
        <p:sp>
          <p:nvSpPr>
            <p:cNvPr id="57" name="Rounded Rectangle 56">
              <a:extLst>
                <a:ext uri="{FF2B5EF4-FFF2-40B4-BE49-F238E27FC236}">
                  <a16:creationId xmlns:a16="http://schemas.microsoft.com/office/drawing/2014/main" id="{C451EFB6-51B8-2A66-C078-71B7B982428C}"/>
                </a:ext>
              </a:extLst>
            </p:cNvPr>
            <p:cNvSpPr/>
            <p:nvPr/>
          </p:nvSpPr>
          <p:spPr>
            <a:xfrm>
              <a:off x="6669673" y="1619352"/>
              <a:ext cx="5300029" cy="1239568"/>
            </a:xfrm>
            <a:prstGeom prst="roundRect">
              <a:avLst>
                <a:gd name="adj" fmla="val 9184"/>
              </a:avLst>
            </a:prstGeom>
            <a:solidFill>
              <a:srgbClr val="FEFFB3"/>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99" name="Content Placeholder 2">
              <a:extLst>
                <a:ext uri="{FF2B5EF4-FFF2-40B4-BE49-F238E27FC236}">
                  <a16:creationId xmlns:a16="http://schemas.microsoft.com/office/drawing/2014/main" id="{1BF7EF25-3D34-1ADC-6B0E-D1D195F74899}"/>
                </a:ext>
              </a:extLst>
            </p:cNvPr>
            <p:cNvSpPr txBox="1">
              <a:spLocks/>
            </p:cNvSpPr>
            <p:nvPr/>
          </p:nvSpPr>
          <p:spPr>
            <a:xfrm>
              <a:off x="7672769" y="1653383"/>
              <a:ext cx="1875661"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Consolas" panose="020B0609020204030204" pitchFamily="49" charset="0"/>
                  <a:cs typeface="Consolas" panose="020B0609020204030204" pitchFamily="49" charset="0"/>
                </a:rPr>
                <a:t>Emps</a:t>
              </a:r>
              <a:endParaRPr lang="en-US">
                <a:latin typeface="Consolas" panose="020B0609020204030204" pitchFamily="49" charset="0"/>
                <a:cs typeface="Consolas" panose="020B0609020204030204" pitchFamily="49" charset="0"/>
              </a:endParaRPr>
            </a:p>
          </p:txBody>
        </p:sp>
        <p:grpSp>
          <p:nvGrpSpPr>
            <p:cNvPr id="107" name="Group 106">
              <a:extLst>
                <a:ext uri="{FF2B5EF4-FFF2-40B4-BE49-F238E27FC236}">
                  <a16:creationId xmlns:a16="http://schemas.microsoft.com/office/drawing/2014/main" id="{48C4588A-0FE0-AE97-912C-F05BC5B61F23}"/>
                </a:ext>
              </a:extLst>
            </p:cNvPr>
            <p:cNvGrpSpPr/>
            <p:nvPr/>
          </p:nvGrpSpPr>
          <p:grpSpPr>
            <a:xfrm>
              <a:off x="6867772" y="2096596"/>
              <a:ext cx="2824480" cy="497840"/>
              <a:chOff x="233680" y="1864963"/>
              <a:chExt cx="2824480" cy="497840"/>
            </a:xfrm>
          </p:grpSpPr>
          <p:sp>
            <p:nvSpPr>
              <p:cNvPr id="116" name="Rectangle 115">
                <a:extLst>
                  <a:ext uri="{FF2B5EF4-FFF2-40B4-BE49-F238E27FC236}">
                    <a16:creationId xmlns:a16="http://schemas.microsoft.com/office/drawing/2014/main" id="{756B5117-24D6-66D9-F411-9480580AECBE}"/>
                  </a:ext>
                </a:extLst>
              </p:cNvPr>
              <p:cNvSpPr/>
              <p:nvPr/>
            </p:nvSpPr>
            <p:spPr>
              <a:xfrm>
                <a:off x="233680" y="1864963"/>
                <a:ext cx="7112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latin typeface="Consolas" panose="020B0609020204030204" pitchFamily="49" charset="0"/>
                    <a:cs typeface="Consolas" panose="020B0609020204030204" pitchFamily="49" charset="0"/>
                  </a:rPr>
                  <a:t>id</a:t>
                </a:r>
              </a:p>
            </p:txBody>
          </p:sp>
          <p:sp>
            <p:nvSpPr>
              <p:cNvPr id="117" name="Rectangle 116">
                <a:extLst>
                  <a:ext uri="{FF2B5EF4-FFF2-40B4-BE49-F238E27FC236}">
                    <a16:creationId xmlns:a16="http://schemas.microsoft.com/office/drawing/2014/main" id="{FD842665-097E-D397-9A61-C75D859817FF}"/>
                  </a:ext>
                </a:extLst>
              </p:cNvPr>
              <p:cNvSpPr/>
              <p:nvPr/>
            </p:nvSpPr>
            <p:spPr>
              <a:xfrm>
                <a:off x="944880" y="1864963"/>
                <a:ext cx="117856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name</a:t>
                </a:r>
              </a:p>
            </p:txBody>
          </p:sp>
          <p:sp>
            <p:nvSpPr>
              <p:cNvPr id="118" name="Rectangle 117">
                <a:extLst>
                  <a:ext uri="{FF2B5EF4-FFF2-40B4-BE49-F238E27FC236}">
                    <a16:creationId xmlns:a16="http://schemas.microsoft.com/office/drawing/2014/main" id="{AE8BF70A-C759-9BE0-8CB7-69B1EF78C88B}"/>
                  </a:ext>
                </a:extLst>
              </p:cNvPr>
              <p:cNvSpPr/>
              <p:nvPr/>
            </p:nvSpPr>
            <p:spPr>
              <a:xfrm>
                <a:off x="2123440" y="1864963"/>
                <a:ext cx="93472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u="sng">
                    <a:solidFill>
                      <a:schemeClr val="tx1"/>
                    </a:solidFill>
                    <a:latin typeface="Consolas" panose="020B0609020204030204" pitchFamily="49" charset="0"/>
                    <a:cs typeface="Consolas" panose="020B0609020204030204" pitchFamily="49" charset="0"/>
                  </a:rPr>
                  <a:t>did</a:t>
                </a:r>
              </a:p>
            </p:txBody>
          </p:sp>
        </p:grpSp>
        <p:sp>
          <p:nvSpPr>
            <p:cNvPr id="63" name="Content Placeholder 2">
              <a:extLst>
                <a:ext uri="{FF2B5EF4-FFF2-40B4-BE49-F238E27FC236}">
                  <a16:creationId xmlns:a16="http://schemas.microsoft.com/office/drawing/2014/main" id="{E3748EE3-038D-F63F-CFDD-8BF1918EA9EE}"/>
                </a:ext>
              </a:extLst>
            </p:cNvPr>
            <p:cNvSpPr txBox="1">
              <a:spLocks/>
            </p:cNvSpPr>
            <p:nvPr/>
          </p:nvSpPr>
          <p:spPr>
            <a:xfrm>
              <a:off x="10318005" y="1653383"/>
              <a:ext cx="1875661"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Consolas" panose="020B0609020204030204" pitchFamily="49" charset="0"/>
                  <a:cs typeface="Consolas" panose="020B0609020204030204" pitchFamily="49" charset="0"/>
                </a:rPr>
                <a:t>Depts</a:t>
              </a:r>
              <a:endParaRPr lang="en-US">
                <a:latin typeface="Consolas" panose="020B0609020204030204" pitchFamily="49" charset="0"/>
                <a:cs typeface="Consolas" panose="020B0609020204030204" pitchFamily="49" charset="0"/>
              </a:endParaRPr>
            </a:p>
          </p:txBody>
        </p:sp>
        <p:grpSp>
          <p:nvGrpSpPr>
            <p:cNvPr id="65" name="Group 64">
              <a:extLst>
                <a:ext uri="{FF2B5EF4-FFF2-40B4-BE49-F238E27FC236}">
                  <a16:creationId xmlns:a16="http://schemas.microsoft.com/office/drawing/2014/main" id="{A57A39CD-9CA0-06A6-9662-EE1530741744}"/>
                </a:ext>
              </a:extLst>
            </p:cNvPr>
            <p:cNvGrpSpPr/>
            <p:nvPr/>
          </p:nvGrpSpPr>
          <p:grpSpPr>
            <a:xfrm>
              <a:off x="9914616" y="2096596"/>
              <a:ext cx="1889760" cy="497840"/>
              <a:chOff x="3515360" y="1864963"/>
              <a:chExt cx="1889760" cy="497840"/>
            </a:xfrm>
          </p:grpSpPr>
          <p:sp>
            <p:nvSpPr>
              <p:cNvPr id="77" name="Rectangle 76">
                <a:extLst>
                  <a:ext uri="{FF2B5EF4-FFF2-40B4-BE49-F238E27FC236}">
                    <a16:creationId xmlns:a16="http://schemas.microsoft.com/office/drawing/2014/main" id="{8E982AA1-A9B5-065D-3BCF-D78ADF9A2853}"/>
                  </a:ext>
                </a:extLst>
              </p:cNvPr>
              <p:cNvSpPr/>
              <p:nvPr/>
            </p:nvSpPr>
            <p:spPr>
              <a:xfrm>
                <a:off x="3515360" y="1864963"/>
                <a:ext cx="7112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latin typeface="Consolas" panose="020B0609020204030204" pitchFamily="49" charset="0"/>
                    <a:cs typeface="Consolas" panose="020B0609020204030204" pitchFamily="49" charset="0"/>
                  </a:rPr>
                  <a:t>id</a:t>
                </a:r>
              </a:p>
            </p:txBody>
          </p:sp>
          <p:sp>
            <p:nvSpPr>
              <p:cNvPr id="98" name="Rectangle 97">
                <a:extLst>
                  <a:ext uri="{FF2B5EF4-FFF2-40B4-BE49-F238E27FC236}">
                    <a16:creationId xmlns:a16="http://schemas.microsoft.com/office/drawing/2014/main" id="{5646D81D-6AFB-2F46-BE4B-1AF3B081186D}"/>
                  </a:ext>
                </a:extLst>
              </p:cNvPr>
              <p:cNvSpPr/>
              <p:nvPr/>
            </p:nvSpPr>
            <p:spPr>
              <a:xfrm>
                <a:off x="4226560" y="1864963"/>
                <a:ext cx="117856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name</a:t>
                </a:r>
              </a:p>
            </p:txBody>
          </p:sp>
        </p:grpSp>
        <p:cxnSp>
          <p:nvCxnSpPr>
            <p:cNvPr id="61" name="Elbow Connector 60">
              <a:extLst>
                <a:ext uri="{FF2B5EF4-FFF2-40B4-BE49-F238E27FC236}">
                  <a16:creationId xmlns:a16="http://schemas.microsoft.com/office/drawing/2014/main" id="{74036CA1-5827-7502-C0A8-56348EE391F4}"/>
                </a:ext>
              </a:extLst>
            </p:cNvPr>
            <p:cNvCxnSpPr>
              <a:cxnSpLocks/>
              <a:stCxn id="118" idx="0"/>
              <a:endCxn id="77" idx="0"/>
            </p:cNvCxnSpPr>
            <p:nvPr/>
          </p:nvCxnSpPr>
          <p:spPr>
            <a:xfrm rot="5400000" flipH="1" flipV="1">
              <a:off x="9747554" y="1573934"/>
              <a:ext cx="12700" cy="1045324"/>
            </a:xfrm>
            <a:prstGeom prst="bent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sp>
          <p:nvSpPr>
            <p:cNvPr id="62" name="Content Placeholder 2">
              <a:extLst>
                <a:ext uri="{FF2B5EF4-FFF2-40B4-BE49-F238E27FC236}">
                  <a16:creationId xmlns:a16="http://schemas.microsoft.com/office/drawing/2014/main" id="{F533928A-6266-3261-C26A-2D65E4CDDBBA}"/>
                </a:ext>
              </a:extLst>
            </p:cNvPr>
            <p:cNvSpPr txBox="1">
              <a:spLocks/>
            </p:cNvSpPr>
            <p:nvPr/>
          </p:nvSpPr>
          <p:spPr>
            <a:xfrm>
              <a:off x="7868825" y="968159"/>
              <a:ext cx="3046845" cy="651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Relational schema</a:t>
              </a:r>
            </a:p>
          </p:txBody>
        </p:sp>
      </p:grpSp>
      <p:sp>
        <p:nvSpPr>
          <p:cNvPr id="13" name="Content Placeholder 2">
            <a:extLst>
              <a:ext uri="{FF2B5EF4-FFF2-40B4-BE49-F238E27FC236}">
                <a16:creationId xmlns:a16="http://schemas.microsoft.com/office/drawing/2014/main" id="{2CA8135A-50B0-166A-603A-4E6B4612AC6F}"/>
              </a:ext>
            </a:extLst>
          </p:cNvPr>
          <p:cNvSpPr txBox="1">
            <a:spLocks/>
          </p:cNvSpPr>
          <p:nvPr/>
        </p:nvSpPr>
        <p:spPr>
          <a:xfrm>
            <a:off x="326523" y="5009697"/>
            <a:ext cx="10533554" cy="1577373"/>
          </a:xfrm>
          <a:prstGeom prst="rect">
            <a:avLst/>
          </a:prstGeom>
          <a:ln w="381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200">
                <a:latin typeface="Consolas" panose="020B0609020204030204" pitchFamily="49" charset="0"/>
                <a:cs typeface="Consolas" panose="020B0609020204030204" pitchFamily="49" charset="0"/>
              </a:rPr>
              <a:t>EMP(id, name) -&gt; EMP(id, name, _)</a:t>
            </a:r>
          </a:p>
          <a:p>
            <a:pPr marL="0" indent="0" algn="ctr">
              <a:buNone/>
            </a:pPr>
            <a:r>
              <a:rPr lang="en-US" sz="2200">
                <a:latin typeface="Consolas" panose="020B0609020204030204" pitchFamily="49" charset="0"/>
                <a:cs typeface="Consolas" panose="020B0609020204030204" pitchFamily="49" charset="0"/>
              </a:rPr>
              <a:t>DEPT(id, name) -&gt; DEPT’(id, name)</a:t>
            </a:r>
          </a:p>
          <a:p>
            <a:pPr marL="0" indent="0" algn="ctr">
              <a:buNone/>
            </a:pPr>
            <a:r>
              <a:rPr lang="en-US" sz="2200">
                <a:latin typeface="Consolas" panose="020B0609020204030204" pitchFamily="49" charset="0"/>
                <a:cs typeface="Consolas" panose="020B0609020204030204" pitchFamily="49" charset="0"/>
              </a:rPr>
              <a:t>EMP(</a:t>
            </a:r>
            <a:r>
              <a:rPr lang="en-US" sz="2200" err="1">
                <a:latin typeface="Consolas" panose="020B0609020204030204" pitchFamily="49" charset="0"/>
                <a:cs typeface="Consolas" panose="020B0609020204030204" pitchFamily="49" charset="0"/>
              </a:rPr>
              <a:t>eid</a:t>
            </a:r>
            <a:r>
              <a:rPr lang="en-US" sz="2200">
                <a:latin typeface="Consolas" panose="020B0609020204030204" pitchFamily="49" charset="0"/>
                <a:cs typeface="Consolas" panose="020B0609020204030204" pitchFamily="49" charset="0"/>
              </a:rPr>
              <a:t>, _), WORK(_, </a:t>
            </a:r>
            <a:r>
              <a:rPr lang="en-US" sz="2200" err="1">
                <a:latin typeface="Consolas" panose="020B0609020204030204" pitchFamily="49" charset="0"/>
                <a:cs typeface="Consolas" panose="020B0609020204030204" pitchFamily="49" charset="0"/>
              </a:rPr>
              <a:t>eid</a:t>
            </a:r>
            <a:r>
              <a:rPr lang="en-US" sz="2200">
                <a:latin typeface="Consolas" panose="020B0609020204030204" pitchFamily="49" charset="0"/>
                <a:cs typeface="Consolas" panose="020B0609020204030204" pitchFamily="49" charset="0"/>
              </a:rPr>
              <a:t>, did), DEPT(did, _) -&gt; Emps(</a:t>
            </a:r>
            <a:r>
              <a:rPr lang="en-US" sz="2200" err="1">
                <a:latin typeface="Consolas" panose="020B0609020204030204" pitchFamily="49" charset="0"/>
                <a:cs typeface="Consolas" panose="020B0609020204030204" pitchFamily="49" charset="0"/>
              </a:rPr>
              <a:t>eid</a:t>
            </a:r>
            <a:r>
              <a:rPr lang="en-US" sz="2200">
                <a:latin typeface="Consolas" panose="020B0609020204030204" pitchFamily="49" charset="0"/>
                <a:cs typeface="Consolas" panose="020B0609020204030204" pitchFamily="49" charset="0"/>
              </a:rPr>
              <a:t>, _, did)</a:t>
            </a:r>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E9A47B38-BF4F-7E55-677D-7DCDEA8F606C}"/>
                  </a:ext>
                </a:extLst>
              </p:cNvPr>
              <p:cNvSpPr txBox="1">
                <a:spLocks/>
              </p:cNvSpPr>
              <p:nvPr/>
            </p:nvSpPr>
            <p:spPr>
              <a:xfrm>
                <a:off x="5014525" y="3283365"/>
                <a:ext cx="1260982" cy="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54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5400">
                  <a:latin typeface="Times New Roman" panose="02020603050405020304" pitchFamily="18" charset="0"/>
                  <a:cs typeface="Times New Roman" panose="02020603050405020304" pitchFamily="18" charset="0"/>
                </a:endParaRPr>
              </a:p>
            </p:txBody>
          </p:sp>
        </mc:Choice>
        <mc:Fallback xmlns="">
          <p:sp>
            <p:nvSpPr>
              <p:cNvPr id="14" name="Content Placeholder 2">
                <a:extLst>
                  <a:ext uri="{FF2B5EF4-FFF2-40B4-BE49-F238E27FC236}">
                    <a16:creationId xmlns:a16="http://schemas.microsoft.com/office/drawing/2014/main" id="{E9A47B38-BF4F-7E55-677D-7DCDEA8F606C}"/>
                  </a:ext>
                </a:extLst>
              </p:cNvPr>
              <p:cNvSpPr txBox="1">
                <a:spLocks noRot="1" noChangeAspect="1" noMove="1" noResize="1" noEditPoints="1" noAdjustHandles="1" noChangeArrowheads="1" noChangeShapeType="1" noTextEdit="1"/>
              </p:cNvSpPr>
              <p:nvPr/>
            </p:nvSpPr>
            <p:spPr>
              <a:xfrm>
                <a:off x="5014525" y="3283365"/>
                <a:ext cx="1260982" cy="651193"/>
              </a:xfrm>
              <a:prstGeom prst="rect">
                <a:avLst/>
              </a:prstGeom>
              <a:blipFill>
                <a:blip r:embed="rId3"/>
                <a:stretch>
                  <a:fillRect/>
                </a:stretch>
              </a:blipFill>
            </p:spPr>
            <p:txBody>
              <a:bodyPr/>
              <a:lstStyle/>
              <a:p>
                <a:r>
                  <a:rPr lang="en-US">
                    <a:noFill/>
                  </a:rPr>
                  <a:t> </a:t>
                </a:r>
              </a:p>
            </p:txBody>
          </p:sp>
        </mc:Fallback>
      </mc:AlternateContent>
      <p:pic>
        <p:nvPicPr>
          <p:cNvPr id="15" name="Picture 14" descr="A green check mark in a circle&#10;&#10;AI-generated content may be incorrect.">
            <a:extLst>
              <a:ext uri="{FF2B5EF4-FFF2-40B4-BE49-F238E27FC236}">
                <a16:creationId xmlns:a16="http://schemas.microsoft.com/office/drawing/2014/main" id="{9BEA563A-B86F-63AA-31ED-0938FB2B2DFB}"/>
              </a:ext>
            </a:extLst>
          </p:cNvPr>
          <p:cNvPicPr>
            <a:picLocks noChangeAspect="1"/>
          </p:cNvPicPr>
          <p:nvPr/>
        </p:nvPicPr>
        <p:blipFill>
          <a:blip r:embed="rId4"/>
          <a:stretch>
            <a:fillRect/>
          </a:stretch>
        </p:blipFill>
        <p:spPr>
          <a:xfrm>
            <a:off x="5593300" y="3524172"/>
            <a:ext cx="820771" cy="820771"/>
          </a:xfrm>
          <a:prstGeom prst="rect">
            <a:avLst/>
          </a:prstGeom>
        </p:spPr>
      </p:pic>
      <p:sp>
        <p:nvSpPr>
          <p:cNvPr id="20" name="Content Placeholder 2">
            <a:extLst>
              <a:ext uri="{FF2B5EF4-FFF2-40B4-BE49-F238E27FC236}">
                <a16:creationId xmlns:a16="http://schemas.microsoft.com/office/drawing/2014/main" id="{D34FBBBB-6CB3-D097-BD13-472891E687E0}"/>
              </a:ext>
            </a:extLst>
          </p:cNvPr>
          <p:cNvSpPr txBox="1">
            <a:spLocks/>
          </p:cNvSpPr>
          <p:nvPr/>
        </p:nvSpPr>
        <p:spPr>
          <a:xfrm>
            <a:off x="4949999" y="2978041"/>
            <a:ext cx="1363111" cy="15128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9600">
                <a:solidFill>
                  <a:srgbClr val="FF0000"/>
                </a:solidFill>
                <a:latin typeface="Times New Roman" panose="02020603050405020304" pitchFamily="18" charset="0"/>
                <a:cs typeface="Times New Roman" panose="02020603050405020304" pitchFamily="18" charset="0"/>
              </a:rPr>
              <a:t>?</a:t>
            </a:r>
          </a:p>
        </p:txBody>
      </p:sp>
      <p:sp>
        <p:nvSpPr>
          <p:cNvPr id="22" name="Content Placeholder 2">
            <a:extLst>
              <a:ext uri="{FF2B5EF4-FFF2-40B4-BE49-F238E27FC236}">
                <a16:creationId xmlns:a16="http://schemas.microsoft.com/office/drawing/2014/main" id="{582AFA98-4A75-D5BB-C8EC-439B70F76FBB}"/>
              </a:ext>
            </a:extLst>
          </p:cNvPr>
          <p:cNvSpPr txBox="1">
            <a:spLocks/>
          </p:cNvSpPr>
          <p:nvPr/>
        </p:nvSpPr>
        <p:spPr>
          <a:xfrm>
            <a:off x="3608548" y="4521607"/>
            <a:ext cx="4268769" cy="651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Times New Roman" panose="02020603050405020304" pitchFamily="18" charset="0"/>
                <a:cs typeface="Times New Roman" panose="02020603050405020304" pitchFamily="18" charset="0"/>
              </a:rPr>
              <a:t>User-provided transformer</a:t>
            </a:r>
          </a:p>
        </p:txBody>
      </p:sp>
    </p:spTree>
    <p:extLst>
      <p:ext uri="{BB962C8B-B14F-4D97-AF65-F5344CB8AC3E}">
        <p14:creationId xmlns:p14="http://schemas.microsoft.com/office/powerpoint/2010/main" val="216746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20" grpId="0"/>
      <p:bldP spid="20" grpId="1"/>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FE9A5-1721-47D6-539B-D7F994657DB1}"/>
            </a:ext>
          </a:extLst>
        </p:cNvPr>
        <p:cNvGrpSpPr/>
        <p:nvPr/>
      </p:nvGrpSpPr>
      <p:grpSpPr>
        <a:xfrm>
          <a:off x="0" y="0"/>
          <a:ext cx="0" cy="0"/>
          <a:chOff x="0" y="0"/>
          <a:chExt cx="0" cy="0"/>
        </a:xfrm>
      </p:grpSpPr>
      <p:sp>
        <p:nvSpPr>
          <p:cNvPr id="33" name="Rounded Rectangle 32">
            <a:extLst>
              <a:ext uri="{FF2B5EF4-FFF2-40B4-BE49-F238E27FC236}">
                <a16:creationId xmlns:a16="http://schemas.microsoft.com/office/drawing/2014/main" id="{7406EE32-855F-B4E3-20E8-00FB023A88E8}"/>
              </a:ext>
            </a:extLst>
          </p:cNvPr>
          <p:cNvSpPr/>
          <p:nvPr/>
        </p:nvSpPr>
        <p:spPr>
          <a:xfrm>
            <a:off x="9185641" y="2300609"/>
            <a:ext cx="2188800" cy="3854197"/>
          </a:xfrm>
          <a:prstGeom prst="roundRect">
            <a:avLst>
              <a:gd name="adj" fmla="val 9184"/>
            </a:avLst>
          </a:prstGeom>
          <a:solidFill>
            <a:srgbClr val="FEFFB3">
              <a:alpha val="29804"/>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18" name="Rounded Rectangle 17">
            <a:extLst>
              <a:ext uri="{FF2B5EF4-FFF2-40B4-BE49-F238E27FC236}">
                <a16:creationId xmlns:a16="http://schemas.microsoft.com/office/drawing/2014/main" id="{C1B2FB84-8046-A7A0-5EB0-E96EB674B728}"/>
              </a:ext>
            </a:extLst>
          </p:cNvPr>
          <p:cNvSpPr/>
          <p:nvPr/>
        </p:nvSpPr>
        <p:spPr>
          <a:xfrm>
            <a:off x="4913368" y="2308765"/>
            <a:ext cx="2188800" cy="3854197"/>
          </a:xfrm>
          <a:prstGeom prst="roundRect">
            <a:avLst>
              <a:gd name="adj" fmla="val 9184"/>
            </a:avLst>
          </a:prstGeom>
          <a:solidFill>
            <a:srgbClr val="FBE3D6">
              <a:alpha val="29804"/>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ED04C-BAE4-D459-49DB-5D82404A795C}"/>
              </a:ext>
            </a:extLst>
          </p:cNvPr>
          <p:cNvSpPr>
            <a:spLocks noGrp="1"/>
          </p:cNvSpPr>
          <p:nvPr>
            <p:ph type="title"/>
          </p:nvPr>
        </p:nvSpPr>
        <p:spPr>
          <a:xfrm>
            <a:off x="298578" y="0"/>
            <a:ext cx="11291595" cy="1325563"/>
          </a:xfrm>
        </p:spPr>
        <p:txBody>
          <a:bodyPr/>
          <a:lstStyle/>
          <a:p>
            <a:r>
              <a:rPr lang="en-US">
                <a:latin typeface="Times New Roman" panose="02020603050405020304" pitchFamily="18" charset="0"/>
                <a:cs typeface="Times New Roman" panose="02020603050405020304" pitchFamily="18" charset="0"/>
              </a:rPr>
              <a:t>Reduction to SQL equivalence checking</a:t>
            </a:r>
          </a:p>
        </p:txBody>
      </p:sp>
      <p:sp>
        <p:nvSpPr>
          <p:cNvPr id="4" name="Slide Number Placeholder 3">
            <a:extLst>
              <a:ext uri="{FF2B5EF4-FFF2-40B4-BE49-F238E27FC236}">
                <a16:creationId xmlns:a16="http://schemas.microsoft.com/office/drawing/2014/main" id="{C7D414CC-D411-D2CC-BCED-41E529EDD9BB}"/>
              </a:ext>
            </a:extLst>
          </p:cNvPr>
          <p:cNvSpPr>
            <a:spLocks noGrp="1"/>
          </p:cNvSpPr>
          <p:nvPr>
            <p:ph type="sldNum" sz="quarter" idx="12"/>
          </p:nvPr>
        </p:nvSpPr>
        <p:spPr/>
        <p:txBody>
          <a:bodyPr/>
          <a:lstStyle/>
          <a:p>
            <a:fld id="{57F7F20E-81D6-3F40-8E47-D9C4E37B2262}" type="slidenum">
              <a:rPr lang="en-US" smtClean="0"/>
              <a:t>15</a:t>
            </a:fld>
            <a:endParaRPr lang="en-US"/>
          </a:p>
        </p:txBody>
      </p:sp>
      <p:sp>
        <p:nvSpPr>
          <p:cNvPr id="61" name="Rounded Rectangle 60">
            <a:extLst>
              <a:ext uri="{FF2B5EF4-FFF2-40B4-BE49-F238E27FC236}">
                <a16:creationId xmlns:a16="http://schemas.microsoft.com/office/drawing/2014/main" id="{78F3B4BC-386D-BC33-92FC-60370E88117E}"/>
              </a:ext>
            </a:extLst>
          </p:cNvPr>
          <p:cNvSpPr/>
          <p:nvPr/>
        </p:nvSpPr>
        <p:spPr>
          <a:xfrm>
            <a:off x="740250" y="2300609"/>
            <a:ext cx="2188800" cy="3854197"/>
          </a:xfrm>
          <a:prstGeom prst="roundRect">
            <a:avLst>
              <a:gd name="adj" fmla="val 9184"/>
            </a:avLst>
          </a:prstGeom>
          <a:solidFill>
            <a:srgbClr val="80B2D4">
              <a:alpha val="29804"/>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66" name="Content Placeholder 2">
            <a:extLst>
              <a:ext uri="{FF2B5EF4-FFF2-40B4-BE49-F238E27FC236}">
                <a16:creationId xmlns:a16="http://schemas.microsoft.com/office/drawing/2014/main" id="{442033C9-3D66-53D3-9571-7E4FE30207DC}"/>
              </a:ext>
            </a:extLst>
          </p:cNvPr>
          <p:cNvSpPr txBox="1">
            <a:spLocks/>
          </p:cNvSpPr>
          <p:nvPr/>
        </p:nvSpPr>
        <p:spPr>
          <a:xfrm>
            <a:off x="793518" y="3561273"/>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latin typeface="Times New Roman" panose="02020603050405020304" pitchFamily="18" charset="0"/>
                <a:cs typeface="Times New Roman" panose="02020603050405020304" pitchFamily="18" charset="0"/>
              </a:rPr>
              <a:t>Graph DB</a:t>
            </a:r>
          </a:p>
        </p:txBody>
      </p:sp>
      <p:sp>
        <p:nvSpPr>
          <p:cNvPr id="95" name="Freeform 94">
            <a:extLst>
              <a:ext uri="{FF2B5EF4-FFF2-40B4-BE49-F238E27FC236}">
                <a16:creationId xmlns:a16="http://schemas.microsoft.com/office/drawing/2014/main" id="{CB269A4D-8133-308C-E357-222300FBAAF2}"/>
              </a:ext>
            </a:extLst>
          </p:cNvPr>
          <p:cNvSpPr/>
          <p:nvPr/>
        </p:nvSpPr>
        <p:spPr>
          <a:xfrm>
            <a:off x="1444818" y="1763803"/>
            <a:ext cx="8869614" cy="629945"/>
          </a:xfrm>
          <a:custGeom>
            <a:avLst/>
            <a:gdLst>
              <a:gd name="connsiteX0" fmla="*/ 9282896 w 9282896"/>
              <a:gd name="connsiteY0" fmla="*/ 1632045 h 1632045"/>
              <a:gd name="connsiteX1" fmla="*/ 6921661 w 9282896"/>
              <a:gd name="connsiteY1" fmla="*/ 463002 h 1632045"/>
              <a:gd name="connsiteX2" fmla="*/ 4572000 w 9282896"/>
              <a:gd name="connsiteY2" fmla="*/ 14 h 1632045"/>
              <a:gd name="connsiteX3" fmla="*/ 2106592 w 9282896"/>
              <a:gd name="connsiteY3" fmla="*/ 474576 h 1632045"/>
              <a:gd name="connsiteX4" fmla="*/ 0 w 9282896"/>
              <a:gd name="connsiteY4" fmla="*/ 1597321 h 1632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2896" h="1632045">
                <a:moveTo>
                  <a:pt x="9282896" y="1632045"/>
                </a:moveTo>
                <a:cubicBezTo>
                  <a:pt x="8494853" y="1183526"/>
                  <a:pt x="7706810" y="735007"/>
                  <a:pt x="6921661" y="463002"/>
                </a:cubicBezTo>
                <a:cubicBezTo>
                  <a:pt x="6136512" y="190997"/>
                  <a:pt x="5374511" y="-1915"/>
                  <a:pt x="4572000" y="14"/>
                </a:cubicBezTo>
                <a:cubicBezTo>
                  <a:pt x="3769489" y="1943"/>
                  <a:pt x="2868592" y="208358"/>
                  <a:pt x="2106592" y="474576"/>
                </a:cubicBezTo>
                <a:cubicBezTo>
                  <a:pt x="1344592" y="740794"/>
                  <a:pt x="672296" y="1169057"/>
                  <a:pt x="0" y="1597321"/>
                </a:cubicBezTo>
              </a:path>
            </a:pathLst>
          </a:custGeom>
          <a:noFill/>
          <a:ln w="127000">
            <a:solidFill>
              <a:srgbClr val="156082">
                <a:alpha val="29804"/>
              </a:srgbClr>
            </a:solidFill>
            <a:headEnd type="triangl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03F4FA5E-7500-B6AE-10C8-FADD6CE57F0A}"/>
              </a:ext>
            </a:extLst>
          </p:cNvPr>
          <p:cNvGrpSpPr/>
          <p:nvPr/>
        </p:nvGrpSpPr>
        <p:grpSpPr>
          <a:xfrm>
            <a:off x="5484252" y="2511656"/>
            <a:ext cx="986659" cy="989462"/>
            <a:chOff x="5484252" y="2511656"/>
            <a:chExt cx="986659" cy="989462"/>
          </a:xfrm>
        </p:grpSpPr>
        <p:sp>
          <p:nvSpPr>
            <p:cNvPr id="31" name="Rectangle 30">
              <a:extLst>
                <a:ext uri="{FF2B5EF4-FFF2-40B4-BE49-F238E27FC236}">
                  <a16:creationId xmlns:a16="http://schemas.microsoft.com/office/drawing/2014/main" id="{84FDC198-F3C7-C35B-54E9-AA92A57DCAD3}"/>
                </a:ext>
              </a:extLst>
            </p:cNvPr>
            <p:cNvSpPr/>
            <p:nvPr/>
          </p:nvSpPr>
          <p:spPr>
            <a:xfrm>
              <a:off x="5488111" y="2525518"/>
              <a:ext cx="982800" cy="975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1271E4DF-A35E-016D-0EDB-40F532BDD8BE}"/>
                </a:ext>
              </a:extLst>
            </p:cNvPr>
            <p:cNvPicPr>
              <a:picLocks noChangeAspect="1"/>
            </p:cNvPicPr>
            <p:nvPr/>
          </p:nvPicPr>
          <p:blipFill>
            <a:blip r:embed="rId3"/>
            <a:stretch>
              <a:fillRect/>
            </a:stretch>
          </p:blipFill>
          <p:spPr>
            <a:xfrm>
              <a:off x="5484252" y="2511656"/>
              <a:ext cx="982782" cy="982782"/>
            </a:xfrm>
            <a:prstGeom prst="rect">
              <a:avLst/>
            </a:prstGeom>
          </p:spPr>
        </p:pic>
      </p:grpSp>
      <p:sp>
        <p:nvSpPr>
          <p:cNvPr id="96" name="Content Placeholder 2">
            <a:extLst>
              <a:ext uri="{FF2B5EF4-FFF2-40B4-BE49-F238E27FC236}">
                <a16:creationId xmlns:a16="http://schemas.microsoft.com/office/drawing/2014/main" id="{68261980-0F31-E1D4-FF57-A53C9269D6E2}"/>
              </a:ext>
            </a:extLst>
          </p:cNvPr>
          <p:cNvSpPr txBox="1">
            <a:spLocks/>
          </p:cNvSpPr>
          <p:nvPr/>
        </p:nvSpPr>
        <p:spPr>
          <a:xfrm>
            <a:off x="4933990" y="1485922"/>
            <a:ext cx="2304552" cy="555762"/>
          </a:xfrm>
          <a:prstGeom prst="rect">
            <a:avLst/>
          </a:prstGeom>
          <a:solidFill>
            <a:schemeClr val="bg1"/>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User-provided transformer</a:t>
            </a:r>
          </a:p>
        </p:txBody>
      </p:sp>
      <p:grpSp>
        <p:nvGrpSpPr>
          <p:cNvPr id="3" name="Group 2">
            <a:extLst>
              <a:ext uri="{FF2B5EF4-FFF2-40B4-BE49-F238E27FC236}">
                <a16:creationId xmlns:a16="http://schemas.microsoft.com/office/drawing/2014/main" id="{27D58760-57A4-B5D9-AD69-D8CEE22AF0CF}"/>
              </a:ext>
            </a:extLst>
          </p:cNvPr>
          <p:cNvGrpSpPr/>
          <p:nvPr/>
        </p:nvGrpSpPr>
        <p:grpSpPr>
          <a:xfrm>
            <a:off x="1234832" y="4314645"/>
            <a:ext cx="1096582" cy="1085248"/>
            <a:chOff x="772681" y="2586789"/>
            <a:chExt cx="1272047" cy="1258899"/>
          </a:xfrm>
        </p:grpSpPr>
        <p:pic>
          <p:nvPicPr>
            <p:cNvPr id="5" name="Picture 4">
              <a:extLst>
                <a:ext uri="{FF2B5EF4-FFF2-40B4-BE49-F238E27FC236}">
                  <a16:creationId xmlns:a16="http://schemas.microsoft.com/office/drawing/2014/main" id="{826147B9-381B-48B1-A4B9-E1F7726087F7}"/>
                </a:ext>
              </a:extLst>
            </p:cNvPr>
            <p:cNvPicPr>
              <a:picLocks noChangeAspect="1"/>
            </p:cNvPicPr>
            <p:nvPr/>
          </p:nvPicPr>
          <p:blipFill>
            <a:blip r:embed="rId4"/>
            <a:stretch>
              <a:fillRect/>
            </a:stretch>
          </p:blipFill>
          <p:spPr>
            <a:xfrm>
              <a:off x="772681" y="2586789"/>
              <a:ext cx="1258899" cy="1258899"/>
            </a:xfrm>
            <a:prstGeom prst="rect">
              <a:avLst/>
            </a:prstGeom>
          </p:spPr>
        </p:pic>
        <p:sp>
          <p:nvSpPr>
            <p:cNvPr id="6" name="Content Placeholder 2">
              <a:extLst>
                <a:ext uri="{FF2B5EF4-FFF2-40B4-BE49-F238E27FC236}">
                  <a16:creationId xmlns:a16="http://schemas.microsoft.com/office/drawing/2014/main" id="{F7AD1C90-0FA3-FC5E-BFDB-EF4B8DC3B2E3}"/>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Cypher</a:t>
              </a:r>
            </a:p>
          </p:txBody>
        </p:sp>
      </p:grpSp>
      <p:pic>
        <p:nvPicPr>
          <p:cNvPr id="7" name="Picture 6">
            <a:extLst>
              <a:ext uri="{FF2B5EF4-FFF2-40B4-BE49-F238E27FC236}">
                <a16:creationId xmlns:a16="http://schemas.microsoft.com/office/drawing/2014/main" id="{693A4F4F-256A-37E1-7A40-1413B276711E}"/>
              </a:ext>
            </a:extLst>
          </p:cNvPr>
          <p:cNvPicPr>
            <a:picLocks noChangeAspect="1"/>
          </p:cNvPicPr>
          <p:nvPr/>
        </p:nvPicPr>
        <p:blipFill>
          <a:blip r:embed="rId5"/>
          <a:stretch>
            <a:fillRect/>
          </a:stretch>
        </p:blipFill>
        <p:spPr>
          <a:xfrm>
            <a:off x="1319585" y="2525518"/>
            <a:ext cx="982774" cy="975600"/>
          </a:xfrm>
          <a:prstGeom prst="rect">
            <a:avLst/>
          </a:prstGeom>
        </p:spPr>
      </p:pic>
      <p:sp>
        <p:nvSpPr>
          <p:cNvPr id="8" name="Content Placeholder 2">
            <a:extLst>
              <a:ext uri="{FF2B5EF4-FFF2-40B4-BE49-F238E27FC236}">
                <a16:creationId xmlns:a16="http://schemas.microsoft.com/office/drawing/2014/main" id="{57CACA4F-BF21-567B-8834-6423D28068C4}"/>
              </a:ext>
            </a:extLst>
          </p:cNvPr>
          <p:cNvSpPr txBox="1">
            <a:spLocks/>
          </p:cNvSpPr>
          <p:nvPr/>
        </p:nvSpPr>
        <p:spPr>
          <a:xfrm>
            <a:off x="787851" y="5508141"/>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Graph query</a:t>
            </a:r>
          </a:p>
        </p:txBody>
      </p:sp>
      <p:sp>
        <p:nvSpPr>
          <p:cNvPr id="19" name="Content Placeholder 2">
            <a:extLst>
              <a:ext uri="{FF2B5EF4-FFF2-40B4-BE49-F238E27FC236}">
                <a16:creationId xmlns:a16="http://schemas.microsoft.com/office/drawing/2014/main" id="{04B893D9-539C-F546-981A-57FA0F2BDB62}"/>
              </a:ext>
            </a:extLst>
          </p:cNvPr>
          <p:cNvSpPr txBox="1">
            <a:spLocks/>
          </p:cNvSpPr>
          <p:nvPr/>
        </p:nvSpPr>
        <p:spPr>
          <a:xfrm>
            <a:off x="4966178" y="3569429"/>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latin typeface="Times New Roman" panose="02020603050405020304" pitchFamily="18" charset="0"/>
                <a:cs typeface="Times New Roman" panose="02020603050405020304" pitchFamily="18" charset="0"/>
              </a:rPr>
              <a:t>Induced relational DB</a:t>
            </a:r>
          </a:p>
        </p:txBody>
      </p:sp>
      <p:grpSp>
        <p:nvGrpSpPr>
          <p:cNvPr id="34" name="Group 33">
            <a:extLst>
              <a:ext uri="{FF2B5EF4-FFF2-40B4-BE49-F238E27FC236}">
                <a16:creationId xmlns:a16="http://schemas.microsoft.com/office/drawing/2014/main" id="{F7009366-3B24-575C-289E-0C79979374E6}"/>
              </a:ext>
            </a:extLst>
          </p:cNvPr>
          <p:cNvGrpSpPr/>
          <p:nvPr/>
        </p:nvGrpSpPr>
        <p:grpSpPr>
          <a:xfrm>
            <a:off x="9819955" y="2503500"/>
            <a:ext cx="986659" cy="989462"/>
            <a:chOff x="5484252" y="2511656"/>
            <a:chExt cx="986659" cy="989462"/>
          </a:xfrm>
        </p:grpSpPr>
        <p:sp>
          <p:nvSpPr>
            <p:cNvPr id="35" name="Rectangle 34">
              <a:extLst>
                <a:ext uri="{FF2B5EF4-FFF2-40B4-BE49-F238E27FC236}">
                  <a16:creationId xmlns:a16="http://schemas.microsoft.com/office/drawing/2014/main" id="{562E6F86-2B25-9431-B8F2-6F95D07E0E12}"/>
                </a:ext>
              </a:extLst>
            </p:cNvPr>
            <p:cNvSpPr/>
            <p:nvPr/>
          </p:nvSpPr>
          <p:spPr>
            <a:xfrm>
              <a:off x="5488111" y="2525518"/>
              <a:ext cx="982800" cy="975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2AFF0A68-955B-2666-AF1E-E35BCC82980B}"/>
                </a:ext>
              </a:extLst>
            </p:cNvPr>
            <p:cNvPicPr>
              <a:picLocks noChangeAspect="1"/>
            </p:cNvPicPr>
            <p:nvPr/>
          </p:nvPicPr>
          <p:blipFill>
            <a:blip r:embed="rId3"/>
            <a:stretch>
              <a:fillRect/>
            </a:stretch>
          </p:blipFill>
          <p:spPr>
            <a:xfrm>
              <a:off x="5484252" y="2511656"/>
              <a:ext cx="982782" cy="982782"/>
            </a:xfrm>
            <a:prstGeom prst="rect">
              <a:avLst/>
            </a:prstGeom>
          </p:spPr>
        </p:pic>
      </p:grpSp>
      <p:sp>
        <p:nvSpPr>
          <p:cNvPr id="37" name="Content Placeholder 2">
            <a:extLst>
              <a:ext uri="{FF2B5EF4-FFF2-40B4-BE49-F238E27FC236}">
                <a16:creationId xmlns:a16="http://schemas.microsoft.com/office/drawing/2014/main" id="{2CB3FDE6-2CB8-1777-19DA-8C9221F3C61F}"/>
              </a:ext>
            </a:extLst>
          </p:cNvPr>
          <p:cNvSpPr txBox="1">
            <a:spLocks/>
          </p:cNvSpPr>
          <p:nvPr/>
        </p:nvSpPr>
        <p:spPr>
          <a:xfrm>
            <a:off x="9301881" y="3561273"/>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bg1">
                    <a:lumMod val="85000"/>
                  </a:schemeClr>
                </a:solidFill>
                <a:latin typeface="Times New Roman" panose="02020603050405020304" pitchFamily="18" charset="0"/>
                <a:cs typeface="Times New Roman" panose="02020603050405020304" pitchFamily="18" charset="0"/>
              </a:rPr>
              <a:t>Relational DB</a:t>
            </a:r>
          </a:p>
        </p:txBody>
      </p:sp>
      <p:grpSp>
        <p:nvGrpSpPr>
          <p:cNvPr id="38" name="Group 37">
            <a:extLst>
              <a:ext uri="{FF2B5EF4-FFF2-40B4-BE49-F238E27FC236}">
                <a16:creationId xmlns:a16="http://schemas.microsoft.com/office/drawing/2014/main" id="{B7D08BC3-15A6-A1C7-FBFA-0242C9016342}"/>
              </a:ext>
            </a:extLst>
          </p:cNvPr>
          <p:cNvGrpSpPr/>
          <p:nvPr/>
        </p:nvGrpSpPr>
        <p:grpSpPr>
          <a:xfrm>
            <a:off x="9743195" y="4314645"/>
            <a:ext cx="1096582" cy="1085248"/>
            <a:chOff x="772681" y="2586789"/>
            <a:chExt cx="1272047" cy="1258899"/>
          </a:xfrm>
        </p:grpSpPr>
        <p:pic>
          <p:nvPicPr>
            <p:cNvPr id="39" name="Picture 38">
              <a:extLst>
                <a:ext uri="{FF2B5EF4-FFF2-40B4-BE49-F238E27FC236}">
                  <a16:creationId xmlns:a16="http://schemas.microsoft.com/office/drawing/2014/main" id="{9CE5B972-0D0D-6BE3-E1C2-E8E974067F2B}"/>
                </a:ext>
              </a:extLst>
            </p:cNvPr>
            <p:cNvPicPr>
              <a:picLocks noChangeAspect="1"/>
            </p:cNvPicPr>
            <p:nvPr/>
          </p:nvPicPr>
          <p:blipFill>
            <a:blip r:embed="rId4"/>
            <a:stretch>
              <a:fillRect/>
            </a:stretch>
          </p:blipFill>
          <p:spPr>
            <a:xfrm>
              <a:off x="772681" y="2586789"/>
              <a:ext cx="1258899" cy="1258899"/>
            </a:xfrm>
            <a:prstGeom prst="rect">
              <a:avLst/>
            </a:prstGeom>
          </p:spPr>
        </p:pic>
        <p:sp>
          <p:nvSpPr>
            <p:cNvPr id="40" name="Content Placeholder 2">
              <a:extLst>
                <a:ext uri="{FF2B5EF4-FFF2-40B4-BE49-F238E27FC236}">
                  <a16:creationId xmlns:a16="http://schemas.microsoft.com/office/drawing/2014/main" id="{8E5F9A20-22B8-7CEE-1779-26D212FB9713}"/>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Cypher</a:t>
              </a:r>
            </a:p>
          </p:txBody>
        </p:sp>
      </p:grpSp>
      <p:sp>
        <p:nvSpPr>
          <p:cNvPr id="41" name="Content Placeholder 2">
            <a:extLst>
              <a:ext uri="{FF2B5EF4-FFF2-40B4-BE49-F238E27FC236}">
                <a16:creationId xmlns:a16="http://schemas.microsoft.com/office/drawing/2014/main" id="{FDE95DF9-D4A0-BB01-F531-7511B104225C}"/>
              </a:ext>
            </a:extLst>
          </p:cNvPr>
          <p:cNvSpPr txBox="1">
            <a:spLocks/>
          </p:cNvSpPr>
          <p:nvPr/>
        </p:nvSpPr>
        <p:spPr>
          <a:xfrm>
            <a:off x="9161555" y="5508141"/>
            <a:ext cx="2307318"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Relational query</a:t>
            </a:r>
          </a:p>
        </p:txBody>
      </p:sp>
      <p:sp>
        <p:nvSpPr>
          <p:cNvPr id="42" name="Content Placeholder 2">
            <a:extLst>
              <a:ext uri="{FF2B5EF4-FFF2-40B4-BE49-F238E27FC236}">
                <a16:creationId xmlns:a16="http://schemas.microsoft.com/office/drawing/2014/main" id="{1E5450BF-54AC-B8A7-5CA9-EB60226687AD}"/>
              </a:ext>
            </a:extLst>
          </p:cNvPr>
          <p:cNvSpPr txBox="1">
            <a:spLocks/>
          </p:cNvSpPr>
          <p:nvPr/>
        </p:nvSpPr>
        <p:spPr>
          <a:xfrm>
            <a:off x="2756223" y="2541429"/>
            <a:ext cx="2307318" cy="102856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latin typeface="Times New Roman" panose="02020603050405020304" pitchFamily="18" charset="0"/>
                <a:cs typeface="Times New Roman" panose="02020603050405020304" pitchFamily="18" charset="0"/>
              </a:rPr>
              <a:t>Standard </a:t>
            </a:r>
          </a:p>
          <a:p>
            <a:pPr marL="0" indent="0" algn="ctr">
              <a:buNone/>
            </a:pPr>
            <a:r>
              <a:rPr lang="en-US" sz="2400" b="1">
                <a:latin typeface="Times New Roman" panose="02020603050405020304" pitchFamily="18" charset="0"/>
                <a:cs typeface="Times New Roman" panose="02020603050405020304" pitchFamily="18" charset="0"/>
              </a:rPr>
              <a:t>transformer</a:t>
            </a:r>
          </a:p>
        </p:txBody>
      </p:sp>
      <p:sp>
        <p:nvSpPr>
          <p:cNvPr id="9" name="Right Arrow 8">
            <a:extLst>
              <a:ext uri="{FF2B5EF4-FFF2-40B4-BE49-F238E27FC236}">
                <a16:creationId xmlns:a16="http://schemas.microsoft.com/office/drawing/2014/main" id="{6750F21A-A762-A262-F04A-B750FD080385}"/>
              </a:ext>
            </a:extLst>
          </p:cNvPr>
          <p:cNvSpPr/>
          <p:nvPr/>
        </p:nvSpPr>
        <p:spPr>
          <a:xfrm>
            <a:off x="3245087" y="3429865"/>
            <a:ext cx="1445714" cy="585049"/>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708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493BD-B1BE-D20E-0251-371E9565DF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FB122C-F827-B744-2BD4-8B3426D762C6}"/>
              </a:ext>
            </a:extLst>
          </p:cNvPr>
          <p:cNvSpPr>
            <a:spLocks noGrp="1"/>
          </p:cNvSpPr>
          <p:nvPr>
            <p:ph type="title"/>
          </p:nvPr>
        </p:nvSpPr>
        <p:spPr>
          <a:xfrm>
            <a:off x="298578" y="0"/>
            <a:ext cx="11291595" cy="1325563"/>
          </a:xfrm>
        </p:spPr>
        <p:txBody>
          <a:bodyPr/>
          <a:lstStyle/>
          <a:p>
            <a:r>
              <a:rPr lang="en-US" dirty="0">
                <a:latin typeface="Times New Roman" panose="02020603050405020304" pitchFamily="18" charset="0"/>
                <a:cs typeface="Times New Roman" panose="02020603050405020304" pitchFamily="18" charset="0"/>
              </a:rPr>
              <a:t>Standard transformer</a:t>
            </a:r>
          </a:p>
        </p:txBody>
      </p:sp>
      <p:sp>
        <p:nvSpPr>
          <p:cNvPr id="4" name="Slide Number Placeholder 3">
            <a:extLst>
              <a:ext uri="{FF2B5EF4-FFF2-40B4-BE49-F238E27FC236}">
                <a16:creationId xmlns:a16="http://schemas.microsoft.com/office/drawing/2014/main" id="{96B5740B-2361-A009-EB41-22725EC2779E}"/>
              </a:ext>
            </a:extLst>
          </p:cNvPr>
          <p:cNvSpPr>
            <a:spLocks noGrp="1"/>
          </p:cNvSpPr>
          <p:nvPr>
            <p:ph type="sldNum" sz="quarter" idx="12"/>
          </p:nvPr>
        </p:nvSpPr>
        <p:spPr/>
        <p:txBody>
          <a:bodyPr/>
          <a:lstStyle/>
          <a:p>
            <a:fld id="{57F7F20E-81D6-3F40-8E47-D9C4E37B2262}" type="slidenum">
              <a:rPr lang="en-US" smtClean="0"/>
              <a:t>16</a:t>
            </a:fld>
            <a:endParaRPr lang="en-US"/>
          </a:p>
        </p:txBody>
      </p:sp>
      <p:sp>
        <p:nvSpPr>
          <p:cNvPr id="86" name="Right Arrow 85">
            <a:extLst>
              <a:ext uri="{FF2B5EF4-FFF2-40B4-BE49-F238E27FC236}">
                <a16:creationId xmlns:a16="http://schemas.microsoft.com/office/drawing/2014/main" id="{A1DA77D2-F9F9-1B8B-9428-D2638348F587}"/>
              </a:ext>
            </a:extLst>
          </p:cNvPr>
          <p:cNvSpPr/>
          <p:nvPr/>
        </p:nvSpPr>
        <p:spPr>
          <a:xfrm>
            <a:off x="3656666" y="4239242"/>
            <a:ext cx="608660" cy="37592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35E3F521-F637-5B6A-2A2B-51CB440FF166}"/>
              </a:ext>
            </a:extLst>
          </p:cNvPr>
          <p:cNvGrpSpPr/>
          <p:nvPr/>
        </p:nvGrpSpPr>
        <p:grpSpPr>
          <a:xfrm>
            <a:off x="4855770" y="2681072"/>
            <a:ext cx="6893628" cy="3076393"/>
            <a:chOff x="5112444" y="2089712"/>
            <a:chExt cx="6893628" cy="3076393"/>
          </a:xfrm>
        </p:grpSpPr>
        <p:sp>
          <p:nvSpPr>
            <p:cNvPr id="29" name="Rounded Rectangle 28">
              <a:extLst>
                <a:ext uri="{FF2B5EF4-FFF2-40B4-BE49-F238E27FC236}">
                  <a16:creationId xmlns:a16="http://schemas.microsoft.com/office/drawing/2014/main" id="{0F0E2109-BD65-1500-A266-F65D39F6E265}"/>
                </a:ext>
              </a:extLst>
            </p:cNvPr>
            <p:cNvSpPr/>
            <p:nvPr/>
          </p:nvSpPr>
          <p:spPr>
            <a:xfrm>
              <a:off x="5112444" y="2740904"/>
              <a:ext cx="6893628" cy="2425201"/>
            </a:xfrm>
            <a:prstGeom prst="roundRect">
              <a:avLst>
                <a:gd name="adj" fmla="val 9184"/>
              </a:avLst>
            </a:prstGeom>
            <a:solidFill>
              <a:schemeClr val="accent2">
                <a:lumMod val="20000"/>
                <a:lumOff val="8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Content Placeholder 2">
              <a:extLst>
                <a:ext uri="{FF2B5EF4-FFF2-40B4-BE49-F238E27FC236}">
                  <a16:creationId xmlns:a16="http://schemas.microsoft.com/office/drawing/2014/main" id="{E4CFFC57-52C5-0ABC-4BC2-C078B2D90998}"/>
                </a:ext>
              </a:extLst>
            </p:cNvPr>
            <p:cNvSpPr txBox="1">
              <a:spLocks/>
            </p:cNvSpPr>
            <p:nvPr/>
          </p:nvSpPr>
          <p:spPr>
            <a:xfrm>
              <a:off x="6566350" y="2089712"/>
              <a:ext cx="4372918" cy="651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atin typeface="Times New Roman" panose="02020603050405020304" pitchFamily="18" charset="0"/>
                  <a:cs typeface="Times New Roman" panose="02020603050405020304" pitchFamily="18" charset="0"/>
                </a:rPr>
                <a:t>Induced relational database</a:t>
              </a:r>
            </a:p>
          </p:txBody>
        </p:sp>
        <p:grpSp>
          <p:nvGrpSpPr>
            <p:cNvPr id="31" name="Group 30">
              <a:extLst>
                <a:ext uri="{FF2B5EF4-FFF2-40B4-BE49-F238E27FC236}">
                  <a16:creationId xmlns:a16="http://schemas.microsoft.com/office/drawing/2014/main" id="{2CB32A0E-E37F-7661-F613-825DA2659D47}"/>
                </a:ext>
              </a:extLst>
            </p:cNvPr>
            <p:cNvGrpSpPr/>
            <p:nvPr/>
          </p:nvGrpSpPr>
          <p:grpSpPr>
            <a:xfrm>
              <a:off x="7066642" y="2815477"/>
              <a:ext cx="2833992" cy="2196573"/>
              <a:chOff x="7066642" y="2815477"/>
              <a:chExt cx="2833992" cy="2196573"/>
            </a:xfrm>
          </p:grpSpPr>
          <p:sp>
            <p:nvSpPr>
              <p:cNvPr id="113" name="Rectangle 112">
                <a:extLst>
                  <a:ext uri="{FF2B5EF4-FFF2-40B4-BE49-F238E27FC236}">
                    <a16:creationId xmlns:a16="http://schemas.microsoft.com/office/drawing/2014/main" id="{3DBFA366-6E45-F135-20A5-3DEC0DCDC001}"/>
                  </a:ext>
                </a:extLst>
              </p:cNvPr>
              <p:cNvSpPr/>
              <p:nvPr/>
            </p:nvSpPr>
            <p:spPr>
              <a:xfrm>
                <a:off x="8965914" y="3526706"/>
                <a:ext cx="93472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u="sng" err="1">
                    <a:solidFill>
                      <a:schemeClr val="tx1"/>
                    </a:solidFill>
                    <a:latin typeface="Consolas" panose="020B0609020204030204" pitchFamily="49" charset="0"/>
                    <a:cs typeface="Consolas" panose="020B0609020204030204" pitchFamily="49" charset="0"/>
                  </a:rPr>
                  <a:t>tgt</a:t>
                </a:r>
                <a:endParaRPr lang="en-US" sz="2800" u="sng">
                  <a:solidFill>
                    <a:schemeClr val="tx1"/>
                  </a:solidFill>
                  <a:latin typeface="Consolas" panose="020B0609020204030204" pitchFamily="49" charset="0"/>
                  <a:cs typeface="Consolas" panose="020B0609020204030204" pitchFamily="49" charset="0"/>
                </a:endParaRPr>
              </a:p>
            </p:txBody>
          </p:sp>
          <p:sp>
            <p:nvSpPr>
              <p:cNvPr id="114" name="Rectangle 113">
                <a:extLst>
                  <a:ext uri="{FF2B5EF4-FFF2-40B4-BE49-F238E27FC236}">
                    <a16:creationId xmlns:a16="http://schemas.microsoft.com/office/drawing/2014/main" id="{DCC229ED-182C-C8A9-204E-93115F47CD25}"/>
                  </a:ext>
                </a:extLst>
              </p:cNvPr>
              <p:cNvSpPr/>
              <p:nvPr/>
            </p:nvSpPr>
            <p:spPr>
              <a:xfrm>
                <a:off x="8965564" y="4024546"/>
                <a:ext cx="93472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10</a:t>
                </a:r>
              </a:p>
            </p:txBody>
          </p:sp>
          <p:sp>
            <p:nvSpPr>
              <p:cNvPr id="115" name="Rectangle 114">
                <a:extLst>
                  <a:ext uri="{FF2B5EF4-FFF2-40B4-BE49-F238E27FC236}">
                    <a16:creationId xmlns:a16="http://schemas.microsoft.com/office/drawing/2014/main" id="{EBC380BE-C59C-C799-FC4A-038F7DFA9B7A}"/>
                  </a:ext>
                </a:extLst>
              </p:cNvPr>
              <p:cNvSpPr/>
              <p:nvPr/>
            </p:nvSpPr>
            <p:spPr>
              <a:xfrm>
                <a:off x="8965564" y="4514210"/>
                <a:ext cx="93472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10</a:t>
                </a:r>
              </a:p>
            </p:txBody>
          </p:sp>
          <p:sp>
            <p:nvSpPr>
              <p:cNvPr id="116" name="Rectangle 115">
                <a:extLst>
                  <a:ext uri="{FF2B5EF4-FFF2-40B4-BE49-F238E27FC236}">
                    <a16:creationId xmlns:a16="http://schemas.microsoft.com/office/drawing/2014/main" id="{94EF8383-B31E-7338-AE91-7942DF34222D}"/>
                  </a:ext>
                </a:extLst>
              </p:cNvPr>
              <p:cNvSpPr/>
              <p:nvPr/>
            </p:nvSpPr>
            <p:spPr>
              <a:xfrm>
                <a:off x="8026026" y="3526334"/>
                <a:ext cx="93472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u="sng" err="1">
                    <a:solidFill>
                      <a:schemeClr val="tx1"/>
                    </a:solidFill>
                    <a:latin typeface="Consolas" panose="020B0609020204030204" pitchFamily="49" charset="0"/>
                    <a:cs typeface="Consolas" panose="020B0609020204030204" pitchFamily="49" charset="0"/>
                  </a:rPr>
                  <a:t>src</a:t>
                </a:r>
                <a:endParaRPr lang="en-US" sz="2800" u="sng">
                  <a:solidFill>
                    <a:schemeClr val="tx1"/>
                  </a:solidFill>
                  <a:latin typeface="Consolas" panose="020B0609020204030204" pitchFamily="49" charset="0"/>
                  <a:cs typeface="Consolas" panose="020B0609020204030204" pitchFamily="49" charset="0"/>
                </a:endParaRPr>
              </a:p>
            </p:txBody>
          </p:sp>
          <p:sp>
            <p:nvSpPr>
              <p:cNvPr id="117" name="Rectangle 116">
                <a:extLst>
                  <a:ext uri="{FF2B5EF4-FFF2-40B4-BE49-F238E27FC236}">
                    <a16:creationId xmlns:a16="http://schemas.microsoft.com/office/drawing/2014/main" id="{F5052DDB-3025-77DC-7979-B8FD9C5D3200}"/>
                  </a:ext>
                </a:extLst>
              </p:cNvPr>
              <p:cNvSpPr/>
              <p:nvPr/>
            </p:nvSpPr>
            <p:spPr>
              <a:xfrm>
                <a:off x="8025676" y="4024174"/>
                <a:ext cx="93472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1</a:t>
                </a:r>
              </a:p>
            </p:txBody>
          </p:sp>
          <p:sp>
            <p:nvSpPr>
              <p:cNvPr id="118" name="Rectangle 117">
                <a:extLst>
                  <a:ext uri="{FF2B5EF4-FFF2-40B4-BE49-F238E27FC236}">
                    <a16:creationId xmlns:a16="http://schemas.microsoft.com/office/drawing/2014/main" id="{542C53AC-0676-5603-AC52-79A170150305}"/>
                  </a:ext>
                </a:extLst>
              </p:cNvPr>
              <p:cNvSpPr/>
              <p:nvPr/>
            </p:nvSpPr>
            <p:spPr>
              <a:xfrm>
                <a:off x="8025676" y="4513838"/>
                <a:ext cx="93472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2</a:t>
                </a:r>
              </a:p>
            </p:txBody>
          </p:sp>
          <p:sp>
            <p:nvSpPr>
              <p:cNvPr id="119" name="Rectangle 118">
                <a:extLst>
                  <a:ext uri="{FF2B5EF4-FFF2-40B4-BE49-F238E27FC236}">
                    <a16:creationId xmlns:a16="http://schemas.microsoft.com/office/drawing/2014/main" id="{DD804004-0444-051F-2869-C908E3D6EAA8}"/>
                  </a:ext>
                </a:extLst>
              </p:cNvPr>
              <p:cNvSpPr/>
              <p:nvPr/>
            </p:nvSpPr>
            <p:spPr>
              <a:xfrm>
                <a:off x="7191981" y="3525962"/>
                <a:ext cx="844722"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err="1">
                    <a:solidFill>
                      <a:schemeClr val="tx1"/>
                    </a:solidFill>
                    <a:latin typeface="Consolas" panose="020B0609020204030204" pitchFamily="49" charset="0"/>
                    <a:cs typeface="Consolas" panose="020B0609020204030204" pitchFamily="49" charset="0"/>
                  </a:rPr>
                  <a:t>wid</a:t>
                </a:r>
                <a:endParaRPr lang="en-US" sz="2800" b="1">
                  <a:solidFill>
                    <a:schemeClr val="tx1"/>
                  </a:solidFill>
                  <a:latin typeface="Consolas" panose="020B0609020204030204" pitchFamily="49" charset="0"/>
                  <a:cs typeface="Consolas" panose="020B0609020204030204" pitchFamily="49" charset="0"/>
                </a:endParaRPr>
              </a:p>
            </p:txBody>
          </p:sp>
          <p:sp>
            <p:nvSpPr>
              <p:cNvPr id="120" name="Rectangle 119">
                <a:extLst>
                  <a:ext uri="{FF2B5EF4-FFF2-40B4-BE49-F238E27FC236}">
                    <a16:creationId xmlns:a16="http://schemas.microsoft.com/office/drawing/2014/main" id="{6107EC55-4B29-E2AF-BCE0-ACCD57A2430A}"/>
                  </a:ext>
                </a:extLst>
              </p:cNvPr>
              <p:cNvSpPr/>
              <p:nvPr/>
            </p:nvSpPr>
            <p:spPr>
              <a:xfrm>
                <a:off x="7195053" y="4023802"/>
                <a:ext cx="844722"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a:t>
                </a:r>
              </a:p>
            </p:txBody>
          </p:sp>
          <p:sp>
            <p:nvSpPr>
              <p:cNvPr id="121" name="Rectangle 120">
                <a:extLst>
                  <a:ext uri="{FF2B5EF4-FFF2-40B4-BE49-F238E27FC236}">
                    <a16:creationId xmlns:a16="http://schemas.microsoft.com/office/drawing/2014/main" id="{BDF9AF76-E15D-EA04-7129-C1358836B7E5}"/>
                  </a:ext>
                </a:extLst>
              </p:cNvPr>
              <p:cNvSpPr/>
              <p:nvPr/>
            </p:nvSpPr>
            <p:spPr>
              <a:xfrm>
                <a:off x="7195053" y="4513466"/>
                <a:ext cx="844722"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a:t>
                </a:r>
              </a:p>
            </p:txBody>
          </p:sp>
          <p:sp>
            <p:nvSpPr>
              <p:cNvPr id="122" name="Content Placeholder 2">
                <a:extLst>
                  <a:ext uri="{FF2B5EF4-FFF2-40B4-BE49-F238E27FC236}">
                    <a16:creationId xmlns:a16="http://schemas.microsoft.com/office/drawing/2014/main" id="{E140FAA0-56DB-8B34-5256-08EEDFA73632}"/>
                  </a:ext>
                </a:extLst>
              </p:cNvPr>
              <p:cNvSpPr txBox="1">
                <a:spLocks/>
              </p:cNvSpPr>
              <p:nvPr/>
            </p:nvSpPr>
            <p:spPr>
              <a:xfrm>
                <a:off x="7066642" y="2815477"/>
                <a:ext cx="1875661"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Consolas" panose="020B0609020204030204" pitchFamily="49" charset="0"/>
                    <a:cs typeface="Consolas" panose="020B0609020204030204" pitchFamily="49" charset="0"/>
                  </a:rPr>
                  <a:t>WORK’</a:t>
                </a:r>
                <a:endParaRPr lang="en-US">
                  <a:latin typeface="Consolas" panose="020B0609020204030204" pitchFamily="49" charset="0"/>
                  <a:cs typeface="Consolas" panose="020B0609020204030204" pitchFamily="49" charset="0"/>
                </a:endParaRPr>
              </a:p>
            </p:txBody>
          </p:sp>
        </p:grpSp>
      </p:grpSp>
      <p:grpSp>
        <p:nvGrpSpPr>
          <p:cNvPr id="32" name="Group 31">
            <a:extLst>
              <a:ext uri="{FF2B5EF4-FFF2-40B4-BE49-F238E27FC236}">
                <a16:creationId xmlns:a16="http://schemas.microsoft.com/office/drawing/2014/main" id="{BF386278-72BD-EF61-28E2-7A59CF18DEDB}"/>
              </a:ext>
            </a:extLst>
          </p:cNvPr>
          <p:cNvGrpSpPr/>
          <p:nvPr/>
        </p:nvGrpSpPr>
        <p:grpSpPr>
          <a:xfrm>
            <a:off x="4963784" y="3427264"/>
            <a:ext cx="6656641" cy="2192571"/>
            <a:chOff x="5220458" y="2819479"/>
            <a:chExt cx="6656641" cy="2192571"/>
          </a:xfrm>
        </p:grpSpPr>
        <p:grpSp>
          <p:nvGrpSpPr>
            <p:cNvPr id="108" name="Group 107">
              <a:extLst>
                <a:ext uri="{FF2B5EF4-FFF2-40B4-BE49-F238E27FC236}">
                  <a16:creationId xmlns:a16="http://schemas.microsoft.com/office/drawing/2014/main" id="{B741617B-4C52-C7D5-7785-4E9EBF460BEC}"/>
                </a:ext>
              </a:extLst>
            </p:cNvPr>
            <p:cNvGrpSpPr/>
            <p:nvPr/>
          </p:nvGrpSpPr>
          <p:grpSpPr>
            <a:xfrm>
              <a:off x="5220458" y="2819479"/>
              <a:ext cx="1890110" cy="2192571"/>
              <a:chOff x="6182010" y="2156469"/>
              <a:chExt cx="1890110" cy="2192571"/>
            </a:xfrm>
          </p:grpSpPr>
          <p:sp>
            <p:nvSpPr>
              <p:cNvPr id="133" name="Rectangle 132">
                <a:extLst>
                  <a:ext uri="{FF2B5EF4-FFF2-40B4-BE49-F238E27FC236}">
                    <a16:creationId xmlns:a16="http://schemas.microsoft.com/office/drawing/2014/main" id="{9D5EC758-64C5-FD85-C716-1226587D4647}"/>
                  </a:ext>
                </a:extLst>
              </p:cNvPr>
              <p:cNvSpPr/>
              <p:nvPr/>
            </p:nvSpPr>
            <p:spPr>
              <a:xfrm>
                <a:off x="6182360" y="2863696"/>
                <a:ext cx="7112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latin typeface="Consolas" panose="020B0609020204030204" pitchFamily="49" charset="0"/>
                    <a:cs typeface="Consolas" panose="020B0609020204030204" pitchFamily="49" charset="0"/>
                  </a:rPr>
                  <a:t>id</a:t>
                </a:r>
              </a:p>
            </p:txBody>
          </p:sp>
          <p:sp>
            <p:nvSpPr>
              <p:cNvPr id="134" name="Rectangle 133">
                <a:extLst>
                  <a:ext uri="{FF2B5EF4-FFF2-40B4-BE49-F238E27FC236}">
                    <a16:creationId xmlns:a16="http://schemas.microsoft.com/office/drawing/2014/main" id="{5C90A222-FC3B-4253-EF06-71D3EECBC9F3}"/>
                  </a:ext>
                </a:extLst>
              </p:cNvPr>
              <p:cNvSpPr/>
              <p:nvPr/>
            </p:nvSpPr>
            <p:spPr>
              <a:xfrm>
                <a:off x="6893560" y="2863696"/>
                <a:ext cx="117856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name</a:t>
                </a:r>
              </a:p>
            </p:txBody>
          </p:sp>
          <p:sp>
            <p:nvSpPr>
              <p:cNvPr id="135" name="Content Placeholder 2">
                <a:extLst>
                  <a:ext uri="{FF2B5EF4-FFF2-40B4-BE49-F238E27FC236}">
                    <a16:creationId xmlns:a16="http://schemas.microsoft.com/office/drawing/2014/main" id="{9397F4F6-DF9B-ED4D-EDC8-069209F2C36E}"/>
                  </a:ext>
                </a:extLst>
              </p:cNvPr>
              <p:cNvSpPr txBox="1">
                <a:spLocks/>
              </p:cNvSpPr>
              <p:nvPr/>
            </p:nvSpPr>
            <p:spPr>
              <a:xfrm>
                <a:off x="6182360" y="2156469"/>
                <a:ext cx="1875661"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Consolas" panose="020B0609020204030204" pitchFamily="49" charset="0"/>
                    <a:cs typeface="Consolas" panose="020B0609020204030204" pitchFamily="49" charset="0"/>
                  </a:rPr>
                  <a:t>EMP’</a:t>
                </a:r>
                <a:endParaRPr lang="en-US">
                  <a:latin typeface="Consolas" panose="020B0609020204030204" pitchFamily="49" charset="0"/>
                  <a:cs typeface="Consolas" panose="020B0609020204030204" pitchFamily="49" charset="0"/>
                </a:endParaRPr>
              </a:p>
            </p:txBody>
          </p:sp>
          <p:sp>
            <p:nvSpPr>
              <p:cNvPr id="136" name="Rectangle 135">
                <a:extLst>
                  <a:ext uri="{FF2B5EF4-FFF2-40B4-BE49-F238E27FC236}">
                    <a16:creationId xmlns:a16="http://schemas.microsoft.com/office/drawing/2014/main" id="{D4F04F19-B499-1884-9BFA-8EF3B7B666DA}"/>
                  </a:ext>
                </a:extLst>
              </p:cNvPr>
              <p:cNvSpPr/>
              <p:nvPr/>
            </p:nvSpPr>
            <p:spPr>
              <a:xfrm>
                <a:off x="6182010" y="3361536"/>
                <a:ext cx="7112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1</a:t>
                </a:r>
              </a:p>
            </p:txBody>
          </p:sp>
          <p:sp>
            <p:nvSpPr>
              <p:cNvPr id="137" name="Rectangle 136">
                <a:extLst>
                  <a:ext uri="{FF2B5EF4-FFF2-40B4-BE49-F238E27FC236}">
                    <a16:creationId xmlns:a16="http://schemas.microsoft.com/office/drawing/2014/main" id="{7D3F1D3A-C394-3166-5E20-03DEB3A0D813}"/>
                  </a:ext>
                </a:extLst>
              </p:cNvPr>
              <p:cNvSpPr/>
              <p:nvPr/>
            </p:nvSpPr>
            <p:spPr>
              <a:xfrm>
                <a:off x="6893210" y="3361536"/>
                <a:ext cx="117856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Alice</a:t>
                </a:r>
              </a:p>
            </p:txBody>
          </p:sp>
          <p:sp>
            <p:nvSpPr>
              <p:cNvPr id="138" name="Rectangle 137">
                <a:extLst>
                  <a:ext uri="{FF2B5EF4-FFF2-40B4-BE49-F238E27FC236}">
                    <a16:creationId xmlns:a16="http://schemas.microsoft.com/office/drawing/2014/main" id="{CDCC1FE3-E2F7-F2A3-00F3-6BF93E4F9C20}"/>
                  </a:ext>
                </a:extLst>
              </p:cNvPr>
              <p:cNvSpPr/>
              <p:nvPr/>
            </p:nvSpPr>
            <p:spPr>
              <a:xfrm>
                <a:off x="6182010" y="3851200"/>
                <a:ext cx="7112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2</a:t>
                </a:r>
              </a:p>
            </p:txBody>
          </p:sp>
          <p:sp>
            <p:nvSpPr>
              <p:cNvPr id="139" name="Rectangle 138">
                <a:extLst>
                  <a:ext uri="{FF2B5EF4-FFF2-40B4-BE49-F238E27FC236}">
                    <a16:creationId xmlns:a16="http://schemas.microsoft.com/office/drawing/2014/main" id="{40969DDE-183B-12FE-5740-9C796CACDD28}"/>
                  </a:ext>
                </a:extLst>
              </p:cNvPr>
              <p:cNvSpPr/>
              <p:nvPr/>
            </p:nvSpPr>
            <p:spPr>
              <a:xfrm>
                <a:off x="6893210" y="3851200"/>
                <a:ext cx="117856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Bob</a:t>
                </a:r>
              </a:p>
            </p:txBody>
          </p:sp>
        </p:grpSp>
        <p:grpSp>
          <p:nvGrpSpPr>
            <p:cNvPr id="109" name="Group 108">
              <a:extLst>
                <a:ext uri="{FF2B5EF4-FFF2-40B4-BE49-F238E27FC236}">
                  <a16:creationId xmlns:a16="http://schemas.microsoft.com/office/drawing/2014/main" id="{8FADEA91-C527-5463-3CEE-9E612B701ADE}"/>
                </a:ext>
              </a:extLst>
            </p:cNvPr>
            <p:cNvGrpSpPr/>
            <p:nvPr/>
          </p:nvGrpSpPr>
          <p:grpSpPr>
            <a:xfrm>
              <a:off x="9985936" y="2819479"/>
              <a:ext cx="1891163" cy="2192571"/>
              <a:chOff x="9462637" y="2156469"/>
              <a:chExt cx="1891163" cy="2192571"/>
            </a:xfrm>
          </p:grpSpPr>
          <p:grpSp>
            <p:nvGrpSpPr>
              <p:cNvPr id="123" name="Group 122">
                <a:extLst>
                  <a:ext uri="{FF2B5EF4-FFF2-40B4-BE49-F238E27FC236}">
                    <a16:creationId xmlns:a16="http://schemas.microsoft.com/office/drawing/2014/main" id="{0D601393-EDBC-2594-A032-3CF19C180080}"/>
                  </a:ext>
                </a:extLst>
              </p:cNvPr>
              <p:cNvGrpSpPr/>
              <p:nvPr/>
            </p:nvGrpSpPr>
            <p:grpSpPr>
              <a:xfrm>
                <a:off x="9464040" y="2863696"/>
                <a:ext cx="1889760" cy="497840"/>
                <a:chOff x="3515360" y="1864963"/>
                <a:chExt cx="1889760" cy="497840"/>
              </a:xfrm>
            </p:grpSpPr>
            <p:sp>
              <p:nvSpPr>
                <p:cNvPr id="131" name="Rectangle 130">
                  <a:extLst>
                    <a:ext uri="{FF2B5EF4-FFF2-40B4-BE49-F238E27FC236}">
                      <a16:creationId xmlns:a16="http://schemas.microsoft.com/office/drawing/2014/main" id="{3405234F-6198-0E93-C120-071B5661908D}"/>
                    </a:ext>
                  </a:extLst>
                </p:cNvPr>
                <p:cNvSpPr/>
                <p:nvPr/>
              </p:nvSpPr>
              <p:spPr>
                <a:xfrm>
                  <a:off x="3515360" y="1864963"/>
                  <a:ext cx="7112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latin typeface="Consolas" panose="020B0609020204030204" pitchFamily="49" charset="0"/>
                      <a:cs typeface="Consolas" panose="020B0609020204030204" pitchFamily="49" charset="0"/>
                    </a:rPr>
                    <a:t>id</a:t>
                  </a:r>
                </a:p>
              </p:txBody>
            </p:sp>
            <p:sp>
              <p:nvSpPr>
                <p:cNvPr id="132" name="Rectangle 131">
                  <a:extLst>
                    <a:ext uri="{FF2B5EF4-FFF2-40B4-BE49-F238E27FC236}">
                      <a16:creationId xmlns:a16="http://schemas.microsoft.com/office/drawing/2014/main" id="{9BECAB5D-7DAD-B4A4-B927-7CDC2E4711E4}"/>
                    </a:ext>
                  </a:extLst>
                </p:cNvPr>
                <p:cNvSpPr/>
                <p:nvPr/>
              </p:nvSpPr>
              <p:spPr>
                <a:xfrm>
                  <a:off x="4226560" y="1864963"/>
                  <a:ext cx="117856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name</a:t>
                  </a:r>
                </a:p>
              </p:txBody>
            </p:sp>
          </p:grpSp>
          <p:sp>
            <p:nvSpPr>
              <p:cNvPr id="124" name="Content Placeholder 2">
                <a:extLst>
                  <a:ext uri="{FF2B5EF4-FFF2-40B4-BE49-F238E27FC236}">
                    <a16:creationId xmlns:a16="http://schemas.microsoft.com/office/drawing/2014/main" id="{9EA7C83F-257E-F61E-0F41-8872D4E96E30}"/>
                  </a:ext>
                </a:extLst>
              </p:cNvPr>
              <p:cNvSpPr txBox="1">
                <a:spLocks/>
              </p:cNvSpPr>
              <p:nvPr/>
            </p:nvSpPr>
            <p:spPr>
              <a:xfrm>
                <a:off x="9478139" y="2156469"/>
                <a:ext cx="1875661"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Consolas" panose="020B0609020204030204" pitchFamily="49" charset="0"/>
                    <a:cs typeface="Consolas" panose="020B0609020204030204" pitchFamily="49" charset="0"/>
                  </a:rPr>
                  <a:t>DEPT’</a:t>
                </a:r>
                <a:endParaRPr lang="en-US">
                  <a:latin typeface="Consolas" panose="020B0609020204030204" pitchFamily="49" charset="0"/>
                  <a:cs typeface="Consolas" panose="020B0609020204030204" pitchFamily="49" charset="0"/>
                </a:endParaRPr>
              </a:p>
            </p:txBody>
          </p:sp>
          <p:grpSp>
            <p:nvGrpSpPr>
              <p:cNvPr id="125" name="Group 124">
                <a:extLst>
                  <a:ext uri="{FF2B5EF4-FFF2-40B4-BE49-F238E27FC236}">
                    <a16:creationId xmlns:a16="http://schemas.microsoft.com/office/drawing/2014/main" id="{5BAC5C18-24BF-F008-28FE-00D451936F37}"/>
                  </a:ext>
                </a:extLst>
              </p:cNvPr>
              <p:cNvGrpSpPr/>
              <p:nvPr/>
            </p:nvGrpSpPr>
            <p:grpSpPr>
              <a:xfrm>
                <a:off x="9464040" y="3352988"/>
                <a:ext cx="1889760" cy="497840"/>
                <a:chOff x="3515360" y="1864963"/>
                <a:chExt cx="1889760" cy="497840"/>
              </a:xfrm>
            </p:grpSpPr>
            <p:sp>
              <p:nvSpPr>
                <p:cNvPr id="129" name="Rectangle 128">
                  <a:extLst>
                    <a:ext uri="{FF2B5EF4-FFF2-40B4-BE49-F238E27FC236}">
                      <a16:creationId xmlns:a16="http://schemas.microsoft.com/office/drawing/2014/main" id="{0D73BB1A-603F-210D-FC6B-C7018DA0477C}"/>
                    </a:ext>
                  </a:extLst>
                </p:cNvPr>
                <p:cNvSpPr/>
                <p:nvPr/>
              </p:nvSpPr>
              <p:spPr>
                <a:xfrm>
                  <a:off x="3515360" y="1864963"/>
                  <a:ext cx="7112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10</a:t>
                  </a:r>
                </a:p>
              </p:txBody>
            </p:sp>
            <p:sp>
              <p:nvSpPr>
                <p:cNvPr id="130" name="Rectangle 129">
                  <a:extLst>
                    <a:ext uri="{FF2B5EF4-FFF2-40B4-BE49-F238E27FC236}">
                      <a16:creationId xmlns:a16="http://schemas.microsoft.com/office/drawing/2014/main" id="{D230D375-3A6A-8FA3-7813-BACB16D813DB}"/>
                    </a:ext>
                  </a:extLst>
                </p:cNvPr>
                <p:cNvSpPr/>
                <p:nvPr/>
              </p:nvSpPr>
              <p:spPr>
                <a:xfrm>
                  <a:off x="4226560" y="1864963"/>
                  <a:ext cx="117856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IT</a:t>
                  </a:r>
                </a:p>
              </p:txBody>
            </p:sp>
          </p:grpSp>
          <p:grpSp>
            <p:nvGrpSpPr>
              <p:cNvPr id="126" name="Group 125">
                <a:extLst>
                  <a:ext uri="{FF2B5EF4-FFF2-40B4-BE49-F238E27FC236}">
                    <a16:creationId xmlns:a16="http://schemas.microsoft.com/office/drawing/2014/main" id="{940A0842-27EA-AD73-C6DD-1B0642DFB7FA}"/>
                  </a:ext>
                </a:extLst>
              </p:cNvPr>
              <p:cNvGrpSpPr/>
              <p:nvPr/>
            </p:nvGrpSpPr>
            <p:grpSpPr>
              <a:xfrm>
                <a:off x="9462637" y="3851200"/>
                <a:ext cx="1889760" cy="497840"/>
                <a:chOff x="3515360" y="1864963"/>
                <a:chExt cx="1889760" cy="497840"/>
              </a:xfrm>
            </p:grpSpPr>
            <p:sp>
              <p:nvSpPr>
                <p:cNvPr id="127" name="Rectangle 126">
                  <a:extLst>
                    <a:ext uri="{FF2B5EF4-FFF2-40B4-BE49-F238E27FC236}">
                      <a16:creationId xmlns:a16="http://schemas.microsoft.com/office/drawing/2014/main" id="{2D34B3B7-50D9-5241-32E2-541688C2B8F3}"/>
                    </a:ext>
                  </a:extLst>
                </p:cNvPr>
                <p:cNvSpPr/>
                <p:nvPr/>
              </p:nvSpPr>
              <p:spPr>
                <a:xfrm>
                  <a:off x="3515360" y="1864963"/>
                  <a:ext cx="7112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11</a:t>
                  </a:r>
                </a:p>
              </p:txBody>
            </p:sp>
            <p:sp>
              <p:nvSpPr>
                <p:cNvPr id="128" name="Rectangle 127">
                  <a:extLst>
                    <a:ext uri="{FF2B5EF4-FFF2-40B4-BE49-F238E27FC236}">
                      <a16:creationId xmlns:a16="http://schemas.microsoft.com/office/drawing/2014/main" id="{3AA38A57-CCC1-E0B1-6F0A-B6CB2718879D}"/>
                    </a:ext>
                  </a:extLst>
                </p:cNvPr>
                <p:cNvSpPr/>
                <p:nvPr/>
              </p:nvSpPr>
              <p:spPr>
                <a:xfrm>
                  <a:off x="4226560" y="1864963"/>
                  <a:ext cx="117856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MRK</a:t>
                  </a:r>
                </a:p>
              </p:txBody>
            </p:sp>
          </p:grpSp>
        </p:grpSp>
        <p:cxnSp>
          <p:nvCxnSpPr>
            <p:cNvPr id="111" name="Elbow Connector 110">
              <a:extLst>
                <a:ext uri="{FF2B5EF4-FFF2-40B4-BE49-F238E27FC236}">
                  <a16:creationId xmlns:a16="http://schemas.microsoft.com/office/drawing/2014/main" id="{2C8ECE6D-D465-766A-4648-5EBA11A7F1EE}"/>
                </a:ext>
              </a:extLst>
            </p:cNvPr>
            <p:cNvCxnSpPr>
              <a:cxnSpLocks/>
              <a:stCxn id="116" idx="0"/>
              <a:endCxn id="133" idx="0"/>
            </p:cNvCxnSpPr>
            <p:nvPr/>
          </p:nvCxnSpPr>
          <p:spPr>
            <a:xfrm rot="16200000" flipH="1" flipV="1">
              <a:off x="7026498" y="2059818"/>
              <a:ext cx="16797" cy="2916978"/>
            </a:xfrm>
            <a:prstGeom prst="bentConnector3">
              <a:avLst>
                <a:gd name="adj1" fmla="val -1360957"/>
              </a:avLst>
            </a:prstGeom>
            <a:ln>
              <a:tailEnd type="triangle"/>
            </a:ln>
          </p:spPr>
          <p:style>
            <a:lnRef idx="2">
              <a:schemeClr val="dk1"/>
            </a:lnRef>
            <a:fillRef idx="0">
              <a:schemeClr val="dk1"/>
            </a:fillRef>
            <a:effectRef idx="1">
              <a:schemeClr val="dk1"/>
            </a:effectRef>
            <a:fontRef idx="minor">
              <a:schemeClr val="tx1"/>
            </a:fontRef>
          </p:style>
        </p:cxnSp>
        <p:cxnSp>
          <p:nvCxnSpPr>
            <p:cNvPr id="112" name="Elbow Connector 111">
              <a:extLst>
                <a:ext uri="{FF2B5EF4-FFF2-40B4-BE49-F238E27FC236}">
                  <a16:creationId xmlns:a16="http://schemas.microsoft.com/office/drawing/2014/main" id="{2B8E0573-E45B-A5BE-04BC-1E4E839DEA7B}"/>
                </a:ext>
              </a:extLst>
            </p:cNvPr>
            <p:cNvCxnSpPr>
              <a:cxnSpLocks/>
              <a:stCxn id="113" idx="0"/>
              <a:endCxn id="131" idx="0"/>
            </p:cNvCxnSpPr>
            <p:nvPr/>
          </p:nvCxnSpPr>
          <p:spPr>
            <a:xfrm rot="16200000" flipH="1">
              <a:off x="9879893" y="3063661"/>
              <a:ext cx="16425" cy="909665"/>
            </a:xfrm>
            <a:prstGeom prst="bentConnector3">
              <a:avLst>
                <a:gd name="adj1" fmla="val -1391781"/>
              </a:avLst>
            </a:prstGeom>
            <a:ln>
              <a:tailEnd type="triangle"/>
            </a:ln>
          </p:spPr>
          <p:style>
            <a:lnRef idx="2">
              <a:schemeClr val="dk1"/>
            </a:lnRef>
            <a:fillRef idx="0">
              <a:schemeClr val="dk1"/>
            </a:fillRef>
            <a:effectRef idx="1">
              <a:schemeClr val="dk1"/>
            </a:effectRef>
            <a:fontRef idx="minor">
              <a:schemeClr val="tx1"/>
            </a:fontRef>
          </p:style>
        </p:cxnSp>
      </p:grpSp>
      <p:grpSp>
        <p:nvGrpSpPr>
          <p:cNvPr id="7" name="Group 6">
            <a:extLst>
              <a:ext uri="{FF2B5EF4-FFF2-40B4-BE49-F238E27FC236}">
                <a16:creationId xmlns:a16="http://schemas.microsoft.com/office/drawing/2014/main" id="{673270AE-C3C2-667E-C722-489DA9ABB7CD}"/>
              </a:ext>
            </a:extLst>
          </p:cNvPr>
          <p:cNvGrpSpPr/>
          <p:nvPr/>
        </p:nvGrpSpPr>
        <p:grpSpPr>
          <a:xfrm>
            <a:off x="444128" y="2681072"/>
            <a:ext cx="2967640" cy="3020302"/>
            <a:chOff x="1045245" y="3607228"/>
            <a:chExt cx="2967640" cy="3020302"/>
          </a:xfrm>
        </p:grpSpPr>
        <p:sp>
          <p:nvSpPr>
            <p:cNvPr id="8" name="Rounded Rectangle 7">
              <a:extLst>
                <a:ext uri="{FF2B5EF4-FFF2-40B4-BE49-F238E27FC236}">
                  <a16:creationId xmlns:a16="http://schemas.microsoft.com/office/drawing/2014/main" id="{836D1115-29DF-E84F-0E1A-ED3AD8B84126}"/>
                </a:ext>
              </a:extLst>
            </p:cNvPr>
            <p:cNvSpPr/>
            <p:nvPr/>
          </p:nvSpPr>
          <p:spPr>
            <a:xfrm>
              <a:off x="1045245" y="4053008"/>
              <a:ext cx="2855909" cy="2574522"/>
            </a:xfrm>
            <a:prstGeom prst="roundRect">
              <a:avLst>
                <a:gd name="adj" fmla="val 9184"/>
              </a:avLst>
            </a:prstGeom>
            <a:solidFill>
              <a:srgbClr val="80B2D4">
                <a:alpha val="50196"/>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9" name="Content Placeholder 2">
              <a:extLst>
                <a:ext uri="{FF2B5EF4-FFF2-40B4-BE49-F238E27FC236}">
                  <a16:creationId xmlns:a16="http://schemas.microsoft.com/office/drawing/2014/main" id="{A39420FD-BCD6-8676-82F5-5F2DE9706B9A}"/>
                </a:ext>
              </a:extLst>
            </p:cNvPr>
            <p:cNvSpPr txBox="1">
              <a:spLocks/>
            </p:cNvSpPr>
            <p:nvPr/>
          </p:nvSpPr>
          <p:spPr>
            <a:xfrm>
              <a:off x="1248566" y="3607228"/>
              <a:ext cx="2449266" cy="651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atin typeface="Times New Roman" panose="02020603050405020304" pitchFamily="18" charset="0"/>
                  <a:cs typeface="Times New Roman" panose="02020603050405020304" pitchFamily="18" charset="0"/>
                </a:rPr>
                <a:t>Graph database</a:t>
              </a:r>
            </a:p>
          </p:txBody>
        </p:sp>
        <p:grpSp>
          <p:nvGrpSpPr>
            <p:cNvPr id="10" name="Group 9">
              <a:extLst>
                <a:ext uri="{FF2B5EF4-FFF2-40B4-BE49-F238E27FC236}">
                  <a16:creationId xmlns:a16="http://schemas.microsoft.com/office/drawing/2014/main" id="{915321A5-1150-90BC-B6F9-2EB31FDF173C}"/>
                </a:ext>
              </a:extLst>
            </p:cNvPr>
            <p:cNvGrpSpPr/>
            <p:nvPr/>
          </p:nvGrpSpPr>
          <p:grpSpPr>
            <a:xfrm>
              <a:off x="1146405" y="4216885"/>
              <a:ext cx="2866480" cy="2387960"/>
              <a:chOff x="7880268" y="1948202"/>
              <a:chExt cx="2866480" cy="2387960"/>
            </a:xfrm>
          </p:grpSpPr>
          <p:grpSp>
            <p:nvGrpSpPr>
              <p:cNvPr id="11" name="Group 10">
                <a:extLst>
                  <a:ext uri="{FF2B5EF4-FFF2-40B4-BE49-F238E27FC236}">
                    <a16:creationId xmlns:a16="http://schemas.microsoft.com/office/drawing/2014/main" id="{5F67D397-F810-2474-B1E7-5C353083EFA8}"/>
                  </a:ext>
                </a:extLst>
              </p:cNvPr>
              <p:cNvGrpSpPr/>
              <p:nvPr/>
            </p:nvGrpSpPr>
            <p:grpSpPr>
              <a:xfrm>
                <a:off x="7880268" y="2521838"/>
                <a:ext cx="2527484" cy="1814324"/>
                <a:chOff x="7508240" y="1864962"/>
                <a:chExt cx="2527484" cy="1814324"/>
              </a:xfrm>
            </p:grpSpPr>
            <p:grpSp>
              <p:nvGrpSpPr>
                <p:cNvPr id="15" name="Group 14">
                  <a:extLst>
                    <a:ext uri="{FF2B5EF4-FFF2-40B4-BE49-F238E27FC236}">
                      <a16:creationId xmlns:a16="http://schemas.microsoft.com/office/drawing/2014/main" id="{8891EA64-F198-3720-0935-B061F2E66269}"/>
                    </a:ext>
                  </a:extLst>
                </p:cNvPr>
                <p:cNvGrpSpPr/>
                <p:nvPr/>
              </p:nvGrpSpPr>
              <p:grpSpPr>
                <a:xfrm>
                  <a:off x="7508240" y="1864962"/>
                  <a:ext cx="931238" cy="818643"/>
                  <a:chOff x="242280" y="4679956"/>
                  <a:chExt cx="931238" cy="818643"/>
                </a:xfrm>
              </p:grpSpPr>
              <p:sp>
                <p:nvSpPr>
                  <p:cNvPr id="27" name="Oval 26">
                    <a:extLst>
                      <a:ext uri="{FF2B5EF4-FFF2-40B4-BE49-F238E27FC236}">
                        <a16:creationId xmlns:a16="http://schemas.microsoft.com/office/drawing/2014/main" id="{61C392C8-8592-20A7-FD13-A3DF8B10581F}"/>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28" name="Content Placeholder 2">
                    <a:extLst>
                      <a:ext uri="{FF2B5EF4-FFF2-40B4-BE49-F238E27FC236}">
                        <a16:creationId xmlns:a16="http://schemas.microsoft.com/office/drawing/2014/main" id="{03D13C17-41CF-AD30-C4E8-FED56FCD6686}"/>
                      </a:ext>
                    </a:extLst>
                  </p:cNvPr>
                  <p:cNvSpPr txBox="1">
                    <a:spLocks/>
                  </p:cNvSpPr>
                  <p:nvPr/>
                </p:nvSpPr>
                <p:spPr>
                  <a:xfrm>
                    <a:off x="242280" y="4852263"/>
                    <a:ext cx="931238" cy="474029"/>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Consolas" panose="020B0609020204030204" pitchFamily="49" charset="0"/>
                        <a:cs typeface="Consolas" panose="020B0609020204030204" pitchFamily="49" charset="0"/>
                      </a:rPr>
                      <a:t>Alice</a:t>
                    </a:r>
                    <a:endParaRPr lang="en-US">
                      <a:latin typeface="Consolas" panose="020B0609020204030204" pitchFamily="49" charset="0"/>
                      <a:cs typeface="Consolas" panose="020B0609020204030204" pitchFamily="49" charset="0"/>
                    </a:endParaRPr>
                  </a:p>
                </p:txBody>
              </p:sp>
            </p:grpSp>
            <p:cxnSp>
              <p:nvCxnSpPr>
                <p:cNvPr id="16" name="Straight Arrow Connector 15">
                  <a:extLst>
                    <a:ext uri="{FF2B5EF4-FFF2-40B4-BE49-F238E27FC236}">
                      <a16:creationId xmlns:a16="http://schemas.microsoft.com/office/drawing/2014/main" id="{CF7E8597-FC5C-9054-5E0F-7EB4BD04DCA9}"/>
                    </a:ext>
                  </a:extLst>
                </p:cNvPr>
                <p:cNvCxnSpPr>
                  <a:cxnSpLocks/>
                  <a:stCxn id="27" idx="6"/>
                  <a:endCxn id="23" idx="2"/>
                </p:cNvCxnSpPr>
                <p:nvPr/>
              </p:nvCxnSpPr>
              <p:spPr>
                <a:xfrm>
                  <a:off x="8383181" y="2274284"/>
                  <a:ext cx="77760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85BBE1F-1782-632F-E12A-18D820DE36E0}"/>
                    </a:ext>
                  </a:extLst>
                </p:cNvPr>
                <p:cNvGrpSpPr/>
                <p:nvPr/>
              </p:nvGrpSpPr>
              <p:grpSpPr>
                <a:xfrm>
                  <a:off x="7508240" y="2860643"/>
                  <a:ext cx="931238" cy="818643"/>
                  <a:chOff x="242280" y="4679956"/>
                  <a:chExt cx="931238" cy="818643"/>
                </a:xfrm>
              </p:grpSpPr>
              <p:sp>
                <p:nvSpPr>
                  <p:cNvPr id="25" name="Oval 24">
                    <a:extLst>
                      <a:ext uri="{FF2B5EF4-FFF2-40B4-BE49-F238E27FC236}">
                        <a16:creationId xmlns:a16="http://schemas.microsoft.com/office/drawing/2014/main" id="{E41FBA3A-4301-70B0-4381-8C73B178DA31}"/>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26" name="Content Placeholder 2">
                    <a:extLst>
                      <a:ext uri="{FF2B5EF4-FFF2-40B4-BE49-F238E27FC236}">
                        <a16:creationId xmlns:a16="http://schemas.microsoft.com/office/drawing/2014/main" id="{DD8A4E2E-957B-51F7-E26F-9A3FB2D94229}"/>
                      </a:ext>
                    </a:extLst>
                  </p:cNvPr>
                  <p:cNvSpPr txBox="1">
                    <a:spLocks/>
                  </p:cNvSpPr>
                  <p:nvPr/>
                </p:nvSpPr>
                <p:spPr>
                  <a:xfrm>
                    <a:off x="242280" y="4852263"/>
                    <a:ext cx="931238" cy="474029"/>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Consolas" panose="020B0609020204030204" pitchFamily="49" charset="0"/>
                        <a:cs typeface="Consolas" panose="020B0609020204030204" pitchFamily="49" charset="0"/>
                      </a:rPr>
                      <a:t>Bob</a:t>
                    </a: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E111341A-F1B7-4B44-C8EB-7EF3439AF4E5}"/>
                    </a:ext>
                  </a:extLst>
                </p:cNvPr>
                <p:cNvGrpSpPr/>
                <p:nvPr/>
              </p:nvGrpSpPr>
              <p:grpSpPr>
                <a:xfrm>
                  <a:off x="9104486" y="1864962"/>
                  <a:ext cx="931238" cy="818643"/>
                  <a:chOff x="242280" y="4679956"/>
                  <a:chExt cx="931238" cy="818643"/>
                </a:xfrm>
              </p:grpSpPr>
              <p:sp>
                <p:nvSpPr>
                  <p:cNvPr id="23" name="Oval 22">
                    <a:extLst>
                      <a:ext uri="{FF2B5EF4-FFF2-40B4-BE49-F238E27FC236}">
                        <a16:creationId xmlns:a16="http://schemas.microsoft.com/office/drawing/2014/main" id="{1711D6EF-DD29-1AD7-3DA9-C4113BFDFAB9}"/>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24" name="Content Placeholder 2">
                    <a:extLst>
                      <a:ext uri="{FF2B5EF4-FFF2-40B4-BE49-F238E27FC236}">
                        <a16:creationId xmlns:a16="http://schemas.microsoft.com/office/drawing/2014/main" id="{57BBEDB3-FE66-4B70-19E8-E3383BAB0157}"/>
                      </a:ext>
                    </a:extLst>
                  </p:cNvPr>
                  <p:cNvSpPr txBox="1">
                    <a:spLocks/>
                  </p:cNvSpPr>
                  <p:nvPr/>
                </p:nvSpPr>
                <p:spPr>
                  <a:xfrm>
                    <a:off x="242280" y="4852263"/>
                    <a:ext cx="931238" cy="474029"/>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Consolas" panose="020B0609020204030204" pitchFamily="49" charset="0"/>
                        <a:cs typeface="Consolas" panose="020B0609020204030204" pitchFamily="49" charset="0"/>
                      </a:rPr>
                      <a:t>IT</a:t>
                    </a:r>
                    <a:endParaRPr lang="en-US">
                      <a:latin typeface="Consolas" panose="020B0609020204030204" pitchFamily="49" charset="0"/>
                      <a:cs typeface="Consolas" panose="020B0609020204030204" pitchFamily="49" charset="0"/>
                    </a:endParaRPr>
                  </a:p>
                </p:txBody>
              </p:sp>
            </p:grpSp>
            <p:grpSp>
              <p:nvGrpSpPr>
                <p:cNvPr id="19" name="Group 18">
                  <a:extLst>
                    <a:ext uri="{FF2B5EF4-FFF2-40B4-BE49-F238E27FC236}">
                      <a16:creationId xmlns:a16="http://schemas.microsoft.com/office/drawing/2014/main" id="{B7938795-E913-4F12-D490-A5702259EEB7}"/>
                    </a:ext>
                  </a:extLst>
                </p:cNvPr>
                <p:cNvGrpSpPr/>
                <p:nvPr/>
              </p:nvGrpSpPr>
              <p:grpSpPr>
                <a:xfrm>
                  <a:off x="9104486" y="2860643"/>
                  <a:ext cx="931238" cy="818643"/>
                  <a:chOff x="242280" y="4679956"/>
                  <a:chExt cx="931238" cy="818643"/>
                </a:xfrm>
              </p:grpSpPr>
              <p:sp>
                <p:nvSpPr>
                  <p:cNvPr id="21" name="Oval 20">
                    <a:extLst>
                      <a:ext uri="{FF2B5EF4-FFF2-40B4-BE49-F238E27FC236}">
                        <a16:creationId xmlns:a16="http://schemas.microsoft.com/office/drawing/2014/main" id="{A1182049-69B8-28AA-6217-FB00B5410948}"/>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22" name="Content Placeholder 2">
                    <a:extLst>
                      <a:ext uri="{FF2B5EF4-FFF2-40B4-BE49-F238E27FC236}">
                        <a16:creationId xmlns:a16="http://schemas.microsoft.com/office/drawing/2014/main" id="{F8B8CC2F-CD1C-0D3E-2B4F-E7D02E05A350}"/>
                      </a:ext>
                    </a:extLst>
                  </p:cNvPr>
                  <p:cNvSpPr txBox="1">
                    <a:spLocks/>
                  </p:cNvSpPr>
                  <p:nvPr/>
                </p:nvSpPr>
                <p:spPr>
                  <a:xfrm>
                    <a:off x="242280" y="4852263"/>
                    <a:ext cx="931238" cy="474029"/>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Consolas" panose="020B0609020204030204" pitchFamily="49" charset="0"/>
                        <a:cs typeface="Consolas" panose="020B0609020204030204" pitchFamily="49" charset="0"/>
                      </a:rPr>
                      <a:t>MRK</a:t>
                    </a:r>
                    <a:endParaRPr lang="en-US">
                      <a:latin typeface="Consolas" panose="020B0609020204030204" pitchFamily="49" charset="0"/>
                      <a:cs typeface="Consolas" panose="020B0609020204030204" pitchFamily="49" charset="0"/>
                    </a:endParaRPr>
                  </a:p>
                </p:txBody>
              </p:sp>
            </p:grpSp>
            <p:cxnSp>
              <p:nvCxnSpPr>
                <p:cNvPr id="20" name="Straight Arrow Connector 19">
                  <a:extLst>
                    <a:ext uri="{FF2B5EF4-FFF2-40B4-BE49-F238E27FC236}">
                      <a16:creationId xmlns:a16="http://schemas.microsoft.com/office/drawing/2014/main" id="{AD26B60E-A364-89DF-82DC-0872521C2DB1}"/>
                    </a:ext>
                  </a:extLst>
                </p:cNvPr>
                <p:cNvCxnSpPr>
                  <a:cxnSpLocks/>
                  <a:stCxn id="25" idx="6"/>
                  <a:endCxn id="23" idx="2"/>
                </p:cNvCxnSpPr>
                <p:nvPr/>
              </p:nvCxnSpPr>
              <p:spPr>
                <a:xfrm flipV="1">
                  <a:off x="8383181" y="2274284"/>
                  <a:ext cx="777603" cy="99568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2" name="Content Placeholder 2">
                <a:extLst>
                  <a:ext uri="{FF2B5EF4-FFF2-40B4-BE49-F238E27FC236}">
                    <a16:creationId xmlns:a16="http://schemas.microsoft.com/office/drawing/2014/main" id="{F7C21F7A-CF7D-51B0-48F0-687FFF528B1A}"/>
                  </a:ext>
                </a:extLst>
              </p:cNvPr>
              <p:cNvSpPr txBox="1">
                <a:spLocks/>
              </p:cNvSpPr>
              <p:nvPr/>
            </p:nvSpPr>
            <p:spPr>
              <a:xfrm>
                <a:off x="7936829" y="1954553"/>
                <a:ext cx="1270234"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Consolas" panose="020B0609020204030204" pitchFamily="49" charset="0"/>
                    <a:cs typeface="Consolas" panose="020B0609020204030204" pitchFamily="49" charset="0"/>
                  </a:rPr>
                  <a:t>EMP</a:t>
                </a:r>
                <a:endParaRPr lang="en-US">
                  <a:latin typeface="Consolas" panose="020B0609020204030204" pitchFamily="49" charset="0"/>
                  <a:cs typeface="Consolas" panose="020B0609020204030204" pitchFamily="49" charset="0"/>
                </a:endParaRPr>
              </a:p>
            </p:txBody>
          </p:sp>
          <p:sp>
            <p:nvSpPr>
              <p:cNvPr id="13" name="Content Placeholder 2">
                <a:extLst>
                  <a:ext uri="{FF2B5EF4-FFF2-40B4-BE49-F238E27FC236}">
                    <a16:creationId xmlns:a16="http://schemas.microsoft.com/office/drawing/2014/main" id="{D7D444C2-FAC1-892F-E444-5CEB63B0BB2B}"/>
                  </a:ext>
                </a:extLst>
              </p:cNvPr>
              <p:cNvSpPr txBox="1">
                <a:spLocks/>
              </p:cNvSpPr>
              <p:nvPr/>
            </p:nvSpPr>
            <p:spPr>
              <a:xfrm>
                <a:off x="9476514" y="1948202"/>
                <a:ext cx="1270234"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Consolas" panose="020B0609020204030204" pitchFamily="49" charset="0"/>
                    <a:cs typeface="Consolas" panose="020B0609020204030204" pitchFamily="49" charset="0"/>
                  </a:rPr>
                  <a:t>DEPT</a:t>
                </a:r>
                <a:endParaRPr lang="en-US">
                  <a:latin typeface="Consolas" panose="020B0609020204030204" pitchFamily="49" charset="0"/>
                  <a:cs typeface="Consolas" panose="020B0609020204030204" pitchFamily="49" charset="0"/>
                </a:endParaRPr>
              </a:p>
            </p:txBody>
          </p:sp>
          <p:sp>
            <p:nvSpPr>
              <p:cNvPr id="14" name="Content Placeholder 2">
                <a:extLst>
                  <a:ext uri="{FF2B5EF4-FFF2-40B4-BE49-F238E27FC236}">
                    <a16:creationId xmlns:a16="http://schemas.microsoft.com/office/drawing/2014/main" id="{2B443A8D-0FD5-6664-D525-1C56FD7C933D}"/>
                  </a:ext>
                </a:extLst>
              </p:cNvPr>
              <p:cNvSpPr txBox="1">
                <a:spLocks/>
              </p:cNvSpPr>
              <p:nvPr/>
            </p:nvSpPr>
            <p:spPr>
              <a:xfrm>
                <a:off x="8519333" y="2463481"/>
                <a:ext cx="1270234" cy="474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2000">
                    <a:latin typeface="Consolas" panose="020B0609020204030204" pitchFamily="49" charset="0"/>
                    <a:cs typeface="Consolas" panose="020B0609020204030204" pitchFamily="49" charset="0"/>
                  </a:rPr>
                  <a:t>WORK</a:t>
                </a:r>
                <a:endParaRPr lang="en-US" sz="2000">
                  <a:latin typeface="Consolas" panose="020B0609020204030204" pitchFamily="49" charset="0"/>
                  <a:cs typeface="Consolas" panose="020B0609020204030204" pitchFamily="49" charset="0"/>
                </a:endParaRPr>
              </a:p>
            </p:txBody>
          </p:sp>
        </p:grpSp>
      </p:grpSp>
      <p:sp>
        <p:nvSpPr>
          <p:cNvPr id="6" name="Content Placeholder 2">
            <a:extLst>
              <a:ext uri="{FF2B5EF4-FFF2-40B4-BE49-F238E27FC236}">
                <a16:creationId xmlns:a16="http://schemas.microsoft.com/office/drawing/2014/main" id="{E82038AD-2F15-40B2-FA9F-D4A031E309A7}"/>
              </a:ext>
            </a:extLst>
          </p:cNvPr>
          <p:cNvSpPr txBox="1">
            <a:spLocks/>
          </p:cNvSpPr>
          <p:nvPr/>
        </p:nvSpPr>
        <p:spPr>
          <a:xfrm>
            <a:off x="1750544" y="977125"/>
            <a:ext cx="8932050" cy="1641634"/>
          </a:xfrm>
          <a:prstGeom prst="rect">
            <a:avLst/>
          </a:prstGeom>
          <a:ln w="381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Consolas" panose="020B0609020204030204" pitchFamily="49" charset="0"/>
                <a:cs typeface="Consolas" panose="020B0609020204030204" pitchFamily="49" charset="0"/>
              </a:rPr>
              <a:t>EMP(id, name) -&gt; EMP’(id, name)</a:t>
            </a:r>
          </a:p>
          <a:p>
            <a:pPr marL="0" indent="0" algn="ctr">
              <a:buNone/>
            </a:pPr>
            <a:r>
              <a:rPr lang="en-US" sz="2400" dirty="0">
                <a:latin typeface="Consolas" panose="020B0609020204030204" pitchFamily="49" charset="0"/>
                <a:cs typeface="Consolas" panose="020B0609020204030204" pitchFamily="49" charset="0"/>
              </a:rPr>
              <a:t>DEPT(id, name) -&gt; DEPT’(id, name)</a:t>
            </a:r>
          </a:p>
          <a:p>
            <a:pPr marL="0" indent="0" algn="ctr">
              <a:buNone/>
            </a:pPr>
            <a:r>
              <a:rPr lang="en-US" sz="2400" dirty="0">
                <a:latin typeface="Consolas" panose="020B0609020204030204" pitchFamily="49" charset="0"/>
                <a:cs typeface="Consolas" panose="020B0609020204030204" pitchFamily="49" charset="0"/>
              </a:rPr>
              <a:t>WORK(</a:t>
            </a:r>
            <a:r>
              <a:rPr lang="en-US" sz="2400" dirty="0" err="1">
                <a:latin typeface="Consolas" panose="020B0609020204030204" pitchFamily="49" charset="0"/>
                <a:cs typeface="Consolas" panose="020B0609020204030204" pitchFamily="49" charset="0"/>
              </a:rPr>
              <a:t>wid</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src</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tgt</a:t>
            </a:r>
            <a:r>
              <a:rPr lang="en-US" sz="2400" dirty="0">
                <a:latin typeface="Consolas" panose="020B0609020204030204" pitchFamily="49" charset="0"/>
                <a:cs typeface="Consolas" panose="020B0609020204030204" pitchFamily="49" charset="0"/>
              </a:rPr>
              <a:t>) -&gt; WORK’(</a:t>
            </a:r>
            <a:r>
              <a:rPr lang="en-US" sz="2400" dirty="0" err="1">
                <a:latin typeface="Consolas" panose="020B0609020204030204" pitchFamily="49" charset="0"/>
                <a:cs typeface="Consolas" panose="020B0609020204030204" pitchFamily="49" charset="0"/>
              </a:rPr>
              <a:t>wid</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src</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tgt</a:t>
            </a:r>
            <a:r>
              <a:rPr lang="en-US" sz="2400" dirty="0">
                <a:latin typeface="Consolas" panose="020B0609020204030204" pitchFamily="49" charset="0"/>
                <a:cs typeface="Consolas" panose="020B0609020204030204" pitchFamily="49" charset="0"/>
              </a:rPr>
              <a:t>)</a:t>
            </a:r>
          </a:p>
        </p:txBody>
      </p:sp>
      <p:sp>
        <p:nvSpPr>
          <p:cNvPr id="34" name="Rounded Rectangle 33">
            <a:extLst>
              <a:ext uri="{FF2B5EF4-FFF2-40B4-BE49-F238E27FC236}">
                <a16:creationId xmlns:a16="http://schemas.microsoft.com/office/drawing/2014/main" id="{F12C3494-40FC-9202-9784-835C15135C3A}"/>
              </a:ext>
            </a:extLst>
          </p:cNvPr>
          <p:cNvSpPr/>
          <p:nvPr/>
        </p:nvSpPr>
        <p:spPr>
          <a:xfrm>
            <a:off x="141005" y="5857072"/>
            <a:ext cx="11909990" cy="853759"/>
          </a:xfrm>
          <a:prstGeom prst="roundRect">
            <a:avLst/>
          </a:prstGeom>
          <a:solidFill>
            <a:srgbClr val="C2F1C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sz="3200" dirty="0">
                <a:solidFill>
                  <a:schemeClr val="tx1"/>
                </a:solidFill>
                <a:latin typeface="Times New Roman" panose="02020603050405020304" pitchFamily="18" charset="0"/>
                <a:cs typeface="Times New Roman" panose="02020603050405020304" pitchFamily="18" charset="0"/>
              </a:rPr>
              <a:t>Standard transformer converts any graph database into a relational one.</a:t>
            </a:r>
          </a:p>
        </p:txBody>
      </p:sp>
    </p:spTree>
    <p:extLst>
      <p:ext uri="{BB962C8B-B14F-4D97-AF65-F5344CB8AC3E}">
        <p14:creationId xmlns:p14="http://schemas.microsoft.com/office/powerpoint/2010/main" val="351881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3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70CA3-40F9-460D-D3F9-3A65880F566E}"/>
            </a:ext>
          </a:extLst>
        </p:cNvPr>
        <p:cNvGrpSpPr/>
        <p:nvPr/>
      </p:nvGrpSpPr>
      <p:grpSpPr>
        <a:xfrm>
          <a:off x="0" y="0"/>
          <a:ext cx="0" cy="0"/>
          <a:chOff x="0" y="0"/>
          <a:chExt cx="0" cy="0"/>
        </a:xfrm>
      </p:grpSpPr>
      <p:sp>
        <p:nvSpPr>
          <p:cNvPr id="33" name="Rounded Rectangle 32">
            <a:extLst>
              <a:ext uri="{FF2B5EF4-FFF2-40B4-BE49-F238E27FC236}">
                <a16:creationId xmlns:a16="http://schemas.microsoft.com/office/drawing/2014/main" id="{ECCF797B-386E-1916-D520-8862AD1B9470}"/>
              </a:ext>
            </a:extLst>
          </p:cNvPr>
          <p:cNvSpPr/>
          <p:nvPr/>
        </p:nvSpPr>
        <p:spPr>
          <a:xfrm>
            <a:off x="9185641" y="2300609"/>
            <a:ext cx="2188800" cy="3854197"/>
          </a:xfrm>
          <a:prstGeom prst="roundRect">
            <a:avLst>
              <a:gd name="adj" fmla="val 9184"/>
            </a:avLst>
          </a:prstGeom>
          <a:solidFill>
            <a:srgbClr val="FEFFB3">
              <a:alpha val="29804"/>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18" name="Rounded Rectangle 17">
            <a:extLst>
              <a:ext uri="{FF2B5EF4-FFF2-40B4-BE49-F238E27FC236}">
                <a16:creationId xmlns:a16="http://schemas.microsoft.com/office/drawing/2014/main" id="{0D7F6C20-D359-97DD-E463-0F6A45E96C47}"/>
              </a:ext>
            </a:extLst>
          </p:cNvPr>
          <p:cNvSpPr/>
          <p:nvPr/>
        </p:nvSpPr>
        <p:spPr>
          <a:xfrm>
            <a:off x="4913368" y="2308765"/>
            <a:ext cx="2188800" cy="3854197"/>
          </a:xfrm>
          <a:prstGeom prst="roundRect">
            <a:avLst>
              <a:gd name="adj" fmla="val 9184"/>
            </a:avLst>
          </a:prstGeom>
          <a:solidFill>
            <a:srgbClr val="FBE3D6">
              <a:alpha val="29804"/>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DA8F66-6777-B8EC-A078-4A80D461BE93}"/>
              </a:ext>
            </a:extLst>
          </p:cNvPr>
          <p:cNvSpPr>
            <a:spLocks noGrp="1"/>
          </p:cNvSpPr>
          <p:nvPr>
            <p:ph type="title"/>
          </p:nvPr>
        </p:nvSpPr>
        <p:spPr>
          <a:xfrm>
            <a:off x="298578" y="0"/>
            <a:ext cx="11291595" cy="1325563"/>
          </a:xfrm>
        </p:spPr>
        <p:txBody>
          <a:bodyPr/>
          <a:lstStyle/>
          <a:p>
            <a:r>
              <a:rPr lang="en-US">
                <a:latin typeface="Times New Roman" panose="02020603050405020304" pitchFamily="18" charset="0"/>
                <a:cs typeface="Times New Roman" panose="02020603050405020304" pitchFamily="18" charset="0"/>
              </a:rPr>
              <a:t>Reduction to SQL equivalence checking</a:t>
            </a:r>
          </a:p>
        </p:txBody>
      </p:sp>
      <p:sp>
        <p:nvSpPr>
          <p:cNvPr id="4" name="Slide Number Placeholder 3">
            <a:extLst>
              <a:ext uri="{FF2B5EF4-FFF2-40B4-BE49-F238E27FC236}">
                <a16:creationId xmlns:a16="http://schemas.microsoft.com/office/drawing/2014/main" id="{3D63549D-FEBB-90B5-F252-809682AC0393}"/>
              </a:ext>
            </a:extLst>
          </p:cNvPr>
          <p:cNvSpPr>
            <a:spLocks noGrp="1"/>
          </p:cNvSpPr>
          <p:nvPr>
            <p:ph type="sldNum" sz="quarter" idx="12"/>
          </p:nvPr>
        </p:nvSpPr>
        <p:spPr/>
        <p:txBody>
          <a:bodyPr/>
          <a:lstStyle/>
          <a:p>
            <a:fld id="{57F7F20E-81D6-3F40-8E47-D9C4E37B2262}" type="slidenum">
              <a:rPr lang="en-US" smtClean="0"/>
              <a:t>17</a:t>
            </a:fld>
            <a:endParaRPr lang="en-US"/>
          </a:p>
        </p:txBody>
      </p:sp>
      <p:sp>
        <p:nvSpPr>
          <p:cNvPr id="61" name="Rounded Rectangle 60">
            <a:extLst>
              <a:ext uri="{FF2B5EF4-FFF2-40B4-BE49-F238E27FC236}">
                <a16:creationId xmlns:a16="http://schemas.microsoft.com/office/drawing/2014/main" id="{BC08549B-81F9-8B28-A17D-62E748EAE6B8}"/>
              </a:ext>
            </a:extLst>
          </p:cNvPr>
          <p:cNvSpPr/>
          <p:nvPr/>
        </p:nvSpPr>
        <p:spPr>
          <a:xfrm>
            <a:off x="740250" y="2300609"/>
            <a:ext cx="2188800" cy="3854197"/>
          </a:xfrm>
          <a:prstGeom prst="roundRect">
            <a:avLst>
              <a:gd name="adj" fmla="val 9184"/>
            </a:avLst>
          </a:prstGeom>
          <a:solidFill>
            <a:srgbClr val="80B2D4">
              <a:alpha val="29804"/>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66" name="Content Placeholder 2">
            <a:extLst>
              <a:ext uri="{FF2B5EF4-FFF2-40B4-BE49-F238E27FC236}">
                <a16:creationId xmlns:a16="http://schemas.microsoft.com/office/drawing/2014/main" id="{6B1445DD-C240-A5BE-ADBF-FA05289A0FC1}"/>
              </a:ext>
            </a:extLst>
          </p:cNvPr>
          <p:cNvSpPr txBox="1">
            <a:spLocks/>
          </p:cNvSpPr>
          <p:nvPr/>
        </p:nvSpPr>
        <p:spPr>
          <a:xfrm>
            <a:off x="793518" y="3561273"/>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Graph</a:t>
            </a:r>
            <a:r>
              <a:rPr lang="en-US" sz="2400" b="1">
                <a:solidFill>
                  <a:schemeClr val="bg2">
                    <a:lumMod val="90000"/>
                  </a:schemeClr>
                </a:solidFill>
                <a:latin typeface="Times New Roman" panose="02020603050405020304" pitchFamily="18" charset="0"/>
                <a:cs typeface="Times New Roman" panose="02020603050405020304" pitchFamily="18" charset="0"/>
              </a:rPr>
              <a:t> </a:t>
            </a:r>
            <a:r>
              <a:rPr lang="en-US" sz="2400">
                <a:solidFill>
                  <a:schemeClr val="tx1">
                    <a:lumMod val="50000"/>
                    <a:lumOff val="50000"/>
                  </a:schemeClr>
                </a:solidFill>
                <a:latin typeface="Times New Roman" panose="02020603050405020304" pitchFamily="18" charset="0"/>
                <a:cs typeface="Times New Roman" panose="02020603050405020304" pitchFamily="18" charset="0"/>
              </a:rPr>
              <a:t>DB</a:t>
            </a:r>
          </a:p>
        </p:txBody>
      </p:sp>
      <p:sp>
        <p:nvSpPr>
          <p:cNvPr id="95" name="Freeform 94">
            <a:extLst>
              <a:ext uri="{FF2B5EF4-FFF2-40B4-BE49-F238E27FC236}">
                <a16:creationId xmlns:a16="http://schemas.microsoft.com/office/drawing/2014/main" id="{7D694945-F16F-DBFF-D858-73EF4544DE59}"/>
              </a:ext>
            </a:extLst>
          </p:cNvPr>
          <p:cNvSpPr/>
          <p:nvPr/>
        </p:nvSpPr>
        <p:spPr>
          <a:xfrm>
            <a:off x="1444818" y="1763803"/>
            <a:ext cx="8869614" cy="629945"/>
          </a:xfrm>
          <a:custGeom>
            <a:avLst/>
            <a:gdLst>
              <a:gd name="connsiteX0" fmla="*/ 9282896 w 9282896"/>
              <a:gd name="connsiteY0" fmla="*/ 1632045 h 1632045"/>
              <a:gd name="connsiteX1" fmla="*/ 6921661 w 9282896"/>
              <a:gd name="connsiteY1" fmla="*/ 463002 h 1632045"/>
              <a:gd name="connsiteX2" fmla="*/ 4572000 w 9282896"/>
              <a:gd name="connsiteY2" fmla="*/ 14 h 1632045"/>
              <a:gd name="connsiteX3" fmla="*/ 2106592 w 9282896"/>
              <a:gd name="connsiteY3" fmla="*/ 474576 h 1632045"/>
              <a:gd name="connsiteX4" fmla="*/ 0 w 9282896"/>
              <a:gd name="connsiteY4" fmla="*/ 1597321 h 1632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2896" h="1632045">
                <a:moveTo>
                  <a:pt x="9282896" y="1632045"/>
                </a:moveTo>
                <a:cubicBezTo>
                  <a:pt x="8494853" y="1183526"/>
                  <a:pt x="7706810" y="735007"/>
                  <a:pt x="6921661" y="463002"/>
                </a:cubicBezTo>
                <a:cubicBezTo>
                  <a:pt x="6136512" y="190997"/>
                  <a:pt x="5374511" y="-1915"/>
                  <a:pt x="4572000" y="14"/>
                </a:cubicBezTo>
                <a:cubicBezTo>
                  <a:pt x="3769489" y="1943"/>
                  <a:pt x="2868592" y="208358"/>
                  <a:pt x="2106592" y="474576"/>
                </a:cubicBezTo>
                <a:cubicBezTo>
                  <a:pt x="1344592" y="740794"/>
                  <a:pt x="672296" y="1169057"/>
                  <a:pt x="0" y="1597321"/>
                </a:cubicBezTo>
              </a:path>
            </a:pathLst>
          </a:custGeom>
          <a:noFill/>
          <a:ln w="127000">
            <a:solidFill>
              <a:srgbClr val="156082">
                <a:alpha val="29804"/>
              </a:srgbClr>
            </a:solidFill>
            <a:headEnd type="triangl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D2786843-A49E-7B31-51D2-A9B4133AAD53}"/>
              </a:ext>
            </a:extLst>
          </p:cNvPr>
          <p:cNvGrpSpPr/>
          <p:nvPr/>
        </p:nvGrpSpPr>
        <p:grpSpPr>
          <a:xfrm>
            <a:off x="5484252" y="2511656"/>
            <a:ext cx="986659" cy="989462"/>
            <a:chOff x="5484252" y="2511656"/>
            <a:chExt cx="986659" cy="989462"/>
          </a:xfrm>
        </p:grpSpPr>
        <p:sp>
          <p:nvSpPr>
            <p:cNvPr id="31" name="Rectangle 30">
              <a:extLst>
                <a:ext uri="{FF2B5EF4-FFF2-40B4-BE49-F238E27FC236}">
                  <a16:creationId xmlns:a16="http://schemas.microsoft.com/office/drawing/2014/main" id="{1C3F4FFD-F30D-E697-AF64-AE912F988562}"/>
                </a:ext>
              </a:extLst>
            </p:cNvPr>
            <p:cNvSpPr/>
            <p:nvPr/>
          </p:nvSpPr>
          <p:spPr>
            <a:xfrm>
              <a:off x="5488111" y="2525518"/>
              <a:ext cx="982800" cy="975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0B9F1EAC-8AFF-978A-4F3C-3CFB9BF774EA}"/>
                </a:ext>
              </a:extLst>
            </p:cNvPr>
            <p:cNvPicPr>
              <a:picLocks noChangeAspect="1"/>
            </p:cNvPicPr>
            <p:nvPr/>
          </p:nvPicPr>
          <p:blipFill>
            <a:blip r:embed="rId3"/>
            <a:stretch>
              <a:fillRect/>
            </a:stretch>
          </p:blipFill>
          <p:spPr>
            <a:xfrm>
              <a:off x="5484252" y="2511656"/>
              <a:ext cx="982782" cy="982782"/>
            </a:xfrm>
            <a:prstGeom prst="rect">
              <a:avLst/>
            </a:prstGeom>
          </p:spPr>
        </p:pic>
      </p:grpSp>
      <p:sp>
        <p:nvSpPr>
          <p:cNvPr id="96" name="Content Placeholder 2">
            <a:extLst>
              <a:ext uri="{FF2B5EF4-FFF2-40B4-BE49-F238E27FC236}">
                <a16:creationId xmlns:a16="http://schemas.microsoft.com/office/drawing/2014/main" id="{7113E7E2-D975-04B5-5065-AE2F67C2F13C}"/>
              </a:ext>
            </a:extLst>
          </p:cNvPr>
          <p:cNvSpPr txBox="1">
            <a:spLocks/>
          </p:cNvSpPr>
          <p:nvPr/>
        </p:nvSpPr>
        <p:spPr>
          <a:xfrm>
            <a:off x="4933990" y="1485922"/>
            <a:ext cx="2304552" cy="555762"/>
          </a:xfrm>
          <a:prstGeom prst="rect">
            <a:avLst/>
          </a:prstGeom>
          <a:solidFill>
            <a:schemeClr val="bg1"/>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User-provided transformer</a:t>
            </a:r>
          </a:p>
        </p:txBody>
      </p:sp>
      <p:grpSp>
        <p:nvGrpSpPr>
          <p:cNvPr id="3" name="Group 2">
            <a:extLst>
              <a:ext uri="{FF2B5EF4-FFF2-40B4-BE49-F238E27FC236}">
                <a16:creationId xmlns:a16="http://schemas.microsoft.com/office/drawing/2014/main" id="{419D17AB-2260-A9F7-5FB1-3683D7A08077}"/>
              </a:ext>
            </a:extLst>
          </p:cNvPr>
          <p:cNvGrpSpPr/>
          <p:nvPr/>
        </p:nvGrpSpPr>
        <p:grpSpPr>
          <a:xfrm>
            <a:off x="1234832" y="4314645"/>
            <a:ext cx="1096582" cy="1085248"/>
            <a:chOff x="772681" y="2586789"/>
            <a:chExt cx="1272047" cy="1258899"/>
          </a:xfrm>
        </p:grpSpPr>
        <p:pic>
          <p:nvPicPr>
            <p:cNvPr id="5" name="Picture 4">
              <a:extLst>
                <a:ext uri="{FF2B5EF4-FFF2-40B4-BE49-F238E27FC236}">
                  <a16:creationId xmlns:a16="http://schemas.microsoft.com/office/drawing/2014/main" id="{D73923EA-9662-EAE4-C9DC-BE4525EF7DEB}"/>
                </a:ext>
              </a:extLst>
            </p:cNvPr>
            <p:cNvPicPr>
              <a:picLocks noChangeAspect="1"/>
            </p:cNvPicPr>
            <p:nvPr/>
          </p:nvPicPr>
          <p:blipFill>
            <a:blip r:embed="rId4"/>
            <a:stretch>
              <a:fillRect/>
            </a:stretch>
          </p:blipFill>
          <p:spPr>
            <a:xfrm>
              <a:off x="772681" y="2586789"/>
              <a:ext cx="1258899" cy="1258899"/>
            </a:xfrm>
            <a:prstGeom prst="rect">
              <a:avLst/>
            </a:prstGeom>
          </p:spPr>
        </p:pic>
        <p:sp>
          <p:nvSpPr>
            <p:cNvPr id="6" name="Content Placeholder 2">
              <a:extLst>
                <a:ext uri="{FF2B5EF4-FFF2-40B4-BE49-F238E27FC236}">
                  <a16:creationId xmlns:a16="http://schemas.microsoft.com/office/drawing/2014/main" id="{4D900054-37A7-6E9C-1204-CE2A6E6F1889}"/>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Cypher</a:t>
              </a:r>
            </a:p>
          </p:txBody>
        </p:sp>
      </p:grpSp>
      <p:pic>
        <p:nvPicPr>
          <p:cNvPr id="7" name="Picture 6">
            <a:extLst>
              <a:ext uri="{FF2B5EF4-FFF2-40B4-BE49-F238E27FC236}">
                <a16:creationId xmlns:a16="http://schemas.microsoft.com/office/drawing/2014/main" id="{DB6B012A-035A-BD61-E44E-492DF46BBAA2}"/>
              </a:ext>
            </a:extLst>
          </p:cNvPr>
          <p:cNvPicPr>
            <a:picLocks noChangeAspect="1"/>
          </p:cNvPicPr>
          <p:nvPr/>
        </p:nvPicPr>
        <p:blipFill>
          <a:blip r:embed="rId5"/>
          <a:stretch>
            <a:fillRect/>
          </a:stretch>
        </p:blipFill>
        <p:spPr>
          <a:xfrm>
            <a:off x="1319585" y="2525518"/>
            <a:ext cx="982774" cy="975600"/>
          </a:xfrm>
          <a:prstGeom prst="rect">
            <a:avLst/>
          </a:prstGeom>
        </p:spPr>
      </p:pic>
      <p:sp>
        <p:nvSpPr>
          <p:cNvPr id="8" name="Content Placeholder 2">
            <a:extLst>
              <a:ext uri="{FF2B5EF4-FFF2-40B4-BE49-F238E27FC236}">
                <a16:creationId xmlns:a16="http://schemas.microsoft.com/office/drawing/2014/main" id="{C13C8E18-B5BD-18CF-3D7D-A7746E5FFE5B}"/>
              </a:ext>
            </a:extLst>
          </p:cNvPr>
          <p:cNvSpPr txBox="1">
            <a:spLocks/>
          </p:cNvSpPr>
          <p:nvPr/>
        </p:nvSpPr>
        <p:spPr>
          <a:xfrm>
            <a:off x="787851" y="5508141"/>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latin typeface="Times New Roman" panose="02020603050405020304" pitchFamily="18" charset="0"/>
                <a:cs typeface="Times New Roman" panose="02020603050405020304" pitchFamily="18" charset="0"/>
              </a:rPr>
              <a:t>Graph query</a:t>
            </a:r>
          </a:p>
        </p:txBody>
      </p:sp>
      <p:sp>
        <p:nvSpPr>
          <p:cNvPr id="19" name="Content Placeholder 2">
            <a:extLst>
              <a:ext uri="{FF2B5EF4-FFF2-40B4-BE49-F238E27FC236}">
                <a16:creationId xmlns:a16="http://schemas.microsoft.com/office/drawing/2014/main" id="{A89442FF-A3CA-EB31-9E77-F5F59BB6F721}"/>
              </a:ext>
            </a:extLst>
          </p:cNvPr>
          <p:cNvSpPr txBox="1">
            <a:spLocks/>
          </p:cNvSpPr>
          <p:nvPr/>
        </p:nvSpPr>
        <p:spPr>
          <a:xfrm>
            <a:off x="4966178" y="3569429"/>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latin typeface="Times New Roman" panose="02020603050405020304" pitchFamily="18" charset="0"/>
                <a:cs typeface="Times New Roman" panose="02020603050405020304" pitchFamily="18" charset="0"/>
              </a:rPr>
              <a:t>Induced relational DB</a:t>
            </a:r>
          </a:p>
        </p:txBody>
      </p:sp>
      <p:grpSp>
        <p:nvGrpSpPr>
          <p:cNvPr id="34" name="Group 33">
            <a:extLst>
              <a:ext uri="{FF2B5EF4-FFF2-40B4-BE49-F238E27FC236}">
                <a16:creationId xmlns:a16="http://schemas.microsoft.com/office/drawing/2014/main" id="{47BF6FF7-82AF-BEE6-F840-9CEF392FB1A0}"/>
              </a:ext>
            </a:extLst>
          </p:cNvPr>
          <p:cNvGrpSpPr/>
          <p:nvPr/>
        </p:nvGrpSpPr>
        <p:grpSpPr>
          <a:xfrm>
            <a:off x="9819955" y="2503500"/>
            <a:ext cx="986659" cy="989462"/>
            <a:chOff x="5484252" y="2511656"/>
            <a:chExt cx="986659" cy="989462"/>
          </a:xfrm>
        </p:grpSpPr>
        <p:sp>
          <p:nvSpPr>
            <p:cNvPr id="35" name="Rectangle 34">
              <a:extLst>
                <a:ext uri="{FF2B5EF4-FFF2-40B4-BE49-F238E27FC236}">
                  <a16:creationId xmlns:a16="http://schemas.microsoft.com/office/drawing/2014/main" id="{E1334E62-85D5-EDFA-0985-BAAD6D487BD9}"/>
                </a:ext>
              </a:extLst>
            </p:cNvPr>
            <p:cNvSpPr/>
            <p:nvPr/>
          </p:nvSpPr>
          <p:spPr>
            <a:xfrm>
              <a:off x="5488111" y="2525518"/>
              <a:ext cx="982800" cy="975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A5814F44-594A-BB80-9B98-48739EF2C26B}"/>
                </a:ext>
              </a:extLst>
            </p:cNvPr>
            <p:cNvPicPr>
              <a:picLocks noChangeAspect="1"/>
            </p:cNvPicPr>
            <p:nvPr/>
          </p:nvPicPr>
          <p:blipFill>
            <a:blip r:embed="rId3"/>
            <a:stretch>
              <a:fillRect/>
            </a:stretch>
          </p:blipFill>
          <p:spPr>
            <a:xfrm>
              <a:off x="5484252" y="2511656"/>
              <a:ext cx="982782" cy="982782"/>
            </a:xfrm>
            <a:prstGeom prst="rect">
              <a:avLst/>
            </a:prstGeom>
          </p:spPr>
        </p:pic>
      </p:grpSp>
      <p:sp>
        <p:nvSpPr>
          <p:cNvPr id="37" name="Content Placeholder 2">
            <a:extLst>
              <a:ext uri="{FF2B5EF4-FFF2-40B4-BE49-F238E27FC236}">
                <a16:creationId xmlns:a16="http://schemas.microsoft.com/office/drawing/2014/main" id="{780BAFE8-F4DB-1241-964A-C6108A6F307E}"/>
              </a:ext>
            </a:extLst>
          </p:cNvPr>
          <p:cNvSpPr txBox="1">
            <a:spLocks/>
          </p:cNvSpPr>
          <p:nvPr/>
        </p:nvSpPr>
        <p:spPr>
          <a:xfrm>
            <a:off x="9301881" y="3561273"/>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bg1">
                    <a:lumMod val="85000"/>
                  </a:schemeClr>
                </a:solidFill>
                <a:latin typeface="Times New Roman" panose="02020603050405020304" pitchFamily="18" charset="0"/>
                <a:cs typeface="Times New Roman" panose="02020603050405020304" pitchFamily="18" charset="0"/>
              </a:rPr>
              <a:t>Relational DB</a:t>
            </a:r>
          </a:p>
        </p:txBody>
      </p:sp>
      <p:grpSp>
        <p:nvGrpSpPr>
          <p:cNvPr id="38" name="Group 37">
            <a:extLst>
              <a:ext uri="{FF2B5EF4-FFF2-40B4-BE49-F238E27FC236}">
                <a16:creationId xmlns:a16="http://schemas.microsoft.com/office/drawing/2014/main" id="{AD2DD169-1E4B-22E5-EC24-E347C2B136D7}"/>
              </a:ext>
            </a:extLst>
          </p:cNvPr>
          <p:cNvGrpSpPr/>
          <p:nvPr/>
        </p:nvGrpSpPr>
        <p:grpSpPr>
          <a:xfrm>
            <a:off x="9743195" y="4314645"/>
            <a:ext cx="1096582" cy="1085248"/>
            <a:chOff x="772681" y="2586789"/>
            <a:chExt cx="1272047" cy="1258899"/>
          </a:xfrm>
        </p:grpSpPr>
        <p:pic>
          <p:nvPicPr>
            <p:cNvPr id="39" name="Picture 38">
              <a:extLst>
                <a:ext uri="{FF2B5EF4-FFF2-40B4-BE49-F238E27FC236}">
                  <a16:creationId xmlns:a16="http://schemas.microsoft.com/office/drawing/2014/main" id="{F8CBBBC3-51E4-F2B9-D50F-4CB5C68B70E6}"/>
                </a:ext>
              </a:extLst>
            </p:cNvPr>
            <p:cNvPicPr>
              <a:picLocks noChangeAspect="1"/>
            </p:cNvPicPr>
            <p:nvPr/>
          </p:nvPicPr>
          <p:blipFill>
            <a:blip r:embed="rId4"/>
            <a:stretch>
              <a:fillRect/>
            </a:stretch>
          </p:blipFill>
          <p:spPr>
            <a:xfrm>
              <a:off x="772681" y="2586789"/>
              <a:ext cx="1258899" cy="1258899"/>
            </a:xfrm>
            <a:prstGeom prst="rect">
              <a:avLst/>
            </a:prstGeom>
          </p:spPr>
        </p:pic>
        <p:sp>
          <p:nvSpPr>
            <p:cNvPr id="40" name="Content Placeholder 2">
              <a:extLst>
                <a:ext uri="{FF2B5EF4-FFF2-40B4-BE49-F238E27FC236}">
                  <a16:creationId xmlns:a16="http://schemas.microsoft.com/office/drawing/2014/main" id="{A3D8F4DC-DD2C-6963-124F-D97B06D7C2B8}"/>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Cypher</a:t>
              </a:r>
            </a:p>
          </p:txBody>
        </p:sp>
      </p:grpSp>
      <p:sp>
        <p:nvSpPr>
          <p:cNvPr id="41" name="Content Placeholder 2">
            <a:extLst>
              <a:ext uri="{FF2B5EF4-FFF2-40B4-BE49-F238E27FC236}">
                <a16:creationId xmlns:a16="http://schemas.microsoft.com/office/drawing/2014/main" id="{515619AB-6087-5AF1-896C-F8036108139D}"/>
              </a:ext>
            </a:extLst>
          </p:cNvPr>
          <p:cNvSpPr txBox="1">
            <a:spLocks/>
          </p:cNvSpPr>
          <p:nvPr/>
        </p:nvSpPr>
        <p:spPr>
          <a:xfrm>
            <a:off x="9161555" y="5508141"/>
            <a:ext cx="2307318"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Relational query</a:t>
            </a:r>
          </a:p>
        </p:txBody>
      </p:sp>
      <p:sp>
        <p:nvSpPr>
          <p:cNvPr id="42" name="Content Placeholder 2">
            <a:extLst>
              <a:ext uri="{FF2B5EF4-FFF2-40B4-BE49-F238E27FC236}">
                <a16:creationId xmlns:a16="http://schemas.microsoft.com/office/drawing/2014/main" id="{BA51E58F-FCAA-8BB9-13D5-4721CCCB693D}"/>
              </a:ext>
            </a:extLst>
          </p:cNvPr>
          <p:cNvSpPr txBox="1">
            <a:spLocks/>
          </p:cNvSpPr>
          <p:nvPr/>
        </p:nvSpPr>
        <p:spPr>
          <a:xfrm>
            <a:off x="2756223" y="2541429"/>
            <a:ext cx="2307318" cy="102856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Standard </a:t>
            </a:r>
          </a:p>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transformer</a:t>
            </a:r>
          </a:p>
        </p:txBody>
      </p:sp>
      <p:sp>
        <p:nvSpPr>
          <p:cNvPr id="9" name="Right Arrow 8">
            <a:extLst>
              <a:ext uri="{FF2B5EF4-FFF2-40B4-BE49-F238E27FC236}">
                <a16:creationId xmlns:a16="http://schemas.microsoft.com/office/drawing/2014/main" id="{C978BBA0-99EB-F7A3-5F1D-26797B7F97A1}"/>
              </a:ext>
            </a:extLst>
          </p:cNvPr>
          <p:cNvSpPr/>
          <p:nvPr/>
        </p:nvSpPr>
        <p:spPr>
          <a:xfrm>
            <a:off x="3245087" y="3429865"/>
            <a:ext cx="1445714" cy="585049"/>
          </a:xfrm>
          <a:prstGeom prst="rightArrow">
            <a:avLst/>
          </a:prstGeom>
          <a:solidFill>
            <a:srgbClr val="156082">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730ED3C8-A105-05A7-04C0-D2A023BEAC9B}"/>
              </a:ext>
            </a:extLst>
          </p:cNvPr>
          <p:cNvSpPr/>
          <p:nvPr/>
        </p:nvSpPr>
        <p:spPr>
          <a:xfrm>
            <a:off x="3245086" y="4925442"/>
            <a:ext cx="1445714" cy="585049"/>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2943A2B8-2E31-270E-7408-8C2A4E20DF4F}"/>
              </a:ext>
            </a:extLst>
          </p:cNvPr>
          <p:cNvSpPr txBox="1">
            <a:spLocks/>
          </p:cNvSpPr>
          <p:nvPr/>
        </p:nvSpPr>
        <p:spPr>
          <a:xfrm>
            <a:off x="2894550" y="4177468"/>
            <a:ext cx="2146781" cy="102856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err="1">
                <a:latin typeface="Times New Roman" panose="02020603050405020304" pitchFamily="18" charset="0"/>
                <a:cs typeface="Times New Roman" panose="02020603050405020304" pitchFamily="18" charset="0"/>
              </a:rPr>
              <a:t>Transpilation</a:t>
            </a:r>
            <a:endParaRPr lang="en-US" sz="2400" b="1">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582D5C75-3E03-8862-87D3-C57A5D4BC098}"/>
              </a:ext>
            </a:extLst>
          </p:cNvPr>
          <p:cNvGrpSpPr/>
          <p:nvPr/>
        </p:nvGrpSpPr>
        <p:grpSpPr>
          <a:xfrm>
            <a:off x="5407492" y="4322801"/>
            <a:ext cx="1096582" cy="1085248"/>
            <a:chOff x="772681" y="2586789"/>
            <a:chExt cx="1272047" cy="1258899"/>
          </a:xfrm>
        </p:grpSpPr>
        <p:pic>
          <p:nvPicPr>
            <p:cNvPr id="13" name="Picture 12">
              <a:extLst>
                <a:ext uri="{FF2B5EF4-FFF2-40B4-BE49-F238E27FC236}">
                  <a16:creationId xmlns:a16="http://schemas.microsoft.com/office/drawing/2014/main" id="{8C78EBFB-1F47-4821-C72C-641770A3B0C8}"/>
                </a:ext>
              </a:extLst>
            </p:cNvPr>
            <p:cNvPicPr>
              <a:picLocks noChangeAspect="1"/>
            </p:cNvPicPr>
            <p:nvPr/>
          </p:nvPicPr>
          <p:blipFill>
            <a:blip r:embed="rId4"/>
            <a:stretch>
              <a:fillRect/>
            </a:stretch>
          </p:blipFill>
          <p:spPr>
            <a:xfrm>
              <a:off x="772681" y="2586789"/>
              <a:ext cx="1258899" cy="1258899"/>
            </a:xfrm>
            <a:prstGeom prst="rect">
              <a:avLst/>
            </a:prstGeom>
          </p:spPr>
        </p:pic>
        <p:sp>
          <p:nvSpPr>
            <p:cNvPr id="14" name="Content Placeholder 2">
              <a:extLst>
                <a:ext uri="{FF2B5EF4-FFF2-40B4-BE49-F238E27FC236}">
                  <a16:creationId xmlns:a16="http://schemas.microsoft.com/office/drawing/2014/main" id="{B53FD624-1641-619B-9185-BB273305A9F8}"/>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Cypher</a:t>
              </a:r>
            </a:p>
          </p:txBody>
        </p:sp>
      </p:grpSp>
      <p:sp>
        <p:nvSpPr>
          <p:cNvPr id="15" name="Content Placeholder 2">
            <a:extLst>
              <a:ext uri="{FF2B5EF4-FFF2-40B4-BE49-F238E27FC236}">
                <a16:creationId xmlns:a16="http://schemas.microsoft.com/office/drawing/2014/main" id="{732F9E88-6A0C-6463-B7A2-C44F628F7262}"/>
              </a:ext>
            </a:extLst>
          </p:cNvPr>
          <p:cNvSpPr txBox="1">
            <a:spLocks/>
          </p:cNvSpPr>
          <p:nvPr/>
        </p:nvSpPr>
        <p:spPr>
          <a:xfrm>
            <a:off x="4825852" y="5516297"/>
            <a:ext cx="2307318"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err="1">
                <a:latin typeface="Times New Roman" panose="02020603050405020304" pitchFamily="18" charset="0"/>
                <a:cs typeface="Times New Roman" panose="02020603050405020304" pitchFamily="18" charset="0"/>
              </a:rPr>
              <a:t>Transpiled</a:t>
            </a:r>
            <a:r>
              <a:rPr lang="en-US" sz="2400" b="1">
                <a:latin typeface="Times New Roman" panose="02020603050405020304" pitchFamily="18" charset="0"/>
                <a:cs typeface="Times New Roman" panose="02020603050405020304" pitchFamily="18" charset="0"/>
              </a:rPr>
              <a:t> relational query</a:t>
            </a:r>
          </a:p>
        </p:txBody>
      </p:sp>
    </p:spTree>
    <p:extLst>
      <p:ext uri="{BB962C8B-B14F-4D97-AF65-F5344CB8AC3E}">
        <p14:creationId xmlns:p14="http://schemas.microsoft.com/office/powerpoint/2010/main" val="139767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1A483-958D-B54A-E7A7-235CED93B58F}"/>
            </a:ext>
          </a:extLst>
        </p:cNvPr>
        <p:cNvGrpSpPr/>
        <p:nvPr/>
      </p:nvGrpSpPr>
      <p:grpSpPr>
        <a:xfrm>
          <a:off x="0" y="0"/>
          <a:ext cx="0" cy="0"/>
          <a:chOff x="0" y="0"/>
          <a:chExt cx="0" cy="0"/>
        </a:xfrm>
      </p:grpSpPr>
      <p:sp>
        <p:nvSpPr>
          <p:cNvPr id="54" name="Rounded Rectangle 53">
            <a:extLst>
              <a:ext uri="{FF2B5EF4-FFF2-40B4-BE49-F238E27FC236}">
                <a16:creationId xmlns:a16="http://schemas.microsoft.com/office/drawing/2014/main" id="{242189B3-860F-5128-6006-BE8780A1824C}"/>
              </a:ext>
            </a:extLst>
          </p:cNvPr>
          <p:cNvSpPr/>
          <p:nvPr/>
        </p:nvSpPr>
        <p:spPr>
          <a:xfrm>
            <a:off x="6148033" y="4078706"/>
            <a:ext cx="6054584" cy="1936214"/>
          </a:xfrm>
          <a:prstGeom prst="roundRect">
            <a:avLst>
              <a:gd name="adj" fmla="val 9184"/>
            </a:avLst>
          </a:prstGeom>
          <a:solidFill>
            <a:schemeClr val="accent2">
              <a:lumMod val="20000"/>
              <a:lumOff val="8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a:extLst>
              <a:ext uri="{FF2B5EF4-FFF2-40B4-BE49-F238E27FC236}">
                <a16:creationId xmlns:a16="http://schemas.microsoft.com/office/drawing/2014/main" id="{D128A94C-F90F-1F5F-3475-8770F5731629}"/>
              </a:ext>
            </a:extLst>
          </p:cNvPr>
          <p:cNvSpPr/>
          <p:nvPr/>
        </p:nvSpPr>
        <p:spPr>
          <a:xfrm>
            <a:off x="17167" y="4107409"/>
            <a:ext cx="5377586" cy="1907510"/>
          </a:xfrm>
          <a:prstGeom prst="roundRect">
            <a:avLst>
              <a:gd name="adj" fmla="val 9184"/>
            </a:avLst>
          </a:prstGeom>
          <a:solidFill>
            <a:srgbClr val="80B2D4">
              <a:alpha val="50196"/>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53541A-954C-063B-5EBD-BCC6FDA4BEC1}"/>
              </a:ext>
            </a:extLst>
          </p:cNvPr>
          <p:cNvSpPr>
            <a:spLocks noGrp="1"/>
          </p:cNvSpPr>
          <p:nvPr>
            <p:ph type="title"/>
          </p:nvPr>
        </p:nvSpPr>
        <p:spPr>
          <a:xfrm>
            <a:off x="298578" y="0"/>
            <a:ext cx="11291595" cy="1325563"/>
          </a:xfrm>
        </p:spPr>
        <p:txBody>
          <a:bodyPr/>
          <a:lstStyle/>
          <a:p>
            <a:r>
              <a:rPr lang="en-US" err="1">
                <a:latin typeface="Times New Roman"/>
                <a:cs typeface="Times New Roman"/>
              </a:rPr>
              <a:t>Transpiling</a:t>
            </a:r>
            <a:r>
              <a:rPr lang="en-US">
                <a:latin typeface="Times New Roman"/>
                <a:cs typeface="Times New Roman"/>
              </a:rPr>
              <a:t> graph queries to SQL queries</a:t>
            </a:r>
            <a:endParaRPr lang="en-US">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FBD327C-6D0B-BDA9-EEA3-8DCE0B04E091}"/>
              </a:ext>
            </a:extLst>
          </p:cNvPr>
          <p:cNvSpPr>
            <a:spLocks noGrp="1"/>
          </p:cNvSpPr>
          <p:nvPr>
            <p:ph type="sldNum" sz="quarter" idx="12"/>
          </p:nvPr>
        </p:nvSpPr>
        <p:spPr/>
        <p:txBody>
          <a:bodyPr/>
          <a:lstStyle/>
          <a:p>
            <a:fld id="{57F7F20E-81D6-3F40-8E47-D9C4E37B2262}" type="slidenum">
              <a:rPr lang="en-US" smtClean="0"/>
              <a:t>18</a:t>
            </a:fld>
            <a:endParaRPr lang="en-US"/>
          </a:p>
        </p:txBody>
      </p:sp>
      <p:sp>
        <p:nvSpPr>
          <p:cNvPr id="44" name="Right Arrow 43">
            <a:extLst>
              <a:ext uri="{FF2B5EF4-FFF2-40B4-BE49-F238E27FC236}">
                <a16:creationId xmlns:a16="http://schemas.microsoft.com/office/drawing/2014/main" id="{CDC0D761-650C-D561-7D04-1DE7C6E47D3C}"/>
              </a:ext>
            </a:extLst>
          </p:cNvPr>
          <p:cNvSpPr/>
          <p:nvPr/>
        </p:nvSpPr>
        <p:spPr>
          <a:xfrm>
            <a:off x="5487340" y="4858853"/>
            <a:ext cx="608660" cy="37592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Content Placeholder 2">
            <a:extLst>
              <a:ext uri="{FF2B5EF4-FFF2-40B4-BE49-F238E27FC236}">
                <a16:creationId xmlns:a16="http://schemas.microsoft.com/office/drawing/2014/main" id="{8F1588FE-52DB-406A-083C-B4F030E5432E}"/>
              </a:ext>
            </a:extLst>
          </p:cNvPr>
          <p:cNvSpPr txBox="1">
            <a:spLocks/>
          </p:cNvSpPr>
          <p:nvPr/>
        </p:nvSpPr>
        <p:spPr>
          <a:xfrm>
            <a:off x="39485" y="4359834"/>
            <a:ext cx="5490880" cy="16550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a:latin typeface="Consolas" panose="020B0609020204030204" pitchFamily="49" charset="0"/>
                <a:cs typeface="Consolas" panose="020B0609020204030204" pitchFamily="49" charset="0"/>
              </a:rPr>
              <a:t>MATCH</a:t>
            </a:r>
            <a:r>
              <a:rPr lang="en-US" sz="2400">
                <a:latin typeface="Consolas" panose="020B0609020204030204" pitchFamily="49" charset="0"/>
                <a:cs typeface="Consolas" panose="020B0609020204030204" pitchFamily="49" charset="0"/>
              </a:rPr>
              <a:t> (</a:t>
            </a:r>
            <a:r>
              <a:rPr lang="en-US" sz="2400" err="1">
                <a:latin typeface="Consolas" panose="020B0609020204030204" pitchFamily="49" charset="0"/>
                <a:cs typeface="Consolas" panose="020B0609020204030204" pitchFamily="49" charset="0"/>
              </a:rPr>
              <a:t>e:EMP</a:t>
            </a:r>
            <a:r>
              <a:rPr lang="en-US" sz="2400">
                <a:latin typeface="Consolas" panose="020B0609020204030204" pitchFamily="49" charset="0"/>
                <a:cs typeface="Consolas" panose="020B0609020204030204" pitchFamily="49" charset="0"/>
              </a:rPr>
              <a:t>)-[:WORK]-&gt;(</a:t>
            </a:r>
            <a:r>
              <a:rPr lang="en-US" sz="2400" err="1">
                <a:latin typeface="Consolas" panose="020B0609020204030204" pitchFamily="49" charset="0"/>
                <a:cs typeface="Consolas" panose="020B0609020204030204" pitchFamily="49" charset="0"/>
              </a:rPr>
              <a:t>d:DEPT</a:t>
            </a:r>
            <a:r>
              <a:rPr lang="en-US" sz="2400">
                <a:latin typeface="Consolas" panose="020B0609020204030204" pitchFamily="49" charset="0"/>
                <a:cs typeface="Consolas" panose="020B0609020204030204" pitchFamily="49" charset="0"/>
              </a:rPr>
              <a:t>)</a:t>
            </a:r>
          </a:p>
          <a:p>
            <a:pPr marL="0" indent="0">
              <a:buNone/>
            </a:pPr>
            <a:r>
              <a:rPr lang="en-US" sz="2400" b="1">
                <a:latin typeface="Consolas" panose="020B0609020204030204" pitchFamily="49" charset="0"/>
                <a:cs typeface="Consolas" panose="020B0609020204030204" pitchFamily="49" charset="0"/>
              </a:rPr>
              <a:t>WHERE</a:t>
            </a:r>
            <a:r>
              <a:rPr lang="en-US" sz="2400">
                <a:latin typeface="Consolas" panose="020B0609020204030204" pitchFamily="49" charset="0"/>
                <a:cs typeface="Consolas" panose="020B0609020204030204" pitchFamily="49" charset="0"/>
              </a:rPr>
              <a:t> </a:t>
            </a:r>
            <a:r>
              <a:rPr lang="en-US" sz="2400" err="1">
                <a:latin typeface="Consolas" panose="020B0609020204030204" pitchFamily="49" charset="0"/>
                <a:cs typeface="Consolas" panose="020B0609020204030204" pitchFamily="49" charset="0"/>
              </a:rPr>
              <a:t>d.name</a:t>
            </a:r>
            <a:r>
              <a:rPr lang="en-US" sz="2400">
                <a:latin typeface="Consolas" panose="020B0609020204030204" pitchFamily="49" charset="0"/>
                <a:cs typeface="Consolas" panose="020B0609020204030204" pitchFamily="49" charset="0"/>
              </a:rPr>
              <a:t> = “IT”</a:t>
            </a:r>
          </a:p>
          <a:p>
            <a:pPr marL="0" indent="0">
              <a:buNone/>
            </a:pPr>
            <a:r>
              <a:rPr lang="en-US" sz="2400" b="1">
                <a:latin typeface="Consolas" panose="020B0609020204030204" pitchFamily="49" charset="0"/>
                <a:cs typeface="Consolas" panose="020B0609020204030204" pitchFamily="49" charset="0"/>
              </a:rPr>
              <a:t>RETURN</a:t>
            </a:r>
            <a:r>
              <a:rPr lang="en-US" sz="2400">
                <a:latin typeface="Consolas" panose="020B0609020204030204" pitchFamily="49" charset="0"/>
                <a:cs typeface="Consolas" panose="020B0609020204030204" pitchFamily="49" charset="0"/>
              </a:rPr>
              <a:t> COUNT(</a:t>
            </a:r>
            <a:r>
              <a:rPr lang="en-US" sz="2400" err="1">
                <a:latin typeface="Consolas" panose="020B0609020204030204" pitchFamily="49" charset="0"/>
                <a:cs typeface="Consolas" panose="020B0609020204030204" pitchFamily="49" charset="0"/>
              </a:rPr>
              <a:t>e.id</a:t>
            </a:r>
            <a:r>
              <a:rPr lang="en-US" sz="2400">
                <a:latin typeface="Consolas" panose="020B0609020204030204" pitchFamily="49" charset="0"/>
                <a:cs typeface="Consolas" panose="020B0609020204030204" pitchFamily="49" charset="0"/>
              </a:rPr>
              <a:t>)</a:t>
            </a:r>
          </a:p>
          <a:p>
            <a:pPr marL="0" indent="0">
              <a:buNone/>
            </a:pPr>
            <a:endParaRPr lang="en-US" sz="2400">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2400">
              <a:latin typeface="Consolas" panose="020B0609020204030204" pitchFamily="49" charset="0"/>
              <a:cs typeface="Consolas" panose="020B0609020204030204" pitchFamily="49" charset="0"/>
            </a:endParaRPr>
          </a:p>
        </p:txBody>
      </p:sp>
      <p:sp>
        <p:nvSpPr>
          <p:cNvPr id="46" name="Content Placeholder 2">
            <a:extLst>
              <a:ext uri="{FF2B5EF4-FFF2-40B4-BE49-F238E27FC236}">
                <a16:creationId xmlns:a16="http://schemas.microsoft.com/office/drawing/2014/main" id="{BDEDBBCA-E6DB-CB6B-B57E-1E00035A510F}"/>
              </a:ext>
            </a:extLst>
          </p:cNvPr>
          <p:cNvSpPr txBox="1">
            <a:spLocks/>
          </p:cNvSpPr>
          <p:nvPr/>
        </p:nvSpPr>
        <p:spPr>
          <a:xfrm>
            <a:off x="6140953" y="4179192"/>
            <a:ext cx="6054585" cy="1835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Consolas" panose="020B0609020204030204" pitchFamily="49" charset="0"/>
                <a:cs typeface="Consolas" panose="020B0609020204030204" pitchFamily="49" charset="0"/>
              </a:rPr>
              <a:t>SELECT</a:t>
            </a:r>
            <a:r>
              <a:rPr lang="en-US" sz="2400" dirty="0">
                <a:latin typeface="Consolas" panose="020B0609020204030204" pitchFamily="49" charset="0"/>
                <a:cs typeface="Consolas" panose="020B0609020204030204" pitchFamily="49" charset="0"/>
              </a:rPr>
              <a:t> COUNT(</a:t>
            </a:r>
            <a:r>
              <a:rPr lang="en-US" sz="2400" dirty="0" err="1">
                <a:latin typeface="Consolas" panose="020B0609020204030204" pitchFamily="49" charset="0"/>
                <a:cs typeface="Consolas" panose="020B0609020204030204" pitchFamily="49" charset="0"/>
              </a:rPr>
              <a:t>e.id</a:t>
            </a:r>
            <a:r>
              <a:rPr lang="en-US" sz="2400" dirty="0">
                <a:latin typeface="Consolas" panose="020B0609020204030204" pitchFamily="49" charset="0"/>
                <a:cs typeface="Consolas" panose="020B0609020204030204" pitchFamily="49" charset="0"/>
              </a:rPr>
              <a:t>)</a:t>
            </a:r>
          </a:p>
          <a:p>
            <a:pPr marL="0" indent="0">
              <a:buNone/>
            </a:pPr>
            <a:r>
              <a:rPr lang="en-US" sz="2400" b="1" dirty="0">
                <a:latin typeface="Consolas" panose="020B0609020204030204" pitchFamily="49" charset="0"/>
                <a:cs typeface="Consolas" panose="020B0609020204030204" pitchFamily="49" charset="0"/>
              </a:rPr>
              <a:t>FROM </a:t>
            </a:r>
            <a:r>
              <a:rPr lang="en-US" sz="2400" dirty="0">
                <a:latin typeface="Consolas" panose="020B0609020204030204" pitchFamily="49" charset="0"/>
                <a:cs typeface="Consolas" panose="020B0609020204030204" pitchFamily="49" charset="0"/>
              </a:rPr>
              <a:t>EMP’ AS e </a:t>
            </a:r>
            <a:r>
              <a:rPr lang="en-US" sz="2400" b="1" dirty="0">
                <a:latin typeface="Consolas" panose="020B0609020204030204" pitchFamily="49" charset="0"/>
                <a:cs typeface="Consolas" panose="020B0609020204030204" pitchFamily="49" charset="0"/>
              </a:rPr>
              <a:t>JOIN</a:t>
            </a:r>
            <a:r>
              <a:rPr lang="en-US" sz="2400" dirty="0">
                <a:latin typeface="Consolas" panose="020B0609020204030204" pitchFamily="49" charset="0"/>
                <a:cs typeface="Consolas" panose="020B0609020204030204" pitchFamily="49" charset="0"/>
              </a:rPr>
              <a:t> WORK’ </a:t>
            </a:r>
            <a:r>
              <a:rPr lang="en-US" sz="2400" b="1" dirty="0">
                <a:latin typeface="Consolas" panose="020B0609020204030204" pitchFamily="49" charset="0"/>
                <a:cs typeface="Consolas" panose="020B0609020204030204" pitchFamily="49" charset="0"/>
              </a:rPr>
              <a:t>JOIN</a:t>
            </a:r>
            <a:r>
              <a:rPr lang="en-US" sz="2400" dirty="0">
                <a:latin typeface="Consolas" panose="020B0609020204030204" pitchFamily="49" charset="0"/>
                <a:cs typeface="Consolas" panose="020B0609020204030204" pitchFamily="49" charset="0"/>
              </a:rPr>
              <a:t> DEPT’ AS d </a:t>
            </a:r>
            <a:r>
              <a:rPr lang="en-US" sz="2400" b="1" dirty="0">
                <a:latin typeface="Consolas" panose="020B0609020204030204" pitchFamily="49" charset="0"/>
                <a:cs typeface="Consolas" panose="020B0609020204030204" pitchFamily="49" charset="0"/>
              </a:rPr>
              <a:t>ON </a:t>
            </a:r>
            <a:r>
              <a:rPr lang="en-US" sz="2400" dirty="0">
                <a:latin typeface="Consolas" panose="020B0609020204030204" pitchFamily="49" charset="0"/>
                <a:cs typeface="Consolas" panose="020B0609020204030204" pitchFamily="49" charset="0"/>
              </a:rPr>
              <a:t>...</a:t>
            </a:r>
          </a:p>
          <a:p>
            <a:pPr marL="0" indent="0">
              <a:buNone/>
            </a:pPr>
            <a:r>
              <a:rPr lang="en-US" sz="2400" b="1" dirty="0">
                <a:latin typeface="Consolas" panose="020B0609020204030204" pitchFamily="49" charset="0"/>
                <a:cs typeface="Consolas" panose="020B0609020204030204" pitchFamily="49" charset="0"/>
              </a:rPr>
              <a:t>WHERE</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d.name</a:t>
            </a:r>
            <a:r>
              <a:rPr lang="en-US" sz="2400" dirty="0">
                <a:latin typeface="Consolas" panose="020B0609020204030204" pitchFamily="49" charset="0"/>
                <a:cs typeface="Consolas" panose="020B0609020204030204" pitchFamily="49" charset="0"/>
              </a:rPr>
              <a:t> = “IT”</a:t>
            </a:r>
          </a:p>
          <a:p>
            <a:pPr marL="0" indent="0">
              <a:buNone/>
            </a:pPr>
            <a:endParaRPr lang="en-US" sz="2400" dirty="0">
              <a:latin typeface="Consolas" panose="020B0609020204030204" pitchFamily="49" charset="0"/>
              <a:cs typeface="Consolas" panose="020B0609020204030204" pitchFamily="49" charset="0"/>
            </a:endParaRPr>
          </a:p>
        </p:txBody>
      </p:sp>
      <p:sp>
        <p:nvSpPr>
          <p:cNvPr id="49" name="Content Placeholder 2">
            <a:extLst>
              <a:ext uri="{FF2B5EF4-FFF2-40B4-BE49-F238E27FC236}">
                <a16:creationId xmlns:a16="http://schemas.microsoft.com/office/drawing/2014/main" id="{8336C534-D6AD-8C60-6F48-5A73D0C95626}"/>
              </a:ext>
            </a:extLst>
          </p:cNvPr>
          <p:cNvSpPr>
            <a:spLocks noGrp="1"/>
          </p:cNvSpPr>
          <p:nvPr>
            <p:ph idx="1"/>
          </p:nvPr>
        </p:nvSpPr>
        <p:spPr>
          <a:xfrm>
            <a:off x="586971" y="3429000"/>
            <a:ext cx="4325725" cy="651193"/>
          </a:xfrm>
        </p:spPr>
        <p:txBody>
          <a:bodyPr vert="horz" lIns="91440" tIns="45720" rIns="91440" bIns="45720" rtlCol="0" anchor="t">
            <a:normAutofit/>
          </a:bodyPr>
          <a:lstStyle/>
          <a:p>
            <a:pPr marL="0" indent="0" algn="ctr">
              <a:buNone/>
            </a:pPr>
            <a:r>
              <a:rPr lang="en-US">
                <a:latin typeface="Times New Roman"/>
                <a:cs typeface="Times New Roman"/>
              </a:rPr>
              <a:t>Graph query</a:t>
            </a:r>
            <a:endParaRPr lang="en-US">
              <a:latin typeface="Times New Roman" panose="02020603050405020304" pitchFamily="18" charset="0"/>
              <a:cs typeface="Times New Roman" panose="02020603050405020304" pitchFamily="18" charset="0"/>
            </a:endParaRPr>
          </a:p>
        </p:txBody>
      </p:sp>
      <p:sp>
        <p:nvSpPr>
          <p:cNvPr id="50" name="Content Placeholder 2">
            <a:extLst>
              <a:ext uri="{FF2B5EF4-FFF2-40B4-BE49-F238E27FC236}">
                <a16:creationId xmlns:a16="http://schemas.microsoft.com/office/drawing/2014/main" id="{E8D3ADFA-7BA0-47F2-7F79-59B38935CA7E}"/>
              </a:ext>
            </a:extLst>
          </p:cNvPr>
          <p:cNvSpPr txBox="1">
            <a:spLocks/>
          </p:cNvSpPr>
          <p:nvPr/>
        </p:nvSpPr>
        <p:spPr>
          <a:xfrm>
            <a:off x="6554239" y="3427512"/>
            <a:ext cx="4871279" cy="65119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err="1">
                <a:latin typeface="Times New Roman"/>
                <a:cs typeface="Times New Roman"/>
              </a:rPr>
              <a:t>Transpiled</a:t>
            </a:r>
            <a:r>
              <a:rPr lang="en-US">
                <a:latin typeface="Times New Roman"/>
                <a:cs typeface="Times New Roman"/>
              </a:rPr>
              <a:t> relational query</a:t>
            </a:r>
            <a:endParaRPr lang="en-US">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66D29351-F26C-D9A7-3614-4553BD6690FB}"/>
              </a:ext>
            </a:extLst>
          </p:cNvPr>
          <p:cNvSpPr txBox="1">
            <a:spLocks/>
          </p:cNvSpPr>
          <p:nvPr/>
        </p:nvSpPr>
        <p:spPr>
          <a:xfrm>
            <a:off x="612144" y="1708463"/>
            <a:ext cx="11069312" cy="12950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dirty="0">
                <a:latin typeface="Times New Roman"/>
                <a:cs typeface="Times New Roman"/>
              </a:rPr>
              <a:t>Based on standard transformers, we define correct-by-construction translation rules and prove them correct in our paper.</a:t>
            </a:r>
          </a:p>
        </p:txBody>
      </p:sp>
    </p:spTree>
    <p:extLst>
      <p:ext uri="{BB962C8B-B14F-4D97-AF65-F5344CB8AC3E}">
        <p14:creationId xmlns:p14="http://schemas.microsoft.com/office/powerpoint/2010/main" val="106430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3" grpId="0" animBg="1"/>
      <p:bldP spid="44" grpId="0" animBg="1"/>
      <p:bldP spid="3" grpId="0"/>
      <p:bldP spid="46" grpId="0"/>
      <p:bldP spid="49" grpId="0" build="p"/>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DD2F3-F3C2-87CA-1790-17EC76D8D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9DD7F6-ED26-71FB-D938-93A8D3B1873F}"/>
              </a:ext>
            </a:extLst>
          </p:cNvPr>
          <p:cNvSpPr>
            <a:spLocks noGrp="1"/>
          </p:cNvSpPr>
          <p:nvPr>
            <p:ph type="title"/>
          </p:nvPr>
        </p:nvSpPr>
        <p:spPr>
          <a:xfrm>
            <a:off x="298578" y="0"/>
            <a:ext cx="11291595" cy="1325563"/>
          </a:xfrm>
        </p:spPr>
        <p:txBody>
          <a:bodyPr/>
          <a:lstStyle/>
          <a:p>
            <a:r>
              <a:rPr lang="en-US">
                <a:latin typeface="Times New Roman" panose="02020603050405020304" pitchFamily="18" charset="0"/>
                <a:cs typeface="Times New Roman" panose="02020603050405020304" pitchFamily="18" charset="0"/>
              </a:rPr>
              <a:t>Motivation</a:t>
            </a:r>
          </a:p>
        </p:txBody>
      </p:sp>
      <p:sp>
        <p:nvSpPr>
          <p:cNvPr id="4" name="Slide Number Placeholder 3">
            <a:extLst>
              <a:ext uri="{FF2B5EF4-FFF2-40B4-BE49-F238E27FC236}">
                <a16:creationId xmlns:a16="http://schemas.microsoft.com/office/drawing/2014/main" id="{AD2441C6-6A5F-16EB-651F-7566A26FC4DA}"/>
              </a:ext>
            </a:extLst>
          </p:cNvPr>
          <p:cNvSpPr>
            <a:spLocks noGrp="1"/>
          </p:cNvSpPr>
          <p:nvPr>
            <p:ph type="sldNum" sz="quarter" idx="12"/>
          </p:nvPr>
        </p:nvSpPr>
        <p:spPr/>
        <p:txBody>
          <a:bodyPr/>
          <a:lstStyle/>
          <a:p>
            <a:fld id="{57F7F20E-81D6-3F40-8E47-D9C4E37B2262}" type="slidenum">
              <a:rPr lang="en-US" smtClean="0"/>
              <a:t>1</a:t>
            </a:fld>
            <a:endParaRPr lang="en-US"/>
          </a:p>
        </p:txBody>
      </p:sp>
      <p:sp>
        <p:nvSpPr>
          <p:cNvPr id="3" name="Content Placeholder 2">
            <a:extLst>
              <a:ext uri="{FF2B5EF4-FFF2-40B4-BE49-F238E27FC236}">
                <a16:creationId xmlns:a16="http://schemas.microsoft.com/office/drawing/2014/main" id="{639C58EC-4A2C-4F67-EE34-5D331E588B59}"/>
              </a:ext>
            </a:extLst>
          </p:cNvPr>
          <p:cNvSpPr txBox="1">
            <a:spLocks/>
          </p:cNvSpPr>
          <p:nvPr/>
        </p:nvSpPr>
        <p:spPr>
          <a:xfrm>
            <a:off x="898942" y="1239373"/>
            <a:ext cx="10394116" cy="605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latin typeface="Times New Roman" panose="02020603050405020304" pitchFamily="18" charset="0"/>
                <a:cs typeface="Times New Roman" panose="02020603050405020304" pitchFamily="18" charset="0"/>
              </a:rPr>
              <a:t>Graph database is popular due to the flexible data models.</a:t>
            </a:r>
          </a:p>
        </p:txBody>
      </p:sp>
      <p:grpSp>
        <p:nvGrpSpPr>
          <p:cNvPr id="7" name="Group 6">
            <a:extLst>
              <a:ext uri="{FF2B5EF4-FFF2-40B4-BE49-F238E27FC236}">
                <a16:creationId xmlns:a16="http://schemas.microsoft.com/office/drawing/2014/main" id="{2E3CD6ED-72A3-8662-EF49-921785DE5439}"/>
              </a:ext>
            </a:extLst>
          </p:cNvPr>
          <p:cNvGrpSpPr/>
          <p:nvPr/>
        </p:nvGrpSpPr>
        <p:grpSpPr>
          <a:xfrm>
            <a:off x="1345006" y="1635197"/>
            <a:ext cx="10507505" cy="1896527"/>
            <a:chOff x="303198" y="1873528"/>
            <a:chExt cx="12396730" cy="2237517"/>
          </a:xfrm>
        </p:grpSpPr>
        <p:pic>
          <p:nvPicPr>
            <p:cNvPr id="1026" name="Picture 2" descr="undefined">
              <a:extLst>
                <a:ext uri="{FF2B5EF4-FFF2-40B4-BE49-F238E27FC236}">
                  <a16:creationId xmlns:a16="http://schemas.microsoft.com/office/drawing/2014/main" id="{039128F5-8814-2CE4-7427-690F71282F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2347" y="2404675"/>
              <a:ext cx="4419659" cy="156898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ogo">
              <a:extLst>
                <a:ext uri="{FF2B5EF4-FFF2-40B4-BE49-F238E27FC236}">
                  <a16:creationId xmlns:a16="http://schemas.microsoft.com/office/drawing/2014/main" id="{4F696DAD-3B23-539E-9ECB-7F91F0AE7E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420" y="2127888"/>
              <a:ext cx="3231585" cy="64631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AFBA1EC4-262E-1C49-67F5-BFEBCB2B67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198" y="3149825"/>
              <a:ext cx="2887043" cy="96122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GraphDB">
              <a:extLst>
                <a:ext uri="{FF2B5EF4-FFF2-40B4-BE49-F238E27FC236}">
                  <a16:creationId xmlns:a16="http://schemas.microsoft.com/office/drawing/2014/main" id="{8C599542-8E33-9776-072E-B25B8F785B4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9855" b="30475"/>
            <a:stretch>
              <a:fillRect/>
            </a:stretch>
          </p:blipFill>
          <p:spPr bwMode="auto">
            <a:xfrm>
              <a:off x="9597792" y="1873528"/>
              <a:ext cx="2513758" cy="99720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1467EEB7-DAA6-5AE8-3F87-0878F0C0FC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8747" y="2531496"/>
              <a:ext cx="1682873" cy="117801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AFBA50A-65AF-F32C-E3E7-ED03B6B96928}"/>
                </a:ext>
              </a:extLst>
            </p:cNvPr>
            <p:cNvSpPr txBox="1"/>
            <p:nvPr/>
          </p:nvSpPr>
          <p:spPr>
            <a:xfrm>
              <a:off x="8875129" y="2696385"/>
              <a:ext cx="3824799" cy="617294"/>
            </a:xfrm>
            <a:prstGeom prst="rect">
              <a:avLst/>
            </a:prstGeom>
            <a:noFill/>
          </p:spPr>
          <p:txBody>
            <a:bodyPr wrap="square" rtlCol="0">
              <a:spAutoFit/>
            </a:bodyPr>
            <a:lstStyle/>
            <a:p>
              <a:pPr algn="ctr"/>
              <a:r>
                <a:rPr lang="en-CA" sz="2800">
                  <a:latin typeface="Times New Roman" panose="02020603050405020304" pitchFamily="18" charset="0"/>
                  <a:cs typeface="Times New Roman" panose="02020603050405020304" pitchFamily="18" charset="0"/>
                </a:rPr>
                <a:t>Azure Cosmos DB</a:t>
              </a:r>
            </a:p>
          </p:txBody>
        </p:sp>
      </p:grpSp>
      <p:sp>
        <p:nvSpPr>
          <p:cNvPr id="5" name="Content Placeholder 2">
            <a:extLst>
              <a:ext uri="{FF2B5EF4-FFF2-40B4-BE49-F238E27FC236}">
                <a16:creationId xmlns:a16="http://schemas.microsoft.com/office/drawing/2014/main" id="{A0000B5D-C1BC-07E9-25AB-7633C5A21387}"/>
              </a:ext>
            </a:extLst>
          </p:cNvPr>
          <p:cNvSpPr txBox="1">
            <a:spLocks/>
          </p:cNvSpPr>
          <p:nvPr/>
        </p:nvSpPr>
        <p:spPr>
          <a:xfrm>
            <a:off x="898942" y="5624099"/>
            <a:ext cx="10394116" cy="1097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latin typeface="Times New Roman" panose="02020603050405020304" pitchFamily="18" charset="0"/>
                <a:cs typeface="Times New Roman" panose="02020603050405020304" pitchFamily="18" charset="0"/>
              </a:rPr>
              <a:t>Many developers migrate relational database applications to graph databases.</a:t>
            </a:r>
          </a:p>
        </p:txBody>
      </p:sp>
      <p:grpSp>
        <p:nvGrpSpPr>
          <p:cNvPr id="15" name="Group 14">
            <a:extLst>
              <a:ext uri="{FF2B5EF4-FFF2-40B4-BE49-F238E27FC236}">
                <a16:creationId xmlns:a16="http://schemas.microsoft.com/office/drawing/2014/main" id="{9934ED45-A603-F70E-649D-7356089932D3}"/>
              </a:ext>
            </a:extLst>
          </p:cNvPr>
          <p:cNvGrpSpPr/>
          <p:nvPr/>
        </p:nvGrpSpPr>
        <p:grpSpPr>
          <a:xfrm>
            <a:off x="3915622" y="3807594"/>
            <a:ext cx="4694978" cy="1476160"/>
            <a:chOff x="3624758" y="4096555"/>
            <a:chExt cx="4694978" cy="1476160"/>
          </a:xfrm>
        </p:grpSpPr>
        <p:pic>
          <p:nvPicPr>
            <p:cNvPr id="11" name="Picture 10">
              <a:extLst>
                <a:ext uri="{FF2B5EF4-FFF2-40B4-BE49-F238E27FC236}">
                  <a16:creationId xmlns:a16="http://schemas.microsoft.com/office/drawing/2014/main" id="{4EC11AF6-76F8-0CA2-1DCD-17FB61D80FF8}"/>
                </a:ext>
              </a:extLst>
            </p:cNvPr>
            <p:cNvPicPr>
              <a:picLocks noChangeAspect="1"/>
            </p:cNvPicPr>
            <p:nvPr/>
          </p:nvPicPr>
          <p:blipFill>
            <a:blip r:embed="rId8"/>
            <a:stretch>
              <a:fillRect/>
            </a:stretch>
          </p:blipFill>
          <p:spPr>
            <a:xfrm>
              <a:off x="3624758" y="4096555"/>
              <a:ext cx="1476160" cy="1476160"/>
            </a:xfrm>
            <a:prstGeom prst="rect">
              <a:avLst/>
            </a:prstGeom>
          </p:spPr>
        </p:pic>
        <p:pic>
          <p:nvPicPr>
            <p:cNvPr id="14" name="Picture 13">
              <a:extLst>
                <a:ext uri="{FF2B5EF4-FFF2-40B4-BE49-F238E27FC236}">
                  <a16:creationId xmlns:a16="http://schemas.microsoft.com/office/drawing/2014/main" id="{474FD1CD-7574-F5EA-BCDD-A790CA96008C}"/>
                </a:ext>
              </a:extLst>
            </p:cNvPr>
            <p:cNvPicPr>
              <a:picLocks noChangeAspect="1"/>
            </p:cNvPicPr>
            <p:nvPr/>
          </p:nvPicPr>
          <p:blipFill>
            <a:blip r:embed="rId9"/>
            <a:stretch>
              <a:fillRect/>
            </a:stretch>
          </p:blipFill>
          <p:spPr>
            <a:xfrm>
              <a:off x="6843576" y="4096555"/>
              <a:ext cx="1476160" cy="1476160"/>
            </a:xfrm>
            <a:prstGeom prst="rect">
              <a:avLst/>
            </a:prstGeom>
          </p:spPr>
        </p:pic>
      </p:grpSp>
    </p:spTree>
    <p:extLst>
      <p:ext uri="{BB962C8B-B14F-4D97-AF65-F5344CB8AC3E}">
        <p14:creationId xmlns:p14="http://schemas.microsoft.com/office/powerpoint/2010/main" val="214675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1000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7A156-691E-F22C-120C-FE2C6D438AE2}"/>
            </a:ext>
          </a:extLst>
        </p:cNvPr>
        <p:cNvGrpSpPr/>
        <p:nvPr/>
      </p:nvGrpSpPr>
      <p:grpSpPr>
        <a:xfrm>
          <a:off x="0" y="0"/>
          <a:ext cx="0" cy="0"/>
          <a:chOff x="0" y="0"/>
          <a:chExt cx="0" cy="0"/>
        </a:xfrm>
      </p:grpSpPr>
      <p:sp>
        <p:nvSpPr>
          <p:cNvPr id="33" name="Rounded Rectangle 32">
            <a:extLst>
              <a:ext uri="{FF2B5EF4-FFF2-40B4-BE49-F238E27FC236}">
                <a16:creationId xmlns:a16="http://schemas.microsoft.com/office/drawing/2014/main" id="{04AC2181-5C4F-97A0-BBFD-BB75BBE4A251}"/>
              </a:ext>
            </a:extLst>
          </p:cNvPr>
          <p:cNvSpPr/>
          <p:nvPr/>
        </p:nvSpPr>
        <p:spPr>
          <a:xfrm>
            <a:off x="9185641" y="2300609"/>
            <a:ext cx="2188800" cy="3854197"/>
          </a:xfrm>
          <a:prstGeom prst="roundRect">
            <a:avLst>
              <a:gd name="adj" fmla="val 9184"/>
            </a:avLst>
          </a:prstGeom>
          <a:solidFill>
            <a:srgbClr val="FEFFB3">
              <a:alpha val="29804"/>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18" name="Rounded Rectangle 17">
            <a:extLst>
              <a:ext uri="{FF2B5EF4-FFF2-40B4-BE49-F238E27FC236}">
                <a16:creationId xmlns:a16="http://schemas.microsoft.com/office/drawing/2014/main" id="{57A085E9-5243-8FF1-0C17-213BA1D7D073}"/>
              </a:ext>
            </a:extLst>
          </p:cNvPr>
          <p:cNvSpPr/>
          <p:nvPr/>
        </p:nvSpPr>
        <p:spPr>
          <a:xfrm>
            <a:off x="4913368" y="2308765"/>
            <a:ext cx="2188800" cy="3854197"/>
          </a:xfrm>
          <a:prstGeom prst="roundRect">
            <a:avLst>
              <a:gd name="adj" fmla="val 9184"/>
            </a:avLst>
          </a:prstGeom>
          <a:solidFill>
            <a:srgbClr val="FBE3D6">
              <a:alpha val="29804"/>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849962-4681-F564-9E71-1CB3329556BC}"/>
              </a:ext>
            </a:extLst>
          </p:cNvPr>
          <p:cNvSpPr>
            <a:spLocks noGrp="1"/>
          </p:cNvSpPr>
          <p:nvPr>
            <p:ph type="title"/>
          </p:nvPr>
        </p:nvSpPr>
        <p:spPr>
          <a:xfrm>
            <a:off x="298578" y="0"/>
            <a:ext cx="11291595" cy="1325563"/>
          </a:xfrm>
        </p:spPr>
        <p:txBody>
          <a:bodyPr/>
          <a:lstStyle/>
          <a:p>
            <a:r>
              <a:rPr lang="en-US">
                <a:latin typeface="Times New Roman" panose="02020603050405020304" pitchFamily="18" charset="0"/>
                <a:cs typeface="Times New Roman" panose="02020603050405020304" pitchFamily="18" charset="0"/>
              </a:rPr>
              <a:t>Reduction to SQL equivalence checking</a:t>
            </a:r>
          </a:p>
        </p:txBody>
      </p:sp>
      <p:sp>
        <p:nvSpPr>
          <p:cNvPr id="4" name="Slide Number Placeholder 3">
            <a:extLst>
              <a:ext uri="{FF2B5EF4-FFF2-40B4-BE49-F238E27FC236}">
                <a16:creationId xmlns:a16="http://schemas.microsoft.com/office/drawing/2014/main" id="{3A35BB1E-B0C0-7F7C-21A4-5460DCEED82C}"/>
              </a:ext>
            </a:extLst>
          </p:cNvPr>
          <p:cNvSpPr>
            <a:spLocks noGrp="1"/>
          </p:cNvSpPr>
          <p:nvPr>
            <p:ph type="sldNum" sz="quarter" idx="12"/>
          </p:nvPr>
        </p:nvSpPr>
        <p:spPr/>
        <p:txBody>
          <a:bodyPr/>
          <a:lstStyle/>
          <a:p>
            <a:fld id="{57F7F20E-81D6-3F40-8E47-D9C4E37B2262}" type="slidenum">
              <a:rPr lang="en-US" smtClean="0"/>
              <a:t>19</a:t>
            </a:fld>
            <a:endParaRPr lang="en-US"/>
          </a:p>
        </p:txBody>
      </p:sp>
      <p:sp>
        <p:nvSpPr>
          <p:cNvPr id="61" name="Rounded Rectangle 60">
            <a:extLst>
              <a:ext uri="{FF2B5EF4-FFF2-40B4-BE49-F238E27FC236}">
                <a16:creationId xmlns:a16="http://schemas.microsoft.com/office/drawing/2014/main" id="{D9907D3E-2027-D3DB-837B-DE37688D1769}"/>
              </a:ext>
            </a:extLst>
          </p:cNvPr>
          <p:cNvSpPr/>
          <p:nvPr/>
        </p:nvSpPr>
        <p:spPr>
          <a:xfrm>
            <a:off x="740250" y="2300609"/>
            <a:ext cx="2188800" cy="3854197"/>
          </a:xfrm>
          <a:prstGeom prst="roundRect">
            <a:avLst>
              <a:gd name="adj" fmla="val 9184"/>
            </a:avLst>
          </a:prstGeom>
          <a:solidFill>
            <a:srgbClr val="80B2D4">
              <a:alpha val="29804"/>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66" name="Content Placeholder 2">
            <a:extLst>
              <a:ext uri="{FF2B5EF4-FFF2-40B4-BE49-F238E27FC236}">
                <a16:creationId xmlns:a16="http://schemas.microsoft.com/office/drawing/2014/main" id="{C30B115A-6B46-5325-08EF-8BCC4F778DC8}"/>
              </a:ext>
            </a:extLst>
          </p:cNvPr>
          <p:cNvSpPr txBox="1">
            <a:spLocks/>
          </p:cNvSpPr>
          <p:nvPr/>
        </p:nvSpPr>
        <p:spPr>
          <a:xfrm>
            <a:off x="793518" y="3561273"/>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Graph</a:t>
            </a:r>
            <a:r>
              <a:rPr lang="en-US" sz="2400" b="1">
                <a:solidFill>
                  <a:schemeClr val="bg2">
                    <a:lumMod val="90000"/>
                  </a:schemeClr>
                </a:solidFill>
                <a:latin typeface="Times New Roman" panose="02020603050405020304" pitchFamily="18" charset="0"/>
                <a:cs typeface="Times New Roman" panose="02020603050405020304" pitchFamily="18" charset="0"/>
              </a:rPr>
              <a:t> </a:t>
            </a:r>
            <a:r>
              <a:rPr lang="en-US" sz="2400">
                <a:solidFill>
                  <a:schemeClr val="tx1">
                    <a:lumMod val="50000"/>
                    <a:lumOff val="50000"/>
                  </a:schemeClr>
                </a:solidFill>
                <a:latin typeface="Times New Roman" panose="02020603050405020304" pitchFamily="18" charset="0"/>
                <a:cs typeface="Times New Roman" panose="02020603050405020304" pitchFamily="18" charset="0"/>
              </a:rPr>
              <a:t>DB</a:t>
            </a:r>
          </a:p>
        </p:txBody>
      </p:sp>
      <p:sp>
        <p:nvSpPr>
          <p:cNvPr id="95" name="Freeform 94">
            <a:extLst>
              <a:ext uri="{FF2B5EF4-FFF2-40B4-BE49-F238E27FC236}">
                <a16:creationId xmlns:a16="http://schemas.microsoft.com/office/drawing/2014/main" id="{01A591F6-8139-A771-20BE-F5FE615D3006}"/>
              </a:ext>
            </a:extLst>
          </p:cNvPr>
          <p:cNvSpPr/>
          <p:nvPr/>
        </p:nvSpPr>
        <p:spPr>
          <a:xfrm>
            <a:off x="1444818" y="1763803"/>
            <a:ext cx="8869614" cy="629945"/>
          </a:xfrm>
          <a:custGeom>
            <a:avLst/>
            <a:gdLst>
              <a:gd name="connsiteX0" fmla="*/ 9282896 w 9282896"/>
              <a:gd name="connsiteY0" fmla="*/ 1632045 h 1632045"/>
              <a:gd name="connsiteX1" fmla="*/ 6921661 w 9282896"/>
              <a:gd name="connsiteY1" fmla="*/ 463002 h 1632045"/>
              <a:gd name="connsiteX2" fmla="*/ 4572000 w 9282896"/>
              <a:gd name="connsiteY2" fmla="*/ 14 h 1632045"/>
              <a:gd name="connsiteX3" fmla="*/ 2106592 w 9282896"/>
              <a:gd name="connsiteY3" fmla="*/ 474576 h 1632045"/>
              <a:gd name="connsiteX4" fmla="*/ 0 w 9282896"/>
              <a:gd name="connsiteY4" fmla="*/ 1597321 h 1632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2896" h="1632045">
                <a:moveTo>
                  <a:pt x="9282896" y="1632045"/>
                </a:moveTo>
                <a:cubicBezTo>
                  <a:pt x="8494853" y="1183526"/>
                  <a:pt x="7706810" y="735007"/>
                  <a:pt x="6921661" y="463002"/>
                </a:cubicBezTo>
                <a:cubicBezTo>
                  <a:pt x="6136512" y="190997"/>
                  <a:pt x="5374511" y="-1915"/>
                  <a:pt x="4572000" y="14"/>
                </a:cubicBezTo>
                <a:cubicBezTo>
                  <a:pt x="3769489" y="1943"/>
                  <a:pt x="2868592" y="208358"/>
                  <a:pt x="2106592" y="474576"/>
                </a:cubicBezTo>
                <a:cubicBezTo>
                  <a:pt x="1344592" y="740794"/>
                  <a:pt x="672296" y="1169057"/>
                  <a:pt x="0" y="1597321"/>
                </a:cubicBezTo>
              </a:path>
            </a:pathLst>
          </a:custGeom>
          <a:noFill/>
          <a:ln w="127000">
            <a:solidFill>
              <a:srgbClr val="156082">
                <a:alpha val="29804"/>
              </a:srgbClr>
            </a:solidFill>
            <a:headEnd type="triangl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5C5E663-BBE9-EA13-B8D1-4986517A8165}"/>
              </a:ext>
            </a:extLst>
          </p:cNvPr>
          <p:cNvGrpSpPr/>
          <p:nvPr/>
        </p:nvGrpSpPr>
        <p:grpSpPr>
          <a:xfrm>
            <a:off x="5484252" y="2511656"/>
            <a:ext cx="986659" cy="989462"/>
            <a:chOff x="5484252" y="2511656"/>
            <a:chExt cx="986659" cy="989462"/>
          </a:xfrm>
        </p:grpSpPr>
        <p:sp>
          <p:nvSpPr>
            <p:cNvPr id="31" name="Rectangle 30">
              <a:extLst>
                <a:ext uri="{FF2B5EF4-FFF2-40B4-BE49-F238E27FC236}">
                  <a16:creationId xmlns:a16="http://schemas.microsoft.com/office/drawing/2014/main" id="{73EA53B2-B055-9909-873A-92400A1C4C53}"/>
                </a:ext>
              </a:extLst>
            </p:cNvPr>
            <p:cNvSpPr/>
            <p:nvPr/>
          </p:nvSpPr>
          <p:spPr>
            <a:xfrm>
              <a:off x="5488111" y="2525518"/>
              <a:ext cx="982800" cy="975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3E26DCBE-8C54-B3A3-F504-55BCCA7C00DE}"/>
                </a:ext>
              </a:extLst>
            </p:cNvPr>
            <p:cNvPicPr>
              <a:picLocks noChangeAspect="1"/>
            </p:cNvPicPr>
            <p:nvPr/>
          </p:nvPicPr>
          <p:blipFill>
            <a:blip r:embed="rId3"/>
            <a:stretch>
              <a:fillRect/>
            </a:stretch>
          </p:blipFill>
          <p:spPr>
            <a:xfrm>
              <a:off x="5484252" y="2511656"/>
              <a:ext cx="982782" cy="982782"/>
            </a:xfrm>
            <a:prstGeom prst="rect">
              <a:avLst/>
            </a:prstGeom>
          </p:spPr>
        </p:pic>
      </p:grpSp>
      <p:sp>
        <p:nvSpPr>
          <p:cNvPr id="96" name="Content Placeholder 2">
            <a:extLst>
              <a:ext uri="{FF2B5EF4-FFF2-40B4-BE49-F238E27FC236}">
                <a16:creationId xmlns:a16="http://schemas.microsoft.com/office/drawing/2014/main" id="{4F8FD7B4-62A5-ECC3-5FA5-918EAFB35FFD}"/>
              </a:ext>
            </a:extLst>
          </p:cNvPr>
          <p:cNvSpPr txBox="1">
            <a:spLocks/>
          </p:cNvSpPr>
          <p:nvPr/>
        </p:nvSpPr>
        <p:spPr>
          <a:xfrm>
            <a:off x="4933990" y="1485922"/>
            <a:ext cx="2304552" cy="555762"/>
          </a:xfrm>
          <a:prstGeom prst="rect">
            <a:avLst/>
          </a:prstGeom>
          <a:solidFill>
            <a:schemeClr val="bg1"/>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User-provided transformer</a:t>
            </a:r>
          </a:p>
        </p:txBody>
      </p:sp>
      <p:grpSp>
        <p:nvGrpSpPr>
          <p:cNvPr id="3" name="Group 2">
            <a:extLst>
              <a:ext uri="{FF2B5EF4-FFF2-40B4-BE49-F238E27FC236}">
                <a16:creationId xmlns:a16="http://schemas.microsoft.com/office/drawing/2014/main" id="{0185CD5F-E5B9-7367-1B3C-1FF6F8842B5B}"/>
              </a:ext>
            </a:extLst>
          </p:cNvPr>
          <p:cNvGrpSpPr/>
          <p:nvPr/>
        </p:nvGrpSpPr>
        <p:grpSpPr>
          <a:xfrm>
            <a:off x="1234832" y="4314645"/>
            <a:ext cx="1096582" cy="1085248"/>
            <a:chOff x="772681" y="2586789"/>
            <a:chExt cx="1272047" cy="1258899"/>
          </a:xfrm>
        </p:grpSpPr>
        <p:pic>
          <p:nvPicPr>
            <p:cNvPr id="5" name="Picture 4">
              <a:extLst>
                <a:ext uri="{FF2B5EF4-FFF2-40B4-BE49-F238E27FC236}">
                  <a16:creationId xmlns:a16="http://schemas.microsoft.com/office/drawing/2014/main" id="{A047E027-31E4-F9EC-5FD3-C200F4E9E72F}"/>
                </a:ext>
              </a:extLst>
            </p:cNvPr>
            <p:cNvPicPr>
              <a:picLocks noChangeAspect="1"/>
            </p:cNvPicPr>
            <p:nvPr/>
          </p:nvPicPr>
          <p:blipFill>
            <a:blip r:embed="rId4"/>
            <a:stretch>
              <a:fillRect/>
            </a:stretch>
          </p:blipFill>
          <p:spPr>
            <a:xfrm>
              <a:off x="772681" y="2586789"/>
              <a:ext cx="1258899" cy="1258899"/>
            </a:xfrm>
            <a:prstGeom prst="rect">
              <a:avLst/>
            </a:prstGeom>
          </p:spPr>
        </p:pic>
        <p:sp>
          <p:nvSpPr>
            <p:cNvPr id="6" name="Content Placeholder 2">
              <a:extLst>
                <a:ext uri="{FF2B5EF4-FFF2-40B4-BE49-F238E27FC236}">
                  <a16:creationId xmlns:a16="http://schemas.microsoft.com/office/drawing/2014/main" id="{73B6E435-A847-DB2B-1ADB-86B3B389CFCE}"/>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Cypher</a:t>
              </a:r>
            </a:p>
          </p:txBody>
        </p:sp>
      </p:grpSp>
      <p:pic>
        <p:nvPicPr>
          <p:cNvPr id="7" name="Picture 6">
            <a:extLst>
              <a:ext uri="{FF2B5EF4-FFF2-40B4-BE49-F238E27FC236}">
                <a16:creationId xmlns:a16="http://schemas.microsoft.com/office/drawing/2014/main" id="{8043FF81-89A1-45AB-6FF9-6E2746F0CAA9}"/>
              </a:ext>
            </a:extLst>
          </p:cNvPr>
          <p:cNvPicPr>
            <a:picLocks noChangeAspect="1"/>
          </p:cNvPicPr>
          <p:nvPr/>
        </p:nvPicPr>
        <p:blipFill>
          <a:blip r:embed="rId5"/>
          <a:stretch>
            <a:fillRect/>
          </a:stretch>
        </p:blipFill>
        <p:spPr>
          <a:xfrm>
            <a:off x="1319585" y="2525518"/>
            <a:ext cx="982774" cy="975600"/>
          </a:xfrm>
          <a:prstGeom prst="rect">
            <a:avLst/>
          </a:prstGeom>
        </p:spPr>
      </p:pic>
      <p:sp>
        <p:nvSpPr>
          <p:cNvPr id="8" name="Content Placeholder 2">
            <a:extLst>
              <a:ext uri="{FF2B5EF4-FFF2-40B4-BE49-F238E27FC236}">
                <a16:creationId xmlns:a16="http://schemas.microsoft.com/office/drawing/2014/main" id="{3C633E2A-AA60-1050-C123-4BD28D190460}"/>
              </a:ext>
            </a:extLst>
          </p:cNvPr>
          <p:cNvSpPr txBox="1">
            <a:spLocks/>
          </p:cNvSpPr>
          <p:nvPr/>
        </p:nvSpPr>
        <p:spPr>
          <a:xfrm>
            <a:off x="787851" y="5508141"/>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Graph query</a:t>
            </a:r>
          </a:p>
        </p:txBody>
      </p:sp>
      <p:sp>
        <p:nvSpPr>
          <p:cNvPr id="19" name="Content Placeholder 2">
            <a:extLst>
              <a:ext uri="{FF2B5EF4-FFF2-40B4-BE49-F238E27FC236}">
                <a16:creationId xmlns:a16="http://schemas.microsoft.com/office/drawing/2014/main" id="{D8275AD8-80EF-9E4C-1AD5-28B59651AC1A}"/>
              </a:ext>
            </a:extLst>
          </p:cNvPr>
          <p:cNvSpPr txBox="1">
            <a:spLocks/>
          </p:cNvSpPr>
          <p:nvPr/>
        </p:nvSpPr>
        <p:spPr>
          <a:xfrm>
            <a:off x="4966178" y="3569429"/>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latin typeface="Times New Roman" panose="02020603050405020304" pitchFamily="18" charset="0"/>
                <a:cs typeface="Times New Roman" panose="02020603050405020304" pitchFamily="18" charset="0"/>
              </a:rPr>
              <a:t>Induced relational DB</a:t>
            </a:r>
          </a:p>
        </p:txBody>
      </p:sp>
      <p:grpSp>
        <p:nvGrpSpPr>
          <p:cNvPr id="34" name="Group 33">
            <a:extLst>
              <a:ext uri="{FF2B5EF4-FFF2-40B4-BE49-F238E27FC236}">
                <a16:creationId xmlns:a16="http://schemas.microsoft.com/office/drawing/2014/main" id="{3F5DF232-FA89-3C42-ABBB-30BA6FAC854E}"/>
              </a:ext>
            </a:extLst>
          </p:cNvPr>
          <p:cNvGrpSpPr/>
          <p:nvPr/>
        </p:nvGrpSpPr>
        <p:grpSpPr>
          <a:xfrm>
            <a:off x="9819955" y="2503500"/>
            <a:ext cx="986659" cy="989462"/>
            <a:chOff x="5484252" y="2511656"/>
            <a:chExt cx="986659" cy="989462"/>
          </a:xfrm>
        </p:grpSpPr>
        <p:sp>
          <p:nvSpPr>
            <p:cNvPr id="35" name="Rectangle 34">
              <a:extLst>
                <a:ext uri="{FF2B5EF4-FFF2-40B4-BE49-F238E27FC236}">
                  <a16:creationId xmlns:a16="http://schemas.microsoft.com/office/drawing/2014/main" id="{C045AB00-800C-C0BA-A0CE-6D3E1792DF6E}"/>
                </a:ext>
              </a:extLst>
            </p:cNvPr>
            <p:cNvSpPr/>
            <p:nvPr/>
          </p:nvSpPr>
          <p:spPr>
            <a:xfrm>
              <a:off x="5488111" y="2525518"/>
              <a:ext cx="982800" cy="975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C4ED37FC-272C-7EC8-775A-66B5823F6C8A}"/>
                </a:ext>
              </a:extLst>
            </p:cNvPr>
            <p:cNvPicPr>
              <a:picLocks noChangeAspect="1"/>
            </p:cNvPicPr>
            <p:nvPr/>
          </p:nvPicPr>
          <p:blipFill>
            <a:blip r:embed="rId3"/>
            <a:stretch>
              <a:fillRect/>
            </a:stretch>
          </p:blipFill>
          <p:spPr>
            <a:xfrm>
              <a:off x="5484252" y="2511656"/>
              <a:ext cx="982782" cy="982782"/>
            </a:xfrm>
            <a:prstGeom prst="rect">
              <a:avLst/>
            </a:prstGeom>
          </p:spPr>
        </p:pic>
      </p:grpSp>
      <p:sp>
        <p:nvSpPr>
          <p:cNvPr id="37" name="Content Placeholder 2">
            <a:extLst>
              <a:ext uri="{FF2B5EF4-FFF2-40B4-BE49-F238E27FC236}">
                <a16:creationId xmlns:a16="http://schemas.microsoft.com/office/drawing/2014/main" id="{5B0D68D5-B481-8CEF-7B84-1A82E5C4A020}"/>
              </a:ext>
            </a:extLst>
          </p:cNvPr>
          <p:cNvSpPr txBox="1">
            <a:spLocks/>
          </p:cNvSpPr>
          <p:nvPr/>
        </p:nvSpPr>
        <p:spPr>
          <a:xfrm>
            <a:off x="9301881" y="3561273"/>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latin typeface="Times New Roman" panose="02020603050405020304" pitchFamily="18" charset="0"/>
                <a:cs typeface="Times New Roman" panose="02020603050405020304" pitchFamily="18" charset="0"/>
              </a:rPr>
              <a:t>Relational DB</a:t>
            </a:r>
          </a:p>
        </p:txBody>
      </p:sp>
      <p:grpSp>
        <p:nvGrpSpPr>
          <p:cNvPr id="38" name="Group 37">
            <a:extLst>
              <a:ext uri="{FF2B5EF4-FFF2-40B4-BE49-F238E27FC236}">
                <a16:creationId xmlns:a16="http://schemas.microsoft.com/office/drawing/2014/main" id="{B8ACCE2F-F480-6135-23F8-004665BB6830}"/>
              </a:ext>
            </a:extLst>
          </p:cNvPr>
          <p:cNvGrpSpPr/>
          <p:nvPr/>
        </p:nvGrpSpPr>
        <p:grpSpPr>
          <a:xfrm>
            <a:off x="9743195" y="4314645"/>
            <a:ext cx="1096582" cy="1085248"/>
            <a:chOff x="772681" y="2586789"/>
            <a:chExt cx="1272047" cy="1258899"/>
          </a:xfrm>
        </p:grpSpPr>
        <p:pic>
          <p:nvPicPr>
            <p:cNvPr id="39" name="Picture 38">
              <a:extLst>
                <a:ext uri="{FF2B5EF4-FFF2-40B4-BE49-F238E27FC236}">
                  <a16:creationId xmlns:a16="http://schemas.microsoft.com/office/drawing/2014/main" id="{92513AB8-E52A-CADA-F717-F0F888426314}"/>
                </a:ext>
              </a:extLst>
            </p:cNvPr>
            <p:cNvPicPr>
              <a:picLocks noChangeAspect="1"/>
            </p:cNvPicPr>
            <p:nvPr/>
          </p:nvPicPr>
          <p:blipFill>
            <a:blip r:embed="rId4"/>
            <a:stretch>
              <a:fillRect/>
            </a:stretch>
          </p:blipFill>
          <p:spPr>
            <a:xfrm>
              <a:off x="772681" y="2586789"/>
              <a:ext cx="1258899" cy="1258899"/>
            </a:xfrm>
            <a:prstGeom prst="rect">
              <a:avLst/>
            </a:prstGeom>
          </p:spPr>
        </p:pic>
        <p:sp>
          <p:nvSpPr>
            <p:cNvPr id="40" name="Content Placeholder 2">
              <a:extLst>
                <a:ext uri="{FF2B5EF4-FFF2-40B4-BE49-F238E27FC236}">
                  <a16:creationId xmlns:a16="http://schemas.microsoft.com/office/drawing/2014/main" id="{BAE731F3-94DD-DAEA-E466-244C916E3A91}"/>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Cypher</a:t>
              </a:r>
            </a:p>
          </p:txBody>
        </p:sp>
      </p:grpSp>
      <p:sp>
        <p:nvSpPr>
          <p:cNvPr id="41" name="Content Placeholder 2">
            <a:extLst>
              <a:ext uri="{FF2B5EF4-FFF2-40B4-BE49-F238E27FC236}">
                <a16:creationId xmlns:a16="http://schemas.microsoft.com/office/drawing/2014/main" id="{C44CD8AA-CB37-7253-710B-BAED347568DD}"/>
              </a:ext>
            </a:extLst>
          </p:cNvPr>
          <p:cNvSpPr txBox="1">
            <a:spLocks/>
          </p:cNvSpPr>
          <p:nvPr/>
        </p:nvSpPr>
        <p:spPr>
          <a:xfrm>
            <a:off x="9161555" y="5508141"/>
            <a:ext cx="2307318"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Relational query</a:t>
            </a:r>
          </a:p>
        </p:txBody>
      </p:sp>
      <p:sp>
        <p:nvSpPr>
          <p:cNvPr id="42" name="Content Placeholder 2">
            <a:extLst>
              <a:ext uri="{FF2B5EF4-FFF2-40B4-BE49-F238E27FC236}">
                <a16:creationId xmlns:a16="http://schemas.microsoft.com/office/drawing/2014/main" id="{1BE28174-8858-20CA-BBFE-1F65E81150EF}"/>
              </a:ext>
            </a:extLst>
          </p:cNvPr>
          <p:cNvSpPr txBox="1">
            <a:spLocks/>
          </p:cNvSpPr>
          <p:nvPr/>
        </p:nvSpPr>
        <p:spPr>
          <a:xfrm>
            <a:off x="2756223" y="2541429"/>
            <a:ext cx="2307318" cy="102856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Standard </a:t>
            </a:r>
          </a:p>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transformer</a:t>
            </a:r>
          </a:p>
        </p:txBody>
      </p:sp>
      <p:sp>
        <p:nvSpPr>
          <p:cNvPr id="9" name="Right Arrow 8">
            <a:extLst>
              <a:ext uri="{FF2B5EF4-FFF2-40B4-BE49-F238E27FC236}">
                <a16:creationId xmlns:a16="http://schemas.microsoft.com/office/drawing/2014/main" id="{134A2CC4-EC7B-4965-AD1E-F0133DDDCE69}"/>
              </a:ext>
            </a:extLst>
          </p:cNvPr>
          <p:cNvSpPr/>
          <p:nvPr/>
        </p:nvSpPr>
        <p:spPr>
          <a:xfrm>
            <a:off x="3245087" y="3429865"/>
            <a:ext cx="1445714" cy="585049"/>
          </a:xfrm>
          <a:prstGeom prst="rightArrow">
            <a:avLst/>
          </a:prstGeom>
          <a:solidFill>
            <a:srgbClr val="156082">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3B6EC24A-0A2A-4BCC-971B-FBF0D036EDC4}"/>
              </a:ext>
            </a:extLst>
          </p:cNvPr>
          <p:cNvSpPr/>
          <p:nvPr/>
        </p:nvSpPr>
        <p:spPr>
          <a:xfrm>
            <a:off x="3245086" y="4925442"/>
            <a:ext cx="1445714" cy="585049"/>
          </a:xfrm>
          <a:prstGeom prst="rightArrow">
            <a:avLst/>
          </a:prstGeom>
          <a:solidFill>
            <a:srgbClr val="156082">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7F9B0365-838E-DC3C-43E0-698503B4B841}"/>
              </a:ext>
            </a:extLst>
          </p:cNvPr>
          <p:cNvSpPr txBox="1">
            <a:spLocks/>
          </p:cNvSpPr>
          <p:nvPr/>
        </p:nvSpPr>
        <p:spPr>
          <a:xfrm>
            <a:off x="2894550" y="4177468"/>
            <a:ext cx="2146781" cy="102856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err="1">
                <a:solidFill>
                  <a:schemeClr val="tx1">
                    <a:lumMod val="50000"/>
                    <a:lumOff val="50000"/>
                  </a:schemeClr>
                </a:solidFill>
                <a:latin typeface="Times New Roman" panose="02020603050405020304" pitchFamily="18" charset="0"/>
                <a:cs typeface="Times New Roman" panose="02020603050405020304" pitchFamily="18" charset="0"/>
              </a:rPr>
              <a:t>Transpilation</a:t>
            </a:r>
            <a:endParaRPr lang="en-US" sz="2400">
              <a:solidFill>
                <a:schemeClr val="tx1">
                  <a:lumMod val="50000"/>
                  <a:lumOff val="50000"/>
                </a:schemeClr>
              </a:solidFill>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4E3BD3B3-ABEB-8A7E-C01A-B3DDF23EAA77}"/>
              </a:ext>
            </a:extLst>
          </p:cNvPr>
          <p:cNvGrpSpPr/>
          <p:nvPr/>
        </p:nvGrpSpPr>
        <p:grpSpPr>
          <a:xfrm>
            <a:off x="5407492" y="4322801"/>
            <a:ext cx="1096582" cy="1085248"/>
            <a:chOff x="772681" y="2586789"/>
            <a:chExt cx="1272047" cy="1258899"/>
          </a:xfrm>
        </p:grpSpPr>
        <p:pic>
          <p:nvPicPr>
            <p:cNvPr id="13" name="Picture 12">
              <a:extLst>
                <a:ext uri="{FF2B5EF4-FFF2-40B4-BE49-F238E27FC236}">
                  <a16:creationId xmlns:a16="http://schemas.microsoft.com/office/drawing/2014/main" id="{12418CEB-E22C-E649-A4EC-86C67890EA85}"/>
                </a:ext>
              </a:extLst>
            </p:cNvPr>
            <p:cNvPicPr>
              <a:picLocks noChangeAspect="1"/>
            </p:cNvPicPr>
            <p:nvPr/>
          </p:nvPicPr>
          <p:blipFill>
            <a:blip r:embed="rId4"/>
            <a:stretch>
              <a:fillRect/>
            </a:stretch>
          </p:blipFill>
          <p:spPr>
            <a:xfrm>
              <a:off x="772681" y="2586789"/>
              <a:ext cx="1258899" cy="1258899"/>
            </a:xfrm>
            <a:prstGeom prst="rect">
              <a:avLst/>
            </a:prstGeom>
          </p:spPr>
        </p:pic>
        <p:sp>
          <p:nvSpPr>
            <p:cNvPr id="14" name="Content Placeholder 2">
              <a:extLst>
                <a:ext uri="{FF2B5EF4-FFF2-40B4-BE49-F238E27FC236}">
                  <a16:creationId xmlns:a16="http://schemas.microsoft.com/office/drawing/2014/main" id="{7860344C-7E64-2ACA-ABD0-F6FE93462421}"/>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Cypher</a:t>
              </a:r>
            </a:p>
          </p:txBody>
        </p:sp>
      </p:grpSp>
      <p:sp>
        <p:nvSpPr>
          <p:cNvPr id="15" name="Content Placeholder 2">
            <a:extLst>
              <a:ext uri="{FF2B5EF4-FFF2-40B4-BE49-F238E27FC236}">
                <a16:creationId xmlns:a16="http://schemas.microsoft.com/office/drawing/2014/main" id="{BDFD1C16-33EB-C5E1-585F-647A0B486F36}"/>
              </a:ext>
            </a:extLst>
          </p:cNvPr>
          <p:cNvSpPr txBox="1">
            <a:spLocks/>
          </p:cNvSpPr>
          <p:nvPr/>
        </p:nvSpPr>
        <p:spPr>
          <a:xfrm>
            <a:off x="4825852" y="5516297"/>
            <a:ext cx="2307318"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err="1">
                <a:solidFill>
                  <a:schemeClr val="tx1">
                    <a:lumMod val="50000"/>
                    <a:lumOff val="50000"/>
                  </a:schemeClr>
                </a:solidFill>
                <a:latin typeface="Times New Roman" panose="02020603050405020304" pitchFamily="18" charset="0"/>
                <a:cs typeface="Times New Roman" panose="02020603050405020304" pitchFamily="18" charset="0"/>
              </a:rPr>
              <a:t>Transpiled</a:t>
            </a:r>
            <a:r>
              <a:rPr lang="en-US" sz="2400">
                <a:solidFill>
                  <a:schemeClr val="tx1">
                    <a:lumMod val="50000"/>
                    <a:lumOff val="50000"/>
                  </a:schemeClr>
                </a:solidFill>
                <a:latin typeface="Times New Roman" panose="02020603050405020304" pitchFamily="18" charset="0"/>
                <a:cs typeface="Times New Roman" panose="02020603050405020304" pitchFamily="18" charset="0"/>
              </a:rPr>
              <a:t> relational query</a:t>
            </a:r>
          </a:p>
        </p:txBody>
      </p:sp>
      <p:sp>
        <p:nvSpPr>
          <p:cNvPr id="16" name="Up-Down Arrow 15">
            <a:extLst>
              <a:ext uri="{FF2B5EF4-FFF2-40B4-BE49-F238E27FC236}">
                <a16:creationId xmlns:a16="http://schemas.microsoft.com/office/drawing/2014/main" id="{3990471B-15C4-48A0-AD86-59BDF38F03E5}"/>
              </a:ext>
            </a:extLst>
          </p:cNvPr>
          <p:cNvSpPr/>
          <p:nvPr/>
        </p:nvSpPr>
        <p:spPr>
          <a:xfrm rot="5400000">
            <a:off x="7838633" y="2949707"/>
            <a:ext cx="576112" cy="1445714"/>
          </a:xfrm>
          <a:prstGeom prst="upDown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1515359C-B83E-0366-7825-B72059767760}"/>
              </a:ext>
            </a:extLst>
          </p:cNvPr>
          <p:cNvSpPr txBox="1">
            <a:spLocks/>
          </p:cNvSpPr>
          <p:nvPr/>
        </p:nvSpPr>
        <p:spPr>
          <a:xfrm>
            <a:off x="7014331" y="2525518"/>
            <a:ext cx="2307318" cy="102856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latin typeface="Times New Roman" panose="02020603050405020304" pitchFamily="18" charset="0"/>
                <a:cs typeface="Times New Roman" panose="02020603050405020304" pitchFamily="18" charset="0"/>
              </a:rPr>
              <a:t>Residual </a:t>
            </a:r>
          </a:p>
          <a:p>
            <a:pPr marL="0" indent="0" algn="ctr">
              <a:buNone/>
            </a:pPr>
            <a:r>
              <a:rPr lang="en-US" sz="2400" b="1">
                <a:latin typeface="Times New Roman" panose="02020603050405020304" pitchFamily="18" charset="0"/>
                <a:cs typeface="Times New Roman" panose="02020603050405020304" pitchFamily="18" charset="0"/>
              </a:rPr>
              <a:t>transformer</a:t>
            </a:r>
          </a:p>
        </p:txBody>
      </p:sp>
    </p:spTree>
    <p:extLst>
      <p:ext uri="{BB962C8B-B14F-4D97-AF65-F5344CB8AC3E}">
        <p14:creationId xmlns:p14="http://schemas.microsoft.com/office/powerpoint/2010/main" val="637037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CEDB3-7E55-FFDD-7C73-28D902C1739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147028-7104-E1B0-B742-66A5910888DE}"/>
              </a:ext>
            </a:extLst>
          </p:cNvPr>
          <p:cNvSpPr>
            <a:spLocks noGrp="1"/>
          </p:cNvSpPr>
          <p:nvPr>
            <p:ph type="sldNum" sz="quarter" idx="12"/>
          </p:nvPr>
        </p:nvSpPr>
        <p:spPr/>
        <p:txBody>
          <a:bodyPr/>
          <a:lstStyle/>
          <a:p>
            <a:fld id="{57F7F20E-81D6-3F40-8E47-D9C4E37B2262}" type="slidenum">
              <a:rPr lang="en-US" smtClean="0"/>
              <a:t>20</a:t>
            </a:fld>
            <a:endParaRPr lang="en-US"/>
          </a:p>
        </p:txBody>
      </p:sp>
      <p:sp>
        <p:nvSpPr>
          <p:cNvPr id="3" name="Title 1">
            <a:extLst>
              <a:ext uri="{FF2B5EF4-FFF2-40B4-BE49-F238E27FC236}">
                <a16:creationId xmlns:a16="http://schemas.microsoft.com/office/drawing/2014/main" id="{67E382EA-47B3-C1DC-49BF-AC28228038E0}"/>
              </a:ext>
            </a:extLst>
          </p:cNvPr>
          <p:cNvSpPr txBox="1">
            <a:spLocks/>
          </p:cNvSpPr>
          <p:nvPr/>
        </p:nvSpPr>
        <p:spPr>
          <a:xfrm>
            <a:off x="298578" y="0"/>
            <a:ext cx="11291595" cy="761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Times New Roman" panose="02020603050405020304" pitchFamily="18" charset="0"/>
                <a:cs typeface="Times New Roman" panose="02020603050405020304" pitchFamily="18" charset="0"/>
              </a:rPr>
              <a:t>Residual transformer</a:t>
            </a:r>
          </a:p>
        </p:txBody>
      </p:sp>
      <p:sp>
        <p:nvSpPr>
          <p:cNvPr id="6" name="Rounded Rectangle 5">
            <a:extLst>
              <a:ext uri="{FF2B5EF4-FFF2-40B4-BE49-F238E27FC236}">
                <a16:creationId xmlns:a16="http://schemas.microsoft.com/office/drawing/2014/main" id="{94B4A555-4E09-8FE4-B64B-324EBC0E3FDB}"/>
              </a:ext>
            </a:extLst>
          </p:cNvPr>
          <p:cNvSpPr/>
          <p:nvPr/>
        </p:nvSpPr>
        <p:spPr>
          <a:xfrm>
            <a:off x="674461" y="1387255"/>
            <a:ext cx="10944166" cy="1556777"/>
          </a:xfrm>
          <a:prstGeom prst="roundRect">
            <a:avLst/>
          </a:prstGeom>
          <a:solidFill>
            <a:srgbClr val="C2F1C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sz="3200" dirty="0">
                <a:solidFill>
                  <a:schemeClr val="tx1"/>
                </a:solidFill>
                <a:latin typeface="Times New Roman" panose="02020603050405020304" pitchFamily="18" charset="0"/>
                <a:cs typeface="Times New Roman" panose="02020603050405020304" pitchFamily="18" charset="0"/>
              </a:rPr>
              <a:t>Residual transformer describes </a:t>
            </a:r>
            <a:r>
              <a:rPr lang="en-CA" sz="3200" b="1" dirty="0">
                <a:solidFill>
                  <a:schemeClr val="tx1"/>
                </a:solidFill>
                <a:latin typeface="Times New Roman" panose="02020603050405020304" pitchFamily="18" charset="0"/>
                <a:cs typeface="Times New Roman" panose="02020603050405020304" pitchFamily="18" charset="0"/>
              </a:rPr>
              <a:t>data equivalence </a:t>
            </a:r>
            <a:r>
              <a:rPr lang="en-CA" sz="3200" dirty="0">
                <a:solidFill>
                  <a:schemeClr val="tx1"/>
                </a:solidFill>
                <a:latin typeface="Times New Roman" panose="02020603050405020304" pitchFamily="18" charset="0"/>
                <a:cs typeface="Times New Roman" panose="02020603050405020304" pitchFamily="18" charset="0"/>
              </a:rPr>
              <a:t>between two relational databases and serves as the </a:t>
            </a:r>
            <a:r>
              <a:rPr lang="en-CA" sz="3200" b="1" dirty="0">
                <a:solidFill>
                  <a:schemeClr val="tx1"/>
                </a:solidFill>
                <a:latin typeface="Times New Roman" panose="02020603050405020304" pitchFamily="18" charset="0"/>
                <a:cs typeface="Times New Roman" panose="02020603050405020304" pitchFamily="18" charset="0"/>
              </a:rPr>
              <a:t>specification</a:t>
            </a:r>
            <a:r>
              <a:rPr lang="en-CA" sz="3200" dirty="0">
                <a:solidFill>
                  <a:schemeClr val="tx1"/>
                </a:solidFill>
                <a:latin typeface="Times New Roman" panose="02020603050405020304" pitchFamily="18" charset="0"/>
                <a:cs typeface="Times New Roman" panose="02020603050405020304" pitchFamily="18" charset="0"/>
              </a:rPr>
              <a:t> for SQL equivalence checking.</a:t>
            </a:r>
            <a:endParaRPr lang="en-US" sz="3200" dirty="0">
              <a:solidFill>
                <a:schemeClr val="tx1"/>
              </a:solidFill>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4886E3F1-775C-FFE8-5E71-E194EAA77F30}"/>
              </a:ext>
            </a:extLst>
          </p:cNvPr>
          <p:cNvGrpSpPr/>
          <p:nvPr/>
        </p:nvGrpSpPr>
        <p:grpSpPr>
          <a:xfrm>
            <a:off x="907169" y="3913968"/>
            <a:ext cx="10774031" cy="1907712"/>
            <a:chOff x="907169" y="3913968"/>
            <a:chExt cx="10774031" cy="1907712"/>
          </a:xfrm>
        </p:grpSpPr>
        <p:sp>
          <p:nvSpPr>
            <p:cNvPr id="9" name="Content Placeholder 2">
              <a:extLst>
                <a:ext uri="{FF2B5EF4-FFF2-40B4-BE49-F238E27FC236}">
                  <a16:creationId xmlns:a16="http://schemas.microsoft.com/office/drawing/2014/main" id="{B3DDAE68-95E5-8F6A-7D42-90D69753C886}"/>
                </a:ext>
              </a:extLst>
            </p:cNvPr>
            <p:cNvSpPr txBox="1">
              <a:spLocks/>
            </p:cNvSpPr>
            <p:nvPr/>
          </p:nvSpPr>
          <p:spPr>
            <a:xfrm>
              <a:off x="2255520" y="3913968"/>
              <a:ext cx="9425680" cy="190771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dirty="0">
                  <a:latin typeface="Times New Roman" panose="02020603050405020304" pitchFamily="18" charset="0"/>
                  <a:cs typeface="Times New Roman" panose="02020603050405020304" pitchFamily="18" charset="0"/>
                </a:rPr>
                <a:t>We can automatically infer a residual transformer from a user-provided transformer and a standard transformer.</a:t>
              </a:r>
              <a:endParaRPr lang="en-CA" sz="3200" dirty="0">
                <a:latin typeface="Times New Roman"/>
                <a:cs typeface="Times New Roman"/>
              </a:endParaRPr>
            </a:p>
          </p:txBody>
        </p:sp>
        <p:pic>
          <p:nvPicPr>
            <p:cNvPr id="10" name="Picture 9">
              <a:extLst>
                <a:ext uri="{FF2B5EF4-FFF2-40B4-BE49-F238E27FC236}">
                  <a16:creationId xmlns:a16="http://schemas.microsoft.com/office/drawing/2014/main" id="{147917D3-FE12-75FE-467C-561BB1ADA84D}"/>
                </a:ext>
              </a:extLst>
            </p:cNvPr>
            <p:cNvPicPr>
              <a:picLocks noChangeAspect="1"/>
            </p:cNvPicPr>
            <p:nvPr/>
          </p:nvPicPr>
          <p:blipFill>
            <a:blip r:embed="rId3"/>
            <a:stretch>
              <a:fillRect/>
            </a:stretch>
          </p:blipFill>
          <p:spPr>
            <a:xfrm>
              <a:off x="907169" y="4422248"/>
              <a:ext cx="891151" cy="891151"/>
            </a:xfrm>
            <a:prstGeom prst="rect">
              <a:avLst/>
            </a:prstGeom>
          </p:spPr>
        </p:pic>
      </p:grpSp>
    </p:spTree>
    <p:extLst>
      <p:ext uri="{BB962C8B-B14F-4D97-AF65-F5344CB8AC3E}">
        <p14:creationId xmlns:p14="http://schemas.microsoft.com/office/powerpoint/2010/main" val="215776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70849-9EFC-296B-A9AF-3BA5EE55462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6DAE8D-CB61-743F-A4B1-8D93FEE2CC4B}"/>
              </a:ext>
            </a:extLst>
          </p:cNvPr>
          <p:cNvSpPr>
            <a:spLocks noGrp="1"/>
          </p:cNvSpPr>
          <p:nvPr>
            <p:ph type="sldNum" sz="quarter" idx="12"/>
          </p:nvPr>
        </p:nvSpPr>
        <p:spPr/>
        <p:txBody>
          <a:bodyPr/>
          <a:lstStyle/>
          <a:p>
            <a:fld id="{57F7F20E-81D6-3F40-8E47-D9C4E37B2262}" type="slidenum">
              <a:rPr lang="en-US" smtClean="0"/>
              <a:t>21</a:t>
            </a:fld>
            <a:endParaRPr lang="en-US"/>
          </a:p>
        </p:txBody>
      </p:sp>
      <p:sp>
        <p:nvSpPr>
          <p:cNvPr id="3" name="Title 1">
            <a:extLst>
              <a:ext uri="{FF2B5EF4-FFF2-40B4-BE49-F238E27FC236}">
                <a16:creationId xmlns:a16="http://schemas.microsoft.com/office/drawing/2014/main" id="{9984C980-4EA7-3C6A-075E-176C125FA6CA}"/>
              </a:ext>
            </a:extLst>
          </p:cNvPr>
          <p:cNvSpPr txBox="1">
            <a:spLocks/>
          </p:cNvSpPr>
          <p:nvPr/>
        </p:nvSpPr>
        <p:spPr>
          <a:xfrm>
            <a:off x="298578" y="0"/>
            <a:ext cx="11291595" cy="7612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Residual transformer</a:t>
            </a:r>
          </a:p>
        </p:txBody>
      </p:sp>
      <p:grpSp>
        <p:nvGrpSpPr>
          <p:cNvPr id="2" name="Group 1">
            <a:extLst>
              <a:ext uri="{FF2B5EF4-FFF2-40B4-BE49-F238E27FC236}">
                <a16:creationId xmlns:a16="http://schemas.microsoft.com/office/drawing/2014/main" id="{ADAD0BAD-6950-0C4A-195A-C2DCC1B322D5}"/>
              </a:ext>
            </a:extLst>
          </p:cNvPr>
          <p:cNvGrpSpPr/>
          <p:nvPr/>
        </p:nvGrpSpPr>
        <p:grpSpPr>
          <a:xfrm>
            <a:off x="139800" y="1148515"/>
            <a:ext cx="11657522" cy="2518436"/>
            <a:chOff x="139800" y="2294903"/>
            <a:chExt cx="11657522" cy="2518436"/>
          </a:xfrm>
        </p:grpSpPr>
        <p:sp>
          <p:nvSpPr>
            <p:cNvPr id="152" name="Content Placeholder 2">
              <a:extLst>
                <a:ext uri="{FF2B5EF4-FFF2-40B4-BE49-F238E27FC236}">
                  <a16:creationId xmlns:a16="http://schemas.microsoft.com/office/drawing/2014/main" id="{1595D2F5-6F32-CC23-C678-5886EF0320B4}"/>
                </a:ext>
              </a:extLst>
            </p:cNvPr>
            <p:cNvSpPr txBox="1">
              <a:spLocks/>
            </p:cNvSpPr>
            <p:nvPr/>
          </p:nvSpPr>
          <p:spPr>
            <a:xfrm>
              <a:off x="718916" y="4203897"/>
              <a:ext cx="10754168" cy="60944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highlight>
                    <a:srgbClr val="BFD9E9"/>
                  </a:highlight>
                  <a:latin typeface="Consolas" panose="020B0609020204030204" pitchFamily="49" charset="0"/>
                  <a:cs typeface="Consolas" panose="020B0609020204030204" pitchFamily="49" charset="0"/>
                </a:rPr>
                <a:t>WORK</a:t>
              </a:r>
              <a:r>
                <a:rPr lang="en-US" sz="2400">
                  <a:latin typeface="Consolas" panose="020B0609020204030204" pitchFamily="49" charset="0"/>
                  <a:cs typeface="Consolas" panose="020B0609020204030204" pitchFamily="49" charset="0"/>
                </a:rPr>
                <a:t>(</a:t>
              </a:r>
              <a:r>
                <a:rPr lang="en-US" sz="2400" err="1">
                  <a:latin typeface="Consolas" panose="020B0609020204030204" pitchFamily="49" charset="0"/>
                  <a:cs typeface="Consolas" panose="020B0609020204030204" pitchFamily="49" charset="0"/>
                </a:rPr>
                <a:t>wid</a:t>
              </a:r>
              <a:r>
                <a:rPr lang="en-US" sz="2400">
                  <a:latin typeface="Consolas" panose="020B0609020204030204" pitchFamily="49" charset="0"/>
                  <a:cs typeface="Consolas" panose="020B0609020204030204" pitchFamily="49" charset="0"/>
                </a:rPr>
                <a:t>, </a:t>
              </a:r>
              <a:r>
                <a:rPr lang="en-US" sz="2400" err="1">
                  <a:latin typeface="Consolas" panose="020B0609020204030204" pitchFamily="49" charset="0"/>
                  <a:cs typeface="Consolas" panose="020B0609020204030204" pitchFamily="49" charset="0"/>
                </a:rPr>
                <a:t>src</a:t>
              </a:r>
              <a:r>
                <a:rPr lang="en-US" sz="2400">
                  <a:latin typeface="Consolas" panose="020B0609020204030204" pitchFamily="49" charset="0"/>
                  <a:cs typeface="Consolas" panose="020B0609020204030204" pitchFamily="49" charset="0"/>
                </a:rPr>
                <a:t>, </a:t>
              </a:r>
              <a:r>
                <a:rPr lang="en-US" sz="2400" err="1">
                  <a:latin typeface="Consolas" panose="020B0609020204030204" pitchFamily="49" charset="0"/>
                  <a:cs typeface="Consolas" panose="020B0609020204030204" pitchFamily="49" charset="0"/>
                </a:rPr>
                <a:t>tgt</a:t>
              </a:r>
              <a:r>
                <a:rPr lang="en-US" sz="2400">
                  <a:latin typeface="Consolas" panose="020B0609020204030204" pitchFamily="49" charset="0"/>
                  <a:cs typeface="Consolas" panose="020B0609020204030204" pitchFamily="49" charset="0"/>
                </a:rPr>
                <a:t>) -&gt; </a:t>
              </a:r>
              <a:r>
                <a:rPr lang="en-US" sz="2400">
                  <a:highlight>
                    <a:srgbClr val="FCE3D7"/>
                  </a:highlight>
                  <a:latin typeface="Consolas" panose="020B0609020204030204" pitchFamily="49" charset="0"/>
                  <a:cs typeface="Consolas" panose="020B0609020204030204" pitchFamily="49" charset="0"/>
                </a:rPr>
                <a:t>WORK’</a:t>
              </a:r>
              <a:r>
                <a:rPr lang="en-US" sz="2400">
                  <a:latin typeface="Consolas" panose="020B0609020204030204" pitchFamily="49" charset="0"/>
                  <a:cs typeface="Consolas" panose="020B0609020204030204" pitchFamily="49" charset="0"/>
                </a:rPr>
                <a:t>(</a:t>
              </a:r>
              <a:r>
                <a:rPr lang="en-US" sz="2400" err="1">
                  <a:latin typeface="Consolas" panose="020B0609020204030204" pitchFamily="49" charset="0"/>
                  <a:cs typeface="Consolas" panose="020B0609020204030204" pitchFamily="49" charset="0"/>
                </a:rPr>
                <a:t>wid</a:t>
              </a:r>
              <a:r>
                <a:rPr lang="en-US" sz="2400">
                  <a:latin typeface="Consolas" panose="020B0609020204030204" pitchFamily="49" charset="0"/>
                  <a:cs typeface="Consolas" panose="020B0609020204030204" pitchFamily="49" charset="0"/>
                </a:rPr>
                <a:t>, </a:t>
              </a:r>
              <a:r>
                <a:rPr lang="en-US" sz="2400" err="1">
                  <a:latin typeface="Consolas" panose="020B0609020204030204" pitchFamily="49" charset="0"/>
                  <a:cs typeface="Consolas" panose="020B0609020204030204" pitchFamily="49" charset="0"/>
                </a:rPr>
                <a:t>src</a:t>
              </a:r>
              <a:r>
                <a:rPr lang="en-US" sz="2400">
                  <a:latin typeface="Consolas" panose="020B0609020204030204" pitchFamily="49" charset="0"/>
                  <a:cs typeface="Consolas" panose="020B0609020204030204" pitchFamily="49" charset="0"/>
                </a:rPr>
                <a:t>, </a:t>
              </a:r>
              <a:r>
                <a:rPr lang="en-US" sz="2400" err="1">
                  <a:latin typeface="Consolas" panose="020B0609020204030204" pitchFamily="49" charset="0"/>
                  <a:cs typeface="Consolas" panose="020B0609020204030204" pitchFamily="49" charset="0"/>
                </a:rPr>
                <a:t>tgt</a:t>
              </a:r>
              <a:r>
                <a:rPr lang="en-US" sz="2400">
                  <a:latin typeface="Consolas" panose="020B0609020204030204" pitchFamily="49" charset="0"/>
                  <a:cs typeface="Consolas" panose="020B0609020204030204" pitchFamily="49" charset="0"/>
                </a:rPr>
                <a:t>)</a:t>
              </a:r>
            </a:p>
          </p:txBody>
        </p:sp>
        <p:sp>
          <p:nvSpPr>
            <p:cNvPr id="154" name="Content Placeholder 2">
              <a:extLst>
                <a:ext uri="{FF2B5EF4-FFF2-40B4-BE49-F238E27FC236}">
                  <a16:creationId xmlns:a16="http://schemas.microsoft.com/office/drawing/2014/main" id="{DAFEC006-D393-D0B2-D3AA-A9DB9EA134D6}"/>
                </a:ext>
              </a:extLst>
            </p:cNvPr>
            <p:cNvSpPr txBox="1">
              <a:spLocks/>
            </p:cNvSpPr>
            <p:nvPr/>
          </p:nvSpPr>
          <p:spPr>
            <a:xfrm>
              <a:off x="676476" y="2737502"/>
              <a:ext cx="11120846" cy="834420"/>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Consolas" panose="020B0609020204030204" pitchFamily="49" charset="0"/>
                  <a:cs typeface="Consolas" panose="020B0609020204030204" pitchFamily="49" charset="0"/>
                </a:rPr>
                <a:t>EMP(</a:t>
              </a:r>
              <a:r>
                <a:rPr lang="en-US" sz="2400" err="1">
                  <a:latin typeface="Consolas" panose="020B0609020204030204" pitchFamily="49" charset="0"/>
                  <a:cs typeface="Consolas" panose="020B0609020204030204" pitchFamily="49" charset="0"/>
                </a:rPr>
                <a:t>eid</a:t>
              </a:r>
              <a:r>
                <a:rPr lang="en-US" sz="2400">
                  <a:latin typeface="Consolas" panose="020B0609020204030204" pitchFamily="49" charset="0"/>
                  <a:cs typeface="Consolas" panose="020B0609020204030204" pitchFamily="49" charset="0"/>
                </a:rPr>
                <a:t>, _), </a:t>
              </a:r>
              <a:r>
                <a:rPr lang="en-US" sz="2400">
                  <a:highlight>
                    <a:srgbClr val="BFD9E9"/>
                  </a:highlight>
                  <a:latin typeface="Consolas" panose="020B0609020204030204" pitchFamily="49" charset="0"/>
                  <a:cs typeface="Consolas" panose="020B0609020204030204" pitchFamily="49" charset="0"/>
                </a:rPr>
                <a:t>WORK</a:t>
              </a:r>
              <a:r>
                <a:rPr lang="en-US" sz="2400">
                  <a:latin typeface="Consolas" panose="020B0609020204030204" pitchFamily="49" charset="0"/>
                  <a:cs typeface="Consolas" panose="020B0609020204030204" pitchFamily="49" charset="0"/>
                </a:rPr>
                <a:t>(_, </a:t>
              </a:r>
              <a:r>
                <a:rPr lang="en-US" sz="2400" err="1">
                  <a:latin typeface="Consolas" panose="020B0609020204030204" pitchFamily="49" charset="0"/>
                  <a:cs typeface="Consolas" panose="020B0609020204030204" pitchFamily="49" charset="0"/>
                </a:rPr>
                <a:t>eid</a:t>
              </a:r>
              <a:r>
                <a:rPr lang="en-US" sz="2400">
                  <a:latin typeface="Consolas" panose="020B0609020204030204" pitchFamily="49" charset="0"/>
                  <a:cs typeface="Consolas" panose="020B0609020204030204" pitchFamily="49" charset="0"/>
                </a:rPr>
                <a:t>, did), DEPT(did, _) -&gt; </a:t>
              </a:r>
              <a:r>
                <a:rPr lang="en-US" sz="2400">
                  <a:highlight>
                    <a:srgbClr val="FEFFB3"/>
                  </a:highlight>
                  <a:latin typeface="Consolas" panose="020B0609020204030204" pitchFamily="49" charset="0"/>
                  <a:cs typeface="Consolas" panose="020B0609020204030204" pitchFamily="49" charset="0"/>
                </a:rPr>
                <a:t>Emps</a:t>
              </a:r>
              <a:r>
                <a:rPr lang="en-US" sz="2400">
                  <a:latin typeface="Consolas" panose="020B0609020204030204" pitchFamily="49" charset="0"/>
                  <a:cs typeface="Consolas" panose="020B0609020204030204" pitchFamily="49" charset="0"/>
                </a:rPr>
                <a:t>(</a:t>
              </a:r>
              <a:r>
                <a:rPr lang="en-US" sz="2400" err="1">
                  <a:latin typeface="Consolas" panose="020B0609020204030204" pitchFamily="49" charset="0"/>
                  <a:cs typeface="Consolas" panose="020B0609020204030204" pitchFamily="49" charset="0"/>
                </a:rPr>
                <a:t>eid</a:t>
              </a:r>
              <a:r>
                <a:rPr lang="en-US" sz="2400">
                  <a:latin typeface="Consolas" panose="020B0609020204030204" pitchFamily="49" charset="0"/>
                  <a:cs typeface="Consolas" panose="020B0609020204030204" pitchFamily="49" charset="0"/>
                </a:rPr>
                <a:t>, _, did)</a:t>
              </a:r>
            </a:p>
          </p:txBody>
        </p:sp>
        <p:sp>
          <p:nvSpPr>
            <p:cNvPr id="161" name="Content Placeholder 2">
              <a:extLst>
                <a:ext uri="{FF2B5EF4-FFF2-40B4-BE49-F238E27FC236}">
                  <a16:creationId xmlns:a16="http://schemas.microsoft.com/office/drawing/2014/main" id="{49A0A114-C066-D437-8DFB-186BFDA7142E}"/>
                </a:ext>
              </a:extLst>
            </p:cNvPr>
            <p:cNvSpPr txBox="1">
              <a:spLocks/>
            </p:cNvSpPr>
            <p:nvPr/>
          </p:nvSpPr>
          <p:spPr>
            <a:xfrm>
              <a:off x="139800" y="2294903"/>
              <a:ext cx="4816247" cy="439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Times New Roman" panose="02020603050405020304" pitchFamily="18" charset="0"/>
                  <a:cs typeface="Times New Roman" panose="02020603050405020304" pitchFamily="18" charset="0"/>
                </a:rPr>
                <a:t>User-provided transformer:</a:t>
              </a:r>
            </a:p>
          </p:txBody>
        </p:sp>
        <p:sp>
          <p:nvSpPr>
            <p:cNvPr id="162" name="Content Placeholder 2">
              <a:extLst>
                <a:ext uri="{FF2B5EF4-FFF2-40B4-BE49-F238E27FC236}">
                  <a16:creationId xmlns:a16="http://schemas.microsoft.com/office/drawing/2014/main" id="{DCF1F7B0-729C-C64F-6B21-8B97D5B51261}"/>
                </a:ext>
              </a:extLst>
            </p:cNvPr>
            <p:cNvSpPr txBox="1">
              <a:spLocks/>
            </p:cNvSpPr>
            <p:nvPr/>
          </p:nvSpPr>
          <p:spPr>
            <a:xfrm>
              <a:off x="139801" y="3715515"/>
              <a:ext cx="5355278" cy="439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Times New Roman" panose="02020603050405020304" pitchFamily="18" charset="0"/>
                  <a:cs typeface="Times New Roman" panose="02020603050405020304" pitchFamily="18" charset="0"/>
                </a:rPr>
                <a:t>Standard transformer:</a:t>
              </a:r>
            </a:p>
          </p:txBody>
        </p:sp>
      </p:grpSp>
      <p:grpSp>
        <p:nvGrpSpPr>
          <p:cNvPr id="11" name="Group 10">
            <a:extLst>
              <a:ext uri="{FF2B5EF4-FFF2-40B4-BE49-F238E27FC236}">
                <a16:creationId xmlns:a16="http://schemas.microsoft.com/office/drawing/2014/main" id="{460BA3ED-6A2F-3574-270D-0D08C3C5F62F}"/>
              </a:ext>
            </a:extLst>
          </p:cNvPr>
          <p:cNvGrpSpPr/>
          <p:nvPr/>
        </p:nvGrpSpPr>
        <p:grpSpPr>
          <a:xfrm>
            <a:off x="7574" y="3803101"/>
            <a:ext cx="11873599" cy="1840931"/>
            <a:chOff x="7574" y="3803101"/>
            <a:chExt cx="11873599" cy="1840931"/>
          </a:xfrm>
        </p:grpSpPr>
        <p:sp>
          <p:nvSpPr>
            <p:cNvPr id="163" name="Content Placeholder 2">
              <a:extLst>
                <a:ext uri="{FF2B5EF4-FFF2-40B4-BE49-F238E27FC236}">
                  <a16:creationId xmlns:a16="http://schemas.microsoft.com/office/drawing/2014/main" id="{8757D0E3-E396-F12E-555B-DE3AC71B5B1F}"/>
                </a:ext>
              </a:extLst>
            </p:cNvPr>
            <p:cNvSpPr txBox="1">
              <a:spLocks/>
            </p:cNvSpPr>
            <p:nvPr/>
          </p:nvSpPr>
          <p:spPr>
            <a:xfrm>
              <a:off x="139801" y="4246855"/>
              <a:ext cx="5355278" cy="439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Times New Roman" panose="02020603050405020304" pitchFamily="18" charset="0"/>
                  <a:cs typeface="Times New Roman" panose="02020603050405020304" pitchFamily="18" charset="0"/>
                </a:rPr>
                <a:t>Residual transformer:</a:t>
              </a:r>
            </a:p>
          </p:txBody>
        </p:sp>
        <p:sp>
          <p:nvSpPr>
            <p:cNvPr id="6" name="Right Arrow 5">
              <a:extLst>
                <a:ext uri="{FF2B5EF4-FFF2-40B4-BE49-F238E27FC236}">
                  <a16:creationId xmlns:a16="http://schemas.microsoft.com/office/drawing/2014/main" id="{0AD199F3-CCB0-7FDC-A82D-F4C2A7266882}"/>
                </a:ext>
              </a:extLst>
            </p:cNvPr>
            <p:cNvSpPr/>
            <p:nvPr/>
          </p:nvSpPr>
          <p:spPr>
            <a:xfrm rot="5400000">
              <a:off x="5639652" y="3815298"/>
              <a:ext cx="609444" cy="585049"/>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E9B34B23-B03E-1BF7-9861-AB974938FFF0}"/>
                </a:ext>
              </a:extLst>
            </p:cNvPr>
            <p:cNvSpPr txBox="1">
              <a:spLocks/>
            </p:cNvSpPr>
            <p:nvPr/>
          </p:nvSpPr>
          <p:spPr>
            <a:xfrm>
              <a:off x="7574" y="4724460"/>
              <a:ext cx="11873599" cy="91957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Consolas" panose="020B0609020204030204" pitchFamily="49" charset="0"/>
                  <a:cs typeface="Consolas" panose="020B0609020204030204" pitchFamily="49" charset="0"/>
                </a:rPr>
                <a:t>EMP’(</a:t>
              </a:r>
              <a:r>
                <a:rPr lang="en-US" sz="2400" dirty="0" err="1">
                  <a:latin typeface="Consolas" panose="020B0609020204030204" pitchFamily="49" charset="0"/>
                  <a:cs typeface="Consolas" panose="020B0609020204030204" pitchFamily="49" charset="0"/>
                </a:rPr>
                <a:t>eid</a:t>
              </a:r>
              <a:r>
                <a:rPr lang="en-US" sz="2400" dirty="0">
                  <a:latin typeface="Consolas" panose="020B0609020204030204" pitchFamily="49" charset="0"/>
                  <a:cs typeface="Consolas" panose="020B0609020204030204" pitchFamily="49" charset="0"/>
                </a:rPr>
                <a:t>, _), </a:t>
              </a:r>
              <a:r>
                <a:rPr lang="en-US" sz="2400" dirty="0">
                  <a:highlight>
                    <a:srgbClr val="FCE3D7"/>
                  </a:highlight>
                  <a:latin typeface="Consolas" panose="020B0609020204030204" pitchFamily="49" charset="0"/>
                  <a:cs typeface="Consolas" panose="020B0609020204030204" pitchFamily="49" charset="0"/>
                </a:rPr>
                <a:t>WORK’</a:t>
              </a:r>
              <a:r>
                <a:rPr lang="en-US" sz="2400" dirty="0">
                  <a:latin typeface="Consolas" panose="020B0609020204030204" pitchFamily="49" charset="0"/>
                  <a:cs typeface="Consolas" panose="020B0609020204030204" pitchFamily="49" charset="0"/>
                </a:rPr>
                <a:t>(_, </a:t>
              </a:r>
              <a:r>
                <a:rPr lang="en-US" sz="2400" dirty="0" err="1">
                  <a:latin typeface="Consolas" panose="020B0609020204030204" pitchFamily="49" charset="0"/>
                  <a:cs typeface="Consolas" panose="020B0609020204030204" pitchFamily="49" charset="0"/>
                </a:rPr>
                <a:t>eid</a:t>
              </a:r>
              <a:r>
                <a:rPr lang="en-US" sz="2400" dirty="0">
                  <a:latin typeface="Consolas" panose="020B0609020204030204" pitchFamily="49" charset="0"/>
                  <a:cs typeface="Consolas" panose="020B0609020204030204" pitchFamily="49" charset="0"/>
                </a:rPr>
                <a:t>, did), DEPT’(did, _) -&gt; </a:t>
              </a:r>
              <a:r>
                <a:rPr lang="en-US" sz="2400" dirty="0">
                  <a:highlight>
                    <a:srgbClr val="FEFFB3"/>
                  </a:highlight>
                  <a:latin typeface="Consolas" panose="020B0609020204030204" pitchFamily="49" charset="0"/>
                  <a:cs typeface="Consolas" panose="020B0609020204030204" pitchFamily="49" charset="0"/>
                </a:rPr>
                <a:t>Emps</a:t>
              </a:r>
              <a:r>
                <a:rPr lang="en-US" sz="2400" dirty="0">
                  <a:latin typeface="Consolas" panose="020B0609020204030204" pitchFamily="49" charset="0"/>
                  <a:cs typeface="Consolas" panose="020B0609020204030204" pitchFamily="49" charset="0"/>
                </a:rPr>
                <a:t>(</a:t>
              </a:r>
              <a:r>
                <a:rPr lang="en-US" sz="2400" dirty="0" err="1">
                  <a:latin typeface="Consolas" panose="020B0609020204030204" pitchFamily="49" charset="0"/>
                  <a:cs typeface="Consolas" panose="020B0609020204030204" pitchFamily="49" charset="0"/>
                </a:rPr>
                <a:t>eid</a:t>
              </a:r>
              <a:r>
                <a:rPr lang="en-US" sz="2400" dirty="0">
                  <a:latin typeface="Consolas" panose="020B0609020204030204" pitchFamily="49" charset="0"/>
                  <a:cs typeface="Consolas" panose="020B0609020204030204" pitchFamily="49" charset="0"/>
                </a:rPr>
                <a:t>, _, did)</a:t>
              </a:r>
            </a:p>
          </p:txBody>
        </p:sp>
      </p:grpSp>
      <p:grpSp>
        <p:nvGrpSpPr>
          <p:cNvPr id="13" name="Group 12">
            <a:extLst>
              <a:ext uri="{FF2B5EF4-FFF2-40B4-BE49-F238E27FC236}">
                <a16:creationId xmlns:a16="http://schemas.microsoft.com/office/drawing/2014/main" id="{D7034052-7329-01BD-7B68-EF7CAB00635F}"/>
              </a:ext>
            </a:extLst>
          </p:cNvPr>
          <p:cNvGrpSpPr/>
          <p:nvPr/>
        </p:nvGrpSpPr>
        <p:grpSpPr>
          <a:xfrm>
            <a:off x="139800" y="4895138"/>
            <a:ext cx="11657522" cy="1661547"/>
            <a:chOff x="139800" y="5145394"/>
            <a:chExt cx="11657522" cy="1661547"/>
          </a:xfrm>
        </p:grpSpPr>
        <p:sp>
          <p:nvSpPr>
            <p:cNvPr id="144" name="Content Placeholder 2">
              <a:extLst>
                <a:ext uri="{FF2B5EF4-FFF2-40B4-BE49-F238E27FC236}">
                  <a16:creationId xmlns:a16="http://schemas.microsoft.com/office/drawing/2014/main" id="{40D57FDA-A334-0769-947E-F16DD066AB19}"/>
                </a:ext>
              </a:extLst>
            </p:cNvPr>
            <p:cNvSpPr txBox="1">
              <a:spLocks/>
            </p:cNvSpPr>
            <p:nvPr/>
          </p:nvSpPr>
          <p:spPr>
            <a:xfrm>
              <a:off x="1935386" y="5395650"/>
              <a:ext cx="8603026" cy="91957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Consolas" panose="020B0609020204030204" pitchFamily="49" charset="0"/>
                  <a:cs typeface="Consolas" panose="020B0609020204030204" pitchFamily="49" charset="0"/>
                </a:rPr>
                <a:t>EMP’(id, name) -&gt; Emps(id, name, _)</a:t>
              </a:r>
            </a:p>
          </p:txBody>
        </p:sp>
        <p:sp>
          <p:nvSpPr>
            <p:cNvPr id="9" name="Content Placeholder 2">
              <a:extLst>
                <a:ext uri="{FF2B5EF4-FFF2-40B4-BE49-F238E27FC236}">
                  <a16:creationId xmlns:a16="http://schemas.microsoft.com/office/drawing/2014/main" id="{0B136C72-66AF-128B-C221-5E3EC995C520}"/>
                </a:ext>
              </a:extLst>
            </p:cNvPr>
            <p:cNvSpPr txBox="1">
              <a:spLocks/>
            </p:cNvSpPr>
            <p:nvPr/>
          </p:nvSpPr>
          <p:spPr>
            <a:xfrm>
              <a:off x="2162363" y="5887369"/>
              <a:ext cx="7518300" cy="91957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Consolas" panose="020B0609020204030204" pitchFamily="49" charset="0"/>
                  <a:cs typeface="Consolas" panose="020B0609020204030204" pitchFamily="49" charset="0"/>
                </a:rPr>
                <a:t>DEPT’(id, name) -&gt; Dept(id, name)</a:t>
              </a:r>
            </a:p>
          </p:txBody>
        </p:sp>
        <p:sp>
          <p:nvSpPr>
            <p:cNvPr id="10" name="Content Placeholder 2">
              <a:extLst>
                <a:ext uri="{FF2B5EF4-FFF2-40B4-BE49-F238E27FC236}">
                  <a16:creationId xmlns:a16="http://schemas.microsoft.com/office/drawing/2014/main" id="{0CFCD444-63DA-867E-A16E-6E5E438FE2AC}"/>
                </a:ext>
              </a:extLst>
            </p:cNvPr>
            <p:cNvSpPr txBox="1">
              <a:spLocks/>
            </p:cNvSpPr>
            <p:nvPr/>
          </p:nvSpPr>
          <p:spPr>
            <a:xfrm>
              <a:off x="139800" y="5145394"/>
              <a:ext cx="11657522" cy="1483828"/>
            </a:xfrm>
            <a:prstGeom prst="rect">
              <a:avLst/>
            </a:prstGeom>
            <a:ln w="381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400" dirty="0">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39991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52037-6250-8631-9C78-366EDAD2D7DA}"/>
            </a:ext>
          </a:extLst>
        </p:cNvPr>
        <p:cNvGrpSpPr/>
        <p:nvPr/>
      </p:nvGrpSpPr>
      <p:grpSpPr>
        <a:xfrm>
          <a:off x="0" y="0"/>
          <a:ext cx="0" cy="0"/>
          <a:chOff x="0" y="0"/>
          <a:chExt cx="0" cy="0"/>
        </a:xfrm>
      </p:grpSpPr>
      <p:sp>
        <p:nvSpPr>
          <p:cNvPr id="33" name="Rounded Rectangle 32">
            <a:extLst>
              <a:ext uri="{FF2B5EF4-FFF2-40B4-BE49-F238E27FC236}">
                <a16:creationId xmlns:a16="http://schemas.microsoft.com/office/drawing/2014/main" id="{8E691AB6-69BE-4418-5E79-766E2A9FDC25}"/>
              </a:ext>
            </a:extLst>
          </p:cNvPr>
          <p:cNvSpPr/>
          <p:nvPr/>
        </p:nvSpPr>
        <p:spPr>
          <a:xfrm>
            <a:off x="9185641" y="2300609"/>
            <a:ext cx="2188800" cy="3854197"/>
          </a:xfrm>
          <a:prstGeom prst="roundRect">
            <a:avLst>
              <a:gd name="adj" fmla="val 9184"/>
            </a:avLst>
          </a:prstGeom>
          <a:solidFill>
            <a:srgbClr val="FEFFB3">
              <a:alpha val="29804"/>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18" name="Rounded Rectangle 17">
            <a:extLst>
              <a:ext uri="{FF2B5EF4-FFF2-40B4-BE49-F238E27FC236}">
                <a16:creationId xmlns:a16="http://schemas.microsoft.com/office/drawing/2014/main" id="{49396305-6882-60D7-BC7A-92741FD09C6A}"/>
              </a:ext>
            </a:extLst>
          </p:cNvPr>
          <p:cNvSpPr/>
          <p:nvPr/>
        </p:nvSpPr>
        <p:spPr>
          <a:xfrm>
            <a:off x="4913368" y="2308765"/>
            <a:ext cx="2188800" cy="3854197"/>
          </a:xfrm>
          <a:prstGeom prst="roundRect">
            <a:avLst>
              <a:gd name="adj" fmla="val 9184"/>
            </a:avLst>
          </a:prstGeom>
          <a:solidFill>
            <a:srgbClr val="FBE3D6">
              <a:alpha val="29804"/>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6C8C9-3648-4BE8-EF73-BC70166110D9}"/>
              </a:ext>
            </a:extLst>
          </p:cNvPr>
          <p:cNvSpPr>
            <a:spLocks noGrp="1"/>
          </p:cNvSpPr>
          <p:nvPr>
            <p:ph type="title"/>
          </p:nvPr>
        </p:nvSpPr>
        <p:spPr>
          <a:xfrm>
            <a:off x="298578" y="0"/>
            <a:ext cx="11291595" cy="1325563"/>
          </a:xfrm>
        </p:spPr>
        <p:txBody>
          <a:bodyPr/>
          <a:lstStyle/>
          <a:p>
            <a:r>
              <a:rPr lang="en-US">
                <a:latin typeface="Times New Roman" panose="02020603050405020304" pitchFamily="18" charset="0"/>
                <a:cs typeface="Times New Roman" panose="02020603050405020304" pitchFamily="18" charset="0"/>
              </a:rPr>
              <a:t>Reduction to SQL equivalence checking</a:t>
            </a:r>
          </a:p>
        </p:txBody>
      </p:sp>
      <p:sp>
        <p:nvSpPr>
          <p:cNvPr id="4" name="Slide Number Placeholder 3">
            <a:extLst>
              <a:ext uri="{FF2B5EF4-FFF2-40B4-BE49-F238E27FC236}">
                <a16:creationId xmlns:a16="http://schemas.microsoft.com/office/drawing/2014/main" id="{1A39EA57-EF44-B2E8-7133-E18F28A31D65}"/>
              </a:ext>
            </a:extLst>
          </p:cNvPr>
          <p:cNvSpPr>
            <a:spLocks noGrp="1"/>
          </p:cNvSpPr>
          <p:nvPr>
            <p:ph type="sldNum" sz="quarter" idx="12"/>
          </p:nvPr>
        </p:nvSpPr>
        <p:spPr/>
        <p:txBody>
          <a:bodyPr/>
          <a:lstStyle/>
          <a:p>
            <a:fld id="{57F7F20E-81D6-3F40-8E47-D9C4E37B2262}" type="slidenum">
              <a:rPr lang="en-US" smtClean="0"/>
              <a:t>22</a:t>
            </a:fld>
            <a:endParaRPr lang="en-US"/>
          </a:p>
        </p:txBody>
      </p:sp>
      <p:sp>
        <p:nvSpPr>
          <p:cNvPr id="61" name="Rounded Rectangle 60">
            <a:extLst>
              <a:ext uri="{FF2B5EF4-FFF2-40B4-BE49-F238E27FC236}">
                <a16:creationId xmlns:a16="http://schemas.microsoft.com/office/drawing/2014/main" id="{60CF0E92-5582-D7AE-9151-4F0F8FDCC382}"/>
              </a:ext>
            </a:extLst>
          </p:cNvPr>
          <p:cNvSpPr/>
          <p:nvPr/>
        </p:nvSpPr>
        <p:spPr>
          <a:xfrm>
            <a:off x="740250" y="2300609"/>
            <a:ext cx="2188800" cy="3854197"/>
          </a:xfrm>
          <a:prstGeom prst="roundRect">
            <a:avLst>
              <a:gd name="adj" fmla="val 9184"/>
            </a:avLst>
          </a:prstGeom>
          <a:solidFill>
            <a:srgbClr val="80B2D4">
              <a:alpha val="29804"/>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66" name="Content Placeholder 2">
            <a:extLst>
              <a:ext uri="{FF2B5EF4-FFF2-40B4-BE49-F238E27FC236}">
                <a16:creationId xmlns:a16="http://schemas.microsoft.com/office/drawing/2014/main" id="{284C7059-C416-D543-FA4B-09FFD2E06CE9}"/>
              </a:ext>
            </a:extLst>
          </p:cNvPr>
          <p:cNvSpPr txBox="1">
            <a:spLocks/>
          </p:cNvSpPr>
          <p:nvPr/>
        </p:nvSpPr>
        <p:spPr>
          <a:xfrm>
            <a:off x="793518" y="3561273"/>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Graph</a:t>
            </a:r>
            <a:r>
              <a:rPr lang="en-US" sz="2400" b="1">
                <a:solidFill>
                  <a:schemeClr val="bg2">
                    <a:lumMod val="90000"/>
                  </a:schemeClr>
                </a:solidFill>
                <a:latin typeface="Times New Roman" panose="02020603050405020304" pitchFamily="18" charset="0"/>
                <a:cs typeface="Times New Roman" panose="02020603050405020304" pitchFamily="18" charset="0"/>
              </a:rPr>
              <a:t> </a:t>
            </a:r>
            <a:r>
              <a:rPr lang="en-US" sz="2400">
                <a:solidFill>
                  <a:schemeClr val="tx1">
                    <a:lumMod val="50000"/>
                    <a:lumOff val="50000"/>
                  </a:schemeClr>
                </a:solidFill>
                <a:latin typeface="Times New Roman" panose="02020603050405020304" pitchFamily="18" charset="0"/>
                <a:cs typeface="Times New Roman" panose="02020603050405020304" pitchFamily="18" charset="0"/>
              </a:rPr>
              <a:t>DB</a:t>
            </a:r>
          </a:p>
        </p:txBody>
      </p:sp>
      <p:sp>
        <p:nvSpPr>
          <p:cNvPr id="95" name="Freeform 94">
            <a:extLst>
              <a:ext uri="{FF2B5EF4-FFF2-40B4-BE49-F238E27FC236}">
                <a16:creationId xmlns:a16="http://schemas.microsoft.com/office/drawing/2014/main" id="{C3732290-36E4-B400-0003-3B2FB7EBB3A7}"/>
              </a:ext>
            </a:extLst>
          </p:cNvPr>
          <p:cNvSpPr/>
          <p:nvPr/>
        </p:nvSpPr>
        <p:spPr>
          <a:xfrm>
            <a:off x="1444818" y="1763803"/>
            <a:ext cx="8869614" cy="629945"/>
          </a:xfrm>
          <a:custGeom>
            <a:avLst/>
            <a:gdLst>
              <a:gd name="connsiteX0" fmla="*/ 9282896 w 9282896"/>
              <a:gd name="connsiteY0" fmla="*/ 1632045 h 1632045"/>
              <a:gd name="connsiteX1" fmla="*/ 6921661 w 9282896"/>
              <a:gd name="connsiteY1" fmla="*/ 463002 h 1632045"/>
              <a:gd name="connsiteX2" fmla="*/ 4572000 w 9282896"/>
              <a:gd name="connsiteY2" fmla="*/ 14 h 1632045"/>
              <a:gd name="connsiteX3" fmla="*/ 2106592 w 9282896"/>
              <a:gd name="connsiteY3" fmla="*/ 474576 h 1632045"/>
              <a:gd name="connsiteX4" fmla="*/ 0 w 9282896"/>
              <a:gd name="connsiteY4" fmla="*/ 1597321 h 16320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82896" h="1632045">
                <a:moveTo>
                  <a:pt x="9282896" y="1632045"/>
                </a:moveTo>
                <a:cubicBezTo>
                  <a:pt x="8494853" y="1183526"/>
                  <a:pt x="7706810" y="735007"/>
                  <a:pt x="6921661" y="463002"/>
                </a:cubicBezTo>
                <a:cubicBezTo>
                  <a:pt x="6136512" y="190997"/>
                  <a:pt x="5374511" y="-1915"/>
                  <a:pt x="4572000" y="14"/>
                </a:cubicBezTo>
                <a:cubicBezTo>
                  <a:pt x="3769489" y="1943"/>
                  <a:pt x="2868592" y="208358"/>
                  <a:pt x="2106592" y="474576"/>
                </a:cubicBezTo>
                <a:cubicBezTo>
                  <a:pt x="1344592" y="740794"/>
                  <a:pt x="672296" y="1169057"/>
                  <a:pt x="0" y="1597321"/>
                </a:cubicBezTo>
              </a:path>
            </a:pathLst>
          </a:custGeom>
          <a:noFill/>
          <a:ln w="127000">
            <a:solidFill>
              <a:srgbClr val="156082">
                <a:alpha val="29804"/>
              </a:srgbClr>
            </a:solidFill>
            <a:headEnd type="triangl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7041831A-ECBB-9417-33FB-F6F29E8CFD23}"/>
              </a:ext>
            </a:extLst>
          </p:cNvPr>
          <p:cNvGrpSpPr/>
          <p:nvPr/>
        </p:nvGrpSpPr>
        <p:grpSpPr>
          <a:xfrm>
            <a:off x="5484252" y="2511656"/>
            <a:ext cx="986659" cy="989462"/>
            <a:chOff x="5484252" y="2511656"/>
            <a:chExt cx="986659" cy="989462"/>
          </a:xfrm>
        </p:grpSpPr>
        <p:sp>
          <p:nvSpPr>
            <p:cNvPr id="31" name="Rectangle 30">
              <a:extLst>
                <a:ext uri="{FF2B5EF4-FFF2-40B4-BE49-F238E27FC236}">
                  <a16:creationId xmlns:a16="http://schemas.microsoft.com/office/drawing/2014/main" id="{FF5A0382-2C38-E2C1-B2B5-ADAE4B9AD905}"/>
                </a:ext>
              </a:extLst>
            </p:cNvPr>
            <p:cNvSpPr/>
            <p:nvPr/>
          </p:nvSpPr>
          <p:spPr>
            <a:xfrm>
              <a:off x="5488111" y="2525518"/>
              <a:ext cx="982800" cy="975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48811180-F1AD-B84B-4BD2-9F4DFE2848C4}"/>
                </a:ext>
              </a:extLst>
            </p:cNvPr>
            <p:cNvPicPr>
              <a:picLocks noChangeAspect="1"/>
            </p:cNvPicPr>
            <p:nvPr/>
          </p:nvPicPr>
          <p:blipFill>
            <a:blip r:embed="rId3"/>
            <a:stretch>
              <a:fillRect/>
            </a:stretch>
          </p:blipFill>
          <p:spPr>
            <a:xfrm>
              <a:off x="5484252" y="2511656"/>
              <a:ext cx="982782" cy="982782"/>
            </a:xfrm>
            <a:prstGeom prst="rect">
              <a:avLst/>
            </a:prstGeom>
          </p:spPr>
        </p:pic>
      </p:grpSp>
      <p:sp>
        <p:nvSpPr>
          <p:cNvPr id="96" name="Content Placeholder 2">
            <a:extLst>
              <a:ext uri="{FF2B5EF4-FFF2-40B4-BE49-F238E27FC236}">
                <a16:creationId xmlns:a16="http://schemas.microsoft.com/office/drawing/2014/main" id="{A675231E-FDC7-9DC1-E7C5-280F3C4DD863}"/>
              </a:ext>
            </a:extLst>
          </p:cNvPr>
          <p:cNvSpPr txBox="1">
            <a:spLocks/>
          </p:cNvSpPr>
          <p:nvPr/>
        </p:nvSpPr>
        <p:spPr>
          <a:xfrm>
            <a:off x="4933990" y="1485922"/>
            <a:ext cx="2304552" cy="555762"/>
          </a:xfrm>
          <a:prstGeom prst="rect">
            <a:avLst/>
          </a:prstGeom>
          <a:solidFill>
            <a:schemeClr val="bg1"/>
          </a:solidFill>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User-provided transformer</a:t>
            </a:r>
          </a:p>
        </p:txBody>
      </p:sp>
      <p:grpSp>
        <p:nvGrpSpPr>
          <p:cNvPr id="3" name="Group 2">
            <a:extLst>
              <a:ext uri="{FF2B5EF4-FFF2-40B4-BE49-F238E27FC236}">
                <a16:creationId xmlns:a16="http://schemas.microsoft.com/office/drawing/2014/main" id="{911784EC-1F5E-10EF-408C-46BA384DAC8B}"/>
              </a:ext>
            </a:extLst>
          </p:cNvPr>
          <p:cNvGrpSpPr/>
          <p:nvPr/>
        </p:nvGrpSpPr>
        <p:grpSpPr>
          <a:xfrm>
            <a:off x="1234832" y="4314645"/>
            <a:ext cx="1096582" cy="1085248"/>
            <a:chOff x="772681" y="2586789"/>
            <a:chExt cx="1272047" cy="1258899"/>
          </a:xfrm>
        </p:grpSpPr>
        <p:pic>
          <p:nvPicPr>
            <p:cNvPr id="5" name="Picture 4">
              <a:extLst>
                <a:ext uri="{FF2B5EF4-FFF2-40B4-BE49-F238E27FC236}">
                  <a16:creationId xmlns:a16="http://schemas.microsoft.com/office/drawing/2014/main" id="{23245D56-C381-A2AC-25B2-3E7DD2C39C89}"/>
                </a:ext>
              </a:extLst>
            </p:cNvPr>
            <p:cNvPicPr>
              <a:picLocks noChangeAspect="1"/>
            </p:cNvPicPr>
            <p:nvPr/>
          </p:nvPicPr>
          <p:blipFill>
            <a:blip r:embed="rId4"/>
            <a:stretch>
              <a:fillRect/>
            </a:stretch>
          </p:blipFill>
          <p:spPr>
            <a:xfrm>
              <a:off x="772681" y="2586789"/>
              <a:ext cx="1258899" cy="1258899"/>
            </a:xfrm>
            <a:prstGeom prst="rect">
              <a:avLst/>
            </a:prstGeom>
          </p:spPr>
        </p:pic>
        <p:sp>
          <p:nvSpPr>
            <p:cNvPr id="6" name="Content Placeholder 2">
              <a:extLst>
                <a:ext uri="{FF2B5EF4-FFF2-40B4-BE49-F238E27FC236}">
                  <a16:creationId xmlns:a16="http://schemas.microsoft.com/office/drawing/2014/main" id="{643A6361-B410-A1F9-1660-9060B78BEBA6}"/>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Cypher</a:t>
              </a:r>
            </a:p>
          </p:txBody>
        </p:sp>
      </p:grpSp>
      <p:pic>
        <p:nvPicPr>
          <p:cNvPr id="7" name="Picture 6">
            <a:extLst>
              <a:ext uri="{FF2B5EF4-FFF2-40B4-BE49-F238E27FC236}">
                <a16:creationId xmlns:a16="http://schemas.microsoft.com/office/drawing/2014/main" id="{F63B665F-E166-D35F-50E7-B2A9B679EB7F}"/>
              </a:ext>
            </a:extLst>
          </p:cNvPr>
          <p:cNvPicPr>
            <a:picLocks noChangeAspect="1"/>
          </p:cNvPicPr>
          <p:nvPr/>
        </p:nvPicPr>
        <p:blipFill>
          <a:blip r:embed="rId5"/>
          <a:stretch>
            <a:fillRect/>
          </a:stretch>
        </p:blipFill>
        <p:spPr>
          <a:xfrm>
            <a:off x="1319585" y="2525518"/>
            <a:ext cx="982774" cy="975600"/>
          </a:xfrm>
          <a:prstGeom prst="rect">
            <a:avLst/>
          </a:prstGeom>
        </p:spPr>
      </p:pic>
      <p:sp>
        <p:nvSpPr>
          <p:cNvPr id="8" name="Content Placeholder 2">
            <a:extLst>
              <a:ext uri="{FF2B5EF4-FFF2-40B4-BE49-F238E27FC236}">
                <a16:creationId xmlns:a16="http://schemas.microsoft.com/office/drawing/2014/main" id="{67DF27FA-36D1-D4B1-367E-B0A704A91523}"/>
              </a:ext>
            </a:extLst>
          </p:cNvPr>
          <p:cNvSpPr txBox="1">
            <a:spLocks/>
          </p:cNvSpPr>
          <p:nvPr/>
        </p:nvSpPr>
        <p:spPr>
          <a:xfrm>
            <a:off x="787851" y="5508141"/>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Graph query</a:t>
            </a:r>
          </a:p>
        </p:txBody>
      </p:sp>
      <p:sp>
        <p:nvSpPr>
          <p:cNvPr id="19" name="Content Placeholder 2">
            <a:extLst>
              <a:ext uri="{FF2B5EF4-FFF2-40B4-BE49-F238E27FC236}">
                <a16:creationId xmlns:a16="http://schemas.microsoft.com/office/drawing/2014/main" id="{F3F641F5-BD98-2DFF-81B7-B30360DAEBD5}"/>
              </a:ext>
            </a:extLst>
          </p:cNvPr>
          <p:cNvSpPr txBox="1">
            <a:spLocks/>
          </p:cNvSpPr>
          <p:nvPr/>
        </p:nvSpPr>
        <p:spPr>
          <a:xfrm>
            <a:off x="4966178" y="3569429"/>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latin typeface="Times New Roman" panose="02020603050405020304" pitchFamily="18" charset="0"/>
                <a:cs typeface="Times New Roman" panose="02020603050405020304" pitchFamily="18" charset="0"/>
              </a:rPr>
              <a:t>Induced relational DB</a:t>
            </a:r>
          </a:p>
        </p:txBody>
      </p:sp>
      <p:grpSp>
        <p:nvGrpSpPr>
          <p:cNvPr id="34" name="Group 33">
            <a:extLst>
              <a:ext uri="{FF2B5EF4-FFF2-40B4-BE49-F238E27FC236}">
                <a16:creationId xmlns:a16="http://schemas.microsoft.com/office/drawing/2014/main" id="{205774C7-B7AB-77A9-6483-B25D96ED1A5A}"/>
              </a:ext>
            </a:extLst>
          </p:cNvPr>
          <p:cNvGrpSpPr/>
          <p:nvPr/>
        </p:nvGrpSpPr>
        <p:grpSpPr>
          <a:xfrm>
            <a:off x="9819955" y="2503500"/>
            <a:ext cx="986659" cy="989462"/>
            <a:chOff x="5484252" y="2511656"/>
            <a:chExt cx="986659" cy="989462"/>
          </a:xfrm>
        </p:grpSpPr>
        <p:sp>
          <p:nvSpPr>
            <p:cNvPr id="35" name="Rectangle 34">
              <a:extLst>
                <a:ext uri="{FF2B5EF4-FFF2-40B4-BE49-F238E27FC236}">
                  <a16:creationId xmlns:a16="http://schemas.microsoft.com/office/drawing/2014/main" id="{37F0E8F7-1D30-F9D9-E456-C8F35424264E}"/>
                </a:ext>
              </a:extLst>
            </p:cNvPr>
            <p:cNvSpPr/>
            <p:nvPr/>
          </p:nvSpPr>
          <p:spPr>
            <a:xfrm>
              <a:off x="5488111" y="2525518"/>
              <a:ext cx="982800" cy="975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2DDF3065-1A03-A80D-F375-8696A741683F}"/>
                </a:ext>
              </a:extLst>
            </p:cNvPr>
            <p:cNvPicPr>
              <a:picLocks noChangeAspect="1"/>
            </p:cNvPicPr>
            <p:nvPr/>
          </p:nvPicPr>
          <p:blipFill>
            <a:blip r:embed="rId3"/>
            <a:stretch>
              <a:fillRect/>
            </a:stretch>
          </p:blipFill>
          <p:spPr>
            <a:xfrm>
              <a:off x="5484252" y="2511656"/>
              <a:ext cx="982782" cy="982782"/>
            </a:xfrm>
            <a:prstGeom prst="rect">
              <a:avLst/>
            </a:prstGeom>
          </p:spPr>
        </p:pic>
      </p:grpSp>
      <p:sp>
        <p:nvSpPr>
          <p:cNvPr id="37" name="Content Placeholder 2">
            <a:extLst>
              <a:ext uri="{FF2B5EF4-FFF2-40B4-BE49-F238E27FC236}">
                <a16:creationId xmlns:a16="http://schemas.microsoft.com/office/drawing/2014/main" id="{937C868D-0D3E-258E-8750-7680C319DA39}"/>
              </a:ext>
            </a:extLst>
          </p:cNvPr>
          <p:cNvSpPr txBox="1">
            <a:spLocks/>
          </p:cNvSpPr>
          <p:nvPr/>
        </p:nvSpPr>
        <p:spPr>
          <a:xfrm>
            <a:off x="9301881" y="3561273"/>
            <a:ext cx="1979209"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latin typeface="Times New Roman" panose="02020603050405020304" pitchFamily="18" charset="0"/>
                <a:cs typeface="Times New Roman" panose="02020603050405020304" pitchFamily="18" charset="0"/>
              </a:rPr>
              <a:t>Relational DB</a:t>
            </a:r>
          </a:p>
        </p:txBody>
      </p:sp>
      <p:grpSp>
        <p:nvGrpSpPr>
          <p:cNvPr id="38" name="Group 37">
            <a:extLst>
              <a:ext uri="{FF2B5EF4-FFF2-40B4-BE49-F238E27FC236}">
                <a16:creationId xmlns:a16="http://schemas.microsoft.com/office/drawing/2014/main" id="{F753DCE8-97ED-03B0-C537-0773F20EA2BA}"/>
              </a:ext>
            </a:extLst>
          </p:cNvPr>
          <p:cNvGrpSpPr/>
          <p:nvPr/>
        </p:nvGrpSpPr>
        <p:grpSpPr>
          <a:xfrm>
            <a:off x="9743195" y="4314645"/>
            <a:ext cx="1096582" cy="1085248"/>
            <a:chOff x="772681" y="2586789"/>
            <a:chExt cx="1272047" cy="1258899"/>
          </a:xfrm>
        </p:grpSpPr>
        <p:pic>
          <p:nvPicPr>
            <p:cNvPr id="39" name="Picture 38">
              <a:extLst>
                <a:ext uri="{FF2B5EF4-FFF2-40B4-BE49-F238E27FC236}">
                  <a16:creationId xmlns:a16="http://schemas.microsoft.com/office/drawing/2014/main" id="{246DD3A3-E297-8A03-F29A-6541D0B028CA}"/>
                </a:ext>
              </a:extLst>
            </p:cNvPr>
            <p:cNvPicPr>
              <a:picLocks noChangeAspect="1"/>
            </p:cNvPicPr>
            <p:nvPr/>
          </p:nvPicPr>
          <p:blipFill>
            <a:blip r:embed="rId4"/>
            <a:stretch>
              <a:fillRect/>
            </a:stretch>
          </p:blipFill>
          <p:spPr>
            <a:xfrm>
              <a:off x="772681" y="2586789"/>
              <a:ext cx="1258899" cy="1258899"/>
            </a:xfrm>
            <a:prstGeom prst="rect">
              <a:avLst/>
            </a:prstGeom>
          </p:spPr>
        </p:pic>
        <p:sp>
          <p:nvSpPr>
            <p:cNvPr id="40" name="Content Placeholder 2">
              <a:extLst>
                <a:ext uri="{FF2B5EF4-FFF2-40B4-BE49-F238E27FC236}">
                  <a16:creationId xmlns:a16="http://schemas.microsoft.com/office/drawing/2014/main" id="{5F440A40-922C-8A5A-5536-7B427BEA2244}"/>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Cypher</a:t>
              </a:r>
            </a:p>
          </p:txBody>
        </p:sp>
      </p:grpSp>
      <p:sp>
        <p:nvSpPr>
          <p:cNvPr id="41" name="Content Placeholder 2">
            <a:extLst>
              <a:ext uri="{FF2B5EF4-FFF2-40B4-BE49-F238E27FC236}">
                <a16:creationId xmlns:a16="http://schemas.microsoft.com/office/drawing/2014/main" id="{DD7856AF-E495-B9EB-3E54-41FB0A775116}"/>
              </a:ext>
            </a:extLst>
          </p:cNvPr>
          <p:cNvSpPr txBox="1">
            <a:spLocks/>
          </p:cNvSpPr>
          <p:nvPr/>
        </p:nvSpPr>
        <p:spPr>
          <a:xfrm>
            <a:off x="9065732" y="5508141"/>
            <a:ext cx="2428618"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latin typeface="Times New Roman" panose="02020603050405020304" pitchFamily="18" charset="0"/>
                <a:cs typeface="Times New Roman" panose="02020603050405020304" pitchFamily="18" charset="0"/>
              </a:rPr>
              <a:t>Relational query</a:t>
            </a:r>
          </a:p>
        </p:txBody>
      </p:sp>
      <p:sp>
        <p:nvSpPr>
          <p:cNvPr id="42" name="Content Placeholder 2">
            <a:extLst>
              <a:ext uri="{FF2B5EF4-FFF2-40B4-BE49-F238E27FC236}">
                <a16:creationId xmlns:a16="http://schemas.microsoft.com/office/drawing/2014/main" id="{E77D7683-9204-2579-103D-39C53D7CE9C3}"/>
              </a:ext>
            </a:extLst>
          </p:cNvPr>
          <p:cNvSpPr txBox="1">
            <a:spLocks/>
          </p:cNvSpPr>
          <p:nvPr/>
        </p:nvSpPr>
        <p:spPr>
          <a:xfrm>
            <a:off x="2756223" y="2541429"/>
            <a:ext cx="2307318" cy="102856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Standard </a:t>
            </a:r>
          </a:p>
          <a:p>
            <a:pPr marL="0" indent="0" algn="ctr">
              <a:buNone/>
            </a:pPr>
            <a:r>
              <a:rPr lang="en-US" sz="2400">
                <a:solidFill>
                  <a:schemeClr val="tx1">
                    <a:lumMod val="50000"/>
                    <a:lumOff val="50000"/>
                  </a:schemeClr>
                </a:solidFill>
                <a:latin typeface="Times New Roman" panose="02020603050405020304" pitchFamily="18" charset="0"/>
                <a:cs typeface="Times New Roman" panose="02020603050405020304" pitchFamily="18" charset="0"/>
              </a:rPr>
              <a:t>transformer</a:t>
            </a:r>
          </a:p>
        </p:txBody>
      </p:sp>
      <p:sp>
        <p:nvSpPr>
          <p:cNvPr id="9" name="Right Arrow 8">
            <a:extLst>
              <a:ext uri="{FF2B5EF4-FFF2-40B4-BE49-F238E27FC236}">
                <a16:creationId xmlns:a16="http://schemas.microsoft.com/office/drawing/2014/main" id="{849AA205-C330-9B68-18A3-E3BD060A173B}"/>
              </a:ext>
            </a:extLst>
          </p:cNvPr>
          <p:cNvSpPr/>
          <p:nvPr/>
        </p:nvSpPr>
        <p:spPr>
          <a:xfrm>
            <a:off x="3245087" y="3429865"/>
            <a:ext cx="1445714" cy="585049"/>
          </a:xfrm>
          <a:prstGeom prst="rightArrow">
            <a:avLst/>
          </a:prstGeom>
          <a:solidFill>
            <a:srgbClr val="156082">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2AFC0A0E-E765-E3DE-C3B9-2DE9038089A6}"/>
              </a:ext>
            </a:extLst>
          </p:cNvPr>
          <p:cNvSpPr/>
          <p:nvPr/>
        </p:nvSpPr>
        <p:spPr>
          <a:xfrm>
            <a:off x="3245086" y="4925442"/>
            <a:ext cx="1445714" cy="585049"/>
          </a:xfrm>
          <a:prstGeom prst="rightArrow">
            <a:avLst/>
          </a:prstGeom>
          <a:solidFill>
            <a:srgbClr val="156082">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7417B5AF-5E12-E863-7DD4-F94ECB43B7F0}"/>
              </a:ext>
            </a:extLst>
          </p:cNvPr>
          <p:cNvSpPr txBox="1">
            <a:spLocks/>
          </p:cNvSpPr>
          <p:nvPr/>
        </p:nvSpPr>
        <p:spPr>
          <a:xfrm>
            <a:off x="2894550" y="4177468"/>
            <a:ext cx="2146781" cy="102856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err="1">
                <a:solidFill>
                  <a:schemeClr val="tx1">
                    <a:lumMod val="50000"/>
                    <a:lumOff val="50000"/>
                  </a:schemeClr>
                </a:solidFill>
                <a:latin typeface="Times New Roman" panose="02020603050405020304" pitchFamily="18" charset="0"/>
                <a:cs typeface="Times New Roman" panose="02020603050405020304" pitchFamily="18" charset="0"/>
              </a:rPr>
              <a:t>Transpilation</a:t>
            </a:r>
            <a:endParaRPr lang="en-US" sz="2400">
              <a:solidFill>
                <a:schemeClr val="tx1">
                  <a:lumMod val="50000"/>
                  <a:lumOff val="50000"/>
                </a:schemeClr>
              </a:solidFill>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58FC06A2-AB47-8176-CD33-ADD3328FC615}"/>
              </a:ext>
            </a:extLst>
          </p:cNvPr>
          <p:cNvGrpSpPr/>
          <p:nvPr/>
        </p:nvGrpSpPr>
        <p:grpSpPr>
          <a:xfrm>
            <a:off x="5407492" y="4322801"/>
            <a:ext cx="1096582" cy="1085248"/>
            <a:chOff x="772681" y="2586789"/>
            <a:chExt cx="1272047" cy="1258899"/>
          </a:xfrm>
        </p:grpSpPr>
        <p:pic>
          <p:nvPicPr>
            <p:cNvPr id="13" name="Picture 12">
              <a:extLst>
                <a:ext uri="{FF2B5EF4-FFF2-40B4-BE49-F238E27FC236}">
                  <a16:creationId xmlns:a16="http://schemas.microsoft.com/office/drawing/2014/main" id="{066648DE-7E6A-0499-1473-316B83CD2B9A}"/>
                </a:ext>
              </a:extLst>
            </p:cNvPr>
            <p:cNvPicPr>
              <a:picLocks noChangeAspect="1"/>
            </p:cNvPicPr>
            <p:nvPr/>
          </p:nvPicPr>
          <p:blipFill>
            <a:blip r:embed="rId4"/>
            <a:stretch>
              <a:fillRect/>
            </a:stretch>
          </p:blipFill>
          <p:spPr>
            <a:xfrm>
              <a:off x="772681" y="2586789"/>
              <a:ext cx="1258899" cy="1258899"/>
            </a:xfrm>
            <a:prstGeom prst="rect">
              <a:avLst/>
            </a:prstGeom>
          </p:spPr>
        </p:pic>
        <p:sp>
          <p:nvSpPr>
            <p:cNvPr id="14" name="Content Placeholder 2">
              <a:extLst>
                <a:ext uri="{FF2B5EF4-FFF2-40B4-BE49-F238E27FC236}">
                  <a16:creationId xmlns:a16="http://schemas.microsoft.com/office/drawing/2014/main" id="{3AAA3156-7D11-8F96-FA71-15EC5B50C7B1}"/>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Cypher</a:t>
              </a:r>
            </a:p>
          </p:txBody>
        </p:sp>
      </p:grpSp>
      <p:sp>
        <p:nvSpPr>
          <p:cNvPr id="15" name="Content Placeholder 2">
            <a:extLst>
              <a:ext uri="{FF2B5EF4-FFF2-40B4-BE49-F238E27FC236}">
                <a16:creationId xmlns:a16="http://schemas.microsoft.com/office/drawing/2014/main" id="{847F406F-46BF-DCA3-BFAC-9F45B74EB7EA}"/>
              </a:ext>
            </a:extLst>
          </p:cNvPr>
          <p:cNvSpPr txBox="1">
            <a:spLocks/>
          </p:cNvSpPr>
          <p:nvPr/>
        </p:nvSpPr>
        <p:spPr>
          <a:xfrm>
            <a:off x="4825852" y="5516297"/>
            <a:ext cx="2307318" cy="53547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err="1">
                <a:latin typeface="Times New Roman" panose="02020603050405020304" pitchFamily="18" charset="0"/>
                <a:cs typeface="Times New Roman" panose="02020603050405020304" pitchFamily="18" charset="0"/>
              </a:rPr>
              <a:t>Transpiled</a:t>
            </a:r>
            <a:r>
              <a:rPr lang="en-US" sz="2400" b="1">
                <a:latin typeface="Times New Roman" panose="02020603050405020304" pitchFamily="18" charset="0"/>
                <a:cs typeface="Times New Roman" panose="02020603050405020304" pitchFamily="18" charset="0"/>
              </a:rPr>
              <a:t> relational query</a:t>
            </a:r>
          </a:p>
        </p:txBody>
      </p:sp>
      <p:sp>
        <p:nvSpPr>
          <p:cNvPr id="16" name="Up-Down Arrow 15">
            <a:extLst>
              <a:ext uri="{FF2B5EF4-FFF2-40B4-BE49-F238E27FC236}">
                <a16:creationId xmlns:a16="http://schemas.microsoft.com/office/drawing/2014/main" id="{5FA8F284-0B51-4D21-0370-58B1A28176CD}"/>
              </a:ext>
            </a:extLst>
          </p:cNvPr>
          <p:cNvSpPr/>
          <p:nvPr/>
        </p:nvSpPr>
        <p:spPr>
          <a:xfrm rot="5400000">
            <a:off x="7838633" y="2949707"/>
            <a:ext cx="576112" cy="1445714"/>
          </a:xfrm>
          <a:prstGeom prst="upDown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EACDCB65-CABE-228A-1978-454B5365241A}"/>
              </a:ext>
            </a:extLst>
          </p:cNvPr>
          <p:cNvSpPr txBox="1">
            <a:spLocks/>
          </p:cNvSpPr>
          <p:nvPr/>
        </p:nvSpPr>
        <p:spPr>
          <a:xfrm>
            <a:off x="7014331" y="2525518"/>
            <a:ext cx="2307318" cy="102856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b="1">
                <a:latin typeface="Times New Roman" panose="02020603050405020304" pitchFamily="18" charset="0"/>
                <a:cs typeface="Times New Roman" panose="02020603050405020304" pitchFamily="18" charset="0"/>
              </a:rPr>
              <a:t>Residual </a:t>
            </a:r>
          </a:p>
          <a:p>
            <a:pPr marL="0" indent="0" algn="ctr">
              <a:buNone/>
            </a:pPr>
            <a:r>
              <a:rPr lang="en-US" sz="2400" b="1">
                <a:latin typeface="Times New Roman" panose="02020603050405020304" pitchFamily="18" charset="0"/>
                <a:cs typeface="Times New Roman" panose="02020603050405020304" pitchFamily="18" charset="0"/>
              </a:rPr>
              <a:t>transformer</a:t>
            </a:r>
          </a:p>
        </p:txBody>
      </p:sp>
      <p:grpSp>
        <p:nvGrpSpPr>
          <p:cNvPr id="20" name="Group 19">
            <a:extLst>
              <a:ext uri="{FF2B5EF4-FFF2-40B4-BE49-F238E27FC236}">
                <a16:creationId xmlns:a16="http://schemas.microsoft.com/office/drawing/2014/main" id="{4A73E139-067C-595D-CD69-6BBF1423E5E7}"/>
              </a:ext>
            </a:extLst>
          </p:cNvPr>
          <p:cNvGrpSpPr/>
          <p:nvPr/>
        </p:nvGrpSpPr>
        <p:grpSpPr>
          <a:xfrm>
            <a:off x="7462349" y="4461526"/>
            <a:ext cx="1363111" cy="1512879"/>
            <a:chOff x="7632828" y="4235863"/>
            <a:chExt cx="1363111" cy="1512879"/>
          </a:xfrm>
        </p:grpSpPr>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3401BDD-B30E-92C1-6DA2-5F1304B278A8}"/>
                    </a:ext>
                  </a:extLst>
                </p:cNvPr>
                <p:cNvSpPr txBox="1">
                  <a:spLocks/>
                </p:cNvSpPr>
                <p:nvPr/>
              </p:nvSpPr>
              <p:spPr>
                <a:xfrm>
                  <a:off x="7707979" y="4538249"/>
                  <a:ext cx="1260982" cy="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54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5400">
                    <a:latin typeface="Times New Roman" panose="02020603050405020304" pitchFamily="18" charset="0"/>
                    <a:cs typeface="Times New Roman" panose="02020603050405020304" pitchFamily="18" charset="0"/>
                  </a:endParaRPr>
                </a:p>
              </p:txBody>
            </p:sp>
          </mc:Choice>
          <mc:Fallback xmlns="">
            <p:sp>
              <p:nvSpPr>
                <p:cNvPr id="21" name="Content Placeholder 2">
                  <a:extLst>
                    <a:ext uri="{FF2B5EF4-FFF2-40B4-BE49-F238E27FC236}">
                      <a16:creationId xmlns:a16="http://schemas.microsoft.com/office/drawing/2014/main" id="{F3401BDD-B30E-92C1-6DA2-5F1304B278A8}"/>
                    </a:ext>
                  </a:extLst>
                </p:cNvPr>
                <p:cNvSpPr txBox="1">
                  <a:spLocks noRot="1" noChangeAspect="1" noMove="1" noResize="1" noEditPoints="1" noAdjustHandles="1" noChangeArrowheads="1" noChangeShapeType="1" noTextEdit="1"/>
                </p:cNvSpPr>
                <p:nvPr/>
              </p:nvSpPr>
              <p:spPr>
                <a:xfrm>
                  <a:off x="7707979" y="4538249"/>
                  <a:ext cx="1260982" cy="651193"/>
                </a:xfrm>
                <a:prstGeom prst="rect">
                  <a:avLst/>
                </a:prstGeom>
                <a:blipFill>
                  <a:blip r:embed="rId6"/>
                  <a:stretch>
                    <a:fillRect/>
                  </a:stretch>
                </a:blipFill>
              </p:spPr>
              <p:txBody>
                <a:bodyPr/>
                <a:lstStyle/>
                <a:p>
                  <a:r>
                    <a:rPr lang="en-US">
                      <a:noFill/>
                    </a:rPr>
                    <a:t> </a:t>
                  </a:r>
                </a:p>
              </p:txBody>
            </p:sp>
          </mc:Fallback>
        </mc:AlternateContent>
        <p:sp>
          <p:nvSpPr>
            <p:cNvPr id="22" name="Content Placeholder 2">
              <a:extLst>
                <a:ext uri="{FF2B5EF4-FFF2-40B4-BE49-F238E27FC236}">
                  <a16:creationId xmlns:a16="http://schemas.microsoft.com/office/drawing/2014/main" id="{D017C4BD-5033-D072-8950-0AE2788E95C2}"/>
                </a:ext>
              </a:extLst>
            </p:cNvPr>
            <p:cNvSpPr txBox="1">
              <a:spLocks/>
            </p:cNvSpPr>
            <p:nvPr/>
          </p:nvSpPr>
          <p:spPr>
            <a:xfrm>
              <a:off x="7632828" y="4235863"/>
              <a:ext cx="1363111" cy="15128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9600">
                  <a:solidFill>
                    <a:srgbClr val="FF0000"/>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3841748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F306A-83E4-81D4-42EF-B6C336094C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430C3-5506-DADE-21DF-9EB70B488D7B}"/>
              </a:ext>
            </a:extLst>
          </p:cNvPr>
          <p:cNvSpPr>
            <a:spLocks noGrp="1"/>
          </p:cNvSpPr>
          <p:nvPr>
            <p:ph type="title"/>
          </p:nvPr>
        </p:nvSpPr>
        <p:spPr>
          <a:xfrm>
            <a:off x="298578" y="0"/>
            <a:ext cx="11875884" cy="1149957"/>
          </a:xfrm>
        </p:spPr>
        <p:txBody>
          <a:bodyPr>
            <a:normAutofit/>
          </a:bodyPr>
          <a:lstStyle/>
          <a:p>
            <a:r>
              <a:rPr lang="en-US">
                <a:latin typeface="Times New Roman" panose="02020603050405020304" pitchFamily="18" charset="0"/>
                <a:cs typeface="Times New Roman" panose="02020603050405020304" pitchFamily="18" charset="0"/>
              </a:rPr>
              <a:t>SQL equivalence modulo residual transformer</a:t>
            </a:r>
          </a:p>
        </p:txBody>
      </p:sp>
      <p:sp>
        <p:nvSpPr>
          <p:cNvPr id="4" name="Slide Number Placeholder 3">
            <a:extLst>
              <a:ext uri="{FF2B5EF4-FFF2-40B4-BE49-F238E27FC236}">
                <a16:creationId xmlns:a16="http://schemas.microsoft.com/office/drawing/2014/main" id="{F0137F7A-C3EF-150C-7360-D3B7E4D04499}"/>
              </a:ext>
            </a:extLst>
          </p:cNvPr>
          <p:cNvSpPr>
            <a:spLocks noGrp="1"/>
          </p:cNvSpPr>
          <p:nvPr>
            <p:ph type="sldNum" sz="quarter" idx="12"/>
          </p:nvPr>
        </p:nvSpPr>
        <p:spPr/>
        <p:txBody>
          <a:bodyPr/>
          <a:lstStyle/>
          <a:p>
            <a:fld id="{57F7F20E-81D6-3F40-8E47-D9C4E37B2262}" type="slidenum">
              <a:rPr lang="en-US" smtClean="0"/>
              <a:t>23</a:t>
            </a:fld>
            <a:endParaRPr lang="en-US"/>
          </a:p>
        </p:txBody>
      </p:sp>
      <p:grpSp>
        <p:nvGrpSpPr>
          <p:cNvPr id="22" name="Group 21">
            <a:extLst>
              <a:ext uri="{FF2B5EF4-FFF2-40B4-BE49-F238E27FC236}">
                <a16:creationId xmlns:a16="http://schemas.microsoft.com/office/drawing/2014/main" id="{735319E0-6B86-F24A-48D5-9C3DB03310C3}"/>
              </a:ext>
            </a:extLst>
          </p:cNvPr>
          <p:cNvGrpSpPr/>
          <p:nvPr/>
        </p:nvGrpSpPr>
        <p:grpSpPr>
          <a:xfrm>
            <a:off x="216261" y="1200669"/>
            <a:ext cx="11897019" cy="1981060"/>
            <a:chOff x="216261" y="1425154"/>
            <a:chExt cx="11897019" cy="1981060"/>
          </a:xfrm>
        </p:grpSpPr>
        <p:grpSp>
          <p:nvGrpSpPr>
            <p:cNvPr id="16" name="Group 15">
              <a:extLst>
                <a:ext uri="{FF2B5EF4-FFF2-40B4-BE49-F238E27FC236}">
                  <a16:creationId xmlns:a16="http://schemas.microsoft.com/office/drawing/2014/main" id="{B7F82901-0003-47D4-079A-FFCDF892A4C2}"/>
                </a:ext>
              </a:extLst>
            </p:cNvPr>
            <p:cNvGrpSpPr/>
            <p:nvPr/>
          </p:nvGrpSpPr>
          <p:grpSpPr>
            <a:xfrm>
              <a:off x="216261" y="1425154"/>
              <a:ext cx="4757681" cy="1981060"/>
              <a:chOff x="7001150" y="4033506"/>
              <a:chExt cx="4757681" cy="1981060"/>
            </a:xfrm>
          </p:grpSpPr>
          <p:grpSp>
            <p:nvGrpSpPr>
              <p:cNvPr id="146" name="Group 145">
                <a:extLst>
                  <a:ext uri="{FF2B5EF4-FFF2-40B4-BE49-F238E27FC236}">
                    <a16:creationId xmlns:a16="http://schemas.microsoft.com/office/drawing/2014/main" id="{CC82CDA2-B116-C9F2-5BFC-3A2BE5D201D5}"/>
                  </a:ext>
                </a:extLst>
              </p:cNvPr>
              <p:cNvGrpSpPr/>
              <p:nvPr/>
            </p:nvGrpSpPr>
            <p:grpSpPr>
              <a:xfrm>
                <a:off x="7001150" y="4535257"/>
                <a:ext cx="4757681" cy="1479309"/>
                <a:chOff x="1657566" y="4869870"/>
                <a:chExt cx="4757681" cy="1479309"/>
              </a:xfrm>
            </p:grpSpPr>
            <p:sp>
              <p:nvSpPr>
                <p:cNvPr id="145" name="Rounded Rectangle 144">
                  <a:extLst>
                    <a:ext uri="{FF2B5EF4-FFF2-40B4-BE49-F238E27FC236}">
                      <a16:creationId xmlns:a16="http://schemas.microsoft.com/office/drawing/2014/main" id="{D920A473-8316-961A-BB18-F1817F4CB1F3}"/>
                    </a:ext>
                  </a:extLst>
                </p:cNvPr>
                <p:cNvSpPr/>
                <p:nvPr/>
              </p:nvSpPr>
              <p:spPr>
                <a:xfrm>
                  <a:off x="1662294" y="4869870"/>
                  <a:ext cx="4752953" cy="1479309"/>
                </a:xfrm>
                <a:prstGeom prst="roundRect">
                  <a:avLst>
                    <a:gd name="adj" fmla="val 9184"/>
                  </a:avLst>
                </a:prstGeom>
                <a:solidFill>
                  <a:srgbClr val="FCE3D7"/>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2">
                  <a:extLst>
                    <a:ext uri="{FF2B5EF4-FFF2-40B4-BE49-F238E27FC236}">
                      <a16:creationId xmlns:a16="http://schemas.microsoft.com/office/drawing/2014/main" id="{2E301F0E-1C8F-7376-065B-900FB087833E}"/>
                    </a:ext>
                  </a:extLst>
                </p:cNvPr>
                <p:cNvSpPr txBox="1">
                  <a:spLocks/>
                </p:cNvSpPr>
                <p:nvPr/>
              </p:nvSpPr>
              <p:spPr>
                <a:xfrm>
                  <a:off x="1657566" y="4933711"/>
                  <a:ext cx="4752952" cy="13633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latin typeface="Consolas" panose="020B0609020204030204" pitchFamily="49" charset="0"/>
                      <a:cs typeface="Consolas" panose="020B0609020204030204" pitchFamily="49" charset="0"/>
                    </a:rPr>
                    <a:t>SELECT</a:t>
                  </a:r>
                  <a:r>
                    <a:rPr lang="en-US" sz="1800">
                      <a:latin typeface="Consolas" panose="020B0609020204030204" pitchFamily="49" charset="0"/>
                      <a:cs typeface="Consolas" panose="020B0609020204030204" pitchFamily="49" charset="0"/>
                    </a:rPr>
                    <a:t> COUNT(</a:t>
                  </a:r>
                  <a:r>
                    <a:rPr lang="en-US" sz="1800" err="1">
                      <a:latin typeface="Consolas" panose="020B0609020204030204" pitchFamily="49" charset="0"/>
                      <a:cs typeface="Consolas" panose="020B0609020204030204" pitchFamily="49" charset="0"/>
                    </a:rPr>
                    <a:t>e.id</a:t>
                  </a:r>
                  <a:r>
                    <a:rPr lang="en-US" sz="1800">
                      <a:latin typeface="Consolas" panose="020B0609020204030204" pitchFamily="49" charset="0"/>
                      <a:cs typeface="Consolas" panose="020B0609020204030204" pitchFamily="49" charset="0"/>
                    </a:rPr>
                    <a:t>)</a:t>
                  </a:r>
                </a:p>
                <a:p>
                  <a:pPr marL="0" indent="0">
                    <a:buNone/>
                  </a:pPr>
                  <a:r>
                    <a:rPr lang="en-US" sz="1800" b="1">
                      <a:latin typeface="Consolas" panose="020B0609020204030204" pitchFamily="49" charset="0"/>
                      <a:cs typeface="Consolas" panose="020B0609020204030204" pitchFamily="49" charset="0"/>
                    </a:rPr>
                    <a:t>FROM </a:t>
                  </a:r>
                  <a:r>
                    <a:rPr lang="en-US" sz="1800">
                      <a:latin typeface="Consolas" panose="020B0609020204030204" pitchFamily="49" charset="0"/>
                      <a:cs typeface="Consolas" panose="020B0609020204030204" pitchFamily="49" charset="0"/>
                    </a:rPr>
                    <a:t>EMP’ AS e </a:t>
                  </a:r>
                  <a:r>
                    <a:rPr lang="en-US" sz="1800" b="1">
                      <a:latin typeface="Consolas" panose="020B0609020204030204" pitchFamily="49" charset="0"/>
                      <a:cs typeface="Consolas" panose="020B0609020204030204" pitchFamily="49" charset="0"/>
                    </a:rPr>
                    <a:t>JOIN</a:t>
                  </a:r>
                  <a:r>
                    <a:rPr lang="en-US" sz="1800">
                      <a:latin typeface="Consolas" panose="020B0609020204030204" pitchFamily="49" charset="0"/>
                      <a:cs typeface="Consolas" panose="020B0609020204030204" pitchFamily="49" charset="0"/>
                    </a:rPr>
                    <a:t> WORK’ </a:t>
                  </a:r>
                  <a:r>
                    <a:rPr lang="en-US" sz="1800" b="1">
                      <a:latin typeface="Consolas" panose="020B0609020204030204" pitchFamily="49" charset="0"/>
                      <a:cs typeface="Consolas" panose="020B0609020204030204" pitchFamily="49" charset="0"/>
                    </a:rPr>
                    <a:t>JOIN</a:t>
                  </a:r>
                  <a:r>
                    <a:rPr lang="en-US" sz="1800">
                      <a:latin typeface="Consolas" panose="020B0609020204030204" pitchFamily="49" charset="0"/>
                      <a:cs typeface="Consolas" panose="020B0609020204030204" pitchFamily="49" charset="0"/>
                    </a:rPr>
                    <a:t> DEPT AS d </a:t>
                  </a:r>
                  <a:r>
                    <a:rPr lang="en-US" sz="1800" b="1">
                      <a:latin typeface="Consolas" panose="020B0609020204030204" pitchFamily="49" charset="0"/>
                      <a:cs typeface="Consolas" panose="020B0609020204030204" pitchFamily="49" charset="0"/>
                    </a:rPr>
                    <a:t>ON </a:t>
                  </a:r>
                  <a:r>
                    <a:rPr lang="en-US" sz="1800">
                      <a:latin typeface="Consolas" panose="020B0609020204030204" pitchFamily="49" charset="0"/>
                      <a:cs typeface="Consolas" panose="020B0609020204030204" pitchFamily="49" charset="0"/>
                    </a:rPr>
                    <a:t>...</a:t>
                  </a:r>
                </a:p>
                <a:p>
                  <a:pPr marL="0" indent="0">
                    <a:buNone/>
                  </a:pPr>
                  <a:r>
                    <a:rPr lang="en-US" sz="1800" b="1">
                      <a:latin typeface="Consolas" panose="020B0609020204030204" pitchFamily="49" charset="0"/>
                      <a:cs typeface="Consolas" panose="020B0609020204030204" pitchFamily="49" charset="0"/>
                    </a:rPr>
                    <a:t>WHERE</a:t>
                  </a:r>
                  <a:r>
                    <a:rPr lang="en-US" sz="1800">
                      <a:latin typeface="Consolas" panose="020B0609020204030204" pitchFamily="49" charset="0"/>
                      <a:cs typeface="Consolas" panose="020B0609020204030204" pitchFamily="49" charset="0"/>
                    </a:rPr>
                    <a:t> </a:t>
                  </a:r>
                  <a:r>
                    <a:rPr lang="en-US" sz="1800" err="1">
                      <a:latin typeface="Consolas" panose="020B0609020204030204" pitchFamily="49" charset="0"/>
                      <a:cs typeface="Consolas" panose="020B0609020204030204" pitchFamily="49" charset="0"/>
                    </a:rPr>
                    <a:t>d.name</a:t>
                  </a:r>
                  <a:r>
                    <a:rPr lang="en-US" sz="1800">
                      <a:latin typeface="Consolas" panose="020B0609020204030204" pitchFamily="49" charset="0"/>
                      <a:cs typeface="Consolas" panose="020B0609020204030204" pitchFamily="49" charset="0"/>
                    </a:rPr>
                    <a:t> = “IT”</a:t>
                  </a:r>
                </a:p>
              </p:txBody>
            </p:sp>
          </p:grpSp>
          <p:sp>
            <p:nvSpPr>
              <p:cNvPr id="127" name="Content Placeholder 2">
                <a:extLst>
                  <a:ext uri="{FF2B5EF4-FFF2-40B4-BE49-F238E27FC236}">
                    <a16:creationId xmlns:a16="http://schemas.microsoft.com/office/drawing/2014/main" id="{309DBBD1-BADD-DD84-9707-0239F1B29EA5}"/>
                  </a:ext>
                </a:extLst>
              </p:cNvPr>
              <p:cNvSpPr txBox="1">
                <a:spLocks/>
              </p:cNvSpPr>
              <p:nvPr/>
            </p:nvSpPr>
            <p:spPr>
              <a:xfrm>
                <a:off x="7011799" y="4033506"/>
                <a:ext cx="4128522" cy="651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err="1">
                    <a:latin typeface="Times New Roman" panose="02020603050405020304" pitchFamily="18" charset="0"/>
                    <a:cs typeface="Times New Roman" panose="02020603050405020304" pitchFamily="18" charset="0"/>
                  </a:rPr>
                  <a:t>Transpiled</a:t>
                </a:r>
                <a:r>
                  <a:rPr lang="en-US">
                    <a:latin typeface="Times New Roman" panose="02020603050405020304" pitchFamily="18" charset="0"/>
                    <a:cs typeface="Times New Roman" panose="02020603050405020304" pitchFamily="18" charset="0"/>
                  </a:rPr>
                  <a:t> relational query</a:t>
                </a:r>
              </a:p>
            </p:txBody>
          </p:sp>
        </p:grpSp>
        <p:grpSp>
          <p:nvGrpSpPr>
            <p:cNvPr id="176" name="Group 175">
              <a:extLst>
                <a:ext uri="{FF2B5EF4-FFF2-40B4-BE49-F238E27FC236}">
                  <a16:creationId xmlns:a16="http://schemas.microsoft.com/office/drawing/2014/main" id="{E8AEE33E-C2C6-AC7D-B80E-ED9D8425EE51}"/>
                </a:ext>
              </a:extLst>
            </p:cNvPr>
            <p:cNvGrpSpPr/>
            <p:nvPr/>
          </p:nvGrpSpPr>
          <p:grpSpPr>
            <a:xfrm>
              <a:off x="7252218" y="1458336"/>
              <a:ext cx="4861062" cy="1895745"/>
              <a:chOff x="7261196" y="4044318"/>
              <a:chExt cx="4861062" cy="1895745"/>
            </a:xfrm>
          </p:grpSpPr>
          <p:grpSp>
            <p:nvGrpSpPr>
              <p:cNvPr id="105" name="Group 104">
                <a:extLst>
                  <a:ext uri="{FF2B5EF4-FFF2-40B4-BE49-F238E27FC236}">
                    <a16:creationId xmlns:a16="http://schemas.microsoft.com/office/drawing/2014/main" id="{A9CB6ECD-408B-BC13-B084-179C1B3F5F86}"/>
                  </a:ext>
                </a:extLst>
              </p:cNvPr>
              <p:cNvGrpSpPr/>
              <p:nvPr/>
            </p:nvGrpSpPr>
            <p:grpSpPr>
              <a:xfrm>
                <a:off x="7261196" y="4519191"/>
                <a:ext cx="4861062" cy="1420872"/>
                <a:chOff x="7269756" y="5236741"/>
                <a:chExt cx="4861062" cy="1420872"/>
              </a:xfrm>
            </p:grpSpPr>
            <p:sp>
              <p:nvSpPr>
                <p:cNvPr id="104" name="Rounded Rectangle 103">
                  <a:extLst>
                    <a:ext uri="{FF2B5EF4-FFF2-40B4-BE49-F238E27FC236}">
                      <a16:creationId xmlns:a16="http://schemas.microsoft.com/office/drawing/2014/main" id="{3A582A31-BB8C-7E4A-036B-9703CC7C426C}"/>
                    </a:ext>
                  </a:extLst>
                </p:cNvPr>
                <p:cNvSpPr/>
                <p:nvPr/>
              </p:nvSpPr>
              <p:spPr>
                <a:xfrm>
                  <a:off x="7269756" y="5236741"/>
                  <a:ext cx="4861062" cy="1420872"/>
                </a:xfrm>
                <a:prstGeom prst="roundRect">
                  <a:avLst>
                    <a:gd name="adj" fmla="val 9184"/>
                  </a:avLst>
                </a:prstGeom>
                <a:solidFill>
                  <a:srgbClr val="FEFFB3"/>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Content Placeholder 2">
                  <a:extLst>
                    <a:ext uri="{FF2B5EF4-FFF2-40B4-BE49-F238E27FC236}">
                      <a16:creationId xmlns:a16="http://schemas.microsoft.com/office/drawing/2014/main" id="{36632A11-2ED7-CB5D-675C-515DCA9B88F8}"/>
                    </a:ext>
                  </a:extLst>
                </p:cNvPr>
                <p:cNvSpPr txBox="1">
                  <a:spLocks/>
                </p:cNvSpPr>
                <p:nvPr/>
              </p:nvSpPr>
              <p:spPr>
                <a:xfrm>
                  <a:off x="7269756" y="5236741"/>
                  <a:ext cx="4861062" cy="1420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a:latin typeface="Consolas" panose="020B0609020204030204" pitchFamily="49" charset="0"/>
                      <a:cs typeface="Consolas" panose="020B0609020204030204" pitchFamily="49" charset="0"/>
                    </a:rPr>
                    <a:t>SELECT</a:t>
                  </a:r>
                  <a:r>
                    <a:rPr lang="en-US" sz="1800">
                      <a:latin typeface="Consolas" panose="020B0609020204030204" pitchFamily="49" charset="0"/>
                      <a:cs typeface="Consolas" panose="020B0609020204030204" pitchFamily="49" charset="0"/>
                    </a:rPr>
                    <a:t> COUNT(</a:t>
                  </a:r>
                  <a:r>
                    <a:rPr lang="en-US" sz="1800" err="1">
                      <a:latin typeface="Consolas" panose="020B0609020204030204" pitchFamily="49" charset="0"/>
                      <a:cs typeface="Consolas" panose="020B0609020204030204" pitchFamily="49" charset="0"/>
                    </a:rPr>
                    <a:t>e.id</a:t>
                  </a:r>
                  <a:r>
                    <a:rPr lang="en-US" sz="1800">
                      <a:latin typeface="Consolas" panose="020B0609020204030204" pitchFamily="49" charset="0"/>
                      <a:cs typeface="Consolas" panose="020B0609020204030204" pitchFamily="49" charset="0"/>
                    </a:rPr>
                    <a:t>) </a:t>
                  </a:r>
                </a:p>
                <a:p>
                  <a:pPr marL="0" indent="0">
                    <a:buFont typeface="Arial" panose="020B0604020202020204" pitchFamily="34" charset="0"/>
                    <a:buNone/>
                  </a:pPr>
                  <a:r>
                    <a:rPr lang="en-US" sz="1800" b="1">
                      <a:latin typeface="Consolas" panose="020B0609020204030204" pitchFamily="49" charset="0"/>
                      <a:cs typeface="Consolas" panose="020B0609020204030204" pitchFamily="49" charset="0"/>
                    </a:rPr>
                    <a:t>FROM</a:t>
                  </a:r>
                  <a:r>
                    <a:rPr lang="en-US" sz="1800">
                      <a:latin typeface="Consolas" panose="020B0609020204030204" pitchFamily="49" charset="0"/>
                      <a:cs typeface="Consolas" panose="020B0609020204030204" pitchFamily="49" charset="0"/>
                    </a:rPr>
                    <a:t> Emps </a:t>
                  </a:r>
                  <a:r>
                    <a:rPr lang="en-US" sz="1800" b="1">
                      <a:latin typeface="Consolas" panose="020B0609020204030204" pitchFamily="49" charset="0"/>
                      <a:cs typeface="Consolas" panose="020B0609020204030204" pitchFamily="49" charset="0"/>
                    </a:rPr>
                    <a:t>AS</a:t>
                  </a:r>
                  <a:r>
                    <a:rPr lang="en-US" sz="1800">
                      <a:latin typeface="Consolas" panose="020B0609020204030204" pitchFamily="49" charset="0"/>
                      <a:cs typeface="Consolas" panose="020B0609020204030204" pitchFamily="49" charset="0"/>
                    </a:rPr>
                    <a:t> e </a:t>
                  </a:r>
                  <a:r>
                    <a:rPr lang="en-US" sz="1800" b="1">
                      <a:latin typeface="Consolas" panose="020B0609020204030204" pitchFamily="49" charset="0"/>
                      <a:cs typeface="Consolas" panose="020B0609020204030204" pitchFamily="49" charset="0"/>
                    </a:rPr>
                    <a:t>JOIN</a:t>
                  </a:r>
                  <a:r>
                    <a:rPr lang="en-US" sz="1800">
                      <a:latin typeface="Consolas" panose="020B0609020204030204" pitchFamily="49" charset="0"/>
                      <a:cs typeface="Consolas" panose="020B0609020204030204" pitchFamily="49" charset="0"/>
                    </a:rPr>
                    <a:t> Depts </a:t>
                  </a:r>
                  <a:r>
                    <a:rPr lang="en-US" sz="1800" b="1">
                      <a:latin typeface="Consolas" panose="020B0609020204030204" pitchFamily="49" charset="0"/>
                      <a:cs typeface="Consolas" panose="020B0609020204030204" pitchFamily="49" charset="0"/>
                    </a:rPr>
                    <a:t>AS</a:t>
                  </a:r>
                  <a:r>
                    <a:rPr lang="en-US" sz="1800">
                      <a:latin typeface="Consolas" panose="020B0609020204030204" pitchFamily="49" charset="0"/>
                      <a:cs typeface="Consolas" panose="020B0609020204030204" pitchFamily="49" charset="0"/>
                    </a:rPr>
                    <a:t> d </a:t>
                  </a:r>
                  <a:r>
                    <a:rPr lang="en-US" sz="1800" b="1">
                      <a:latin typeface="Consolas" panose="020B0609020204030204" pitchFamily="49" charset="0"/>
                      <a:cs typeface="Consolas" panose="020B0609020204030204" pitchFamily="49" charset="0"/>
                    </a:rPr>
                    <a:t>ON</a:t>
                  </a:r>
                  <a:r>
                    <a:rPr lang="en-US" sz="1800">
                      <a:latin typeface="Consolas" panose="020B0609020204030204" pitchFamily="49" charset="0"/>
                      <a:cs typeface="Consolas" panose="020B0609020204030204" pitchFamily="49" charset="0"/>
                    </a:rPr>
                    <a:t> </a:t>
                  </a:r>
                  <a:r>
                    <a:rPr lang="en-US" sz="1800" err="1">
                      <a:latin typeface="Consolas" panose="020B0609020204030204" pitchFamily="49" charset="0"/>
                      <a:cs typeface="Consolas" panose="020B0609020204030204" pitchFamily="49" charset="0"/>
                    </a:rPr>
                    <a:t>e.did</a:t>
                  </a:r>
                  <a:r>
                    <a:rPr lang="en-US" sz="1800">
                      <a:latin typeface="Consolas" panose="020B0609020204030204" pitchFamily="49" charset="0"/>
                      <a:cs typeface="Consolas" panose="020B0609020204030204" pitchFamily="49" charset="0"/>
                    </a:rPr>
                    <a:t> = </a:t>
                  </a:r>
                  <a:r>
                    <a:rPr lang="en-US" sz="1800" err="1">
                      <a:latin typeface="Consolas" panose="020B0609020204030204" pitchFamily="49" charset="0"/>
                      <a:cs typeface="Consolas" panose="020B0609020204030204" pitchFamily="49" charset="0"/>
                    </a:rPr>
                    <a:t>d.id</a:t>
                  </a:r>
                  <a:endParaRPr lang="en-US" sz="1800">
                    <a:latin typeface="Consolas" panose="020B0609020204030204" pitchFamily="49" charset="0"/>
                    <a:cs typeface="Consolas" panose="020B0609020204030204" pitchFamily="49" charset="0"/>
                  </a:endParaRPr>
                </a:p>
                <a:p>
                  <a:pPr marL="0" indent="0">
                    <a:buFont typeface="Arial" panose="020B0604020202020204" pitchFamily="34" charset="0"/>
                    <a:buNone/>
                  </a:pPr>
                  <a:r>
                    <a:rPr lang="en-US" sz="1800" b="1">
                      <a:latin typeface="Consolas" panose="020B0609020204030204" pitchFamily="49" charset="0"/>
                      <a:cs typeface="Consolas" panose="020B0609020204030204" pitchFamily="49" charset="0"/>
                    </a:rPr>
                    <a:t>WHERE</a:t>
                  </a:r>
                  <a:r>
                    <a:rPr lang="en-US" sz="1800">
                      <a:latin typeface="Consolas" panose="020B0609020204030204" pitchFamily="49" charset="0"/>
                      <a:cs typeface="Consolas" panose="020B0609020204030204" pitchFamily="49" charset="0"/>
                    </a:rPr>
                    <a:t> </a:t>
                  </a:r>
                  <a:r>
                    <a:rPr lang="en-US" sz="1800" err="1">
                      <a:latin typeface="Consolas" panose="020B0609020204030204" pitchFamily="49" charset="0"/>
                      <a:cs typeface="Consolas" panose="020B0609020204030204" pitchFamily="49" charset="0"/>
                    </a:rPr>
                    <a:t>d.name</a:t>
                  </a:r>
                  <a:r>
                    <a:rPr lang="en-US" sz="1800">
                      <a:latin typeface="Consolas" panose="020B0609020204030204" pitchFamily="49" charset="0"/>
                      <a:cs typeface="Consolas" panose="020B0609020204030204" pitchFamily="49" charset="0"/>
                    </a:rPr>
                    <a:t> = “IT”</a:t>
                  </a:r>
                </a:p>
              </p:txBody>
            </p:sp>
          </p:grpSp>
          <p:sp>
            <p:nvSpPr>
              <p:cNvPr id="128" name="Content Placeholder 2">
                <a:extLst>
                  <a:ext uri="{FF2B5EF4-FFF2-40B4-BE49-F238E27FC236}">
                    <a16:creationId xmlns:a16="http://schemas.microsoft.com/office/drawing/2014/main" id="{A4E392BF-46BB-35D9-2A46-8E0B7789C617}"/>
                  </a:ext>
                </a:extLst>
              </p:cNvPr>
              <p:cNvSpPr txBox="1">
                <a:spLocks/>
              </p:cNvSpPr>
              <p:nvPr/>
            </p:nvSpPr>
            <p:spPr>
              <a:xfrm>
                <a:off x="7261196" y="4044318"/>
                <a:ext cx="3377785" cy="651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Times New Roman" panose="02020603050405020304" pitchFamily="18" charset="0"/>
                    <a:cs typeface="Times New Roman" panose="02020603050405020304" pitchFamily="18" charset="0"/>
                  </a:rPr>
                  <a:t>Relational query</a:t>
                </a:r>
              </a:p>
            </p:txBody>
          </p:sp>
        </p:grpSp>
        <p:grpSp>
          <p:nvGrpSpPr>
            <p:cNvPr id="14" name="Group 13">
              <a:extLst>
                <a:ext uri="{FF2B5EF4-FFF2-40B4-BE49-F238E27FC236}">
                  <a16:creationId xmlns:a16="http://schemas.microsoft.com/office/drawing/2014/main" id="{8434AE13-EED6-E9C3-4B41-562B445E9244}"/>
                </a:ext>
              </a:extLst>
            </p:cNvPr>
            <p:cNvGrpSpPr/>
            <p:nvPr/>
          </p:nvGrpSpPr>
          <p:grpSpPr>
            <a:xfrm>
              <a:off x="4888065" y="1627875"/>
              <a:ext cx="2415869" cy="1636452"/>
              <a:chOff x="4888065" y="1627875"/>
              <a:chExt cx="2415869" cy="1636452"/>
            </a:xfrm>
          </p:grpSpPr>
          <p:grpSp>
            <p:nvGrpSpPr>
              <p:cNvPr id="29" name="Group 28">
                <a:extLst>
                  <a:ext uri="{FF2B5EF4-FFF2-40B4-BE49-F238E27FC236}">
                    <a16:creationId xmlns:a16="http://schemas.microsoft.com/office/drawing/2014/main" id="{43A70F80-CF9E-04BE-D58D-C019D844CBB8}"/>
                  </a:ext>
                </a:extLst>
              </p:cNvPr>
              <p:cNvGrpSpPr/>
              <p:nvPr/>
            </p:nvGrpSpPr>
            <p:grpSpPr>
              <a:xfrm>
                <a:off x="5465509" y="2202749"/>
                <a:ext cx="1399546" cy="1061578"/>
                <a:chOff x="5474518" y="4847589"/>
                <a:chExt cx="1399546" cy="1061578"/>
              </a:xfrm>
            </p:grpSpPr>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F21642C0-87F8-DAB2-AEA2-125BC33044EB}"/>
                        </a:ext>
                      </a:extLst>
                    </p:cNvPr>
                    <p:cNvSpPr txBox="1">
                      <a:spLocks/>
                    </p:cNvSpPr>
                    <p:nvPr/>
                  </p:nvSpPr>
                  <p:spPr>
                    <a:xfrm>
                      <a:off x="5474518" y="4847589"/>
                      <a:ext cx="1260982" cy="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54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5400">
                        <a:latin typeface="Times New Roman" panose="02020603050405020304" pitchFamily="18" charset="0"/>
                        <a:cs typeface="Times New Roman" panose="02020603050405020304" pitchFamily="18" charset="0"/>
                      </a:endParaRPr>
                    </a:p>
                  </p:txBody>
                </p:sp>
              </mc:Choice>
              <mc:Fallback xmlns="">
                <p:sp>
                  <p:nvSpPr>
                    <p:cNvPr id="30" name="Content Placeholder 2">
                      <a:extLst>
                        <a:ext uri="{FF2B5EF4-FFF2-40B4-BE49-F238E27FC236}">
                          <a16:creationId xmlns:a16="http://schemas.microsoft.com/office/drawing/2014/main" id="{F21642C0-87F8-DAB2-AEA2-125BC33044EB}"/>
                        </a:ext>
                      </a:extLst>
                    </p:cNvPr>
                    <p:cNvSpPr txBox="1">
                      <a:spLocks noRot="1" noChangeAspect="1" noMove="1" noResize="1" noEditPoints="1" noAdjustHandles="1" noChangeArrowheads="1" noChangeShapeType="1" noTextEdit="1"/>
                    </p:cNvSpPr>
                    <p:nvPr/>
                  </p:nvSpPr>
                  <p:spPr>
                    <a:xfrm>
                      <a:off x="5474518" y="4847589"/>
                      <a:ext cx="1260982" cy="651193"/>
                    </a:xfrm>
                    <a:prstGeom prst="rect">
                      <a:avLst/>
                    </a:prstGeom>
                    <a:blipFill>
                      <a:blip r:embed="rId3"/>
                      <a:stretch>
                        <a:fillRect/>
                      </a:stretch>
                    </a:blipFill>
                  </p:spPr>
                  <p:txBody>
                    <a:bodyPr/>
                    <a:lstStyle/>
                    <a:p>
                      <a:r>
                        <a:rPr lang="en-US">
                          <a:noFill/>
                        </a:rPr>
                        <a:t> </a:t>
                      </a:r>
                    </a:p>
                  </p:txBody>
                </p:sp>
              </mc:Fallback>
            </mc:AlternateContent>
            <p:pic>
              <p:nvPicPr>
                <p:cNvPr id="32" name="Picture 31" descr="A green check mark in a circle&#10;&#10;AI-generated content may be incorrect.">
                  <a:extLst>
                    <a:ext uri="{FF2B5EF4-FFF2-40B4-BE49-F238E27FC236}">
                      <a16:creationId xmlns:a16="http://schemas.microsoft.com/office/drawing/2014/main" id="{2263F12A-5DA9-C8A7-C51D-D5950A88D63E}"/>
                    </a:ext>
                  </a:extLst>
                </p:cNvPr>
                <p:cNvPicPr>
                  <a:picLocks noChangeAspect="1"/>
                </p:cNvPicPr>
                <p:nvPr/>
              </p:nvPicPr>
              <p:blipFill>
                <a:blip r:embed="rId4"/>
                <a:stretch>
                  <a:fillRect/>
                </a:stretch>
              </p:blipFill>
              <p:spPr>
                <a:xfrm>
                  <a:off x="6053293" y="5088396"/>
                  <a:ext cx="820771" cy="820771"/>
                </a:xfrm>
                <a:prstGeom prst="rect">
                  <a:avLst/>
                </a:prstGeom>
              </p:spPr>
            </p:pic>
          </p:grpSp>
          <p:sp>
            <p:nvSpPr>
              <p:cNvPr id="5" name="Title 1">
                <a:extLst>
                  <a:ext uri="{FF2B5EF4-FFF2-40B4-BE49-F238E27FC236}">
                    <a16:creationId xmlns:a16="http://schemas.microsoft.com/office/drawing/2014/main" id="{44DEDB30-5959-0919-F33D-5BBA3E7760DB}"/>
                  </a:ext>
                </a:extLst>
              </p:cNvPr>
              <p:cNvSpPr txBox="1">
                <a:spLocks/>
              </p:cNvSpPr>
              <p:nvPr/>
            </p:nvSpPr>
            <p:spPr>
              <a:xfrm>
                <a:off x="4888065" y="1627875"/>
                <a:ext cx="2415869" cy="76219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a:latin typeface="Times New Roman" panose="02020603050405020304" pitchFamily="18" charset="0"/>
                    <a:cs typeface="Times New Roman" panose="02020603050405020304" pitchFamily="18" charset="0"/>
                  </a:rPr>
                  <a:t>Residual</a:t>
                </a:r>
              </a:p>
              <a:p>
                <a:pPr algn="ctr"/>
                <a:r>
                  <a:rPr lang="en-US" sz="2400">
                    <a:latin typeface="Times New Roman" panose="02020603050405020304" pitchFamily="18" charset="0"/>
                    <a:cs typeface="Times New Roman" panose="02020603050405020304" pitchFamily="18" charset="0"/>
                  </a:rPr>
                  <a:t>transformer</a:t>
                </a:r>
              </a:p>
            </p:txBody>
          </p:sp>
        </p:grpSp>
      </p:grpSp>
      <p:grpSp>
        <p:nvGrpSpPr>
          <p:cNvPr id="23" name="Group 22">
            <a:extLst>
              <a:ext uri="{FF2B5EF4-FFF2-40B4-BE49-F238E27FC236}">
                <a16:creationId xmlns:a16="http://schemas.microsoft.com/office/drawing/2014/main" id="{AE59D687-5E02-9265-CFE2-CA6361A97E8E}"/>
              </a:ext>
            </a:extLst>
          </p:cNvPr>
          <p:cNvGrpSpPr/>
          <p:nvPr/>
        </p:nvGrpSpPr>
        <p:grpSpPr>
          <a:xfrm>
            <a:off x="198843" y="3456345"/>
            <a:ext cx="11922724" cy="3109946"/>
            <a:chOff x="198843" y="3624314"/>
            <a:chExt cx="11922724" cy="3109946"/>
          </a:xfrm>
        </p:grpSpPr>
        <p:sp>
          <p:nvSpPr>
            <p:cNvPr id="3" name="Content Placeholder 2">
              <a:extLst>
                <a:ext uri="{FF2B5EF4-FFF2-40B4-BE49-F238E27FC236}">
                  <a16:creationId xmlns:a16="http://schemas.microsoft.com/office/drawing/2014/main" id="{A021832B-50EF-6025-3F2E-3B52782F2422}"/>
                </a:ext>
              </a:extLst>
            </p:cNvPr>
            <p:cNvSpPr txBox="1">
              <a:spLocks/>
            </p:cNvSpPr>
            <p:nvPr/>
          </p:nvSpPr>
          <p:spPr>
            <a:xfrm>
              <a:off x="510430" y="6083067"/>
              <a:ext cx="11171138" cy="651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3200">
                  <a:latin typeface="Times New Roman" panose="02020603050405020304" pitchFamily="18" charset="0"/>
                  <a:cs typeface="Times New Roman" panose="02020603050405020304" pitchFamily="18" charset="0"/>
                </a:rPr>
                <a:t>The original graph-relational query pair is equivalent.</a:t>
              </a:r>
              <a:endParaRPr lang="en-US" sz="320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B5E0D8DD-0952-85F2-56AA-98227D706A57}"/>
                </a:ext>
              </a:extLst>
            </p:cNvPr>
            <p:cNvGrpSpPr/>
            <p:nvPr/>
          </p:nvGrpSpPr>
          <p:grpSpPr>
            <a:xfrm>
              <a:off x="198843" y="4039662"/>
              <a:ext cx="5048785" cy="1937778"/>
              <a:chOff x="113525" y="1285740"/>
              <a:chExt cx="5048785" cy="1937778"/>
            </a:xfrm>
          </p:grpSpPr>
          <p:grpSp>
            <p:nvGrpSpPr>
              <p:cNvPr id="149" name="Group 148">
                <a:extLst>
                  <a:ext uri="{FF2B5EF4-FFF2-40B4-BE49-F238E27FC236}">
                    <a16:creationId xmlns:a16="http://schemas.microsoft.com/office/drawing/2014/main" id="{2204876B-FFC6-E784-2237-9A3ED98CAAEF}"/>
                  </a:ext>
                </a:extLst>
              </p:cNvPr>
              <p:cNvGrpSpPr/>
              <p:nvPr/>
            </p:nvGrpSpPr>
            <p:grpSpPr>
              <a:xfrm>
                <a:off x="134334" y="1760649"/>
                <a:ext cx="5027976" cy="1462869"/>
                <a:chOff x="75244" y="4997169"/>
                <a:chExt cx="5027976" cy="1462869"/>
              </a:xfrm>
            </p:grpSpPr>
            <p:sp>
              <p:nvSpPr>
                <p:cNvPr id="173" name="Rounded Rectangle 172">
                  <a:extLst>
                    <a:ext uri="{FF2B5EF4-FFF2-40B4-BE49-F238E27FC236}">
                      <a16:creationId xmlns:a16="http://schemas.microsoft.com/office/drawing/2014/main" id="{DB350731-C980-710A-AE10-EADAA94F05CF}"/>
                    </a:ext>
                  </a:extLst>
                </p:cNvPr>
                <p:cNvSpPr/>
                <p:nvPr/>
              </p:nvSpPr>
              <p:spPr>
                <a:xfrm>
                  <a:off x="92531" y="5047881"/>
                  <a:ext cx="4870385" cy="1370160"/>
                </a:xfrm>
                <a:prstGeom prst="roundRect">
                  <a:avLst>
                    <a:gd name="adj" fmla="val 9184"/>
                  </a:avLst>
                </a:prstGeom>
                <a:solidFill>
                  <a:srgbClr val="80B2D4">
                    <a:alpha val="50196"/>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Content Placeholder 2">
                  <a:extLst>
                    <a:ext uri="{FF2B5EF4-FFF2-40B4-BE49-F238E27FC236}">
                      <a16:creationId xmlns:a16="http://schemas.microsoft.com/office/drawing/2014/main" id="{6D0B1761-343E-020E-D993-547AECC1665F}"/>
                    </a:ext>
                  </a:extLst>
                </p:cNvPr>
                <p:cNvSpPr txBox="1">
                  <a:spLocks/>
                </p:cNvSpPr>
                <p:nvPr/>
              </p:nvSpPr>
              <p:spPr>
                <a:xfrm>
                  <a:off x="75244" y="4997169"/>
                  <a:ext cx="5027976" cy="1462869"/>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a:latin typeface="Consolas" panose="020B0609020204030204" pitchFamily="49" charset="0"/>
                      <a:cs typeface="Consolas" panose="020B0609020204030204" pitchFamily="49" charset="0"/>
                    </a:rPr>
                    <a:t>MATCH</a:t>
                  </a:r>
                  <a:r>
                    <a:rPr lang="en-US" sz="2000">
                      <a:latin typeface="Consolas" panose="020B0609020204030204" pitchFamily="49" charset="0"/>
                      <a:cs typeface="Consolas" panose="020B0609020204030204" pitchFamily="49" charset="0"/>
                    </a:rPr>
                    <a:t> (</a:t>
                  </a:r>
                  <a:r>
                    <a:rPr lang="en-US" sz="2000" err="1">
                      <a:latin typeface="Consolas" panose="020B0609020204030204" pitchFamily="49" charset="0"/>
                      <a:cs typeface="Consolas" panose="020B0609020204030204" pitchFamily="49" charset="0"/>
                    </a:rPr>
                    <a:t>e:EMP</a:t>
                  </a:r>
                  <a:r>
                    <a:rPr lang="en-US" sz="2000">
                      <a:latin typeface="Consolas" panose="020B0609020204030204" pitchFamily="49" charset="0"/>
                      <a:cs typeface="Consolas" panose="020B0609020204030204" pitchFamily="49" charset="0"/>
                    </a:rPr>
                    <a:t>)-[:WORK]-&gt;(</a:t>
                  </a:r>
                  <a:r>
                    <a:rPr lang="en-US" sz="2000" err="1">
                      <a:latin typeface="Consolas" panose="020B0609020204030204" pitchFamily="49" charset="0"/>
                      <a:cs typeface="Consolas" panose="020B0609020204030204" pitchFamily="49" charset="0"/>
                    </a:rPr>
                    <a:t>d:DEPT</a:t>
                  </a:r>
                  <a:r>
                    <a:rPr lang="en-US" sz="2000">
                      <a:latin typeface="Consolas" panose="020B0609020204030204" pitchFamily="49" charset="0"/>
                      <a:cs typeface="Consolas" panose="020B0609020204030204" pitchFamily="49" charset="0"/>
                    </a:rPr>
                    <a:t>)</a:t>
                  </a:r>
                </a:p>
                <a:p>
                  <a:pPr marL="0" indent="0">
                    <a:buFont typeface="Arial" panose="020B0604020202020204" pitchFamily="34" charset="0"/>
                    <a:buNone/>
                  </a:pPr>
                  <a:r>
                    <a:rPr lang="en-US" sz="2000" b="1">
                      <a:latin typeface="Consolas" panose="020B0609020204030204" pitchFamily="49" charset="0"/>
                      <a:cs typeface="Consolas" panose="020B0609020204030204" pitchFamily="49" charset="0"/>
                    </a:rPr>
                    <a:t>WHERE</a:t>
                  </a:r>
                  <a:r>
                    <a:rPr lang="en-US" sz="2000">
                      <a:latin typeface="Consolas" panose="020B0609020204030204" pitchFamily="49" charset="0"/>
                      <a:cs typeface="Consolas" panose="020B0609020204030204" pitchFamily="49" charset="0"/>
                    </a:rPr>
                    <a:t> </a:t>
                  </a:r>
                  <a:r>
                    <a:rPr lang="en-US" sz="2000" err="1">
                      <a:latin typeface="Consolas" panose="020B0609020204030204" pitchFamily="49" charset="0"/>
                      <a:cs typeface="Consolas" panose="020B0609020204030204" pitchFamily="49" charset="0"/>
                    </a:rPr>
                    <a:t>d.name</a:t>
                  </a:r>
                  <a:r>
                    <a:rPr lang="en-US" sz="2000">
                      <a:latin typeface="Consolas" panose="020B0609020204030204" pitchFamily="49" charset="0"/>
                      <a:cs typeface="Consolas" panose="020B0609020204030204" pitchFamily="49" charset="0"/>
                    </a:rPr>
                    <a:t> = “IT”</a:t>
                  </a:r>
                </a:p>
                <a:p>
                  <a:pPr marL="0" indent="0">
                    <a:buFont typeface="Arial" panose="020B0604020202020204" pitchFamily="34" charset="0"/>
                    <a:buNone/>
                  </a:pPr>
                  <a:r>
                    <a:rPr lang="en-US" sz="2000" b="1">
                      <a:latin typeface="Consolas" panose="020B0609020204030204" pitchFamily="49" charset="0"/>
                      <a:cs typeface="Consolas" panose="020B0609020204030204" pitchFamily="49" charset="0"/>
                    </a:rPr>
                    <a:t>RETURN</a:t>
                  </a:r>
                  <a:r>
                    <a:rPr lang="en-US" sz="2000">
                      <a:latin typeface="Consolas" panose="020B0609020204030204" pitchFamily="49" charset="0"/>
                      <a:cs typeface="Consolas" panose="020B0609020204030204" pitchFamily="49" charset="0"/>
                    </a:rPr>
                    <a:t> COUNT(</a:t>
                  </a:r>
                  <a:r>
                    <a:rPr lang="en-US" sz="2000" err="1">
                      <a:latin typeface="Consolas" panose="020B0609020204030204" pitchFamily="49" charset="0"/>
                      <a:cs typeface="Consolas" panose="020B0609020204030204" pitchFamily="49" charset="0"/>
                    </a:rPr>
                    <a:t>e.id</a:t>
                  </a:r>
                  <a:r>
                    <a:rPr lang="en-US" sz="2000">
                      <a:latin typeface="Consolas" panose="020B0609020204030204" pitchFamily="49" charset="0"/>
                      <a:cs typeface="Consolas" panose="020B0609020204030204" pitchFamily="49" charset="0"/>
                    </a:rPr>
                    <a:t>)</a:t>
                  </a:r>
                </a:p>
              </p:txBody>
            </p:sp>
          </p:grpSp>
          <p:sp>
            <p:nvSpPr>
              <p:cNvPr id="150" name="Content Placeholder 2">
                <a:extLst>
                  <a:ext uri="{FF2B5EF4-FFF2-40B4-BE49-F238E27FC236}">
                    <a16:creationId xmlns:a16="http://schemas.microsoft.com/office/drawing/2014/main" id="{E94F1CC3-E852-54DD-466D-7788A823397F}"/>
                  </a:ext>
                </a:extLst>
              </p:cNvPr>
              <p:cNvSpPr txBox="1">
                <a:spLocks/>
              </p:cNvSpPr>
              <p:nvPr/>
            </p:nvSpPr>
            <p:spPr>
              <a:xfrm>
                <a:off x="113525" y="1285740"/>
                <a:ext cx="3377785" cy="651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atin typeface="Times New Roman" panose="02020603050405020304" pitchFamily="18" charset="0"/>
                    <a:cs typeface="Times New Roman" panose="02020603050405020304" pitchFamily="18" charset="0"/>
                  </a:rPr>
                  <a:t>Graph query</a:t>
                </a:r>
              </a:p>
            </p:txBody>
          </p:sp>
        </p:grpSp>
        <p:sp>
          <p:nvSpPr>
            <p:cNvPr id="33" name="Right Arrow 32">
              <a:extLst>
                <a:ext uri="{FF2B5EF4-FFF2-40B4-BE49-F238E27FC236}">
                  <a16:creationId xmlns:a16="http://schemas.microsoft.com/office/drawing/2014/main" id="{DF363DE8-242D-26E1-075B-CB8DAB81055D}"/>
                </a:ext>
              </a:extLst>
            </p:cNvPr>
            <p:cNvSpPr/>
            <p:nvPr/>
          </p:nvSpPr>
          <p:spPr>
            <a:xfrm rot="5400000">
              <a:off x="5774546" y="3657386"/>
              <a:ext cx="651194" cy="585049"/>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5DADD32-9ABC-AE18-9F4A-8D8295C612A7}"/>
                </a:ext>
              </a:extLst>
            </p:cNvPr>
            <p:cNvGrpSpPr/>
            <p:nvPr/>
          </p:nvGrpSpPr>
          <p:grpSpPr>
            <a:xfrm>
              <a:off x="7260505" y="4039698"/>
              <a:ext cx="4861062" cy="1895745"/>
              <a:chOff x="7261196" y="4044318"/>
              <a:chExt cx="4861062" cy="1895745"/>
            </a:xfrm>
          </p:grpSpPr>
          <p:grpSp>
            <p:nvGrpSpPr>
              <p:cNvPr id="10" name="Group 9">
                <a:extLst>
                  <a:ext uri="{FF2B5EF4-FFF2-40B4-BE49-F238E27FC236}">
                    <a16:creationId xmlns:a16="http://schemas.microsoft.com/office/drawing/2014/main" id="{4CB6E61D-9273-9BA1-2554-B899A71EAE79}"/>
                  </a:ext>
                </a:extLst>
              </p:cNvPr>
              <p:cNvGrpSpPr/>
              <p:nvPr/>
            </p:nvGrpSpPr>
            <p:grpSpPr>
              <a:xfrm>
                <a:off x="7261196" y="4519191"/>
                <a:ext cx="4861062" cy="1420872"/>
                <a:chOff x="7269756" y="5236741"/>
                <a:chExt cx="4861062" cy="1420872"/>
              </a:xfrm>
            </p:grpSpPr>
            <p:sp>
              <p:nvSpPr>
                <p:cNvPr id="12" name="Rounded Rectangle 11">
                  <a:extLst>
                    <a:ext uri="{FF2B5EF4-FFF2-40B4-BE49-F238E27FC236}">
                      <a16:creationId xmlns:a16="http://schemas.microsoft.com/office/drawing/2014/main" id="{8989A1D3-47FB-0D1D-C0E2-A911145F6456}"/>
                    </a:ext>
                  </a:extLst>
                </p:cNvPr>
                <p:cNvSpPr/>
                <p:nvPr/>
              </p:nvSpPr>
              <p:spPr>
                <a:xfrm>
                  <a:off x="7269756" y="5236741"/>
                  <a:ext cx="4861062" cy="1420872"/>
                </a:xfrm>
                <a:prstGeom prst="roundRect">
                  <a:avLst>
                    <a:gd name="adj" fmla="val 9184"/>
                  </a:avLst>
                </a:prstGeom>
                <a:solidFill>
                  <a:srgbClr val="FEFFB3"/>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Content Placeholder 2">
                  <a:extLst>
                    <a:ext uri="{FF2B5EF4-FFF2-40B4-BE49-F238E27FC236}">
                      <a16:creationId xmlns:a16="http://schemas.microsoft.com/office/drawing/2014/main" id="{17B6EFFF-0B15-0122-5E70-CEBCA26E1D30}"/>
                    </a:ext>
                  </a:extLst>
                </p:cNvPr>
                <p:cNvSpPr txBox="1">
                  <a:spLocks/>
                </p:cNvSpPr>
                <p:nvPr/>
              </p:nvSpPr>
              <p:spPr>
                <a:xfrm>
                  <a:off x="7269756" y="5236741"/>
                  <a:ext cx="4861062" cy="14208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a:latin typeface="Consolas" panose="020B0609020204030204" pitchFamily="49" charset="0"/>
                      <a:cs typeface="Consolas" panose="020B0609020204030204" pitchFamily="49" charset="0"/>
                    </a:rPr>
                    <a:t>SELECT</a:t>
                  </a:r>
                  <a:r>
                    <a:rPr lang="en-US" sz="1800">
                      <a:latin typeface="Consolas" panose="020B0609020204030204" pitchFamily="49" charset="0"/>
                      <a:cs typeface="Consolas" panose="020B0609020204030204" pitchFamily="49" charset="0"/>
                    </a:rPr>
                    <a:t> COUNT(</a:t>
                  </a:r>
                  <a:r>
                    <a:rPr lang="en-US" sz="1800" err="1">
                      <a:latin typeface="Consolas" panose="020B0609020204030204" pitchFamily="49" charset="0"/>
                      <a:cs typeface="Consolas" panose="020B0609020204030204" pitchFamily="49" charset="0"/>
                    </a:rPr>
                    <a:t>e.id</a:t>
                  </a:r>
                  <a:r>
                    <a:rPr lang="en-US" sz="1800">
                      <a:latin typeface="Consolas" panose="020B0609020204030204" pitchFamily="49" charset="0"/>
                      <a:cs typeface="Consolas" panose="020B0609020204030204" pitchFamily="49" charset="0"/>
                    </a:rPr>
                    <a:t>) </a:t>
                  </a:r>
                </a:p>
                <a:p>
                  <a:pPr marL="0" indent="0">
                    <a:buFont typeface="Arial" panose="020B0604020202020204" pitchFamily="34" charset="0"/>
                    <a:buNone/>
                  </a:pPr>
                  <a:r>
                    <a:rPr lang="en-US" sz="1800" b="1">
                      <a:latin typeface="Consolas" panose="020B0609020204030204" pitchFamily="49" charset="0"/>
                      <a:cs typeface="Consolas" panose="020B0609020204030204" pitchFamily="49" charset="0"/>
                    </a:rPr>
                    <a:t>FROM</a:t>
                  </a:r>
                  <a:r>
                    <a:rPr lang="en-US" sz="1800">
                      <a:latin typeface="Consolas" panose="020B0609020204030204" pitchFamily="49" charset="0"/>
                      <a:cs typeface="Consolas" panose="020B0609020204030204" pitchFamily="49" charset="0"/>
                    </a:rPr>
                    <a:t> Emps </a:t>
                  </a:r>
                  <a:r>
                    <a:rPr lang="en-US" sz="1800" b="1">
                      <a:latin typeface="Consolas" panose="020B0609020204030204" pitchFamily="49" charset="0"/>
                      <a:cs typeface="Consolas" panose="020B0609020204030204" pitchFamily="49" charset="0"/>
                    </a:rPr>
                    <a:t>AS</a:t>
                  </a:r>
                  <a:r>
                    <a:rPr lang="en-US" sz="1800">
                      <a:latin typeface="Consolas" panose="020B0609020204030204" pitchFamily="49" charset="0"/>
                      <a:cs typeface="Consolas" panose="020B0609020204030204" pitchFamily="49" charset="0"/>
                    </a:rPr>
                    <a:t> e </a:t>
                  </a:r>
                  <a:r>
                    <a:rPr lang="en-US" sz="1800" b="1">
                      <a:latin typeface="Consolas" panose="020B0609020204030204" pitchFamily="49" charset="0"/>
                      <a:cs typeface="Consolas" panose="020B0609020204030204" pitchFamily="49" charset="0"/>
                    </a:rPr>
                    <a:t>JOIN</a:t>
                  </a:r>
                  <a:r>
                    <a:rPr lang="en-US" sz="1800">
                      <a:latin typeface="Consolas" panose="020B0609020204030204" pitchFamily="49" charset="0"/>
                      <a:cs typeface="Consolas" panose="020B0609020204030204" pitchFamily="49" charset="0"/>
                    </a:rPr>
                    <a:t> Depts </a:t>
                  </a:r>
                  <a:r>
                    <a:rPr lang="en-US" sz="1800" b="1">
                      <a:latin typeface="Consolas" panose="020B0609020204030204" pitchFamily="49" charset="0"/>
                      <a:cs typeface="Consolas" panose="020B0609020204030204" pitchFamily="49" charset="0"/>
                    </a:rPr>
                    <a:t>AS</a:t>
                  </a:r>
                  <a:r>
                    <a:rPr lang="en-US" sz="1800">
                      <a:latin typeface="Consolas" panose="020B0609020204030204" pitchFamily="49" charset="0"/>
                      <a:cs typeface="Consolas" panose="020B0609020204030204" pitchFamily="49" charset="0"/>
                    </a:rPr>
                    <a:t> d </a:t>
                  </a:r>
                  <a:r>
                    <a:rPr lang="en-US" sz="1800" b="1">
                      <a:latin typeface="Consolas" panose="020B0609020204030204" pitchFamily="49" charset="0"/>
                      <a:cs typeface="Consolas" panose="020B0609020204030204" pitchFamily="49" charset="0"/>
                    </a:rPr>
                    <a:t>ON</a:t>
                  </a:r>
                  <a:r>
                    <a:rPr lang="en-US" sz="1800">
                      <a:latin typeface="Consolas" panose="020B0609020204030204" pitchFamily="49" charset="0"/>
                      <a:cs typeface="Consolas" panose="020B0609020204030204" pitchFamily="49" charset="0"/>
                    </a:rPr>
                    <a:t> </a:t>
                  </a:r>
                  <a:r>
                    <a:rPr lang="en-US" sz="1800" err="1">
                      <a:latin typeface="Consolas" panose="020B0609020204030204" pitchFamily="49" charset="0"/>
                      <a:cs typeface="Consolas" panose="020B0609020204030204" pitchFamily="49" charset="0"/>
                    </a:rPr>
                    <a:t>e.did</a:t>
                  </a:r>
                  <a:r>
                    <a:rPr lang="en-US" sz="1800">
                      <a:latin typeface="Consolas" panose="020B0609020204030204" pitchFamily="49" charset="0"/>
                      <a:cs typeface="Consolas" panose="020B0609020204030204" pitchFamily="49" charset="0"/>
                    </a:rPr>
                    <a:t> = </a:t>
                  </a:r>
                  <a:r>
                    <a:rPr lang="en-US" sz="1800" err="1">
                      <a:latin typeface="Consolas" panose="020B0609020204030204" pitchFamily="49" charset="0"/>
                      <a:cs typeface="Consolas" panose="020B0609020204030204" pitchFamily="49" charset="0"/>
                    </a:rPr>
                    <a:t>d.id</a:t>
                  </a:r>
                  <a:endParaRPr lang="en-US" sz="1800">
                    <a:latin typeface="Consolas" panose="020B0609020204030204" pitchFamily="49" charset="0"/>
                    <a:cs typeface="Consolas" panose="020B0609020204030204" pitchFamily="49" charset="0"/>
                  </a:endParaRPr>
                </a:p>
                <a:p>
                  <a:pPr marL="0" indent="0">
                    <a:buFont typeface="Arial" panose="020B0604020202020204" pitchFamily="34" charset="0"/>
                    <a:buNone/>
                  </a:pPr>
                  <a:r>
                    <a:rPr lang="en-US" sz="1800" b="1">
                      <a:latin typeface="Consolas" panose="020B0609020204030204" pitchFamily="49" charset="0"/>
                      <a:cs typeface="Consolas" panose="020B0609020204030204" pitchFamily="49" charset="0"/>
                    </a:rPr>
                    <a:t>WHERE</a:t>
                  </a:r>
                  <a:r>
                    <a:rPr lang="en-US" sz="1800">
                      <a:latin typeface="Consolas" panose="020B0609020204030204" pitchFamily="49" charset="0"/>
                      <a:cs typeface="Consolas" panose="020B0609020204030204" pitchFamily="49" charset="0"/>
                    </a:rPr>
                    <a:t> </a:t>
                  </a:r>
                  <a:r>
                    <a:rPr lang="en-US" sz="1800" err="1">
                      <a:latin typeface="Consolas" panose="020B0609020204030204" pitchFamily="49" charset="0"/>
                      <a:cs typeface="Consolas" panose="020B0609020204030204" pitchFamily="49" charset="0"/>
                    </a:rPr>
                    <a:t>d.name</a:t>
                  </a:r>
                  <a:r>
                    <a:rPr lang="en-US" sz="1800">
                      <a:latin typeface="Consolas" panose="020B0609020204030204" pitchFamily="49" charset="0"/>
                      <a:cs typeface="Consolas" panose="020B0609020204030204" pitchFamily="49" charset="0"/>
                    </a:rPr>
                    <a:t> = “IT”</a:t>
                  </a:r>
                </a:p>
              </p:txBody>
            </p:sp>
          </p:grpSp>
          <p:sp>
            <p:nvSpPr>
              <p:cNvPr id="11" name="Content Placeholder 2">
                <a:extLst>
                  <a:ext uri="{FF2B5EF4-FFF2-40B4-BE49-F238E27FC236}">
                    <a16:creationId xmlns:a16="http://schemas.microsoft.com/office/drawing/2014/main" id="{E28D2836-E4C7-B62E-B8A3-CB875AEA2891}"/>
                  </a:ext>
                </a:extLst>
              </p:cNvPr>
              <p:cNvSpPr txBox="1">
                <a:spLocks/>
              </p:cNvSpPr>
              <p:nvPr/>
            </p:nvSpPr>
            <p:spPr>
              <a:xfrm>
                <a:off x="7261196" y="4044318"/>
                <a:ext cx="3377785" cy="651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Times New Roman" panose="02020603050405020304" pitchFamily="18" charset="0"/>
                    <a:cs typeface="Times New Roman" panose="02020603050405020304" pitchFamily="18" charset="0"/>
                  </a:rPr>
                  <a:t>Relational query</a:t>
                </a:r>
              </a:p>
            </p:txBody>
          </p:sp>
        </p:grpSp>
        <p:grpSp>
          <p:nvGrpSpPr>
            <p:cNvPr id="15" name="Group 14">
              <a:extLst>
                <a:ext uri="{FF2B5EF4-FFF2-40B4-BE49-F238E27FC236}">
                  <a16:creationId xmlns:a16="http://schemas.microsoft.com/office/drawing/2014/main" id="{498A526B-A2B0-8276-A995-E8AD0BEDD56B}"/>
                </a:ext>
              </a:extLst>
            </p:cNvPr>
            <p:cNvGrpSpPr/>
            <p:nvPr/>
          </p:nvGrpSpPr>
          <p:grpSpPr>
            <a:xfrm>
              <a:off x="4939781" y="4393130"/>
              <a:ext cx="2415869" cy="1636452"/>
              <a:chOff x="4888065" y="1627875"/>
              <a:chExt cx="2415869" cy="1636452"/>
            </a:xfrm>
          </p:grpSpPr>
          <p:grpSp>
            <p:nvGrpSpPr>
              <p:cNvPr id="17" name="Group 16">
                <a:extLst>
                  <a:ext uri="{FF2B5EF4-FFF2-40B4-BE49-F238E27FC236}">
                    <a16:creationId xmlns:a16="http://schemas.microsoft.com/office/drawing/2014/main" id="{AFD44F9D-B5EC-11A3-8C0F-90803E56D183}"/>
                  </a:ext>
                </a:extLst>
              </p:cNvPr>
              <p:cNvGrpSpPr/>
              <p:nvPr/>
            </p:nvGrpSpPr>
            <p:grpSpPr>
              <a:xfrm>
                <a:off x="5465509" y="2202749"/>
                <a:ext cx="1399546" cy="1061578"/>
                <a:chOff x="5474518" y="4847589"/>
                <a:chExt cx="1399546" cy="1061578"/>
              </a:xfrm>
            </p:grpSpPr>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6F53E66-631F-2E32-2443-194F9AEA40B0}"/>
                        </a:ext>
                      </a:extLst>
                    </p:cNvPr>
                    <p:cNvSpPr txBox="1">
                      <a:spLocks/>
                    </p:cNvSpPr>
                    <p:nvPr/>
                  </p:nvSpPr>
                  <p:spPr>
                    <a:xfrm>
                      <a:off x="5474518" y="4847589"/>
                      <a:ext cx="1260982" cy="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540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5400">
                        <a:latin typeface="Times New Roman" panose="02020603050405020304" pitchFamily="18" charset="0"/>
                        <a:cs typeface="Times New Roman" panose="02020603050405020304" pitchFamily="18" charset="0"/>
                      </a:endParaRPr>
                    </a:p>
                  </p:txBody>
                </p:sp>
              </mc:Choice>
              <mc:Fallback xmlns="">
                <p:sp>
                  <p:nvSpPr>
                    <p:cNvPr id="19" name="Content Placeholder 2">
                      <a:extLst>
                        <a:ext uri="{FF2B5EF4-FFF2-40B4-BE49-F238E27FC236}">
                          <a16:creationId xmlns:a16="http://schemas.microsoft.com/office/drawing/2014/main" id="{E6F53E66-631F-2E32-2443-194F9AEA40B0}"/>
                        </a:ext>
                      </a:extLst>
                    </p:cNvPr>
                    <p:cNvSpPr txBox="1">
                      <a:spLocks noRot="1" noChangeAspect="1" noMove="1" noResize="1" noEditPoints="1" noAdjustHandles="1" noChangeArrowheads="1" noChangeShapeType="1" noTextEdit="1"/>
                    </p:cNvSpPr>
                    <p:nvPr/>
                  </p:nvSpPr>
                  <p:spPr>
                    <a:xfrm>
                      <a:off x="5474518" y="4847589"/>
                      <a:ext cx="1260982" cy="651193"/>
                    </a:xfrm>
                    <a:prstGeom prst="rect">
                      <a:avLst/>
                    </a:prstGeom>
                    <a:blipFill>
                      <a:blip r:embed="rId5"/>
                      <a:stretch>
                        <a:fillRect/>
                      </a:stretch>
                    </a:blipFill>
                  </p:spPr>
                  <p:txBody>
                    <a:bodyPr/>
                    <a:lstStyle/>
                    <a:p>
                      <a:r>
                        <a:rPr lang="en-US">
                          <a:noFill/>
                        </a:rPr>
                        <a:t> </a:t>
                      </a:r>
                    </a:p>
                  </p:txBody>
                </p:sp>
              </mc:Fallback>
            </mc:AlternateContent>
            <p:pic>
              <p:nvPicPr>
                <p:cNvPr id="20" name="Picture 19" descr="A green check mark in a circle&#10;&#10;AI-generated content may be incorrect.">
                  <a:extLst>
                    <a:ext uri="{FF2B5EF4-FFF2-40B4-BE49-F238E27FC236}">
                      <a16:creationId xmlns:a16="http://schemas.microsoft.com/office/drawing/2014/main" id="{8C0CB5ED-1AD2-ADB0-9AD8-A53E2CBA353E}"/>
                    </a:ext>
                  </a:extLst>
                </p:cNvPr>
                <p:cNvPicPr>
                  <a:picLocks noChangeAspect="1"/>
                </p:cNvPicPr>
                <p:nvPr/>
              </p:nvPicPr>
              <p:blipFill>
                <a:blip r:embed="rId4"/>
                <a:stretch>
                  <a:fillRect/>
                </a:stretch>
              </p:blipFill>
              <p:spPr>
                <a:xfrm>
                  <a:off x="6053293" y="5088396"/>
                  <a:ext cx="820771" cy="820771"/>
                </a:xfrm>
                <a:prstGeom prst="rect">
                  <a:avLst/>
                </a:prstGeom>
              </p:spPr>
            </p:pic>
          </p:grpSp>
          <p:sp>
            <p:nvSpPr>
              <p:cNvPr id="18" name="Title 1">
                <a:extLst>
                  <a:ext uri="{FF2B5EF4-FFF2-40B4-BE49-F238E27FC236}">
                    <a16:creationId xmlns:a16="http://schemas.microsoft.com/office/drawing/2014/main" id="{BD160A45-974D-D298-2A50-0D53C694E831}"/>
                  </a:ext>
                </a:extLst>
              </p:cNvPr>
              <p:cNvSpPr txBox="1">
                <a:spLocks/>
              </p:cNvSpPr>
              <p:nvPr/>
            </p:nvSpPr>
            <p:spPr>
              <a:xfrm>
                <a:off x="4888065" y="1627875"/>
                <a:ext cx="2415869" cy="76219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a:latin typeface="Times New Roman" panose="02020603050405020304" pitchFamily="18" charset="0"/>
                    <a:cs typeface="Times New Roman" panose="02020603050405020304" pitchFamily="18" charset="0"/>
                  </a:rPr>
                  <a:t>User-provided transformer</a:t>
                </a:r>
              </a:p>
            </p:txBody>
          </p:sp>
        </p:grpSp>
      </p:grpSp>
    </p:spTree>
    <p:extLst>
      <p:ext uri="{BB962C8B-B14F-4D97-AF65-F5344CB8AC3E}">
        <p14:creationId xmlns:p14="http://schemas.microsoft.com/office/powerpoint/2010/main" val="409511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88C91-5340-ABFF-501C-DEA10CC1A7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D19D9-7205-8A0A-3076-5E1A48298F2D}"/>
              </a:ext>
            </a:extLst>
          </p:cNvPr>
          <p:cNvSpPr>
            <a:spLocks noGrp="1"/>
          </p:cNvSpPr>
          <p:nvPr>
            <p:ph type="title"/>
          </p:nvPr>
        </p:nvSpPr>
        <p:spPr>
          <a:xfrm>
            <a:off x="298578" y="0"/>
            <a:ext cx="11291595" cy="1325563"/>
          </a:xfrm>
        </p:spPr>
        <p:txBody>
          <a:bodyPr/>
          <a:lstStyle/>
          <a:p>
            <a:r>
              <a:rPr lang="en-US">
                <a:latin typeface="Times New Roman" panose="02020603050405020304" pitchFamily="18" charset="0"/>
                <a:cs typeface="Times New Roman" panose="02020603050405020304" pitchFamily="18" charset="0"/>
              </a:rPr>
              <a:t>Implementation</a:t>
            </a:r>
          </a:p>
        </p:txBody>
      </p:sp>
      <p:sp>
        <p:nvSpPr>
          <p:cNvPr id="4" name="Slide Number Placeholder 3">
            <a:extLst>
              <a:ext uri="{FF2B5EF4-FFF2-40B4-BE49-F238E27FC236}">
                <a16:creationId xmlns:a16="http://schemas.microsoft.com/office/drawing/2014/main" id="{AD293EE6-0DCE-4E39-56E9-05280B2AFE65}"/>
              </a:ext>
            </a:extLst>
          </p:cNvPr>
          <p:cNvSpPr>
            <a:spLocks noGrp="1"/>
          </p:cNvSpPr>
          <p:nvPr>
            <p:ph type="sldNum" sz="quarter" idx="12"/>
          </p:nvPr>
        </p:nvSpPr>
        <p:spPr/>
        <p:txBody>
          <a:bodyPr/>
          <a:lstStyle/>
          <a:p>
            <a:fld id="{57F7F20E-81D6-3F40-8E47-D9C4E37B2262}" type="slidenum">
              <a:rPr lang="en-US" smtClean="0"/>
              <a:t>24</a:t>
            </a:fld>
            <a:endParaRPr lang="en-US"/>
          </a:p>
        </p:txBody>
      </p:sp>
      <p:sp>
        <p:nvSpPr>
          <p:cNvPr id="8" name="Content Placeholder 2">
            <a:extLst>
              <a:ext uri="{FF2B5EF4-FFF2-40B4-BE49-F238E27FC236}">
                <a16:creationId xmlns:a16="http://schemas.microsoft.com/office/drawing/2014/main" id="{10DCE367-FE0C-5276-FE89-D3CA77CB5D64}"/>
              </a:ext>
            </a:extLst>
          </p:cNvPr>
          <p:cNvSpPr txBox="1">
            <a:spLocks/>
          </p:cNvSpPr>
          <p:nvPr/>
        </p:nvSpPr>
        <p:spPr>
          <a:xfrm>
            <a:off x="332976" y="1328256"/>
            <a:ext cx="11222798" cy="12035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latin typeface="Times New Roman"/>
                <a:cs typeface="Times New Roman"/>
              </a:rPr>
              <a:t>Implemented a tool called </a:t>
            </a:r>
            <a:r>
              <a:rPr lang="en-CA" sz="3200" dirty="0" err="1">
                <a:latin typeface="Times New Roman"/>
                <a:cs typeface="Times New Roman"/>
              </a:rPr>
              <a:t>Graphiti</a:t>
            </a:r>
            <a:r>
              <a:rPr lang="en-CA" sz="3200" dirty="0">
                <a:latin typeface="Times New Roman"/>
                <a:cs typeface="Times New Roman"/>
              </a:rPr>
              <a:t> and instantiated it with two existing SQL checkers:</a:t>
            </a:r>
            <a:endParaRPr lang="en-US" sz="3200" dirty="0">
              <a:latin typeface="Times New Roman"/>
              <a:cs typeface="Times New Roman"/>
            </a:endParaRPr>
          </a:p>
          <a:p>
            <a:endParaRPr lang="en-CA" sz="3200"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0C795D3-1812-6671-FE77-5BCC203BF138}"/>
              </a:ext>
            </a:extLst>
          </p:cNvPr>
          <p:cNvSpPr txBox="1">
            <a:spLocks/>
          </p:cNvSpPr>
          <p:nvPr/>
        </p:nvSpPr>
        <p:spPr>
          <a:xfrm>
            <a:off x="308886" y="2643559"/>
            <a:ext cx="11196968" cy="155192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CA" sz="3200" dirty="0">
                <a:latin typeface="Times New Roman"/>
                <a:cs typeface="Times New Roman"/>
              </a:rPr>
              <a:t>Bounded model checker: </a:t>
            </a:r>
            <a:r>
              <a:rPr lang="en-CA" sz="3200" dirty="0" err="1">
                <a:latin typeface="Times New Roman"/>
                <a:cs typeface="Times New Roman"/>
              </a:rPr>
              <a:t>VeriEQL</a:t>
            </a:r>
            <a:r>
              <a:rPr lang="en-CA" sz="3200" dirty="0">
                <a:latin typeface="Times New Roman"/>
                <a:cs typeface="Times New Roman"/>
              </a:rPr>
              <a:t> [OOPSLA'24]</a:t>
            </a:r>
          </a:p>
          <a:p>
            <a:pPr lvl="2"/>
            <a:r>
              <a:rPr lang="en-CA" sz="3200" dirty="0">
                <a:latin typeface="Times New Roman"/>
                <a:cs typeface="Times New Roman"/>
              </a:rPr>
              <a:t>No false positives</a:t>
            </a:r>
            <a:endParaRPr lang="en-US" sz="3200" dirty="0">
              <a:latin typeface="Times New Roman"/>
              <a:cs typeface="Times New Roman"/>
            </a:endParaRPr>
          </a:p>
        </p:txBody>
      </p:sp>
      <p:sp>
        <p:nvSpPr>
          <p:cNvPr id="3" name="Content Placeholder 2">
            <a:extLst>
              <a:ext uri="{FF2B5EF4-FFF2-40B4-BE49-F238E27FC236}">
                <a16:creationId xmlns:a16="http://schemas.microsoft.com/office/drawing/2014/main" id="{027F5AC5-C029-DB6F-A36C-8C69783F2D7D}"/>
              </a:ext>
            </a:extLst>
          </p:cNvPr>
          <p:cNvSpPr txBox="1">
            <a:spLocks/>
          </p:cNvSpPr>
          <p:nvPr/>
        </p:nvSpPr>
        <p:spPr>
          <a:xfrm>
            <a:off x="298578" y="3532728"/>
            <a:ext cx="11196968" cy="19807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CA" sz="3200" dirty="0">
              <a:latin typeface="Times New Roman"/>
              <a:cs typeface="Times New Roman"/>
            </a:endParaRPr>
          </a:p>
          <a:p>
            <a:pPr lvl="1"/>
            <a:r>
              <a:rPr lang="en-CA" sz="3200" dirty="0">
                <a:latin typeface="Times New Roman"/>
                <a:cs typeface="Times New Roman"/>
              </a:rPr>
              <a:t>Deductive verifier: Mediator [POPL'18]</a:t>
            </a:r>
          </a:p>
          <a:p>
            <a:pPr lvl="2"/>
            <a:r>
              <a:rPr lang="en-CA" sz="3200" dirty="0">
                <a:latin typeface="Times New Roman"/>
                <a:cs typeface="Times New Roman"/>
              </a:rPr>
              <a:t>No false negatives</a:t>
            </a:r>
            <a:endParaRPr lang="en-US" sz="3200" dirty="0">
              <a:latin typeface="Times New Roman"/>
              <a:cs typeface="Times New Roman"/>
            </a:endParaRPr>
          </a:p>
        </p:txBody>
      </p:sp>
    </p:spTree>
    <p:extLst>
      <p:ext uri="{BB962C8B-B14F-4D97-AF65-F5344CB8AC3E}">
        <p14:creationId xmlns:p14="http://schemas.microsoft.com/office/powerpoint/2010/main" val="392896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9A09-7EAB-469D-C4A1-4EEF60EDB4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D76DC8-8CD1-F26B-8C1B-DF81C5F5D1DB}"/>
              </a:ext>
            </a:extLst>
          </p:cNvPr>
          <p:cNvSpPr>
            <a:spLocks noGrp="1"/>
          </p:cNvSpPr>
          <p:nvPr>
            <p:ph type="title"/>
          </p:nvPr>
        </p:nvSpPr>
        <p:spPr>
          <a:xfrm>
            <a:off x="298578" y="0"/>
            <a:ext cx="11291595" cy="1325563"/>
          </a:xfrm>
        </p:spPr>
        <p:txBody>
          <a:bodyPr/>
          <a:lstStyle/>
          <a:p>
            <a:r>
              <a:rPr lang="en-US">
                <a:latin typeface="Times New Roman"/>
                <a:cs typeface="Times New Roman"/>
              </a:rPr>
              <a:t>Evaluation</a:t>
            </a:r>
            <a:endParaRPr lang="en-US"/>
          </a:p>
        </p:txBody>
      </p:sp>
      <p:sp>
        <p:nvSpPr>
          <p:cNvPr id="4" name="Slide Number Placeholder 3">
            <a:extLst>
              <a:ext uri="{FF2B5EF4-FFF2-40B4-BE49-F238E27FC236}">
                <a16:creationId xmlns:a16="http://schemas.microsoft.com/office/drawing/2014/main" id="{1D247CE9-45DF-0D2A-6F2B-C558AC3B307B}"/>
              </a:ext>
            </a:extLst>
          </p:cNvPr>
          <p:cNvSpPr>
            <a:spLocks noGrp="1"/>
          </p:cNvSpPr>
          <p:nvPr>
            <p:ph type="sldNum" sz="quarter" idx="12"/>
          </p:nvPr>
        </p:nvSpPr>
        <p:spPr/>
        <p:txBody>
          <a:bodyPr/>
          <a:lstStyle/>
          <a:p>
            <a:fld id="{57F7F20E-81D6-3F40-8E47-D9C4E37B2262}" type="slidenum">
              <a:rPr lang="en-US" smtClean="0"/>
              <a:t>25</a:t>
            </a:fld>
            <a:endParaRPr lang="en-US"/>
          </a:p>
        </p:txBody>
      </p:sp>
      <p:sp>
        <p:nvSpPr>
          <p:cNvPr id="8" name="Content Placeholder 2">
            <a:extLst>
              <a:ext uri="{FF2B5EF4-FFF2-40B4-BE49-F238E27FC236}">
                <a16:creationId xmlns:a16="http://schemas.microsoft.com/office/drawing/2014/main" id="{C5DAB2EC-7CB4-961B-EF9E-031DE7DAADCC}"/>
              </a:ext>
            </a:extLst>
          </p:cNvPr>
          <p:cNvSpPr txBox="1">
            <a:spLocks/>
          </p:cNvSpPr>
          <p:nvPr/>
        </p:nvSpPr>
        <p:spPr>
          <a:xfrm>
            <a:off x="2518337" y="1603174"/>
            <a:ext cx="8282952" cy="9957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dirty="0">
                <a:latin typeface="Times New Roman" panose="02020603050405020304" pitchFamily="18" charset="0"/>
                <a:cs typeface="Times New Roman" panose="02020603050405020304" pitchFamily="18" charset="0"/>
              </a:rPr>
              <a:t>Can these instantiations of </a:t>
            </a:r>
            <a:r>
              <a:rPr lang="en-CA" sz="3200" dirty="0" err="1">
                <a:latin typeface="Times New Roman" panose="02020603050405020304" pitchFamily="18" charset="0"/>
                <a:cs typeface="Times New Roman" panose="02020603050405020304" pitchFamily="18" charset="0"/>
              </a:rPr>
              <a:t>Graphiti</a:t>
            </a:r>
            <a:r>
              <a:rPr lang="en-US" sz="3200" dirty="0">
                <a:latin typeface="Times New Roman" panose="02020603050405020304" pitchFamily="18" charset="0"/>
                <a:cs typeface="Times New Roman" panose="02020603050405020304" pitchFamily="18" charset="0"/>
              </a:rPr>
              <a:t> find bugs / verify equivalence?</a:t>
            </a:r>
            <a:endParaRPr lang="en-CA"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82C3A6-F450-9A2E-40B7-F91E0EA22543}"/>
              </a:ext>
            </a:extLst>
          </p:cNvPr>
          <p:cNvSpPr txBox="1">
            <a:spLocks/>
          </p:cNvSpPr>
          <p:nvPr/>
        </p:nvSpPr>
        <p:spPr>
          <a:xfrm>
            <a:off x="693433" y="3181628"/>
            <a:ext cx="10660367" cy="1187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latin typeface="Times New Roman" panose="02020603050405020304" pitchFamily="18" charset="0"/>
                <a:cs typeface="Times New Roman" panose="02020603050405020304" pitchFamily="18" charset="0"/>
              </a:rPr>
              <a:t>Evaluated on 410 equivalence verification tasks between Cypher and SQL queries.</a:t>
            </a:r>
          </a:p>
        </p:txBody>
      </p:sp>
      <p:sp>
        <p:nvSpPr>
          <p:cNvPr id="5" name="Content Placeholder 2">
            <a:extLst>
              <a:ext uri="{FF2B5EF4-FFF2-40B4-BE49-F238E27FC236}">
                <a16:creationId xmlns:a16="http://schemas.microsoft.com/office/drawing/2014/main" id="{151521ED-54D7-A324-CB82-188CF32BC7FA}"/>
              </a:ext>
            </a:extLst>
          </p:cNvPr>
          <p:cNvSpPr txBox="1">
            <a:spLocks/>
          </p:cNvSpPr>
          <p:nvPr/>
        </p:nvSpPr>
        <p:spPr>
          <a:xfrm>
            <a:off x="693433" y="4572566"/>
            <a:ext cx="10660367" cy="1187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latin typeface="Times New Roman" panose="02020603050405020304" pitchFamily="18" charset="0"/>
                <a:cs typeface="Times New Roman" panose="02020603050405020304" pitchFamily="18" charset="0"/>
              </a:rPr>
              <a:t>Tasks are sourced from Stack Overflow posts, online tutorials, prior literature, and GPT-4o translations.</a:t>
            </a:r>
          </a:p>
        </p:txBody>
      </p:sp>
      <p:grpSp>
        <p:nvGrpSpPr>
          <p:cNvPr id="6" name="Group 5">
            <a:extLst>
              <a:ext uri="{FF2B5EF4-FFF2-40B4-BE49-F238E27FC236}">
                <a16:creationId xmlns:a16="http://schemas.microsoft.com/office/drawing/2014/main" id="{B8D4F54E-68AE-4783-A586-F5839232E5FE}"/>
              </a:ext>
            </a:extLst>
          </p:cNvPr>
          <p:cNvGrpSpPr/>
          <p:nvPr/>
        </p:nvGrpSpPr>
        <p:grpSpPr>
          <a:xfrm>
            <a:off x="1336924" y="1639369"/>
            <a:ext cx="777397" cy="923330"/>
            <a:chOff x="271550" y="1684422"/>
            <a:chExt cx="777397" cy="923330"/>
          </a:xfrm>
        </p:grpSpPr>
        <p:sp>
          <p:nvSpPr>
            <p:cNvPr id="7" name="Oval 6">
              <a:extLst>
                <a:ext uri="{FF2B5EF4-FFF2-40B4-BE49-F238E27FC236}">
                  <a16:creationId xmlns:a16="http://schemas.microsoft.com/office/drawing/2014/main" id="{D95FCFA6-19EA-4BB4-3BE5-7A9D0B2F2483}"/>
                </a:ext>
              </a:extLst>
            </p:cNvPr>
            <p:cNvSpPr/>
            <p:nvPr/>
          </p:nvSpPr>
          <p:spPr>
            <a:xfrm>
              <a:off x="298578" y="1780674"/>
              <a:ext cx="696033" cy="696033"/>
            </a:xfrm>
            <a:prstGeom prst="ellipse">
              <a:avLst/>
            </a:prstGeom>
            <a:solidFill>
              <a:srgbClr val="FF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793A49E-535F-0818-43A3-F265EB3F934D}"/>
                </a:ext>
              </a:extLst>
            </p:cNvPr>
            <p:cNvSpPr txBox="1"/>
            <p:nvPr/>
          </p:nvSpPr>
          <p:spPr>
            <a:xfrm>
              <a:off x="271550" y="1684422"/>
              <a:ext cx="777397" cy="923330"/>
            </a:xfrm>
            <a:prstGeom prst="rect">
              <a:avLst/>
            </a:prstGeom>
            <a:noFill/>
          </p:spPr>
          <p:txBody>
            <a:bodyPr wrap="square" rtlCol="0">
              <a:spAutoFit/>
            </a:bodyPr>
            <a:lstStyle/>
            <a:p>
              <a:pPr algn="ctr"/>
              <a:r>
                <a:rPr lang="en-US" sz="5400" b="1">
                  <a:solidFill>
                    <a:schemeClr val="bg1"/>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111549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59FB4-1FB4-0490-CC0C-A0D8DF651D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E8409-66CF-334A-7E74-2234D6BE1E81}"/>
              </a:ext>
            </a:extLst>
          </p:cNvPr>
          <p:cNvSpPr>
            <a:spLocks noGrp="1"/>
          </p:cNvSpPr>
          <p:nvPr>
            <p:ph type="title"/>
          </p:nvPr>
        </p:nvSpPr>
        <p:spPr>
          <a:xfrm>
            <a:off x="298578" y="0"/>
            <a:ext cx="11291595" cy="1325563"/>
          </a:xfrm>
        </p:spPr>
        <p:txBody>
          <a:bodyPr/>
          <a:lstStyle/>
          <a:p>
            <a:r>
              <a:rPr lang="en-US">
                <a:latin typeface="Times New Roman"/>
                <a:cs typeface="Times New Roman"/>
              </a:rPr>
              <a:t>Evaluation – bounded model checker backend</a:t>
            </a:r>
            <a:endParaRPr lang="en-US">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013D6AC-32E5-FAC6-25EB-25D22E9EC86C}"/>
              </a:ext>
            </a:extLst>
          </p:cNvPr>
          <p:cNvSpPr>
            <a:spLocks noGrp="1"/>
          </p:cNvSpPr>
          <p:nvPr>
            <p:ph type="sldNum" sz="quarter" idx="12"/>
          </p:nvPr>
        </p:nvSpPr>
        <p:spPr/>
        <p:txBody>
          <a:bodyPr/>
          <a:lstStyle/>
          <a:p>
            <a:fld id="{57F7F20E-81D6-3F40-8E47-D9C4E37B2262}" type="slidenum">
              <a:rPr lang="en-US" smtClean="0"/>
              <a:t>26</a:t>
            </a:fld>
            <a:endParaRPr lang="en-US"/>
          </a:p>
        </p:txBody>
      </p:sp>
      <p:graphicFrame>
        <p:nvGraphicFramePr>
          <p:cNvPr id="5" name="Table 4">
            <a:extLst>
              <a:ext uri="{FF2B5EF4-FFF2-40B4-BE49-F238E27FC236}">
                <a16:creationId xmlns:a16="http://schemas.microsoft.com/office/drawing/2014/main" id="{CC26F016-BCE1-D1CD-2920-DA7F2566B38F}"/>
              </a:ext>
            </a:extLst>
          </p:cNvPr>
          <p:cNvGraphicFramePr>
            <a:graphicFrameLocks noGrp="1"/>
          </p:cNvGraphicFramePr>
          <p:nvPr>
            <p:extLst>
              <p:ext uri="{D42A27DB-BD31-4B8C-83A1-F6EECF244321}">
                <p14:modId xmlns:p14="http://schemas.microsoft.com/office/powerpoint/2010/main" val="810351292"/>
              </p:ext>
            </p:extLst>
          </p:nvPr>
        </p:nvGraphicFramePr>
        <p:xfrm>
          <a:off x="506113" y="2406880"/>
          <a:ext cx="11179774" cy="1500877"/>
        </p:xfrm>
        <a:graphic>
          <a:graphicData uri="http://schemas.openxmlformats.org/drawingml/2006/table">
            <a:tbl>
              <a:tblPr firstRow="1" bandRow="1">
                <a:tableStyleId>{B301B821-A1FF-4177-AEE7-76D212191A09}</a:tableStyleId>
              </a:tblPr>
              <a:tblGrid>
                <a:gridCol w="1656000">
                  <a:extLst>
                    <a:ext uri="{9D8B030D-6E8A-4147-A177-3AD203B41FA5}">
                      <a16:colId xmlns:a16="http://schemas.microsoft.com/office/drawing/2014/main" val="2252490019"/>
                    </a:ext>
                  </a:extLst>
                </a:gridCol>
                <a:gridCol w="782675">
                  <a:extLst>
                    <a:ext uri="{9D8B030D-6E8A-4147-A177-3AD203B41FA5}">
                      <a16:colId xmlns:a16="http://schemas.microsoft.com/office/drawing/2014/main" val="3001838213"/>
                    </a:ext>
                  </a:extLst>
                </a:gridCol>
                <a:gridCol w="1865099">
                  <a:extLst>
                    <a:ext uri="{9D8B030D-6E8A-4147-A177-3AD203B41FA5}">
                      <a16:colId xmlns:a16="http://schemas.microsoft.com/office/drawing/2014/main" val="2922471505"/>
                    </a:ext>
                  </a:extLst>
                </a:gridCol>
                <a:gridCol w="2232000">
                  <a:extLst>
                    <a:ext uri="{9D8B030D-6E8A-4147-A177-3AD203B41FA5}">
                      <a16:colId xmlns:a16="http://schemas.microsoft.com/office/drawing/2014/main" val="249010879"/>
                    </a:ext>
                  </a:extLst>
                </a:gridCol>
                <a:gridCol w="2124000">
                  <a:extLst>
                    <a:ext uri="{9D8B030D-6E8A-4147-A177-3AD203B41FA5}">
                      <a16:colId xmlns:a16="http://schemas.microsoft.com/office/drawing/2014/main" val="169348845"/>
                    </a:ext>
                  </a:extLst>
                </a:gridCol>
                <a:gridCol w="2520000">
                  <a:extLst>
                    <a:ext uri="{9D8B030D-6E8A-4147-A177-3AD203B41FA5}">
                      <a16:colId xmlns:a16="http://schemas.microsoft.com/office/drawing/2014/main" val="3885869122"/>
                    </a:ext>
                  </a:extLst>
                </a:gridCol>
              </a:tblGrid>
              <a:tr h="555997">
                <a:tc>
                  <a:txBody>
                    <a:bodyPr/>
                    <a:lstStyle/>
                    <a:p>
                      <a:pPr algn="ctr"/>
                      <a:r>
                        <a:rPr lang="en-US" sz="2800">
                          <a:latin typeface="Times New Roman" panose="02020603050405020304" pitchFamily="18" charset="0"/>
                          <a:cs typeface="Times New Roman" panose="02020603050405020304" pitchFamily="18" charset="0"/>
                        </a:rPr>
                        <a:t>Dataset</a:t>
                      </a:r>
                    </a:p>
                  </a:txBody>
                  <a:tcPr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a:latin typeface="Times New Roman" panose="02020603050405020304" pitchFamily="18" charset="0"/>
                          <a:cs typeface="Times New Roman" panose="02020603050405020304" pitchFamily="18" charset="0"/>
                        </a:rPr>
                        <a:t># Checked</a:t>
                      </a: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a:latin typeface="Times New Roman" panose="02020603050405020304" pitchFamily="18" charset="0"/>
                          <a:cs typeface="Times New Roman" panose="02020603050405020304" pitchFamily="18" charset="0"/>
                        </a:rPr>
                        <a:t>Avg Checked Bound</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a:latin typeface="Times New Roman" panose="02020603050405020304" pitchFamily="18" charset="0"/>
                          <a:cs typeface="Times New Roman" panose="02020603050405020304" pitchFamily="18" charset="0"/>
                        </a:rPr>
                        <a:t># Non-</a:t>
                      </a:r>
                    </a:p>
                    <a:p>
                      <a:pPr algn="ctr"/>
                      <a:r>
                        <a:rPr lang="en-US" sz="2800">
                          <a:latin typeface="Times New Roman" panose="02020603050405020304" pitchFamily="18" charset="0"/>
                          <a:cs typeface="Times New Roman" panose="02020603050405020304" pitchFamily="18" charset="0"/>
                        </a:rPr>
                        <a:t>Equivalent</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a:latin typeface="Times New Roman" panose="02020603050405020304" pitchFamily="18" charset="0"/>
                          <a:cs typeface="Times New Roman" panose="02020603050405020304" pitchFamily="18" charset="0"/>
                        </a:rPr>
                        <a:t>Avg Refutation Time (s)</a:t>
                      </a:r>
                    </a:p>
                  </a:txBody>
                  <a:tcPr anchor="ctr">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88437415"/>
                  </a:ext>
                </a:extLst>
              </a:tr>
              <a:tr h="555997">
                <a:tc>
                  <a:txBody>
                    <a:bodyPr/>
                    <a:lstStyle/>
                    <a:p>
                      <a:pPr algn="ctr"/>
                      <a:r>
                        <a:rPr lang="en-US" sz="2800">
                          <a:latin typeface="Times New Roman" panose="02020603050405020304" pitchFamily="18" charset="0"/>
                          <a:cs typeface="Times New Roman" panose="02020603050405020304" pitchFamily="18" charset="0"/>
                        </a:rPr>
                        <a:t>Total</a:t>
                      </a:r>
                    </a:p>
                  </a:txBody>
                  <a:tcPr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a:latin typeface="Times New Roman" panose="02020603050405020304" pitchFamily="18" charset="0"/>
                          <a:cs typeface="Times New Roman" panose="02020603050405020304" pitchFamily="18" charset="0"/>
                        </a:rPr>
                        <a:t>410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a:latin typeface="Times New Roman" panose="02020603050405020304" pitchFamily="18" charset="0"/>
                          <a:cs typeface="Times New Roman" panose="02020603050405020304" pitchFamily="18" charset="0"/>
                        </a:rPr>
                        <a:t>376</a:t>
                      </a: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a:latin typeface="Times New Roman" panose="02020603050405020304" pitchFamily="18" charset="0"/>
                          <a:cs typeface="Times New Roman" panose="02020603050405020304" pitchFamily="18" charset="0"/>
                        </a:rPr>
                        <a:t>19.6</a:t>
                      </a: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a:latin typeface="Times New Roman" panose="02020603050405020304" pitchFamily="18" charset="0"/>
                          <a:cs typeface="Times New Roman" panose="02020603050405020304" pitchFamily="18" charset="0"/>
                        </a:rPr>
                        <a:t>34</a:t>
                      </a: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a:latin typeface="Times New Roman" panose="02020603050405020304" pitchFamily="18" charset="0"/>
                          <a:cs typeface="Times New Roman" panose="02020603050405020304" pitchFamily="18" charset="0"/>
                        </a:rPr>
                        <a:t>23.4</a:t>
                      </a:r>
                    </a:p>
                  </a:txBody>
                  <a:tcPr anchor="ctr">
                    <a:lnL>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3974479"/>
                  </a:ext>
                </a:extLst>
              </a:tr>
            </a:tbl>
          </a:graphicData>
        </a:graphic>
      </p:graphicFrame>
      <p:sp>
        <p:nvSpPr>
          <p:cNvPr id="3" name="Rounded Rectangle 2">
            <a:extLst>
              <a:ext uri="{FF2B5EF4-FFF2-40B4-BE49-F238E27FC236}">
                <a16:creationId xmlns:a16="http://schemas.microsoft.com/office/drawing/2014/main" id="{7F1207B4-E360-E0DE-5E49-A192A79F96F2}"/>
              </a:ext>
            </a:extLst>
          </p:cNvPr>
          <p:cNvSpPr/>
          <p:nvPr/>
        </p:nvSpPr>
        <p:spPr>
          <a:xfrm>
            <a:off x="1367984" y="4526935"/>
            <a:ext cx="9456032" cy="1191299"/>
          </a:xfrm>
          <a:prstGeom prst="roundRect">
            <a:avLst/>
          </a:prstGeom>
          <a:solidFill>
            <a:srgbClr val="C2F1C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latin typeface="Times New Roman"/>
                <a:cs typeface="Times New Roman"/>
              </a:rPr>
              <a:t>Takeaway</a:t>
            </a:r>
            <a:r>
              <a:rPr lang="en-US" sz="3200" dirty="0">
                <a:solidFill>
                  <a:schemeClr val="tx1"/>
                </a:solidFill>
                <a:latin typeface="Times New Roman"/>
                <a:cs typeface="Times New Roman"/>
              </a:rPr>
              <a:t>: Using a bounded model checking backend, </a:t>
            </a:r>
            <a:r>
              <a:rPr lang="en-US" sz="3200" dirty="0" err="1">
                <a:solidFill>
                  <a:schemeClr val="tx1"/>
                </a:solidFill>
                <a:latin typeface="Times New Roman"/>
                <a:cs typeface="Times New Roman"/>
              </a:rPr>
              <a:t>Graphiti</a:t>
            </a:r>
            <a:r>
              <a:rPr lang="en-US" sz="3200" dirty="0">
                <a:solidFill>
                  <a:schemeClr val="tx1"/>
                </a:solidFill>
                <a:latin typeface="Times New Roman"/>
                <a:cs typeface="Times New Roman"/>
              </a:rPr>
              <a:t> can identify 34 bugs. </a:t>
            </a:r>
          </a:p>
        </p:txBody>
      </p:sp>
      <p:sp>
        <p:nvSpPr>
          <p:cNvPr id="8" name="TextBox 7">
            <a:extLst>
              <a:ext uri="{FF2B5EF4-FFF2-40B4-BE49-F238E27FC236}">
                <a16:creationId xmlns:a16="http://schemas.microsoft.com/office/drawing/2014/main" id="{A4C565B1-89F0-9E20-2A7F-0D5C3D913066}"/>
              </a:ext>
            </a:extLst>
          </p:cNvPr>
          <p:cNvSpPr txBox="1"/>
          <p:nvPr/>
        </p:nvSpPr>
        <p:spPr>
          <a:xfrm>
            <a:off x="3392592" y="3361260"/>
            <a:ext cx="981288" cy="523220"/>
          </a:xfrm>
          <a:prstGeom prst="rect">
            <a:avLst/>
          </a:prstGeom>
          <a:solidFill>
            <a:schemeClr val="bg1"/>
          </a:solidFill>
        </p:spPr>
        <p:txBody>
          <a:bodyPr wrap="square">
            <a:spAutoFit/>
          </a:bodyPr>
          <a:lstStyle/>
          <a:p>
            <a:pPr algn="ctr"/>
            <a:r>
              <a:rPr lang="en-CA" sz="2800" b="1" dirty="0">
                <a:latin typeface="Times New Roman" panose="02020603050405020304" pitchFamily="18" charset="0"/>
                <a:cs typeface="Times New Roman" panose="02020603050405020304" pitchFamily="18" charset="0"/>
              </a:rPr>
              <a:t>376</a:t>
            </a:r>
          </a:p>
        </p:txBody>
      </p:sp>
      <p:sp>
        <p:nvSpPr>
          <p:cNvPr id="10" name="TextBox 9">
            <a:extLst>
              <a:ext uri="{FF2B5EF4-FFF2-40B4-BE49-F238E27FC236}">
                <a16:creationId xmlns:a16="http://schemas.microsoft.com/office/drawing/2014/main" id="{4C115065-9562-7E61-70F5-5EEA54CFF523}"/>
              </a:ext>
            </a:extLst>
          </p:cNvPr>
          <p:cNvSpPr txBox="1"/>
          <p:nvPr/>
        </p:nvSpPr>
        <p:spPr>
          <a:xfrm>
            <a:off x="5453731" y="3361260"/>
            <a:ext cx="981288" cy="523220"/>
          </a:xfrm>
          <a:prstGeom prst="rect">
            <a:avLst/>
          </a:prstGeom>
          <a:solidFill>
            <a:schemeClr val="bg1"/>
          </a:solidFill>
        </p:spPr>
        <p:txBody>
          <a:bodyPr wrap="square">
            <a:spAutoFit/>
          </a:bodyPr>
          <a:lstStyle/>
          <a:p>
            <a:pPr algn="ctr"/>
            <a:r>
              <a:rPr lang="en-CA" sz="2800" b="1">
                <a:latin typeface="Times New Roman" panose="02020603050405020304" pitchFamily="18" charset="0"/>
                <a:cs typeface="Times New Roman" panose="02020603050405020304" pitchFamily="18" charset="0"/>
              </a:rPr>
              <a:t>19.6</a:t>
            </a:r>
          </a:p>
        </p:txBody>
      </p:sp>
      <p:sp>
        <p:nvSpPr>
          <p:cNvPr id="12" name="TextBox 11">
            <a:extLst>
              <a:ext uri="{FF2B5EF4-FFF2-40B4-BE49-F238E27FC236}">
                <a16:creationId xmlns:a16="http://schemas.microsoft.com/office/drawing/2014/main" id="{055B2709-724A-C022-23AE-BA5097E21914}"/>
              </a:ext>
            </a:extLst>
          </p:cNvPr>
          <p:cNvSpPr txBox="1"/>
          <p:nvPr/>
        </p:nvSpPr>
        <p:spPr>
          <a:xfrm>
            <a:off x="7588521" y="3361260"/>
            <a:ext cx="981288" cy="523220"/>
          </a:xfrm>
          <a:prstGeom prst="rect">
            <a:avLst/>
          </a:prstGeom>
          <a:solidFill>
            <a:schemeClr val="bg1"/>
          </a:solidFill>
        </p:spPr>
        <p:txBody>
          <a:bodyPr wrap="square">
            <a:spAutoFit/>
          </a:bodyPr>
          <a:lstStyle/>
          <a:p>
            <a:pPr algn="ctr"/>
            <a:r>
              <a:rPr lang="en-CA" sz="2800" b="1">
                <a:latin typeface="Times New Roman" panose="02020603050405020304" pitchFamily="18" charset="0"/>
                <a:cs typeface="Times New Roman" panose="02020603050405020304" pitchFamily="18" charset="0"/>
              </a:rPr>
              <a:t>34</a:t>
            </a:r>
          </a:p>
        </p:txBody>
      </p:sp>
      <p:sp>
        <p:nvSpPr>
          <p:cNvPr id="13" name="TextBox 12">
            <a:extLst>
              <a:ext uri="{FF2B5EF4-FFF2-40B4-BE49-F238E27FC236}">
                <a16:creationId xmlns:a16="http://schemas.microsoft.com/office/drawing/2014/main" id="{53FBC9F1-577A-37E8-4BCE-3104759AB286}"/>
              </a:ext>
            </a:extLst>
          </p:cNvPr>
          <p:cNvSpPr txBox="1"/>
          <p:nvPr/>
        </p:nvSpPr>
        <p:spPr>
          <a:xfrm>
            <a:off x="9945624" y="3361260"/>
            <a:ext cx="981288" cy="523220"/>
          </a:xfrm>
          <a:prstGeom prst="rect">
            <a:avLst/>
          </a:prstGeom>
          <a:solidFill>
            <a:schemeClr val="bg1"/>
          </a:solidFill>
        </p:spPr>
        <p:txBody>
          <a:bodyPr wrap="square">
            <a:spAutoFit/>
          </a:bodyPr>
          <a:lstStyle/>
          <a:p>
            <a:pPr algn="ctr"/>
            <a:r>
              <a:rPr lang="en-CA" sz="2800" b="1">
                <a:latin typeface="Times New Roman" panose="02020603050405020304" pitchFamily="18" charset="0"/>
                <a:cs typeface="Times New Roman" panose="02020603050405020304" pitchFamily="18" charset="0"/>
              </a:rPr>
              <a:t>23.4</a:t>
            </a:r>
          </a:p>
        </p:txBody>
      </p:sp>
    </p:spTree>
    <p:extLst>
      <p:ext uri="{BB962C8B-B14F-4D97-AF65-F5344CB8AC3E}">
        <p14:creationId xmlns:p14="http://schemas.microsoft.com/office/powerpoint/2010/main" val="374026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0" grpId="0" animBg="1"/>
      <p:bldP spid="12"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06329-F105-3CB2-0C8E-7B4634E0E8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22F14F-3DA2-8BA9-7F34-499C0D839BE1}"/>
              </a:ext>
            </a:extLst>
          </p:cNvPr>
          <p:cNvSpPr>
            <a:spLocks noGrp="1"/>
          </p:cNvSpPr>
          <p:nvPr>
            <p:ph type="title"/>
          </p:nvPr>
        </p:nvSpPr>
        <p:spPr>
          <a:xfrm>
            <a:off x="298578" y="0"/>
            <a:ext cx="11291595" cy="1325563"/>
          </a:xfrm>
        </p:spPr>
        <p:txBody>
          <a:bodyPr/>
          <a:lstStyle/>
          <a:p>
            <a:r>
              <a:rPr lang="en-US">
                <a:latin typeface="Times New Roman"/>
                <a:cs typeface="Times New Roman"/>
              </a:rPr>
              <a:t>Evaluation – deductive verifier backend</a:t>
            </a:r>
            <a:endParaRPr lang="en-US">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FD284D2-2C87-CA38-2B32-6FA8FC925649}"/>
              </a:ext>
            </a:extLst>
          </p:cNvPr>
          <p:cNvSpPr>
            <a:spLocks noGrp="1"/>
          </p:cNvSpPr>
          <p:nvPr>
            <p:ph type="sldNum" sz="quarter" idx="12"/>
          </p:nvPr>
        </p:nvSpPr>
        <p:spPr/>
        <p:txBody>
          <a:bodyPr/>
          <a:lstStyle/>
          <a:p>
            <a:fld id="{57F7F20E-81D6-3F40-8E47-D9C4E37B2262}" type="slidenum">
              <a:rPr lang="en-US" smtClean="0"/>
              <a:t>27</a:t>
            </a:fld>
            <a:endParaRPr lang="en-US"/>
          </a:p>
        </p:txBody>
      </p:sp>
      <p:graphicFrame>
        <p:nvGraphicFramePr>
          <p:cNvPr id="8" name="Table 7">
            <a:extLst>
              <a:ext uri="{FF2B5EF4-FFF2-40B4-BE49-F238E27FC236}">
                <a16:creationId xmlns:a16="http://schemas.microsoft.com/office/drawing/2014/main" id="{D8769EB3-93D4-F779-F4CF-C07316255F15}"/>
              </a:ext>
            </a:extLst>
          </p:cNvPr>
          <p:cNvGraphicFramePr>
            <a:graphicFrameLocks noGrp="1"/>
          </p:cNvGraphicFramePr>
          <p:nvPr>
            <p:extLst>
              <p:ext uri="{D42A27DB-BD31-4B8C-83A1-F6EECF244321}">
                <p14:modId xmlns:p14="http://schemas.microsoft.com/office/powerpoint/2010/main" val="96055760"/>
              </p:ext>
            </p:extLst>
          </p:nvPr>
        </p:nvGraphicFramePr>
        <p:xfrm>
          <a:off x="484662" y="2355237"/>
          <a:ext cx="11222675" cy="1500877"/>
        </p:xfrm>
        <a:graphic>
          <a:graphicData uri="http://schemas.openxmlformats.org/drawingml/2006/table">
            <a:tbl>
              <a:tblPr firstRow="1" bandRow="1">
                <a:tableStyleId>{B301B821-A1FF-4177-AEE7-76D212191A09}</a:tableStyleId>
              </a:tblPr>
              <a:tblGrid>
                <a:gridCol w="1656000">
                  <a:extLst>
                    <a:ext uri="{9D8B030D-6E8A-4147-A177-3AD203B41FA5}">
                      <a16:colId xmlns:a16="http://schemas.microsoft.com/office/drawing/2014/main" val="2252296012"/>
                    </a:ext>
                  </a:extLst>
                </a:gridCol>
                <a:gridCol w="782675">
                  <a:extLst>
                    <a:ext uri="{9D8B030D-6E8A-4147-A177-3AD203B41FA5}">
                      <a16:colId xmlns:a16="http://schemas.microsoft.com/office/drawing/2014/main" val="4258066798"/>
                    </a:ext>
                  </a:extLst>
                </a:gridCol>
                <a:gridCol w="2088000">
                  <a:extLst>
                    <a:ext uri="{9D8B030D-6E8A-4147-A177-3AD203B41FA5}">
                      <a16:colId xmlns:a16="http://schemas.microsoft.com/office/drawing/2014/main" val="2145745073"/>
                    </a:ext>
                  </a:extLst>
                </a:gridCol>
                <a:gridCol w="2232000">
                  <a:extLst>
                    <a:ext uri="{9D8B030D-6E8A-4147-A177-3AD203B41FA5}">
                      <a16:colId xmlns:a16="http://schemas.microsoft.com/office/drawing/2014/main" val="2295623215"/>
                    </a:ext>
                  </a:extLst>
                </a:gridCol>
                <a:gridCol w="1944000">
                  <a:extLst>
                    <a:ext uri="{9D8B030D-6E8A-4147-A177-3AD203B41FA5}">
                      <a16:colId xmlns:a16="http://schemas.microsoft.com/office/drawing/2014/main" val="736338976"/>
                    </a:ext>
                  </a:extLst>
                </a:gridCol>
                <a:gridCol w="2520000">
                  <a:extLst>
                    <a:ext uri="{9D8B030D-6E8A-4147-A177-3AD203B41FA5}">
                      <a16:colId xmlns:a16="http://schemas.microsoft.com/office/drawing/2014/main" val="800320821"/>
                    </a:ext>
                  </a:extLst>
                </a:gridCol>
              </a:tblGrid>
              <a:tr h="555997">
                <a:tc>
                  <a:txBody>
                    <a:bodyPr/>
                    <a:lstStyle/>
                    <a:p>
                      <a:pPr algn="ctr"/>
                      <a:r>
                        <a:rPr lang="en-US" sz="2800">
                          <a:latin typeface="Times New Roman" panose="02020603050405020304" pitchFamily="18" charset="0"/>
                          <a:cs typeface="Times New Roman" panose="02020603050405020304" pitchFamily="18" charset="0"/>
                        </a:rPr>
                        <a:t>Dataset</a:t>
                      </a:r>
                    </a:p>
                  </a:txBody>
                  <a:tcPr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a:latin typeface="Times New Roman" panose="02020603050405020304" pitchFamily="18" charset="0"/>
                          <a:cs typeface="Times New Roman" panose="02020603050405020304" pitchFamily="18" charset="0"/>
                        </a:rPr>
                        <a:t># Supported</a:t>
                      </a: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a:latin typeface="Times New Roman" panose="02020603050405020304" pitchFamily="18" charset="0"/>
                          <a:cs typeface="Times New Roman" panose="02020603050405020304" pitchFamily="18" charset="0"/>
                        </a:rPr>
                        <a:t># Equivalent</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a:latin typeface="Times New Roman" panose="02020603050405020304" pitchFamily="18" charset="0"/>
                          <a:cs typeface="Times New Roman" panose="02020603050405020304" pitchFamily="18" charset="0"/>
                        </a:rPr>
                        <a:t># Unknown</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a:latin typeface="Times New Roman" panose="02020603050405020304" pitchFamily="18" charset="0"/>
                          <a:cs typeface="Times New Roman" panose="02020603050405020304" pitchFamily="18" charset="0"/>
                        </a:rPr>
                        <a:t>Avg Running Time (s)</a:t>
                      </a:r>
                    </a:p>
                  </a:txBody>
                  <a:tcPr anchor="ctr">
                    <a:lnL>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2999392"/>
                  </a:ext>
                </a:extLst>
              </a:tr>
              <a:tr h="555997">
                <a:tc>
                  <a:txBody>
                    <a:bodyPr/>
                    <a:lstStyle/>
                    <a:p>
                      <a:pPr algn="ctr"/>
                      <a:r>
                        <a:rPr lang="en-US" sz="2800" dirty="0">
                          <a:latin typeface="Times New Roman" panose="02020603050405020304" pitchFamily="18" charset="0"/>
                          <a:cs typeface="Times New Roman" panose="02020603050405020304" pitchFamily="18" charset="0"/>
                        </a:rPr>
                        <a:t>Total</a:t>
                      </a:r>
                    </a:p>
                  </a:txBody>
                  <a:tcPr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a:latin typeface="Times New Roman" panose="02020603050405020304" pitchFamily="18" charset="0"/>
                          <a:cs typeface="Times New Roman" panose="02020603050405020304" pitchFamily="18" charset="0"/>
                        </a:rPr>
                        <a:t>410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a:latin typeface="Times New Roman" panose="02020603050405020304" pitchFamily="18" charset="0"/>
                          <a:cs typeface="Times New Roman" panose="02020603050405020304" pitchFamily="18" charset="0"/>
                        </a:rPr>
                        <a:t>196</a:t>
                      </a: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a:latin typeface="Times New Roman" panose="02020603050405020304" pitchFamily="18" charset="0"/>
                          <a:cs typeface="Times New Roman" panose="02020603050405020304" pitchFamily="18" charset="0"/>
                        </a:rPr>
                        <a:t>152</a:t>
                      </a: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a:latin typeface="Times New Roman" panose="02020603050405020304" pitchFamily="18" charset="0"/>
                          <a:cs typeface="Times New Roman" panose="02020603050405020304" pitchFamily="18" charset="0"/>
                        </a:rPr>
                        <a:t>44</a:t>
                      </a: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latin typeface="Times New Roman" panose="02020603050405020304" pitchFamily="18" charset="0"/>
                          <a:cs typeface="Times New Roman" panose="02020603050405020304" pitchFamily="18" charset="0"/>
                        </a:rPr>
                        <a:t>16.8</a:t>
                      </a:r>
                    </a:p>
                  </a:txBody>
                  <a:tcPr anchor="ctr">
                    <a:lnL>
                      <a:noFill/>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5441675"/>
                  </a:ext>
                </a:extLst>
              </a:tr>
            </a:tbl>
          </a:graphicData>
        </a:graphic>
      </p:graphicFrame>
      <p:sp>
        <p:nvSpPr>
          <p:cNvPr id="5" name="TextBox 4">
            <a:extLst>
              <a:ext uri="{FF2B5EF4-FFF2-40B4-BE49-F238E27FC236}">
                <a16:creationId xmlns:a16="http://schemas.microsoft.com/office/drawing/2014/main" id="{9E02477F-1F13-E00D-26FA-45CE32F9D4A8}"/>
              </a:ext>
            </a:extLst>
          </p:cNvPr>
          <p:cNvSpPr txBox="1"/>
          <p:nvPr/>
        </p:nvSpPr>
        <p:spPr>
          <a:xfrm>
            <a:off x="3487564" y="3314136"/>
            <a:ext cx="981288" cy="523220"/>
          </a:xfrm>
          <a:prstGeom prst="rect">
            <a:avLst/>
          </a:prstGeom>
          <a:solidFill>
            <a:schemeClr val="bg1"/>
          </a:solidFill>
        </p:spPr>
        <p:txBody>
          <a:bodyPr wrap="square">
            <a:spAutoFit/>
          </a:bodyPr>
          <a:lstStyle/>
          <a:p>
            <a:pPr algn="ctr"/>
            <a:r>
              <a:rPr lang="en-CA" sz="2800" b="1">
                <a:latin typeface="Times New Roman" panose="02020603050405020304" pitchFamily="18" charset="0"/>
                <a:cs typeface="Times New Roman" panose="02020603050405020304" pitchFamily="18" charset="0"/>
              </a:rPr>
              <a:t>196</a:t>
            </a:r>
          </a:p>
        </p:txBody>
      </p:sp>
      <p:sp>
        <p:nvSpPr>
          <p:cNvPr id="7" name="TextBox 6">
            <a:extLst>
              <a:ext uri="{FF2B5EF4-FFF2-40B4-BE49-F238E27FC236}">
                <a16:creationId xmlns:a16="http://schemas.microsoft.com/office/drawing/2014/main" id="{C83BA6B2-6E6A-7738-EA21-E1540A742B0B}"/>
              </a:ext>
            </a:extLst>
          </p:cNvPr>
          <p:cNvSpPr txBox="1"/>
          <p:nvPr/>
        </p:nvSpPr>
        <p:spPr>
          <a:xfrm>
            <a:off x="5605355" y="3314136"/>
            <a:ext cx="981288" cy="523220"/>
          </a:xfrm>
          <a:prstGeom prst="rect">
            <a:avLst/>
          </a:prstGeom>
          <a:solidFill>
            <a:schemeClr val="bg1"/>
          </a:solidFill>
        </p:spPr>
        <p:txBody>
          <a:bodyPr wrap="square">
            <a:spAutoFit/>
          </a:bodyPr>
          <a:lstStyle/>
          <a:p>
            <a:pPr algn="ctr"/>
            <a:r>
              <a:rPr lang="en-CA" sz="2800" b="1">
                <a:latin typeface="Times New Roman" panose="02020603050405020304" pitchFamily="18" charset="0"/>
                <a:cs typeface="Times New Roman" panose="02020603050405020304" pitchFamily="18" charset="0"/>
              </a:rPr>
              <a:t>152</a:t>
            </a:r>
          </a:p>
        </p:txBody>
      </p:sp>
      <p:sp>
        <p:nvSpPr>
          <p:cNvPr id="10" name="TextBox 9">
            <a:extLst>
              <a:ext uri="{FF2B5EF4-FFF2-40B4-BE49-F238E27FC236}">
                <a16:creationId xmlns:a16="http://schemas.microsoft.com/office/drawing/2014/main" id="{7198E0C4-10FF-C86E-743F-008272877CDD}"/>
              </a:ext>
            </a:extLst>
          </p:cNvPr>
          <p:cNvSpPr txBox="1"/>
          <p:nvPr/>
        </p:nvSpPr>
        <p:spPr>
          <a:xfrm>
            <a:off x="7723146" y="3314136"/>
            <a:ext cx="981288" cy="523220"/>
          </a:xfrm>
          <a:prstGeom prst="rect">
            <a:avLst/>
          </a:prstGeom>
          <a:solidFill>
            <a:schemeClr val="bg1"/>
          </a:solidFill>
        </p:spPr>
        <p:txBody>
          <a:bodyPr wrap="square">
            <a:spAutoFit/>
          </a:bodyPr>
          <a:lstStyle/>
          <a:p>
            <a:pPr algn="ctr"/>
            <a:r>
              <a:rPr lang="en-CA" sz="2800" b="1">
                <a:latin typeface="Times New Roman" panose="02020603050405020304" pitchFamily="18" charset="0"/>
                <a:cs typeface="Times New Roman" panose="02020603050405020304" pitchFamily="18" charset="0"/>
              </a:rPr>
              <a:t>44</a:t>
            </a:r>
          </a:p>
        </p:txBody>
      </p:sp>
      <p:sp>
        <p:nvSpPr>
          <p:cNvPr id="11" name="TextBox 10">
            <a:extLst>
              <a:ext uri="{FF2B5EF4-FFF2-40B4-BE49-F238E27FC236}">
                <a16:creationId xmlns:a16="http://schemas.microsoft.com/office/drawing/2014/main" id="{99C137EE-E54C-E277-657F-51D61BD36029}"/>
              </a:ext>
            </a:extLst>
          </p:cNvPr>
          <p:cNvSpPr txBox="1"/>
          <p:nvPr/>
        </p:nvSpPr>
        <p:spPr>
          <a:xfrm>
            <a:off x="9982200" y="3314136"/>
            <a:ext cx="981288" cy="523220"/>
          </a:xfrm>
          <a:prstGeom prst="rect">
            <a:avLst/>
          </a:prstGeom>
          <a:solidFill>
            <a:schemeClr val="bg1"/>
          </a:solidFill>
        </p:spPr>
        <p:txBody>
          <a:bodyPr wrap="square">
            <a:spAutoFit/>
          </a:bodyPr>
          <a:lstStyle/>
          <a:p>
            <a:pPr algn="ctr"/>
            <a:r>
              <a:rPr lang="en-CA" sz="2800" b="1">
                <a:latin typeface="Times New Roman" panose="02020603050405020304" pitchFamily="18" charset="0"/>
                <a:cs typeface="Times New Roman" panose="02020603050405020304" pitchFamily="18" charset="0"/>
              </a:rPr>
              <a:t>16.8</a:t>
            </a:r>
          </a:p>
        </p:txBody>
      </p:sp>
      <p:sp>
        <p:nvSpPr>
          <p:cNvPr id="15" name="Rounded Rectangle 14">
            <a:extLst>
              <a:ext uri="{FF2B5EF4-FFF2-40B4-BE49-F238E27FC236}">
                <a16:creationId xmlns:a16="http://schemas.microsoft.com/office/drawing/2014/main" id="{7BB3014D-7B5B-625B-1C29-0CC789779A71}"/>
              </a:ext>
            </a:extLst>
          </p:cNvPr>
          <p:cNvSpPr/>
          <p:nvPr/>
        </p:nvSpPr>
        <p:spPr>
          <a:xfrm>
            <a:off x="718916" y="4638368"/>
            <a:ext cx="10754168" cy="1191299"/>
          </a:xfrm>
          <a:prstGeom prst="roundRect">
            <a:avLst/>
          </a:prstGeom>
          <a:solidFill>
            <a:srgbClr val="C2F1C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a:solidFill>
                  <a:schemeClr val="tx1"/>
                </a:solidFill>
                <a:latin typeface="Times New Roman"/>
                <a:cs typeface="Times New Roman"/>
              </a:rPr>
              <a:t>Takeaway: </a:t>
            </a:r>
            <a:r>
              <a:rPr lang="en-US" sz="3200">
                <a:solidFill>
                  <a:schemeClr val="tx1"/>
                </a:solidFill>
                <a:latin typeface="Times New Roman"/>
                <a:cs typeface="Times New Roman"/>
              </a:rPr>
              <a:t>Using a deductive verifier, </a:t>
            </a:r>
            <a:r>
              <a:rPr lang="en-US" sz="3200" err="1">
                <a:solidFill>
                  <a:schemeClr val="tx1"/>
                </a:solidFill>
                <a:latin typeface="Times New Roman"/>
                <a:cs typeface="Times New Roman"/>
              </a:rPr>
              <a:t>Graphiti</a:t>
            </a:r>
            <a:r>
              <a:rPr lang="en-US" sz="3200">
                <a:solidFill>
                  <a:schemeClr val="tx1"/>
                </a:solidFill>
                <a:latin typeface="Times New Roman"/>
                <a:cs typeface="Times New Roman"/>
              </a:rPr>
              <a:t> can prove equivalence between ~80% of supported </a:t>
            </a:r>
            <a:r>
              <a:rPr lang="en-US" sz="3200" err="1">
                <a:solidFill>
                  <a:schemeClr val="tx1"/>
                </a:solidFill>
                <a:latin typeface="Times New Roman"/>
                <a:cs typeface="Times New Roman"/>
              </a:rPr>
              <a:t>bechmarks</a:t>
            </a:r>
            <a:r>
              <a:rPr lang="en-US" sz="3200">
                <a:solidFill>
                  <a:schemeClr val="tx1"/>
                </a:solidFill>
                <a:latin typeface="Times New Roman"/>
                <a:cs typeface="Times New Roman"/>
              </a:rPr>
              <a:t>.</a:t>
            </a:r>
            <a:endParaRPr lang="en-US" sz="3200" b="1">
              <a:solidFill>
                <a:schemeClr val="tx1"/>
              </a:solidFill>
              <a:latin typeface="Times New Roman"/>
              <a:cs typeface="Times New Roman"/>
            </a:endParaRPr>
          </a:p>
        </p:txBody>
      </p:sp>
    </p:spTree>
    <p:extLst>
      <p:ext uri="{BB962C8B-B14F-4D97-AF65-F5344CB8AC3E}">
        <p14:creationId xmlns:p14="http://schemas.microsoft.com/office/powerpoint/2010/main" val="241445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11"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B6640-A661-948D-DD90-34C1AB8CB1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C64F7-29B9-5B94-D674-6BA221F07807}"/>
              </a:ext>
            </a:extLst>
          </p:cNvPr>
          <p:cNvSpPr>
            <a:spLocks noGrp="1"/>
          </p:cNvSpPr>
          <p:nvPr>
            <p:ph idx="1"/>
          </p:nvPr>
        </p:nvSpPr>
        <p:spPr>
          <a:xfrm>
            <a:off x="450202" y="1088955"/>
            <a:ext cx="11291596" cy="1114442"/>
          </a:xfrm>
        </p:spPr>
        <p:txBody>
          <a:bodyPr>
            <a:normAutofit/>
          </a:bodyPr>
          <a:lstStyle/>
          <a:p>
            <a:pPr marL="0" indent="0">
              <a:buNone/>
            </a:pPr>
            <a:r>
              <a:rPr lang="en-US">
                <a:latin typeface="Times New Roman" panose="02020603050405020304" pitchFamily="18" charset="0"/>
                <a:cs typeface="Times New Roman" panose="02020603050405020304" pitchFamily="18" charset="0"/>
              </a:rPr>
              <a:t>We propose </a:t>
            </a:r>
            <a:r>
              <a:rPr lang="en-US" err="1">
                <a:latin typeface="Times New Roman" panose="02020603050405020304" pitchFamily="18" charset="0"/>
                <a:cs typeface="Times New Roman" panose="02020603050405020304" pitchFamily="18" charset="0"/>
              </a:rPr>
              <a:t>Graphiti</a:t>
            </a:r>
            <a:r>
              <a:rPr lang="en-US">
                <a:latin typeface="Times New Roman" panose="02020603050405020304" pitchFamily="18" charset="0"/>
                <a:cs typeface="Times New Roman" panose="02020603050405020304" pitchFamily="18" charset="0"/>
              </a:rPr>
              <a:t>, the first technique for reasoning about equivalence between graph and relational queries modulo user-provided transformers.</a:t>
            </a:r>
          </a:p>
        </p:txBody>
      </p:sp>
      <p:sp>
        <p:nvSpPr>
          <p:cNvPr id="4" name="Slide Number Placeholder 3">
            <a:extLst>
              <a:ext uri="{FF2B5EF4-FFF2-40B4-BE49-F238E27FC236}">
                <a16:creationId xmlns:a16="http://schemas.microsoft.com/office/drawing/2014/main" id="{E3CF7DF6-F761-5665-7B80-43AB123F9351}"/>
              </a:ext>
            </a:extLst>
          </p:cNvPr>
          <p:cNvSpPr>
            <a:spLocks noGrp="1"/>
          </p:cNvSpPr>
          <p:nvPr>
            <p:ph type="sldNum" sz="quarter" idx="12"/>
          </p:nvPr>
        </p:nvSpPr>
        <p:spPr/>
        <p:txBody>
          <a:bodyPr/>
          <a:lstStyle/>
          <a:p>
            <a:fld id="{57F7F20E-81D6-3F40-8E47-D9C4E37B2262}" type="slidenum">
              <a:rPr lang="en-US" smtClean="0"/>
              <a:t>28</a:t>
            </a:fld>
            <a:endParaRPr lang="en-US"/>
          </a:p>
        </p:txBody>
      </p:sp>
      <p:pic>
        <p:nvPicPr>
          <p:cNvPr id="8" name="Graphic 7">
            <a:extLst>
              <a:ext uri="{FF2B5EF4-FFF2-40B4-BE49-F238E27FC236}">
                <a16:creationId xmlns:a16="http://schemas.microsoft.com/office/drawing/2014/main" id="{240D856D-5D5B-94F6-53AD-D6DAC1DA16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09318" y="6211532"/>
            <a:ext cx="1288103" cy="644052"/>
          </a:xfrm>
          <a:prstGeom prst="rect">
            <a:avLst/>
          </a:prstGeom>
        </p:spPr>
      </p:pic>
      <p:pic>
        <p:nvPicPr>
          <p:cNvPr id="9" name="Picture 2" descr="undefined">
            <a:extLst>
              <a:ext uri="{FF2B5EF4-FFF2-40B4-BE49-F238E27FC236}">
                <a16:creationId xmlns:a16="http://schemas.microsoft.com/office/drawing/2014/main" id="{1C967C75-2FD4-97D0-3BFF-55AB699FF3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5531" y="6432295"/>
            <a:ext cx="1536017" cy="437605"/>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6D87A7B1-B771-E710-FBF5-8AD0DCFAD354}"/>
              </a:ext>
            </a:extLst>
          </p:cNvPr>
          <p:cNvSpPr txBox="1">
            <a:spLocks/>
          </p:cNvSpPr>
          <p:nvPr/>
        </p:nvSpPr>
        <p:spPr>
          <a:xfrm>
            <a:off x="1090022" y="6326887"/>
            <a:ext cx="4984303" cy="6440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a:latin typeface="Times New Roman" panose="02020603050405020304" pitchFamily="18" charset="0"/>
                <a:cs typeface="Times New Roman" panose="02020603050405020304" pitchFamily="18" charset="0"/>
              </a:rPr>
              <a:t>Yang He,  </a:t>
            </a:r>
            <a:r>
              <a:rPr lang="en-CA">
                <a:latin typeface="Times New Roman" panose="02020603050405020304" pitchFamily="18" charset="0"/>
                <a:cs typeface="Times New Roman" panose="02020603050405020304" pitchFamily="18" charset="0"/>
                <a:hlinkClick r:id="rId6"/>
              </a:rPr>
              <a:t>yha244@sfu.ca</a:t>
            </a:r>
            <a:endParaRPr lang="en-US">
              <a:latin typeface="Times New Roman" panose="02020603050405020304" pitchFamily="18" charset="0"/>
              <a:cs typeface="Times New Roman" panose="02020603050405020304" pitchFamily="18" charset="0"/>
            </a:endParaRPr>
          </a:p>
        </p:txBody>
      </p:sp>
      <p:sp>
        <p:nvSpPr>
          <p:cNvPr id="52" name="Title 1">
            <a:extLst>
              <a:ext uri="{FF2B5EF4-FFF2-40B4-BE49-F238E27FC236}">
                <a16:creationId xmlns:a16="http://schemas.microsoft.com/office/drawing/2014/main" id="{2AD75AC1-B5F1-782D-E16C-9CD0F754EF87}"/>
              </a:ext>
            </a:extLst>
          </p:cNvPr>
          <p:cNvSpPr txBox="1">
            <a:spLocks/>
          </p:cNvSpPr>
          <p:nvPr/>
        </p:nvSpPr>
        <p:spPr>
          <a:xfrm>
            <a:off x="298578" y="0"/>
            <a:ext cx="1129159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Times New Roman" panose="02020603050405020304" pitchFamily="18" charset="0"/>
                <a:cs typeface="Times New Roman" panose="02020603050405020304" pitchFamily="18" charset="0"/>
              </a:rPr>
              <a:t>Summary</a:t>
            </a:r>
          </a:p>
        </p:txBody>
      </p:sp>
      <p:pic>
        <p:nvPicPr>
          <p:cNvPr id="5" name="Picture 4">
            <a:extLst>
              <a:ext uri="{FF2B5EF4-FFF2-40B4-BE49-F238E27FC236}">
                <a16:creationId xmlns:a16="http://schemas.microsoft.com/office/drawing/2014/main" id="{3C928519-58E8-AAEA-7B16-85324D9819BE}"/>
              </a:ext>
            </a:extLst>
          </p:cNvPr>
          <p:cNvPicPr>
            <a:picLocks noChangeAspect="1"/>
          </p:cNvPicPr>
          <p:nvPr/>
        </p:nvPicPr>
        <p:blipFill>
          <a:blip r:embed="rId7"/>
          <a:stretch>
            <a:fillRect/>
          </a:stretch>
        </p:blipFill>
        <p:spPr>
          <a:xfrm>
            <a:off x="1507565" y="2049311"/>
            <a:ext cx="8650960" cy="3917648"/>
          </a:xfrm>
          <a:prstGeom prst="rect">
            <a:avLst/>
          </a:prstGeom>
        </p:spPr>
      </p:pic>
    </p:spTree>
    <p:extLst>
      <p:ext uri="{BB962C8B-B14F-4D97-AF65-F5344CB8AC3E}">
        <p14:creationId xmlns:p14="http://schemas.microsoft.com/office/powerpoint/2010/main" val="182393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4770E-A082-2EB1-6712-07A221FC1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0141C9-7679-82F8-B89B-9F8AF0601E3F}"/>
              </a:ext>
            </a:extLst>
          </p:cNvPr>
          <p:cNvSpPr>
            <a:spLocks noGrp="1"/>
          </p:cNvSpPr>
          <p:nvPr>
            <p:ph type="title"/>
          </p:nvPr>
        </p:nvSpPr>
        <p:spPr>
          <a:xfrm>
            <a:off x="298578" y="0"/>
            <a:ext cx="11291595" cy="1325563"/>
          </a:xfrm>
        </p:spPr>
        <p:txBody>
          <a:bodyPr/>
          <a:lstStyle/>
          <a:p>
            <a:r>
              <a:rPr lang="en-US">
                <a:latin typeface="Times New Roman" panose="02020603050405020304" pitchFamily="18" charset="0"/>
                <a:cs typeface="Times New Roman" panose="02020603050405020304" pitchFamily="18" charset="0"/>
              </a:rPr>
              <a:t>Motivation</a:t>
            </a:r>
          </a:p>
        </p:txBody>
      </p:sp>
      <p:sp>
        <p:nvSpPr>
          <p:cNvPr id="4" name="Slide Number Placeholder 3">
            <a:extLst>
              <a:ext uri="{FF2B5EF4-FFF2-40B4-BE49-F238E27FC236}">
                <a16:creationId xmlns:a16="http://schemas.microsoft.com/office/drawing/2014/main" id="{56C465FE-872B-2B93-A87F-3AB262EDD220}"/>
              </a:ext>
            </a:extLst>
          </p:cNvPr>
          <p:cNvSpPr>
            <a:spLocks noGrp="1"/>
          </p:cNvSpPr>
          <p:nvPr>
            <p:ph type="sldNum" sz="quarter" idx="12"/>
          </p:nvPr>
        </p:nvSpPr>
        <p:spPr/>
        <p:txBody>
          <a:bodyPr/>
          <a:lstStyle/>
          <a:p>
            <a:fld id="{57F7F20E-81D6-3F40-8E47-D9C4E37B2262}" type="slidenum">
              <a:rPr lang="en-US" smtClean="0"/>
              <a:t>2</a:t>
            </a:fld>
            <a:endParaRPr lang="en-US"/>
          </a:p>
        </p:txBody>
      </p:sp>
      <p:sp>
        <p:nvSpPr>
          <p:cNvPr id="3" name="Content Placeholder 2">
            <a:extLst>
              <a:ext uri="{FF2B5EF4-FFF2-40B4-BE49-F238E27FC236}">
                <a16:creationId xmlns:a16="http://schemas.microsoft.com/office/drawing/2014/main" id="{A0BB4AA2-6B39-674E-9533-67C6C911E8AD}"/>
              </a:ext>
            </a:extLst>
          </p:cNvPr>
          <p:cNvSpPr txBox="1">
            <a:spLocks/>
          </p:cNvSpPr>
          <p:nvPr/>
        </p:nvSpPr>
        <p:spPr>
          <a:xfrm>
            <a:off x="898942" y="1239373"/>
            <a:ext cx="9966282" cy="1062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latin typeface="Times New Roman" panose="02020603050405020304" pitchFamily="18" charset="0"/>
                <a:cs typeface="Times New Roman" panose="02020603050405020304" pitchFamily="18" charset="0"/>
              </a:rPr>
              <a:t>Writing graph queries equivalent to original SQL queries is error-prone.</a:t>
            </a:r>
          </a:p>
          <a:p>
            <a:endParaRPr lang="en-US" sz="320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082976F-C7D5-ABE9-CDB8-8644FC25415E}"/>
              </a:ext>
            </a:extLst>
          </p:cNvPr>
          <p:cNvSpPr txBox="1">
            <a:spLocks/>
          </p:cNvSpPr>
          <p:nvPr/>
        </p:nvSpPr>
        <p:spPr>
          <a:xfrm>
            <a:off x="898942" y="5789283"/>
            <a:ext cx="10394116" cy="5659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latin typeface="Times New Roman" panose="02020603050405020304" pitchFamily="18" charset="0"/>
                <a:cs typeface="Times New Roman" panose="02020603050405020304" pitchFamily="18" charset="0"/>
              </a:rPr>
              <a:t>Lack of methods to check the correctness of migration</a:t>
            </a:r>
          </a:p>
        </p:txBody>
      </p:sp>
      <p:grpSp>
        <p:nvGrpSpPr>
          <p:cNvPr id="8" name="Group 7">
            <a:extLst>
              <a:ext uri="{FF2B5EF4-FFF2-40B4-BE49-F238E27FC236}">
                <a16:creationId xmlns:a16="http://schemas.microsoft.com/office/drawing/2014/main" id="{D01EDE48-FE63-C86D-B52C-A84B553BD6D8}"/>
              </a:ext>
            </a:extLst>
          </p:cNvPr>
          <p:cNvGrpSpPr/>
          <p:nvPr/>
        </p:nvGrpSpPr>
        <p:grpSpPr>
          <a:xfrm>
            <a:off x="2058947" y="2160042"/>
            <a:ext cx="8074106" cy="3485020"/>
            <a:chOff x="2058947" y="2160042"/>
            <a:chExt cx="8074106" cy="3485020"/>
          </a:xfrm>
        </p:grpSpPr>
        <p:grpSp>
          <p:nvGrpSpPr>
            <p:cNvPr id="10" name="Group 9">
              <a:extLst>
                <a:ext uri="{FF2B5EF4-FFF2-40B4-BE49-F238E27FC236}">
                  <a16:creationId xmlns:a16="http://schemas.microsoft.com/office/drawing/2014/main" id="{B42883C1-4766-7B12-0549-50E3814CF5AD}"/>
                </a:ext>
              </a:extLst>
            </p:cNvPr>
            <p:cNvGrpSpPr/>
            <p:nvPr/>
          </p:nvGrpSpPr>
          <p:grpSpPr>
            <a:xfrm>
              <a:off x="2058947" y="2160042"/>
              <a:ext cx="8074106" cy="3485020"/>
              <a:chOff x="1252774" y="2176511"/>
              <a:chExt cx="9025799" cy="3895799"/>
            </a:xfrm>
          </p:grpSpPr>
          <p:pic>
            <p:nvPicPr>
              <p:cNvPr id="18" name="Picture 17">
                <a:extLst>
                  <a:ext uri="{FF2B5EF4-FFF2-40B4-BE49-F238E27FC236}">
                    <a16:creationId xmlns:a16="http://schemas.microsoft.com/office/drawing/2014/main" id="{F01B9941-8201-C8C3-D33B-6D3302B33463}"/>
                  </a:ext>
                </a:extLst>
              </p:cNvPr>
              <p:cNvPicPr>
                <a:picLocks noChangeAspect="1"/>
              </p:cNvPicPr>
              <p:nvPr/>
            </p:nvPicPr>
            <p:blipFill>
              <a:blip r:embed="rId3"/>
              <a:stretch>
                <a:fillRect/>
              </a:stretch>
            </p:blipFill>
            <p:spPr>
              <a:xfrm>
                <a:off x="1252774" y="2176511"/>
                <a:ext cx="7772400" cy="2300630"/>
              </a:xfrm>
              <a:prstGeom prst="rect">
                <a:avLst/>
              </a:prstGeom>
              <a:ln>
                <a:noFill/>
              </a:ln>
              <a:effectLst>
                <a:outerShdw blurRad="50800" dist="38100" dir="8100000" algn="tr" rotWithShape="0">
                  <a:prstClr val="black">
                    <a:alpha val="40000"/>
                  </a:prstClr>
                </a:outerShdw>
              </a:effectLst>
            </p:spPr>
          </p:pic>
          <p:pic>
            <p:nvPicPr>
              <p:cNvPr id="9" name="Picture 8">
                <a:extLst>
                  <a:ext uri="{FF2B5EF4-FFF2-40B4-BE49-F238E27FC236}">
                    <a16:creationId xmlns:a16="http://schemas.microsoft.com/office/drawing/2014/main" id="{FA5C0FB9-E876-15A4-79D7-F689E6628319}"/>
                  </a:ext>
                </a:extLst>
              </p:cNvPr>
              <p:cNvPicPr>
                <a:picLocks noChangeAspect="1"/>
              </p:cNvPicPr>
              <p:nvPr/>
            </p:nvPicPr>
            <p:blipFill>
              <a:blip r:embed="rId4"/>
              <a:stretch>
                <a:fillRect/>
              </a:stretch>
            </p:blipFill>
            <p:spPr>
              <a:xfrm>
                <a:off x="1913427" y="2846886"/>
                <a:ext cx="7772400" cy="2389057"/>
              </a:xfrm>
              <a:prstGeom prst="rect">
                <a:avLst/>
              </a:prstGeom>
              <a:effectLst>
                <a:outerShdw blurRad="50800" dist="38100" dir="8100000" algn="tr" rotWithShape="0">
                  <a:prstClr val="black">
                    <a:alpha val="40000"/>
                  </a:prstClr>
                </a:outerShdw>
              </a:effectLst>
            </p:spPr>
          </p:pic>
          <p:pic>
            <p:nvPicPr>
              <p:cNvPr id="5" name="Picture 4">
                <a:extLst>
                  <a:ext uri="{FF2B5EF4-FFF2-40B4-BE49-F238E27FC236}">
                    <a16:creationId xmlns:a16="http://schemas.microsoft.com/office/drawing/2014/main" id="{2036AA7A-9C70-1DFD-9E55-2BDB08FC604D}"/>
                  </a:ext>
                </a:extLst>
              </p:cNvPr>
              <p:cNvPicPr>
                <a:picLocks noChangeAspect="1"/>
              </p:cNvPicPr>
              <p:nvPr/>
            </p:nvPicPr>
            <p:blipFill>
              <a:blip r:embed="rId5"/>
              <a:srcRect b="60561"/>
              <a:stretch>
                <a:fillRect/>
              </a:stretch>
            </p:blipFill>
            <p:spPr>
              <a:xfrm>
                <a:off x="2506173" y="3640774"/>
                <a:ext cx="7772400" cy="2431536"/>
              </a:xfrm>
              <a:prstGeom prst="rect">
                <a:avLst/>
              </a:prstGeom>
              <a:effectLst>
                <a:outerShdw blurRad="50800" dist="38100" dir="8100000" algn="tr" rotWithShape="0">
                  <a:prstClr val="black">
                    <a:alpha val="40000"/>
                  </a:prstClr>
                </a:outerShdw>
              </a:effectLst>
            </p:spPr>
          </p:pic>
        </p:grpSp>
        <p:sp>
          <p:nvSpPr>
            <p:cNvPr id="7" name="Rectangle 6">
              <a:extLst>
                <a:ext uri="{FF2B5EF4-FFF2-40B4-BE49-F238E27FC236}">
                  <a16:creationId xmlns:a16="http://schemas.microsoft.com/office/drawing/2014/main" id="{C149BB67-4F8E-CFF2-0807-84D0BBE713FB}"/>
                </a:ext>
              </a:extLst>
            </p:cNvPr>
            <p:cNvSpPr/>
            <p:nvPr/>
          </p:nvSpPr>
          <p:spPr>
            <a:xfrm>
              <a:off x="3779520" y="4328160"/>
              <a:ext cx="6148251" cy="1316902"/>
            </a:xfrm>
            <a:prstGeom prst="rect">
              <a:avLst/>
            </a:prstGeom>
            <a:solidFill>
              <a:srgbClr val="FFFFFF">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3789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0CFE-B047-B458-4FC9-E40DAE61FB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Statistics of benchmarks</a:t>
            </a:r>
          </a:p>
        </p:txBody>
      </p:sp>
      <p:sp>
        <p:nvSpPr>
          <p:cNvPr id="4" name="Slide Number Placeholder 3">
            <a:extLst>
              <a:ext uri="{FF2B5EF4-FFF2-40B4-BE49-F238E27FC236}">
                <a16:creationId xmlns:a16="http://schemas.microsoft.com/office/drawing/2014/main" id="{19FC0940-AB5A-7D7A-EAAC-D9E4153BCFEC}"/>
              </a:ext>
            </a:extLst>
          </p:cNvPr>
          <p:cNvSpPr>
            <a:spLocks noGrp="1"/>
          </p:cNvSpPr>
          <p:nvPr>
            <p:ph type="sldNum" sz="quarter" idx="12"/>
          </p:nvPr>
        </p:nvSpPr>
        <p:spPr/>
        <p:txBody>
          <a:bodyPr/>
          <a:lstStyle/>
          <a:p>
            <a:fld id="{57F7F20E-81D6-3F40-8E47-D9C4E37B2262}" type="slidenum">
              <a:rPr lang="en-US" smtClean="0"/>
              <a:t>29</a:t>
            </a:fld>
            <a:endParaRPr lang="en-US"/>
          </a:p>
        </p:txBody>
      </p:sp>
      <p:graphicFrame>
        <p:nvGraphicFramePr>
          <p:cNvPr id="5" name="Table 4">
            <a:extLst>
              <a:ext uri="{FF2B5EF4-FFF2-40B4-BE49-F238E27FC236}">
                <a16:creationId xmlns:a16="http://schemas.microsoft.com/office/drawing/2014/main" id="{932D3FE8-00EB-E2AC-40E8-0412C602BE68}"/>
              </a:ext>
            </a:extLst>
          </p:cNvPr>
          <p:cNvGraphicFramePr>
            <a:graphicFrameLocks noGrp="1"/>
          </p:cNvGraphicFramePr>
          <p:nvPr>
            <p:extLst>
              <p:ext uri="{D42A27DB-BD31-4B8C-83A1-F6EECF244321}">
                <p14:modId xmlns:p14="http://schemas.microsoft.com/office/powerpoint/2010/main" val="4087349850"/>
              </p:ext>
            </p:extLst>
          </p:nvPr>
        </p:nvGraphicFramePr>
        <p:xfrm>
          <a:off x="377900" y="2522641"/>
          <a:ext cx="11436199" cy="1500877"/>
        </p:xfrm>
        <a:graphic>
          <a:graphicData uri="http://schemas.openxmlformats.org/drawingml/2006/table">
            <a:tbl>
              <a:tblPr firstRow="1" bandRow="1">
                <a:tableStyleId>{B301B821-A1FF-4177-AEE7-76D212191A09}</a:tableStyleId>
              </a:tblPr>
              <a:tblGrid>
                <a:gridCol w="2114068">
                  <a:extLst>
                    <a:ext uri="{9D8B030D-6E8A-4147-A177-3AD203B41FA5}">
                      <a16:colId xmlns:a16="http://schemas.microsoft.com/office/drawing/2014/main" val="2252296012"/>
                    </a:ext>
                  </a:extLst>
                </a:gridCol>
                <a:gridCol w="999171">
                  <a:extLst>
                    <a:ext uri="{9D8B030D-6E8A-4147-A177-3AD203B41FA5}">
                      <a16:colId xmlns:a16="http://schemas.microsoft.com/office/drawing/2014/main" val="4258066798"/>
                    </a:ext>
                  </a:extLst>
                </a:gridCol>
                <a:gridCol w="2665564">
                  <a:extLst>
                    <a:ext uri="{9D8B030D-6E8A-4147-A177-3AD203B41FA5}">
                      <a16:colId xmlns:a16="http://schemas.microsoft.com/office/drawing/2014/main" val="2145745073"/>
                    </a:ext>
                  </a:extLst>
                </a:gridCol>
                <a:gridCol w="2849396">
                  <a:extLst>
                    <a:ext uri="{9D8B030D-6E8A-4147-A177-3AD203B41FA5}">
                      <a16:colId xmlns:a16="http://schemas.microsoft.com/office/drawing/2014/main" val="2295623215"/>
                    </a:ext>
                  </a:extLst>
                </a:gridCol>
                <a:gridCol w="2808000">
                  <a:extLst>
                    <a:ext uri="{9D8B030D-6E8A-4147-A177-3AD203B41FA5}">
                      <a16:colId xmlns:a16="http://schemas.microsoft.com/office/drawing/2014/main" val="736338976"/>
                    </a:ext>
                  </a:extLst>
                </a:gridCol>
              </a:tblGrid>
              <a:tr h="555997">
                <a:tc>
                  <a:txBody>
                    <a:bodyPr/>
                    <a:lstStyle/>
                    <a:p>
                      <a:pPr algn="ctr"/>
                      <a:r>
                        <a:rPr lang="en-US" sz="2800">
                          <a:latin typeface="Times New Roman" panose="02020603050405020304" pitchFamily="18" charset="0"/>
                          <a:cs typeface="Times New Roman" panose="02020603050405020304" pitchFamily="18" charset="0"/>
                        </a:rPr>
                        <a:t>Dataset</a:t>
                      </a:r>
                    </a:p>
                  </a:txBody>
                  <a:tcPr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latin typeface="Times New Roman" panose="02020603050405020304" pitchFamily="18" charset="0"/>
                          <a:cs typeface="Times New Roman" panose="02020603050405020304" pitchFamily="18" charset="0"/>
                        </a:rPr>
                        <a:t>Avg </a:t>
                      </a:r>
                    </a:p>
                    <a:p>
                      <a:pPr algn="ctr"/>
                      <a:r>
                        <a:rPr lang="en-US" sz="2800" dirty="0">
                          <a:latin typeface="Times New Roman" panose="02020603050405020304" pitchFamily="18" charset="0"/>
                          <a:cs typeface="Times New Roman" panose="02020603050405020304" pitchFamily="18" charset="0"/>
                        </a:rPr>
                        <a:t>SQL size</a:t>
                      </a: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latin typeface="Times New Roman" panose="02020603050405020304" pitchFamily="18" charset="0"/>
                          <a:cs typeface="Times New Roman" panose="02020603050405020304" pitchFamily="18" charset="0"/>
                        </a:rPr>
                        <a:t>Avg</a:t>
                      </a:r>
                    </a:p>
                    <a:p>
                      <a:pPr algn="ctr"/>
                      <a:r>
                        <a:rPr lang="en-US" sz="2800" dirty="0">
                          <a:latin typeface="Times New Roman" panose="02020603050405020304" pitchFamily="18" charset="0"/>
                          <a:cs typeface="Times New Roman" panose="02020603050405020304" pitchFamily="18" charset="0"/>
                        </a:rPr>
                        <a:t>Cypher size</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800" dirty="0">
                          <a:latin typeface="Times New Roman" panose="02020603050405020304" pitchFamily="18" charset="0"/>
                          <a:cs typeface="Times New Roman" panose="02020603050405020304" pitchFamily="18" charset="0"/>
                        </a:rPr>
                        <a:t>Avg</a:t>
                      </a:r>
                    </a:p>
                    <a:p>
                      <a:pPr algn="ctr"/>
                      <a:r>
                        <a:rPr lang="en-US" sz="2800" dirty="0">
                          <a:latin typeface="Times New Roman" panose="02020603050405020304" pitchFamily="18" charset="0"/>
                          <a:cs typeface="Times New Roman" panose="02020603050405020304" pitchFamily="18" charset="0"/>
                        </a:rPr>
                        <a:t>Transformer size</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2999392"/>
                  </a:ext>
                </a:extLst>
              </a:tr>
              <a:tr h="555997">
                <a:tc>
                  <a:txBody>
                    <a:bodyPr/>
                    <a:lstStyle/>
                    <a:p>
                      <a:pPr algn="ctr"/>
                      <a:r>
                        <a:rPr lang="en-US" sz="2800" dirty="0">
                          <a:latin typeface="Times New Roman" panose="02020603050405020304" pitchFamily="18" charset="0"/>
                          <a:cs typeface="Times New Roman" panose="02020603050405020304" pitchFamily="18" charset="0"/>
                        </a:rPr>
                        <a:t>Total</a:t>
                      </a:r>
                    </a:p>
                  </a:txBody>
                  <a:tcPr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a:latin typeface="Times New Roman" panose="02020603050405020304" pitchFamily="18" charset="0"/>
                          <a:cs typeface="Times New Roman" panose="02020603050405020304" pitchFamily="18" charset="0"/>
                        </a:rPr>
                        <a:t>410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latin typeface="Times New Roman" panose="02020603050405020304" pitchFamily="18" charset="0"/>
                          <a:cs typeface="Times New Roman" panose="02020603050405020304" pitchFamily="18" charset="0"/>
                        </a:rPr>
                        <a:t>28.2</a:t>
                      </a:r>
                    </a:p>
                  </a:txBody>
                  <a:tcPr anchor="ctr">
                    <a:lnL w="12700" cap="flat" cmpd="sng" algn="ctr">
                      <a:solidFill>
                        <a:schemeClr val="tx1"/>
                      </a:solid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latin typeface="Times New Roman" panose="02020603050405020304" pitchFamily="18" charset="0"/>
                          <a:cs typeface="Times New Roman" panose="02020603050405020304" pitchFamily="18" charset="0"/>
                        </a:rPr>
                        <a:t>45.7</a:t>
                      </a: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latin typeface="Times New Roman" panose="02020603050405020304" pitchFamily="18" charset="0"/>
                          <a:cs typeface="Times New Roman" panose="02020603050405020304" pitchFamily="18" charset="0"/>
                        </a:rPr>
                        <a:t>5.9</a:t>
                      </a: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5441675"/>
                  </a:ext>
                </a:extLst>
              </a:tr>
            </a:tbl>
          </a:graphicData>
        </a:graphic>
      </p:graphicFrame>
    </p:spTree>
    <p:extLst>
      <p:ext uri="{BB962C8B-B14F-4D97-AF65-F5344CB8AC3E}">
        <p14:creationId xmlns:p14="http://schemas.microsoft.com/office/powerpoint/2010/main" val="120403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B18AF2A-A84B-E7E8-29BA-017EE4BB69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D27E31-ECEF-8157-B904-FAC8AF22B00B}"/>
              </a:ext>
            </a:extLst>
          </p:cNvPr>
          <p:cNvSpPr>
            <a:spLocks noGrp="1"/>
          </p:cNvSpPr>
          <p:nvPr>
            <p:ph type="title"/>
          </p:nvPr>
        </p:nvSpPr>
        <p:spPr>
          <a:xfrm>
            <a:off x="298578" y="0"/>
            <a:ext cx="11291595" cy="1325563"/>
          </a:xfrm>
        </p:spPr>
        <p:txBody>
          <a:bodyPr/>
          <a:lstStyle/>
          <a:p>
            <a:r>
              <a:rPr lang="en-US">
                <a:latin typeface="Times New Roman" panose="02020603050405020304" pitchFamily="18" charset="0"/>
                <a:cs typeface="Times New Roman" panose="02020603050405020304" pitchFamily="18" charset="0"/>
              </a:rPr>
              <a:t>Contributions</a:t>
            </a:r>
          </a:p>
        </p:txBody>
      </p:sp>
      <p:sp>
        <p:nvSpPr>
          <p:cNvPr id="3" name="Content Placeholder 2">
            <a:extLst>
              <a:ext uri="{FF2B5EF4-FFF2-40B4-BE49-F238E27FC236}">
                <a16:creationId xmlns:a16="http://schemas.microsoft.com/office/drawing/2014/main" id="{00116769-81B9-64E4-2DA1-55B3E86661A6}"/>
              </a:ext>
            </a:extLst>
          </p:cNvPr>
          <p:cNvSpPr>
            <a:spLocks noGrp="1"/>
          </p:cNvSpPr>
          <p:nvPr>
            <p:ph idx="1"/>
          </p:nvPr>
        </p:nvSpPr>
        <p:spPr>
          <a:xfrm>
            <a:off x="298579" y="1665287"/>
            <a:ext cx="11291596" cy="4418272"/>
          </a:xfrm>
        </p:spPr>
        <p:txBody>
          <a:bodyPr>
            <a:normAutofit/>
          </a:bodyPr>
          <a:lstStyle/>
          <a:p>
            <a:r>
              <a:rPr lang="en-US" sz="3200" dirty="0">
                <a:latin typeface="Times New Roman" panose="02020603050405020304" pitchFamily="18" charset="0"/>
                <a:cs typeface="Times New Roman" panose="02020603050405020304" pitchFamily="18" charset="0"/>
              </a:rPr>
              <a:t>The first work to check equivalence for graph and relational queries.</a:t>
            </a:r>
          </a:p>
          <a:p>
            <a:r>
              <a:rPr lang="en-US" sz="3200" dirty="0">
                <a:latin typeface="Times New Roman" panose="02020603050405020304" pitchFamily="18" charset="0"/>
                <a:cs typeface="Times New Roman" panose="02020603050405020304" pitchFamily="18" charset="0"/>
              </a:rPr>
              <a:t>Formally define equivalence between graph and relational queries</a:t>
            </a:r>
          </a:p>
          <a:p>
            <a:r>
              <a:rPr lang="en-US" sz="3200" dirty="0">
                <a:latin typeface="Times New Roman" panose="02020603050405020304" pitchFamily="18" charset="0"/>
                <a:cs typeface="Times New Roman" panose="02020603050405020304" pitchFamily="18" charset="0"/>
              </a:rPr>
              <a:t>We propose a correct-by-construction </a:t>
            </a:r>
            <a:r>
              <a:rPr lang="en-US" sz="3200" dirty="0" err="1">
                <a:latin typeface="Times New Roman" panose="02020603050405020304" pitchFamily="18" charset="0"/>
                <a:cs typeface="Times New Roman" panose="02020603050405020304" pitchFamily="18" charset="0"/>
              </a:rPr>
              <a:t>transpilation</a:t>
            </a:r>
            <a:r>
              <a:rPr lang="en-US" sz="3200" dirty="0">
                <a:latin typeface="Times New Roman" panose="02020603050405020304" pitchFamily="18" charset="0"/>
                <a:cs typeface="Times New Roman" panose="02020603050405020304" pitchFamily="18" charset="0"/>
              </a:rPr>
              <a:t> technique with soundness and completeness guarantees.</a:t>
            </a:r>
          </a:p>
          <a:p>
            <a:r>
              <a:rPr lang="en-US" sz="3200" dirty="0">
                <a:latin typeface="Times New Roman" panose="02020603050405020304" pitchFamily="18" charset="0"/>
                <a:cs typeface="Times New Roman" panose="02020603050405020304" pitchFamily="18" charset="0"/>
              </a:rPr>
              <a:t>The experimental results on real-world benchmark reveals our method is effective in verification and falsification.</a:t>
            </a:r>
          </a:p>
        </p:txBody>
      </p:sp>
      <p:sp>
        <p:nvSpPr>
          <p:cNvPr id="4" name="Slide Number Placeholder 3">
            <a:extLst>
              <a:ext uri="{FF2B5EF4-FFF2-40B4-BE49-F238E27FC236}">
                <a16:creationId xmlns:a16="http://schemas.microsoft.com/office/drawing/2014/main" id="{1705AC39-4558-D541-7D9A-615A48274154}"/>
              </a:ext>
            </a:extLst>
          </p:cNvPr>
          <p:cNvSpPr>
            <a:spLocks noGrp="1"/>
          </p:cNvSpPr>
          <p:nvPr>
            <p:ph type="sldNum" sz="quarter" idx="12"/>
          </p:nvPr>
        </p:nvSpPr>
        <p:spPr/>
        <p:txBody>
          <a:bodyPr/>
          <a:lstStyle/>
          <a:p>
            <a:fld id="{57F7F20E-81D6-3F40-8E47-D9C4E37B2262}" type="slidenum">
              <a:rPr lang="en-US" smtClean="0"/>
              <a:t>30</a:t>
            </a:fld>
            <a:endParaRPr lang="en-US"/>
          </a:p>
        </p:txBody>
      </p:sp>
    </p:spTree>
    <p:extLst>
      <p:ext uri="{BB962C8B-B14F-4D97-AF65-F5344CB8AC3E}">
        <p14:creationId xmlns:p14="http://schemas.microsoft.com/office/powerpoint/2010/main" val="3788923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C3DCFFE-F562-4036-42A4-F951A095B2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A5CB44-FA76-9695-5721-665F92E856F7}"/>
              </a:ext>
            </a:extLst>
          </p:cNvPr>
          <p:cNvSpPr>
            <a:spLocks noGrp="1"/>
          </p:cNvSpPr>
          <p:nvPr>
            <p:ph type="title"/>
          </p:nvPr>
        </p:nvSpPr>
        <p:spPr>
          <a:xfrm>
            <a:off x="298578" y="0"/>
            <a:ext cx="11291595" cy="1325563"/>
          </a:xfrm>
        </p:spPr>
        <p:txBody>
          <a:bodyPr/>
          <a:lstStyle/>
          <a:p>
            <a:r>
              <a:rPr lang="en-US">
                <a:latin typeface="Times New Roman" panose="02020603050405020304" pitchFamily="18" charset="0"/>
                <a:cs typeface="Times New Roman" panose="02020603050405020304" pitchFamily="18" charset="0"/>
              </a:rPr>
              <a:t>Execute graph query</a:t>
            </a:r>
          </a:p>
        </p:txBody>
      </p:sp>
      <p:sp>
        <p:nvSpPr>
          <p:cNvPr id="4" name="Slide Number Placeholder 3">
            <a:extLst>
              <a:ext uri="{FF2B5EF4-FFF2-40B4-BE49-F238E27FC236}">
                <a16:creationId xmlns:a16="http://schemas.microsoft.com/office/drawing/2014/main" id="{714A97FE-6232-51BD-21ED-ABA72688354D}"/>
              </a:ext>
            </a:extLst>
          </p:cNvPr>
          <p:cNvSpPr>
            <a:spLocks noGrp="1"/>
          </p:cNvSpPr>
          <p:nvPr>
            <p:ph type="sldNum" sz="quarter" idx="12"/>
          </p:nvPr>
        </p:nvSpPr>
        <p:spPr/>
        <p:txBody>
          <a:bodyPr/>
          <a:lstStyle/>
          <a:p>
            <a:fld id="{57F7F20E-81D6-3F40-8E47-D9C4E37B2262}" type="slidenum">
              <a:rPr lang="en-US" smtClean="0"/>
              <a:t>31</a:t>
            </a:fld>
            <a:endParaRPr lang="en-US"/>
          </a:p>
        </p:txBody>
      </p:sp>
      <p:grpSp>
        <p:nvGrpSpPr>
          <p:cNvPr id="99" name="Group 98">
            <a:extLst>
              <a:ext uri="{FF2B5EF4-FFF2-40B4-BE49-F238E27FC236}">
                <a16:creationId xmlns:a16="http://schemas.microsoft.com/office/drawing/2014/main" id="{72439D73-74A2-23FB-469C-F77A58BEBC79}"/>
              </a:ext>
            </a:extLst>
          </p:cNvPr>
          <p:cNvGrpSpPr/>
          <p:nvPr/>
        </p:nvGrpSpPr>
        <p:grpSpPr>
          <a:xfrm>
            <a:off x="5420387" y="331361"/>
            <a:ext cx="6177502" cy="3655061"/>
            <a:chOff x="4642919" y="331361"/>
            <a:chExt cx="6177502" cy="3655061"/>
          </a:xfrm>
        </p:grpSpPr>
        <p:sp>
          <p:nvSpPr>
            <p:cNvPr id="97" name="Rounded Rectangle 96">
              <a:extLst>
                <a:ext uri="{FF2B5EF4-FFF2-40B4-BE49-F238E27FC236}">
                  <a16:creationId xmlns:a16="http://schemas.microsoft.com/office/drawing/2014/main" id="{CA998AB1-5968-EC7F-4343-B23457DC1656}"/>
                </a:ext>
              </a:extLst>
            </p:cNvPr>
            <p:cNvSpPr/>
            <p:nvPr/>
          </p:nvSpPr>
          <p:spPr>
            <a:xfrm>
              <a:off x="5160141" y="559399"/>
              <a:ext cx="5329183" cy="884178"/>
            </a:xfrm>
            <a:prstGeom prst="roundRect">
              <a:avLst>
                <a:gd name="adj" fmla="val 9184"/>
              </a:avLst>
            </a:prstGeom>
            <a:solidFill>
              <a:schemeClr val="accent1">
                <a:lumMod val="20000"/>
                <a:lumOff val="8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843C74B4-9B0E-BC73-3B9A-EE97A82B7E61}"/>
                </a:ext>
              </a:extLst>
            </p:cNvPr>
            <p:cNvGrpSpPr/>
            <p:nvPr/>
          </p:nvGrpSpPr>
          <p:grpSpPr>
            <a:xfrm>
              <a:off x="6252688" y="1598462"/>
              <a:ext cx="2866480" cy="2387960"/>
              <a:chOff x="7880268" y="1948202"/>
              <a:chExt cx="2866480" cy="2387960"/>
            </a:xfrm>
          </p:grpSpPr>
          <p:grpSp>
            <p:nvGrpSpPr>
              <p:cNvPr id="28" name="Group 27">
                <a:extLst>
                  <a:ext uri="{FF2B5EF4-FFF2-40B4-BE49-F238E27FC236}">
                    <a16:creationId xmlns:a16="http://schemas.microsoft.com/office/drawing/2014/main" id="{DAC72A29-1355-85B7-9D84-78C0462273BC}"/>
                  </a:ext>
                </a:extLst>
              </p:cNvPr>
              <p:cNvGrpSpPr/>
              <p:nvPr/>
            </p:nvGrpSpPr>
            <p:grpSpPr>
              <a:xfrm>
                <a:off x="7880268" y="2521838"/>
                <a:ext cx="2527484" cy="1814324"/>
                <a:chOff x="7508240" y="1864962"/>
                <a:chExt cx="2527484" cy="1814324"/>
              </a:xfrm>
            </p:grpSpPr>
            <p:grpSp>
              <p:nvGrpSpPr>
                <p:cNvPr id="32" name="Group 31">
                  <a:extLst>
                    <a:ext uri="{FF2B5EF4-FFF2-40B4-BE49-F238E27FC236}">
                      <a16:creationId xmlns:a16="http://schemas.microsoft.com/office/drawing/2014/main" id="{115BA490-952F-CCEF-CAFF-A4EEE76F41D4}"/>
                    </a:ext>
                  </a:extLst>
                </p:cNvPr>
                <p:cNvGrpSpPr/>
                <p:nvPr/>
              </p:nvGrpSpPr>
              <p:grpSpPr>
                <a:xfrm>
                  <a:off x="7508240" y="1864962"/>
                  <a:ext cx="931238" cy="818643"/>
                  <a:chOff x="242280" y="4679956"/>
                  <a:chExt cx="931238" cy="818643"/>
                </a:xfrm>
              </p:grpSpPr>
              <p:sp>
                <p:nvSpPr>
                  <p:cNvPr id="44" name="Oval 43">
                    <a:extLst>
                      <a:ext uri="{FF2B5EF4-FFF2-40B4-BE49-F238E27FC236}">
                        <a16:creationId xmlns:a16="http://schemas.microsoft.com/office/drawing/2014/main" id="{95CE594D-7FCF-55CC-7033-9F383D8A88A5}"/>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45" name="Content Placeholder 2">
                    <a:extLst>
                      <a:ext uri="{FF2B5EF4-FFF2-40B4-BE49-F238E27FC236}">
                        <a16:creationId xmlns:a16="http://schemas.microsoft.com/office/drawing/2014/main" id="{87960E99-7996-E525-15FE-62691B0E07D7}"/>
                      </a:ext>
                    </a:extLst>
                  </p:cNvPr>
                  <p:cNvSpPr txBox="1">
                    <a:spLocks/>
                  </p:cNvSpPr>
                  <p:nvPr/>
                </p:nvSpPr>
                <p:spPr>
                  <a:xfrm>
                    <a:off x="242280" y="4852263"/>
                    <a:ext cx="931238" cy="474029"/>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Times New Roman" panose="02020603050405020304" pitchFamily="18" charset="0"/>
                        <a:cs typeface="Times New Roman" panose="02020603050405020304" pitchFamily="18" charset="0"/>
                      </a:rPr>
                      <a:t>Alice</a:t>
                    </a:r>
                    <a:endParaRPr lang="en-US">
                      <a:latin typeface="Times New Roman" panose="02020603050405020304" pitchFamily="18" charset="0"/>
                      <a:cs typeface="Times New Roman" panose="02020603050405020304" pitchFamily="18" charset="0"/>
                    </a:endParaRPr>
                  </a:p>
                </p:txBody>
              </p:sp>
            </p:grpSp>
            <p:cxnSp>
              <p:nvCxnSpPr>
                <p:cNvPr id="33" name="Straight Arrow Connector 32">
                  <a:extLst>
                    <a:ext uri="{FF2B5EF4-FFF2-40B4-BE49-F238E27FC236}">
                      <a16:creationId xmlns:a16="http://schemas.microsoft.com/office/drawing/2014/main" id="{A048C9A2-1328-9AAF-E812-60F8D5DD357D}"/>
                    </a:ext>
                  </a:extLst>
                </p:cNvPr>
                <p:cNvCxnSpPr>
                  <a:cxnSpLocks/>
                  <a:stCxn id="44" idx="6"/>
                  <a:endCxn id="40" idx="2"/>
                </p:cNvCxnSpPr>
                <p:nvPr/>
              </p:nvCxnSpPr>
              <p:spPr>
                <a:xfrm>
                  <a:off x="8383181" y="2274284"/>
                  <a:ext cx="77760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5A3BE4CB-5F73-9E7E-DF4B-3E011A991632}"/>
                    </a:ext>
                  </a:extLst>
                </p:cNvPr>
                <p:cNvGrpSpPr/>
                <p:nvPr/>
              </p:nvGrpSpPr>
              <p:grpSpPr>
                <a:xfrm>
                  <a:off x="7508240" y="2860643"/>
                  <a:ext cx="931238" cy="818643"/>
                  <a:chOff x="242280" y="4679956"/>
                  <a:chExt cx="931238" cy="818643"/>
                </a:xfrm>
              </p:grpSpPr>
              <p:sp>
                <p:nvSpPr>
                  <p:cNvPr id="42" name="Oval 41">
                    <a:extLst>
                      <a:ext uri="{FF2B5EF4-FFF2-40B4-BE49-F238E27FC236}">
                        <a16:creationId xmlns:a16="http://schemas.microsoft.com/office/drawing/2014/main" id="{35E11C6A-FD16-3926-27D9-490931DD6633}"/>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43" name="Content Placeholder 2">
                    <a:extLst>
                      <a:ext uri="{FF2B5EF4-FFF2-40B4-BE49-F238E27FC236}">
                        <a16:creationId xmlns:a16="http://schemas.microsoft.com/office/drawing/2014/main" id="{DC9A8EA1-25A6-E3EA-4DD8-00C69C9C1F1E}"/>
                      </a:ext>
                    </a:extLst>
                  </p:cNvPr>
                  <p:cNvSpPr txBox="1">
                    <a:spLocks/>
                  </p:cNvSpPr>
                  <p:nvPr/>
                </p:nvSpPr>
                <p:spPr>
                  <a:xfrm>
                    <a:off x="242280" y="4852263"/>
                    <a:ext cx="931238" cy="474029"/>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Times New Roman" panose="02020603050405020304" pitchFamily="18" charset="0"/>
                        <a:cs typeface="Times New Roman" panose="02020603050405020304" pitchFamily="18" charset="0"/>
                      </a:rPr>
                      <a:t>Bob</a:t>
                    </a:r>
                    <a:endParaRPr lang="en-US">
                      <a:latin typeface="Times New Roman" panose="02020603050405020304" pitchFamily="18" charset="0"/>
                      <a:cs typeface="Times New Roman" panose="02020603050405020304" pitchFamily="18" charset="0"/>
                    </a:endParaRPr>
                  </a:p>
                </p:txBody>
              </p:sp>
            </p:grpSp>
            <p:grpSp>
              <p:nvGrpSpPr>
                <p:cNvPr id="35" name="Group 34">
                  <a:extLst>
                    <a:ext uri="{FF2B5EF4-FFF2-40B4-BE49-F238E27FC236}">
                      <a16:creationId xmlns:a16="http://schemas.microsoft.com/office/drawing/2014/main" id="{7AA217F1-758F-5735-9EAA-9F116DD37676}"/>
                    </a:ext>
                  </a:extLst>
                </p:cNvPr>
                <p:cNvGrpSpPr/>
                <p:nvPr/>
              </p:nvGrpSpPr>
              <p:grpSpPr>
                <a:xfrm>
                  <a:off x="9104486" y="1864962"/>
                  <a:ext cx="931238" cy="818643"/>
                  <a:chOff x="242280" y="4679956"/>
                  <a:chExt cx="931238" cy="818643"/>
                </a:xfrm>
              </p:grpSpPr>
              <p:sp>
                <p:nvSpPr>
                  <p:cNvPr id="40" name="Oval 39">
                    <a:extLst>
                      <a:ext uri="{FF2B5EF4-FFF2-40B4-BE49-F238E27FC236}">
                        <a16:creationId xmlns:a16="http://schemas.microsoft.com/office/drawing/2014/main" id="{80F4C5DD-F0A6-AEA4-F125-E8A2665D762F}"/>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41" name="Content Placeholder 2">
                    <a:extLst>
                      <a:ext uri="{FF2B5EF4-FFF2-40B4-BE49-F238E27FC236}">
                        <a16:creationId xmlns:a16="http://schemas.microsoft.com/office/drawing/2014/main" id="{2092077A-E1CA-AE41-5BE8-F49B92305606}"/>
                      </a:ext>
                    </a:extLst>
                  </p:cNvPr>
                  <p:cNvSpPr txBox="1">
                    <a:spLocks/>
                  </p:cNvSpPr>
                  <p:nvPr/>
                </p:nvSpPr>
                <p:spPr>
                  <a:xfrm>
                    <a:off x="242280" y="4852263"/>
                    <a:ext cx="931238" cy="474029"/>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Times New Roman" panose="02020603050405020304" pitchFamily="18" charset="0"/>
                        <a:cs typeface="Times New Roman" panose="02020603050405020304" pitchFamily="18" charset="0"/>
                      </a:rPr>
                      <a:t>IT</a:t>
                    </a:r>
                    <a:endParaRPr lang="en-US">
                      <a:latin typeface="Times New Roman" panose="02020603050405020304" pitchFamily="18" charset="0"/>
                      <a:cs typeface="Times New Roman" panose="02020603050405020304" pitchFamily="18" charset="0"/>
                    </a:endParaRPr>
                  </a:p>
                </p:txBody>
              </p:sp>
            </p:grpSp>
            <p:grpSp>
              <p:nvGrpSpPr>
                <p:cNvPr id="36" name="Group 35">
                  <a:extLst>
                    <a:ext uri="{FF2B5EF4-FFF2-40B4-BE49-F238E27FC236}">
                      <a16:creationId xmlns:a16="http://schemas.microsoft.com/office/drawing/2014/main" id="{3FA23AA0-C335-12D4-5AAA-3095DF9D522D}"/>
                    </a:ext>
                  </a:extLst>
                </p:cNvPr>
                <p:cNvGrpSpPr/>
                <p:nvPr/>
              </p:nvGrpSpPr>
              <p:grpSpPr>
                <a:xfrm>
                  <a:off x="9104486" y="2860643"/>
                  <a:ext cx="931238" cy="818643"/>
                  <a:chOff x="242280" y="4679956"/>
                  <a:chExt cx="931238" cy="818643"/>
                </a:xfrm>
              </p:grpSpPr>
              <p:sp>
                <p:nvSpPr>
                  <p:cNvPr id="38" name="Oval 37">
                    <a:extLst>
                      <a:ext uri="{FF2B5EF4-FFF2-40B4-BE49-F238E27FC236}">
                        <a16:creationId xmlns:a16="http://schemas.microsoft.com/office/drawing/2014/main" id="{361028FD-9468-8BCE-982E-B9DE0D170A37}"/>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39" name="Content Placeholder 2">
                    <a:extLst>
                      <a:ext uri="{FF2B5EF4-FFF2-40B4-BE49-F238E27FC236}">
                        <a16:creationId xmlns:a16="http://schemas.microsoft.com/office/drawing/2014/main" id="{670EB9B6-5BE5-8935-E026-628FBDD59BF3}"/>
                      </a:ext>
                    </a:extLst>
                  </p:cNvPr>
                  <p:cNvSpPr txBox="1">
                    <a:spLocks/>
                  </p:cNvSpPr>
                  <p:nvPr/>
                </p:nvSpPr>
                <p:spPr>
                  <a:xfrm>
                    <a:off x="242280" y="4852263"/>
                    <a:ext cx="931238" cy="474029"/>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Times New Roman" panose="02020603050405020304" pitchFamily="18" charset="0"/>
                        <a:cs typeface="Times New Roman" panose="02020603050405020304" pitchFamily="18" charset="0"/>
                      </a:rPr>
                      <a:t>IT</a:t>
                    </a:r>
                    <a:endParaRPr lang="en-US">
                      <a:latin typeface="Times New Roman" panose="02020603050405020304" pitchFamily="18" charset="0"/>
                      <a:cs typeface="Times New Roman" panose="02020603050405020304" pitchFamily="18" charset="0"/>
                    </a:endParaRPr>
                  </a:p>
                </p:txBody>
              </p:sp>
            </p:grpSp>
            <p:cxnSp>
              <p:nvCxnSpPr>
                <p:cNvPr id="37" name="Straight Arrow Connector 36">
                  <a:extLst>
                    <a:ext uri="{FF2B5EF4-FFF2-40B4-BE49-F238E27FC236}">
                      <a16:creationId xmlns:a16="http://schemas.microsoft.com/office/drawing/2014/main" id="{0C096721-5F04-1243-28EE-CC4B65FC5311}"/>
                    </a:ext>
                  </a:extLst>
                </p:cNvPr>
                <p:cNvCxnSpPr>
                  <a:cxnSpLocks/>
                  <a:stCxn id="42" idx="6"/>
                  <a:endCxn id="38" idx="2"/>
                </p:cNvCxnSpPr>
                <p:nvPr/>
              </p:nvCxnSpPr>
              <p:spPr>
                <a:xfrm>
                  <a:off x="8383181" y="3269965"/>
                  <a:ext cx="77760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9" name="Content Placeholder 2">
                <a:extLst>
                  <a:ext uri="{FF2B5EF4-FFF2-40B4-BE49-F238E27FC236}">
                    <a16:creationId xmlns:a16="http://schemas.microsoft.com/office/drawing/2014/main" id="{12E42E03-5628-49B8-5BE6-FDBB7673662B}"/>
                  </a:ext>
                </a:extLst>
              </p:cNvPr>
              <p:cNvSpPr txBox="1">
                <a:spLocks/>
              </p:cNvSpPr>
              <p:nvPr/>
            </p:nvSpPr>
            <p:spPr>
              <a:xfrm>
                <a:off x="7936829" y="1954553"/>
                <a:ext cx="1270234"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Times New Roman" panose="02020603050405020304" pitchFamily="18" charset="0"/>
                    <a:cs typeface="Times New Roman" panose="02020603050405020304" pitchFamily="18" charset="0"/>
                  </a:rPr>
                  <a:t>EMP</a:t>
                </a:r>
                <a:endParaRPr lang="en-US">
                  <a:latin typeface="Times New Roman" panose="02020603050405020304" pitchFamily="18" charset="0"/>
                  <a:cs typeface="Times New Roman" panose="02020603050405020304" pitchFamily="18" charset="0"/>
                </a:endParaRPr>
              </a:p>
            </p:txBody>
          </p:sp>
          <p:sp>
            <p:nvSpPr>
              <p:cNvPr id="30" name="Content Placeholder 2">
                <a:extLst>
                  <a:ext uri="{FF2B5EF4-FFF2-40B4-BE49-F238E27FC236}">
                    <a16:creationId xmlns:a16="http://schemas.microsoft.com/office/drawing/2014/main" id="{F312601D-D7DD-23A7-7041-D23C889F7140}"/>
                  </a:ext>
                </a:extLst>
              </p:cNvPr>
              <p:cNvSpPr txBox="1">
                <a:spLocks/>
              </p:cNvSpPr>
              <p:nvPr/>
            </p:nvSpPr>
            <p:spPr>
              <a:xfrm>
                <a:off x="9476514" y="1948202"/>
                <a:ext cx="1270234"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Times New Roman" panose="02020603050405020304" pitchFamily="18" charset="0"/>
                    <a:cs typeface="Times New Roman" panose="02020603050405020304" pitchFamily="18" charset="0"/>
                  </a:rPr>
                  <a:t>DEPT</a:t>
                </a:r>
                <a:endParaRPr lang="en-US">
                  <a:latin typeface="Times New Roman" panose="02020603050405020304" pitchFamily="18" charset="0"/>
                  <a:cs typeface="Times New Roman" panose="02020603050405020304" pitchFamily="18" charset="0"/>
                </a:endParaRPr>
              </a:p>
            </p:txBody>
          </p:sp>
          <p:sp>
            <p:nvSpPr>
              <p:cNvPr id="31" name="Content Placeholder 2">
                <a:extLst>
                  <a:ext uri="{FF2B5EF4-FFF2-40B4-BE49-F238E27FC236}">
                    <a16:creationId xmlns:a16="http://schemas.microsoft.com/office/drawing/2014/main" id="{175704DC-B335-29E4-96B0-34ADC507CB80}"/>
                  </a:ext>
                </a:extLst>
              </p:cNvPr>
              <p:cNvSpPr txBox="1">
                <a:spLocks/>
              </p:cNvSpPr>
              <p:nvPr/>
            </p:nvSpPr>
            <p:spPr>
              <a:xfrm>
                <a:off x="8519333" y="2463481"/>
                <a:ext cx="1270234" cy="474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2000">
                    <a:latin typeface="Times New Roman" panose="02020603050405020304" pitchFamily="18" charset="0"/>
                    <a:cs typeface="Times New Roman" panose="02020603050405020304" pitchFamily="18" charset="0"/>
                  </a:rPr>
                  <a:t>WORK</a:t>
                </a:r>
                <a:endParaRPr lang="en-US" sz="2000">
                  <a:latin typeface="Times New Roman" panose="02020603050405020304" pitchFamily="18" charset="0"/>
                  <a:cs typeface="Times New Roman" panose="02020603050405020304" pitchFamily="18" charset="0"/>
                </a:endParaRPr>
              </a:p>
            </p:txBody>
          </p:sp>
        </p:grpSp>
        <p:grpSp>
          <p:nvGrpSpPr>
            <p:cNvPr id="48" name="Group 47">
              <a:extLst>
                <a:ext uri="{FF2B5EF4-FFF2-40B4-BE49-F238E27FC236}">
                  <a16:creationId xmlns:a16="http://schemas.microsoft.com/office/drawing/2014/main" id="{1901DCCD-7456-9AFE-C0E7-DF2BEA2B47AA}"/>
                </a:ext>
              </a:extLst>
            </p:cNvPr>
            <p:cNvGrpSpPr/>
            <p:nvPr/>
          </p:nvGrpSpPr>
          <p:grpSpPr>
            <a:xfrm>
              <a:off x="4642919" y="331361"/>
              <a:ext cx="6177502" cy="1142024"/>
              <a:chOff x="4642919" y="331361"/>
              <a:chExt cx="6177502" cy="1142024"/>
            </a:xfrm>
          </p:grpSpPr>
          <p:sp>
            <p:nvSpPr>
              <p:cNvPr id="5" name="Content Placeholder 2">
                <a:extLst>
                  <a:ext uri="{FF2B5EF4-FFF2-40B4-BE49-F238E27FC236}">
                    <a16:creationId xmlns:a16="http://schemas.microsoft.com/office/drawing/2014/main" id="{6AC50B97-BD47-9D80-0661-EC01EEF19AFE}"/>
                  </a:ext>
                </a:extLst>
              </p:cNvPr>
              <p:cNvSpPr txBox="1">
                <a:spLocks/>
              </p:cNvSpPr>
              <p:nvPr/>
            </p:nvSpPr>
            <p:spPr>
              <a:xfrm>
                <a:off x="5145908" y="589208"/>
                <a:ext cx="5674513" cy="884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a:latin typeface="Consolas" panose="020B0609020204030204" pitchFamily="49" charset="0"/>
                    <a:cs typeface="Consolas" panose="020B0609020204030204" pitchFamily="49" charset="0"/>
                  </a:rPr>
                  <a:t>MATCH</a:t>
                </a:r>
                <a:r>
                  <a:rPr lang="en-US" sz="2400">
                    <a:latin typeface="Consolas" panose="020B0609020204030204" pitchFamily="49" charset="0"/>
                    <a:cs typeface="Consolas" panose="020B0609020204030204" pitchFamily="49" charset="0"/>
                  </a:rPr>
                  <a:t> (</a:t>
                </a:r>
                <a:r>
                  <a:rPr lang="en-US" sz="2400" err="1">
                    <a:latin typeface="Consolas" panose="020B0609020204030204" pitchFamily="49" charset="0"/>
                    <a:cs typeface="Consolas" panose="020B0609020204030204" pitchFamily="49" charset="0"/>
                  </a:rPr>
                  <a:t>e:EMP</a:t>
                </a:r>
                <a:r>
                  <a:rPr lang="en-US" sz="2400">
                    <a:latin typeface="Consolas" panose="020B0609020204030204" pitchFamily="49" charset="0"/>
                    <a:cs typeface="Consolas" panose="020B0609020204030204" pitchFamily="49" charset="0"/>
                  </a:rPr>
                  <a:t>)-[:WORK]-&gt;(</a:t>
                </a:r>
                <a:r>
                  <a:rPr lang="en-US" sz="2400" err="1">
                    <a:latin typeface="Consolas" panose="020B0609020204030204" pitchFamily="49" charset="0"/>
                    <a:cs typeface="Consolas" panose="020B0609020204030204" pitchFamily="49" charset="0"/>
                  </a:rPr>
                  <a:t>d:DEPT</a:t>
                </a:r>
                <a:r>
                  <a:rPr lang="en-US" sz="2400">
                    <a:latin typeface="Consolas" panose="020B0609020204030204" pitchFamily="49" charset="0"/>
                    <a:cs typeface="Consolas" panose="020B0609020204030204" pitchFamily="49" charset="0"/>
                  </a:rPr>
                  <a:t>)</a:t>
                </a:r>
              </a:p>
              <a:p>
                <a:pPr marL="0" indent="0">
                  <a:buNone/>
                </a:pPr>
                <a:r>
                  <a:rPr lang="en-US" sz="2400" b="1">
                    <a:latin typeface="Consolas" panose="020B0609020204030204" pitchFamily="49" charset="0"/>
                    <a:cs typeface="Consolas" panose="020B0609020204030204" pitchFamily="49" charset="0"/>
                  </a:rPr>
                  <a:t>WHERE</a:t>
                </a:r>
                <a:r>
                  <a:rPr lang="en-US" sz="2400">
                    <a:latin typeface="Consolas" panose="020B0609020204030204" pitchFamily="49" charset="0"/>
                    <a:cs typeface="Consolas" panose="020B0609020204030204" pitchFamily="49" charset="0"/>
                  </a:rPr>
                  <a:t> </a:t>
                </a:r>
                <a:r>
                  <a:rPr lang="en-US" sz="2400" err="1">
                    <a:latin typeface="Consolas" panose="020B0609020204030204" pitchFamily="49" charset="0"/>
                    <a:cs typeface="Consolas" panose="020B0609020204030204" pitchFamily="49" charset="0"/>
                  </a:rPr>
                  <a:t>d.name</a:t>
                </a:r>
                <a:r>
                  <a:rPr lang="en-US" sz="2400">
                    <a:latin typeface="Consolas" panose="020B0609020204030204" pitchFamily="49" charset="0"/>
                    <a:cs typeface="Consolas" panose="020B0609020204030204" pitchFamily="49" charset="0"/>
                  </a:rPr>
                  <a:t> = “IT”</a:t>
                </a:r>
              </a:p>
            </p:txBody>
          </p:sp>
          <p:pic>
            <p:nvPicPr>
              <p:cNvPr id="47" name="Picture 46">
                <a:extLst>
                  <a:ext uri="{FF2B5EF4-FFF2-40B4-BE49-F238E27FC236}">
                    <a16:creationId xmlns:a16="http://schemas.microsoft.com/office/drawing/2014/main" id="{AC9A93C3-6763-8215-3B6E-468F24B3DF15}"/>
                  </a:ext>
                </a:extLst>
              </p:cNvPr>
              <p:cNvPicPr>
                <a:picLocks noChangeAspect="1"/>
              </p:cNvPicPr>
              <p:nvPr/>
            </p:nvPicPr>
            <p:blipFill>
              <a:blip r:embed="rId3"/>
              <a:stretch>
                <a:fillRect/>
              </a:stretch>
            </p:blipFill>
            <p:spPr>
              <a:xfrm>
                <a:off x="4642919" y="331361"/>
                <a:ext cx="515696" cy="515696"/>
              </a:xfrm>
              <a:prstGeom prst="rect">
                <a:avLst/>
              </a:prstGeom>
            </p:spPr>
          </p:pic>
        </p:grpSp>
      </p:grpSp>
      <p:grpSp>
        <p:nvGrpSpPr>
          <p:cNvPr id="100" name="Group 99">
            <a:extLst>
              <a:ext uri="{FF2B5EF4-FFF2-40B4-BE49-F238E27FC236}">
                <a16:creationId xmlns:a16="http://schemas.microsoft.com/office/drawing/2014/main" id="{3F90786E-6A63-81CC-F736-BD5B73ABDA19}"/>
              </a:ext>
            </a:extLst>
          </p:cNvPr>
          <p:cNvGrpSpPr/>
          <p:nvPr/>
        </p:nvGrpSpPr>
        <p:grpSpPr>
          <a:xfrm>
            <a:off x="5420387" y="4358317"/>
            <a:ext cx="6177502" cy="773544"/>
            <a:chOff x="4642919" y="4358317"/>
            <a:chExt cx="6177502" cy="773544"/>
          </a:xfrm>
        </p:grpSpPr>
        <p:sp>
          <p:nvSpPr>
            <p:cNvPr id="98" name="Rounded Rectangle 97">
              <a:extLst>
                <a:ext uri="{FF2B5EF4-FFF2-40B4-BE49-F238E27FC236}">
                  <a16:creationId xmlns:a16="http://schemas.microsoft.com/office/drawing/2014/main" id="{89A3D064-A1BB-8B36-659D-B50457576403}"/>
                </a:ext>
              </a:extLst>
            </p:cNvPr>
            <p:cNvSpPr/>
            <p:nvPr/>
          </p:nvSpPr>
          <p:spPr>
            <a:xfrm>
              <a:off x="5158615" y="4596515"/>
              <a:ext cx="5330710" cy="515693"/>
            </a:xfrm>
            <a:prstGeom prst="roundRect">
              <a:avLst>
                <a:gd name="adj" fmla="val 9184"/>
              </a:avLst>
            </a:prstGeom>
            <a:solidFill>
              <a:schemeClr val="accent1">
                <a:lumMod val="20000"/>
                <a:lumOff val="8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DBE102A5-EAFA-284C-6D86-4614D13C2831}"/>
                </a:ext>
              </a:extLst>
            </p:cNvPr>
            <p:cNvGrpSpPr/>
            <p:nvPr/>
          </p:nvGrpSpPr>
          <p:grpSpPr>
            <a:xfrm>
              <a:off x="4642919" y="4358317"/>
              <a:ext cx="6177502" cy="773544"/>
              <a:chOff x="4642919" y="331361"/>
              <a:chExt cx="6177502" cy="773544"/>
            </a:xfrm>
          </p:grpSpPr>
          <p:sp>
            <p:nvSpPr>
              <p:cNvPr id="50" name="Content Placeholder 2">
                <a:extLst>
                  <a:ext uri="{FF2B5EF4-FFF2-40B4-BE49-F238E27FC236}">
                    <a16:creationId xmlns:a16="http://schemas.microsoft.com/office/drawing/2014/main" id="{F635B358-E705-B505-2D6C-4D5D0A466EC0}"/>
                  </a:ext>
                </a:extLst>
              </p:cNvPr>
              <p:cNvSpPr txBox="1">
                <a:spLocks/>
              </p:cNvSpPr>
              <p:nvPr/>
            </p:nvSpPr>
            <p:spPr>
              <a:xfrm>
                <a:off x="5145908" y="589209"/>
                <a:ext cx="5674513" cy="515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latin typeface="Consolas" panose="020B0609020204030204" pitchFamily="49" charset="0"/>
                    <a:cs typeface="Consolas" panose="020B0609020204030204" pitchFamily="49" charset="0"/>
                  </a:rPr>
                  <a:t>RETURN</a:t>
                </a:r>
                <a:r>
                  <a:rPr lang="en-US" sz="2400">
                    <a:latin typeface="Consolas" panose="020B0609020204030204" pitchFamily="49" charset="0"/>
                    <a:cs typeface="Consolas" panose="020B0609020204030204" pitchFamily="49" charset="0"/>
                  </a:rPr>
                  <a:t> COUNT(</a:t>
                </a:r>
                <a:r>
                  <a:rPr lang="en-US" sz="2400" err="1">
                    <a:latin typeface="Consolas" panose="020B0609020204030204" pitchFamily="49" charset="0"/>
                    <a:cs typeface="Consolas" panose="020B0609020204030204" pitchFamily="49" charset="0"/>
                  </a:rPr>
                  <a:t>e.id</a:t>
                </a:r>
                <a:r>
                  <a:rPr lang="en-US" sz="2400">
                    <a:latin typeface="Consolas" panose="020B0609020204030204" pitchFamily="49" charset="0"/>
                    <a:cs typeface="Consolas" panose="020B0609020204030204" pitchFamily="49" charset="0"/>
                  </a:rPr>
                  <a:t>)</a:t>
                </a:r>
              </a:p>
            </p:txBody>
          </p:sp>
          <p:pic>
            <p:nvPicPr>
              <p:cNvPr id="51" name="Picture 50">
                <a:extLst>
                  <a:ext uri="{FF2B5EF4-FFF2-40B4-BE49-F238E27FC236}">
                    <a16:creationId xmlns:a16="http://schemas.microsoft.com/office/drawing/2014/main" id="{0843B6CB-C3E3-FFCE-00B0-EBCBBB6E5DD5}"/>
                  </a:ext>
                </a:extLst>
              </p:cNvPr>
              <p:cNvPicPr>
                <a:picLocks noChangeAspect="1"/>
              </p:cNvPicPr>
              <p:nvPr/>
            </p:nvPicPr>
            <p:blipFill>
              <a:blip r:embed="rId3"/>
              <a:stretch>
                <a:fillRect/>
              </a:stretch>
            </p:blipFill>
            <p:spPr>
              <a:xfrm>
                <a:off x="4642919" y="331361"/>
                <a:ext cx="515696" cy="515696"/>
              </a:xfrm>
              <a:prstGeom prst="rect">
                <a:avLst/>
              </a:prstGeom>
            </p:spPr>
          </p:pic>
        </p:grpSp>
      </p:grpSp>
      <p:grpSp>
        <p:nvGrpSpPr>
          <p:cNvPr id="95" name="Group 94">
            <a:extLst>
              <a:ext uri="{FF2B5EF4-FFF2-40B4-BE49-F238E27FC236}">
                <a16:creationId xmlns:a16="http://schemas.microsoft.com/office/drawing/2014/main" id="{A924FFB0-A6CB-3308-0931-29CF24D62AEE}"/>
              </a:ext>
            </a:extLst>
          </p:cNvPr>
          <p:cNvGrpSpPr/>
          <p:nvPr/>
        </p:nvGrpSpPr>
        <p:grpSpPr>
          <a:xfrm>
            <a:off x="7086055" y="5436071"/>
            <a:ext cx="2234400" cy="995680"/>
            <a:chOff x="6308587" y="5436071"/>
            <a:chExt cx="2234400" cy="995680"/>
          </a:xfrm>
        </p:grpSpPr>
        <p:sp>
          <p:nvSpPr>
            <p:cNvPr id="68" name="Rectangle 67">
              <a:extLst>
                <a:ext uri="{FF2B5EF4-FFF2-40B4-BE49-F238E27FC236}">
                  <a16:creationId xmlns:a16="http://schemas.microsoft.com/office/drawing/2014/main" id="{260D77BE-0E71-EA20-5321-46628FC4F4C5}"/>
                </a:ext>
              </a:extLst>
            </p:cNvPr>
            <p:cNvSpPr/>
            <p:nvPr/>
          </p:nvSpPr>
          <p:spPr>
            <a:xfrm>
              <a:off x="6308587" y="5436071"/>
              <a:ext cx="22344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COUNT(</a:t>
              </a:r>
              <a:r>
                <a:rPr lang="en-US" sz="2800" err="1">
                  <a:solidFill>
                    <a:schemeClr val="tx1"/>
                  </a:solidFill>
                  <a:latin typeface="Times New Roman" panose="02020603050405020304" pitchFamily="18" charset="0"/>
                  <a:cs typeface="Times New Roman" panose="02020603050405020304" pitchFamily="18" charset="0"/>
                </a:rPr>
                <a:t>e.id</a:t>
              </a:r>
              <a:r>
                <a:rPr lang="en-US" sz="2800">
                  <a:solidFill>
                    <a:schemeClr val="tx1"/>
                  </a:solidFill>
                  <a:latin typeface="Times New Roman" panose="02020603050405020304" pitchFamily="18" charset="0"/>
                  <a:cs typeface="Times New Roman" panose="02020603050405020304" pitchFamily="18" charset="0"/>
                </a:rPr>
                <a:t>)</a:t>
              </a:r>
            </a:p>
          </p:txBody>
        </p:sp>
        <p:sp>
          <p:nvSpPr>
            <p:cNvPr id="94" name="Rectangle 93">
              <a:extLst>
                <a:ext uri="{FF2B5EF4-FFF2-40B4-BE49-F238E27FC236}">
                  <a16:creationId xmlns:a16="http://schemas.microsoft.com/office/drawing/2014/main" id="{D04B7E2A-0299-3BAE-2A5B-3F64670CFE4F}"/>
                </a:ext>
              </a:extLst>
            </p:cNvPr>
            <p:cNvSpPr/>
            <p:nvPr/>
          </p:nvSpPr>
          <p:spPr>
            <a:xfrm>
              <a:off x="6308587" y="5933911"/>
              <a:ext cx="22344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2</a:t>
              </a:r>
            </a:p>
          </p:txBody>
        </p:sp>
      </p:grpSp>
      <p:sp>
        <p:nvSpPr>
          <p:cNvPr id="96" name="Rounded Rectangle 95">
            <a:extLst>
              <a:ext uri="{FF2B5EF4-FFF2-40B4-BE49-F238E27FC236}">
                <a16:creationId xmlns:a16="http://schemas.microsoft.com/office/drawing/2014/main" id="{521EA95B-9243-1207-43EB-C1CF601C0282}"/>
              </a:ext>
            </a:extLst>
          </p:cNvPr>
          <p:cNvSpPr/>
          <p:nvPr/>
        </p:nvSpPr>
        <p:spPr>
          <a:xfrm>
            <a:off x="6817266" y="2011366"/>
            <a:ext cx="1350914" cy="2230704"/>
          </a:xfrm>
          <a:prstGeom prst="roundRect">
            <a:avLst/>
          </a:prstGeom>
          <a:noFill/>
          <a:ln w="38100">
            <a:solidFill>
              <a:srgbClr val="FF0000"/>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8F993129-4261-51EF-E031-8D4953481431}"/>
              </a:ext>
            </a:extLst>
          </p:cNvPr>
          <p:cNvGrpSpPr/>
          <p:nvPr/>
        </p:nvGrpSpPr>
        <p:grpSpPr>
          <a:xfrm>
            <a:off x="700802" y="2078842"/>
            <a:ext cx="2967640" cy="3020302"/>
            <a:chOff x="1045245" y="3607228"/>
            <a:chExt cx="2967640" cy="3020302"/>
          </a:xfrm>
        </p:grpSpPr>
        <p:sp>
          <p:nvSpPr>
            <p:cNvPr id="46" name="Rounded Rectangle 45">
              <a:extLst>
                <a:ext uri="{FF2B5EF4-FFF2-40B4-BE49-F238E27FC236}">
                  <a16:creationId xmlns:a16="http://schemas.microsoft.com/office/drawing/2014/main" id="{82CC4C75-0E2C-1CD0-5233-648D7F980508}"/>
                </a:ext>
              </a:extLst>
            </p:cNvPr>
            <p:cNvSpPr/>
            <p:nvPr/>
          </p:nvSpPr>
          <p:spPr>
            <a:xfrm>
              <a:off x="1045245" y="4053008"/>
              <a:ext cx="2855909" cy="2574522"/>
            </a:xfrm>
            <a:prstGeom prst="roundRect">
              <a:avLst>
                <a:gd name="adj" fmla="val 9184"/>
              </a:avLst>
            </a:prstGeom>
            <a:solidFill>
              <a:schemeClr val="accent1">
                <a:lumMod val="20000"/>
                <a:lumOff val="80000"/>
              </a:scheme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53" name="Content Placeholder 2">
              <a:extLst>
                <a:ext uri="{FF2B5EF4-FFF2-40B4-BE49-F238E27FC236}">
                  <a16:creationId xmlns:a16="http://schemas.microsoft.com/office/drawing/2014/main" id="{4FB1A7E0-5948-EB4E-578B-CC3945590C4B}"/>
                </a:ext>
              </a:extLst>
            </p:cNvPr>
            <p:cNvSpPr txBox="1">
              <a:spLocks/>
            </p:cNvSpPr>
            <p:nvPr/>
          </p:nvSpPr>
          <p:spPr>
            <a:xfrm>
              <a:off x="1248566" y="3607228"/>
              <a:ext cx="2449266" cy="651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atin typeface="Times New Roman" panose="02020603050405020304" pitchFamily="18" charset="0"/>
                  <a:cs typeface="Times New Roman" panose="02020603050405020304" pitchFamily="18" charset="0"/>
                </a:rPr>
                <a:t>Graph database</a:t>
              </a:r>
            </a:p>
          </p:txBody>
        </p:sp>
        <p:grpSp>
          <p:nvGrpSpPr>
            <p:cNvPr id="54" name="Group 53">
              <a:extLst>
                <a:ext uri="{FF2B5EF4-FFF2-40B4-BE49-F238E27FC236}">
                  <a16:creationId xmlns:a16="http://schemas.microsoft.com/office/drawing/2014/main" id="{F0E8248F-B3C6-8A92-0559-41E6E221635B}"/>
                </a:ext>
              </a:extLst>
            </p:cNvPr>
            <p:cNvGrpSpPr/>
            <p:nvPr/>
          </p:nvGrpSpPr>
          <p:grpSpPr>
            <a:xfrm>
              <a:off x="1146405" y="4216885"/>
              <a:ext cx="2866480" cy="2387960"/>
              <a:chOff x="7880268" y="1948202"/>
              <a:chExt cx="2866480" cy="2387960"/>
            </a:xfrm>
          </p:grpSpPr>
          <p:grpSp>
            <p:nvGrpSpPr>
              <p:cNvPr id="55" name="Group 54">
                <a:extLst>
                  <a:ext uri="{FF2B5EF4-FFF2-40B4-BE49-F238E27FC236}">
                    <a16:creationId xmlns:a16="http://schemas.microsoft.com/office/drawing/2014/main" id="{4CF65A4B-5A43-823A-43A4-9CB806B0C20E}"/>
                  </a:ext>
                </a:extLst>
              </p:cNvPr>
              <p:cNvGrpSpPr/>
              <p:nvPr/>
            </p:nvGrpSpPr>
            <p:grpSpPr>
              <a:xfrm>
                <a:off x="7880268" y="2521838"/>
                <a:ext cx="2527484" cy="1814324"/>
                <a:chOff x="7508240" y="1864962"/>
                <a:chExt cx="2527484" cy="1814324"/>
              </a:xfrm>
            </p:grpSpPr>
            <p:grpSp>
              <p:nvGrpSpPr>
                <p:cNvPr id="59" name="Group 58">
                  <a:extLst>
                    <a:ext uri="{FF2B5EF4-FFF2-40B4-BE49-F238E27FC236}">
                      <a16:creationId xmlns:a16="http://schemas.microsoft.com/office/drawing/2014/main" id="{775CB9CB-0CAB-11F5-FC73-8083B101A164}"/>
                    </a:ext>
                  </a:extLst>
                </p:cNvPr>
                <p:cNvGrpSpPr/>
                <p:nvPr/>
              </p:nvGrpSpPr>
              <p:grpSpPr>
                <a:xfrm>
                  <a:off x="7508240" y="1864962"/>
                  <a:ext cx="931238" cy="818643"/>
                  <a:chOff x="242280" y="4679956"/>
                  <a:chExt cx="931238" cy="818643"/>
                </a:xfrm>
              </p:grpSpPr>
              <p:sp>
                <p:nvSpPr>
                  <p:cNvPr id="72" name="Oval 71">
                    <a:extLst>
                      <a:ext uri="{FF2B5EF4-FFF2-40B4-BE49-F238E27FC236}">
                        <a16:creationId xmlns:a16="http://schemas.microsoft.com/office/drawing/2014/main" id="{D18946BD-7248-F104-101A-CF357D373846}"/>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73" name="Content Placeholder 2">
                    <a:extLst>
                      <a:ext uri="{FF2B5EF4-FFF2-40B4-BE49-F238E27FC236}">
                        <a16:creationId xmlns:a16="http://schemas.microsoft.com/office/drawing/2014/main" id="{40885C14-8691-B962-5BFA-FC7B1358048A}"/>
                      </a:ext>
                    </a:extLst>
                  </p:cNvPr>
                  <p:cNvSpPr txBox="1">
                    <a:spLocks/>
                  </p:cNvSpPr>
                  <p:nvPr/>
                </p:nvSpPr>
                <p:spPr>
                  <a:xfrm>
                    <a:off x="242280" y="4852263"/>
                    <a:ext cx="931238" cy="474029"/>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Times New Roman" panose="02020603050405020304" pitchFamily="18" charset="0"/>
                        <a:cs typeface="Times New Roman" panose="02020603050405020304" pitchFamily="18" charset="0"/>
                      </a:rPr>
                      <a:t>Alice</a:t>
                    </a:r>
                    <a:endParaRPr lang="en-US">
                      <a:latin typeface="Times New Roman" panose="02020603050405020304" pitchFamily="18" charset="0"/>
                      <a:cs typeface="Times New Roman" panose="02020603050405020304" pitchFamily="18" charset="0"/>
                    </a:endParaRPr>
                  </a:p>
                </p:txBody>
              </p:sp>
            </p:grpSp>
            <p:cxnSp>
              <p:nvCxnSpPr>
                <p:cNvPr id="60" name="Straight Arrow Connector 59">
                  <a:extLst>
                    <a:ext uri="{FF2B5EF4-FFF2-40B4-BE49-F238E27FC236}">
                      <a16:creationId xmlns:a16="http://schemas.microsoft.com/office/drawing/2014/main" id="{C66E0085-0EAD-7890-D306-9D1CFCB57139}"/>
                    </a:ext>
                  </a:extLst>
                </p:cNvPr>
                <p:cNvCxnSpPr>
                  <a:cxnSpLocks/>
                  <a:stCxn id="72" idx="6"/>
                  <a:endCxn id="67" idx="2"/>
                </p:cNvCxnSpPr>
                <p:nvPr/>
              </p:nvCxnSpPr>
              <p:spPr>
                <a:xfrm>
                  <a:off x="8383181" y="2274284"/>
                  <a:ext cx="77760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61" name="Group 60">
                  <a:extLst>
                    <a:ext uri="{FF2B5EF4-FFF2-40B4-BE49-F238E27FC236}">
                      <a16:creationId xmlns:a16="http://schemas.microsoft.com/office/drawing/2014/main" id="{DFDA6992-0F3B-05EC-06BD-E20A23794B11}"/>
                    </a:ext>
                  </a:extLst>
                </p:cNvPr>
                <p:cNvGrpSpPr/>
                <p:nvPr/>
              </p:nvGrpSpPr>
              <p:grpSpPr>
                <a:xfrm>
                  <a:off x="7508240" y="2860643"/>
                  <a:ext cx="931238" cy="818643"/>
                  <a:chOff x="242280" y="4679956"/>
                  <a:chExt cx="931238" cy="818643"/>
                </a:xfrm>
              </p:grpSpPr>
              <p:sp>
                <p:nvSpPr>
                  <p:cNvPr id="70" name="Oval 69">
                    <a:extLst>
                      <a:ext uri="{FF2B5EF4-FFF2-40B4-BE49-F238E27FC236}">
                        <a16:creationId xmlns:a16="http://schemas.microsoft.com/office/drawing/2014/main" id="{ADEA26EC-E583-017F-6A4F-F25B2FD2EBB0}"/>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71" name="Content Placeholder 2">
                    <a:extLst>
                      <a:ext uri="{FF2B5EF4-FFF2-40B4-BE49-F238E27FC236}">
                        <a16:creationId xmlns:a16="http://schemas.microsoft.com/office/drawing/2014/main" id="{A78BB21C-FDB2-8EDC-1404-3D251A73644C}"/>
                      </a:ext>
                    </a:extLst>
                  </p:cNvPr>
                  <p:cNvSpPr txBox="1">
                    <a:spLocks/>
                  </p:cNvSpPr>
                  <p:nvPr/>
                </p:nvSpPr>
                <p:spPr>
                  <a:xfrm>
                    <a:off x="242280" y="4852263"/>
                    <a:ext cx="931238" cy="474029"/>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Times New Roman" panose="02020603050405020304" pitchFamily="18" charset="0"/>
                        <a:cs typeface="Times New Roman" panose="02020603050405020304" pitchFamily="18" charset="0"/>
                      </a:rPr>
                      <a:t>Bob</a:t>
                    </a:r>
                    <a:endParaRPr lang="en-US">
                      <a:latin typeface="Times New Roman" panose="02020603050405020304" pitchFamily="18" charset="0"/>
                      <a:cs typeface="Times New Roman" panose="02020603050405020304" pitchFamily="18" charset="0"/>
                    </a:endParaRPr>
                  </a:p>
                </p:txBody>
              </p:sp>
            </p:grpSp>
            <p:grpSp>
              <p:nvGrpSpPr>
                <p:cNvPr id="62" name="Group 61">
                  <a:extLst>
                    <a:ext uri="{FF2B5EF4-FFF2-40B4-BE49-F238E27FC236}">
                      <a16:creationId xmlns:a16="http://schemas.microsoft.com/office/drawing/2014/main" id="{49C1A580-B40D-4C9B-7D6E-641979BCFB45}"/>
                    </a:ext>
                  </a:extLst>
                </p:cNvPr>
                <p:cNvGrpSpPr/>
                <p:nvPr/>
              </p:nvGrpSpPr>
              <p:grpSpPr>
                <a:xfrm>
                  <a:off x="9104486" y="1864962"/>
                  <a:ext cx="931238" cy="818643"/>
                  <a:chOff x="242280" y="4679956"/>
                  <a:chExt cx="931238" cy="818643"/>
                </a:xfrm>
              </p:grpSpPr>
              <p:sp>
                <p:nvSpPr>
                  <p:cNvPr id="67" name="Oval 66">
                    <a:extLst>
                      <a:ext uri="{FF2B5EF4-FFF2-40B4-BE49-F238E27FC236}">
                        <a16:creationId xmlns:a16="http://schemas.microsoft.com/office/drawing/2014/main" id="{BFDA228E-2776-9E29-BB56-326157D69F3F}"/>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69" name="Content Placeholder 2">
                    <a:extLst>
                      <a:ext uri="{FF2B5EF4-FFF2-40B4-BE49-F238E27FC236}">
                        <a16:creationId xmlns:a16="http://schemas.microsoft.com/office/drawing/2014/main" id="{BF001942-1421-7E89-5E9E-842C74E54175}"/>
                      </a:ext>
                    </a:extLst>
                  </p:cNvPr>
                  <p:cNvSpPr txBox="1">
                    <a:spLocks/>
                  </p:cNvSpPr>
                  <p:nvPr/>
                </p:nvSpPr>
                <p:spPr>
                  <a:xfrm>
                    <a:off x="242280" y="4852263"/>
                    <a:ext cx="931238" cy="474029"/>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Times New Roman" panose="02020603050405020304" pitchFamily="18" charset="0"/>
                        <a:cs typeface="Times New Roman" panose="02020603050405020304" pitchFamily="18" charset="0"/>
                      </a:rPr>
                      <a:t>IT</a:t>
                    </a:r>
                    <a:endParaRPr lang="en-US">
                      <a:latin typeface="Times New Roman" panose="02020603050405020304" pitchFamily="18" charset="0"/>
                      <a:cs typeface="Times New Roman" panose="02020603050405020304" pitchFamily="18" charset="0"/>
                    </a:endParaRPr>
                  </a:p>
                </p:txBody>
              </p:sp>
            </p:grpSp>
            <p:grpSp>
              <p:nvGrpSpPr>
                <p:cNvPr id="63" name="Group 62">
                  <a:extLst>
                    <a:ext uri="{FF2B5EF4-FFF2-40B4-BE49-F238E27FC236}">
                      <a16:creationId xmlns:a16="http://schemas.microsoft.com/office/drawing/2014/main" id="{BE5BA4FE-2A11-4859-DCAE-2605CBDDC792}"/>
                    </a:ext>
                  </a:extLst>
                </p:cNvPr>
                <p:cNvGrpSpPr/>
                <p:nvPr/>
              </p:nvGrpSpPr>
              <p:grpSpPr>
                <a:xfrm>
                  <a:off x="9104486" y="2860643"/>
                  <a:ext cx="931238" cy="818643"/>
                  <a:chOff x="242280" y="4679956"/>
                  <a:chExt cx="931238" cy="818643"/>
                </a:xfrm>
              </p:grpSpPr>
              <p:sp>
                <p:nvSpPr>
                  <p:cNvPr id="65" name="Oval 64">
                    <a:extLst>
                      <a:ext uri="{FF2B5EF4-FFF2-40B4-BE49-F238E27FC236}">
                        <a16:creationId xmlns:a16="http://schemas.microsoft.com/office/drawing/2014/main" id="{1ABA4BBC-27C7-FC1E-5696-93CFC00F8B67}"/>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66" name="Content Placeholder 2">
                    <a:extLst>
                      <a:ext uri="{FF2B5EF4-FFF2-40B4-BE49-F238E27FC236}">
                        <a16:creationId xmlns:a16="http://schemas.microsoft.com/office/drawing/2014/main" id="{1040E877-11F3-5964-429E-585EEF1BA4A9}"/>
                      </a:ext>
                    </a:extLst>
                  </p:cNvPr>
                  <p:cNvSpPr txBox="1">
                    <a:spLocks/>
                  </p:cNvSpPr>
                  <p:nvPr/>
                </p:nvSpPr>
                <p:spPr>
                  <a:xfrm>
                    <a:off x="242280" y="4852263"/>
                    <a:ext cx="931238" cy="474029"/>
                  </a:xfrm>
                  <a:prstGeom prst="rect">
                    <a:avLst/>
                  </a:prstGeom>
                </p:spPr>
                <p:txBody>
                  <a:bodyPr vert="horz" lIns="91440" tIns="45720" rIns="91440" bIns="45720" rtlCol="0" anchor="ct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Times New Roman" panose="02020603050405020304" pitchFamily="18" charset="0"/>
                        <a:cs typeface="Times New Roman" panose="02020603050405020304" pitchFamily="18" charset="0"/>
                      </a:rPr>
                      <a:t>MRK</a:t>
                    </a:r>
                    <a:endParaRPr lang="en-US">
                      <a:latin typeface="Times New Roman" panose="02020603050405020304" pitchFamily="18" charset="0"/>
                      <a:cs typeface="Times New Roman" panose="02020603050405020304" pitchFamily="18" charset="0"/>
                    </a:endParaRPr>
                  </a:p>
                </p:txBody>
              </p:sp>
            </p:grpSp>
            <p:cxnSp>
              <p:nvCxnSpPr>
                <p:cNvPr id="64" name="Straight Arrow Connector 63">
                  <a:extLst>
                    <a:ext uri="{FF2B5EF4-FFF2-40B4-BE49-F238E27FC236}">
                      <a16:creationId xmlns:a16="http://schemas.microsoft.com/office/drawing/2014/main" id="{7DF624F7-3E65-0E7B-5121-484E719C7B3F}"/>
                    </a:ext>
                  </a:extLst>
                </p:cNvPr>
                <p:cNvCxnSpPr>
                  <a:cxnSpLocks/>
                  <a:stCxn id="70" idx="6"/>
                  <a:endCxn id="67" idx="2"/>
                </p:cNvCxnSpPr>
                <p:nvPr/>
              </p:nvCxnSpPr>
              <p:spPr>
                <a:xfrm flipV="1">
                  <a:off x="8383181" y="2274284"/>
                  <a:ext cx="777603" cy="99568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56" name="Content Placeholder 2">
                <a:extLst>
                  <a:ext uri="{FF2B5EF4-FFF2-40B4-BE49-F238E27FC236}">
                    <a16:creationId xmlns:a16="http://schemas.microsoft.com/office/drawing/2014/main" id="{924E209A-71CA-2EAC-6665-3DC77CD12A8E}"/>
                  </a:ext>
                </a:extLst>
              </p:cNvPr>
              <p:cNvSpPr txBox="1">
                <a:spLocks/>
              </p:cNvSpPr>
              <p:nvPr/>
            </p:nvSpPr>
            <p:spPr>
              <a:xfrm>
                <a:off x="7936829" y="1954553"/>
                <a:ext cx="1270234"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Times New Roman" panose="02020603050405020304" pitchFamily="18" charset="0"/>
                    <a:cs typeface="Times New Roman" panose="02020603050405020304" pitchFamily="18" charset="0"/>
                  </a:rPr>
                  <a:t>EMP</a:t>
                </a:r>
                <a:endParaRPr lang="en-US">
                  <a:latin typeface="Times New Roman" panose="02020603050405020304" pitchFamily="18" charset="0"/>
                  <a:cs typeface="Times New Roman" panose="02020603050405020304" pitchFamily="18" charset="0"/>
                </a:endParaRPr>
              </a:p>
            </p:txBody>
          </p:sp>
          <p:sp>
            <p:nvSpPr>
              <p:cNvPr id="57" name="Content Placeholder 2">
                <a:extLst>
                  <a:ext uri="{FF2B5EF4-FFF2-40B4-BE49-F238E27FC236}">
                    <a16:creationId xmlns:a16="http://schemas.microsoft.com/office/drawing/2014/main" id="{07239BD1-752A-02B5-7B37-393F63A1EB80}"/>
                  </a:ext>
                </a:extLst>
              </p:cNvPr>
              <p:cNvSpPr txBox="1">
                <a:spLocks/>
              </p:cNvSpPr>
              <p:nvPr/>
            </p:nvSpPr>
            <p:spPr>
              <a:xfrm>
                <a:off x="9476514" y="1948202"/>
                <a:ext cx="1270234"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Times New Roman" panose="02020603050405020304" pitchFamily="18" charset="0"/>
                    <a:cs typeface="Times New Roman" panose="02020603050405020304" pitchFamily="18" charset="0"/>
                  </a:rPr>
                  <a:t>DEPT</a:t>
                </a:r>
                <a:endParaRPr lang="en-US">
                  <a:latin typeface="Times New Roman" panose="02020603050405020304" pitchFamily="18" charset="0"/>
                  <a:cs typeface="Times New Roman" panose="02020603050405020304" pitchFamily="18" charset="0"/>
                </a:endParaRPr>
              </a:p>
            </p:txBody>
          </p:sp>
          <p:sp>
            <p:nvSpPr>
              <p:cNvPr id="58" name="Content Placeholder 2">
                <a:extLst>
                  <a:ext uri="{FF2B5EF4-FFF2-40B4-BE49-F238E27FC236}">
                    <a16:creationId xmlns:a16="http://schemas.microsoft.com/office/drawing/2014/main" id="{D75D29E1-A57B-59FD-BA30-988E22BC97CB}"/>
                  </a:ext>
                </a:extLst>
              </p:cNvPr>
              <p:cNvSpPr txBox="1">
                <a:spLocks/>
              </p:cNvSpPr>
              <p:nvPr/>
            </p:nvSpPr>
            <p:spPr>
              <a:xfrm>
                <a:off x="8519333" y="2463481"/>
                <a:ext cx="1270234" cy="474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2000">
                    <a:latin typeface="Times New Roman" panose="02020603050405020304" pitchFamily="18" charset="0"/>
                    <a:cs typeface="Times New Roman" panose="02020603050405020304" pitchFamily="18" charset="0"/>
                  </a:rPr>
                  <a:t>WORK</a:t>
                </a:r>
                <a:endParaRPr lang="en-US" sz="200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293376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BE4F0-D5E5-07F8-4F49-D3FD67BA92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010E1E-AFFD-D781-776D-3D4126E52BD4}"/>
              </a:ext>
            </a:extLst>
          </p:cNvPr>
          <p:cNvSpPr>
            <a:spLocks noGrp="1"/>
          </p:cNvSpPr>
          <p:nvPr>
            <p:ph type="title"/>
          </p:nvPr>
        </p:nvSpPr>
        <p:spPr>
          <a:xfrm>
            <a:off x="298578" y="0"/>
            <a:ext cx="11291595" cy="1325563"/>
          </a:xfrm>
        </p:spPr>
        <p:txBody>
          <a:bodyPr/>
          <a:lstStyle/>
          <a:p>
            <a:r>
              <a:rPr lang="en-US">
                <a:latin typeface="Times New Roman" panose="02020603050405020304" pitchFamily="18" charset="0"/>
                <a:cs typeface="Times New Roman" panose="02020603050405020304" pitchFamily="18" charset="0"/>
              </a:rPr>
              <a:t>Goal</a:t>
            </a:r>
          </a:p>
        </p:txBody>
      </p:sp>
      <p:sp>
        <p:nvSpPr>
          <p:cNvPr id="4" name="Slide Number Placeholder 3">
            <a:extLst>
              <a:ext uri="{FF2B5EF4-FFF2-40B4-BE49-F238E27FC236}">
                <a16:creationId xmlns:a16="http://schemas.microsoft.com/office/drawing/2014/main" id="{0CA0FEE9-721B-3E02-DA1B-61944BA6A0EC}"/>
              </a:ext>
            </a:extLst>
          </p:cNvPr>
          <p:cNvSpPr>
            <a:spLocks noGrp="1"/>
          </p:cNvSpPr>
          <p:nvPr>
            <p:ph type="sldNum" sz="quarter" idx="12"/>
          </p:nvPr>
        </p:nvSpPr>
        <p:spPr/>
        <p:txBody>
          <a:bodyPr/>
          <a:lstStyle/>
          <a:p>
            <a:fld id="{57F7F20E-81D6-3F40-8E47-D9C4E37B2262}" type="slidenum">
              <a:rPr lang="en-US" smtClean="0"/>
              <a:t>3</a:t>
            </a:fld>
            <a:endParaRPr lang="en-US"/>
          </a:p>
        </p:txBody>
      </p:sp>
      <p:sp>
        <p:nvSpPr>
          <p:cNvPr id="8" name="Content Placeholder 2">
            <a:extLst>
              <a:ext uri="{FF2B5EF4-FFF2-40B4-BE49-F238E27FC236}">
                <a16:creationId xmlns:a16="http://schemas.microsoft.com/office/drawing/2014/main" id="{C06C827E-DA9F-D3FC-4D0A-379810D4FF9D}"/>
              </a:ext>
            </a:extLst>
          </p:cNvPr>
          <p:cNvSpPr txBox="1">
            <a:spLocks/>
          </p:cNvSpPr>
          <p:nvPr/>
        </p:nvSpPr>
        <p:spPr>
          <a:xfrm>
            <a:off x="2192236" y="5035941"/>
            <a:ext cx="2601826" cy="439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a:latin typeface="Times New Roman" panose="02020603050405020304" pitchFamily="18" charset="0"/>
                <a:cs typeface="Times New Roman" panose="02020603050405020304" pitchFamily="18" charset="0"/>
              </a:rPr>
              <a:t>Graph queries</a:t>
            </a:r>
          </a:p>
        </p:txBody>
      </p:sp>
      <p:sp>
        <p:nvSpPr>
          <p:cNvPr id="11" name="Content Placeholder 2">
            <a:extLst>
              <a:ext uri="{FF2B5EF4-FFF2-40B4-BE49-F238E27FC236}">
                <a16:creationId xmlns:a16="http://schemas.microsoft.com/office/drawing/2014/main" id="{E8BF4DA1-E525-947D-B55D-C28531A9DF76}"/>
              </a:ext>
            </a:extLst>
          </p:cNvPr>
          <p:cNvSpPr txBox="1">
            <a:spLocks/>
          </p:cNvSpPr>
          <p:nvPr/>
        </p:nvSpPr>
        <p:spPr>
          <a:xfrm>
            <a:off x="6838568" y="5035941"/>
            <a:ext cx="3544062" cy="439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latin typeface="Times New Roman" panose="02020603050405020304" pitchFamily="18" charset="0"/>
                <a:cs typeface="Times New Roman" panose="02020603050405020304" pitchFamily="18" charset="0"/>
              </a:rPr>
              <a:t>Relational queries</a:t>
            </a:r>
          </a:p>
        </p:txBody>
      </p:sp>
      <p:sp>
        <p:nvSpPr>
          <p:cNvPr id="21" name="Content Placeholder 2">
            <a:extLst>
              <a:ext uri="{FF2B5EF4-FFF2-40B4-BE49-F238E27FC236}">
                <a16:creationId xmlns:a16="http://schemas.microsoft.com/office/drawing/2014/main" id="{3CCE6712-A69C-AA2E-AB4C-647549C91FDE}"/>
              </a:ext>
            </a:extLst>
          </p:cNvPr>
          <p:cNvSpPr txBox="1">
            <a:spLocks/>
          </p:cNvSpPr>
          <p:nvPr/>
        </p:nvSpPr>
        <p:spPr>
          <a:xfrm>
            <a:off x="298578" y="1356854"/>
            <a:ext cx="11893422" cy="69055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3200">
                <a:latin typeface="Times New Roman"/>
                <a:cs typeface="Times New Roman"/>
              </a:rPr>
              <a:t>Check equivalence between graph and relational database queries</a:t>
            </a:r>
            <a:endParaRPr lang="en-US" sz="320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778DB737-7C30-05E7-B8FA-921667B700F6}"/>
              </a:ext>
            </a:extLst>
          </p:cNvPr>
          <p:cNvGrpSpPr/>
          <p:nvPr/>
        </p:nvGrpSpPr>
        <p:grpSpPr>
          <a:xfrm>
            <a:off x="5414444" y="3111033"/>
            <a:ext cx="1363111" cy="1512879"/>
            <a:chOff x="4874074" y="3386614"/>
            <a:chExt cx="1363111" cy="1512879"/>
          </a:xfrm>
        </p:grpSpPr>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EA9DCEBE-6AC9-6BA4-E455-A165FC7D823A}"/>
                    </a:ext>
                  </a:extLst>
                </p:cNvPr>
                <p:cNvSpPr txBox="1">
                  <a:spLocks/>
                </p:cNvSpPr>
                <p:nvPr/>
              </p:nvSpPr>
              <p:spPr>
                <a:xfrm>
                  <a:off x="4925139" y="3646881"/>
                  <a:ext cx="1260982" cy="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CA" sz="5400" b="0" i="1" smtClean="0">
                            <a:latin typeface="Cambria Math" panose="02040503050406030204" pitchFamily="18" charset="0"/>
                            <a:ea typeface="Cambria Math" panose="02040503050406030204" pitchFamily="18" charset="0"/>
                          </a:rPr>
                          <m:t>≡</m:t>
                        </m:r>
                      </m:oMath>
                    </m:oMathPara>
                  </a14:m>
                  <a:endParaRPr lang="en-US" sz="5400">
                    <a:latin typeface="Times New Roman" panose="02020603050405020304" pitchFamily="18" charset="0"/>
                    <a:cs typeface="Times New Roman" panose="02020603050405020304" pitchFamily="18" charset="0"/>
                  </a:endParaRPr>
                </a:p>
              </p:txBody>
            </p:sp>
          </mc:Choice>
          <mc:Fallback xmlns="">
            <p:sp>
              <p:nvSpPr>
                <p:cNvPr id="22" name="Content Placeholder 2">
                  <a:extLst>
                    <a:ext uri="{FF2B5EF4-FFF2-40B4-BE49-F238E27FC236}">
                      <a16:creationId xmlns:a16="http://schemas.microsoft.com/office/drawing/2014/main" id="{EA9DCEBE-6AC9-6BA4-E455-A165FC7D823A}"/>
                    </a:ext>
                  </a:extLst>
                </p:cNvPr>
                <p:cNvSpPr txBox="1">
                  <a:spLocks noRot="1" noChangeAspect="1" noMove="1" noResize="1" noEditPoints="1" noAdjustHandles="1" noChangeArrowheads="1" noChangeShapeType="1" noTextEdit="1"/>
                </p:cNvSpPr>
                <p:nvPr/>
              </p:nvSpPr>
              <p:spPr>
                <a:xfrm>
                  <a:off x="4925139" y="3646881"/>
                  <a:ext cx="1260982" cy="651193"/>
                </a:xfrm>
                <a:prstGeom prst="rect">
                  <a:avLst/>
                </a:prstGeom>
                <a:blipFill>
                  <a:blip r:embed="rId3"/>
                  <a:stretch>
                    <a:fillRect/>
                  </a:stretch>
                </a:blipFill>
              </p:spPr>
              <p:txBody>
                <a:bodyPr/>
                <a:lstStyle/>
                <a:p>
                  <a:r>
                    <a:rPr lang="en-US">
                      <a:noFill/>
                    </a:rPr>
                    <a:t> </a:t>
                  </a:r>
                </a:p>
              </p:txBody>
            </p:sp>
          </mc:Fallback>
        </mc:AlternateContent>
        <p:sp>
          <p:nvSpPr>
            <p:cNvPr id="23" name="Content Placeholder 2">
              <a:extLst>
                <a:ext uri="{FF2B5EF4-FFF2-40B4-BE49-F238E27FC236}">
                  <a16:creationId xmlns:a16="http://schemas.microsoft.com/office/drawing/2014/main" id="{DD9CF8E4-21CB-605B-9729-E0615E7F113F}"/>
                </a:ext>
              </a:extLst>
            </p:cNvPr>
            <p:cNvSpPr txBox="1">
              <a:spLocks/>
            </p:cNvSpPr>
            <p:nvPr/>
          </p:nvSpPr>
          <p:spPr>
            <a:xfrm>
              <a:off x="4874074" y="3386614"/>
              <a:ext cx="1363111" cy="15128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9600">
                  <a:solidFill>
                    <a:srgbClr val="FF0000"/>
                  </a:solidFill>
                  <a:latin typeface="Times New Roman" panose="02020603050405020304" pitchFamily="18" charset="0"/>
                  <a:cs typeface="Times New Roman" panose="02020603050405020304" pitchFamily="18" charset="0"/>
                </a:rPr>
                <a:t>?</a:t>
              </a:r>
            </a:p>
          </p:txBody>
        </p:sp>
      </p:grpSp>
      <p:pic>
        <p:nvPicPr>
          <p:cNvPr id="6" name="Picture 5">
            <a:extLst>
              <a:ext uri="{FF2B5EF4-FFF2-40B4-BE49-F238E27FC236}">
                <a16:creationId xmlns:a16="http://schemas.microsoft.com/office/drawing/2014/main" id="{94BD7C3B-D72C-0BAD-EC02-8EB0120197C6}"/>
              </a:ext>
            </a:extLst>
          </p:cNvPr>
          <p:cNvPicPr>
            <a:picLocks noChangeAspect="1"/>
          </p:cNvPicPr>
          <p:nvPr/>
        </p:nvPicPr>
        <p:blipFill>
          <a:blip r:embed="rId4"/>
          <a:stretch>
            <a:fillRect/>
          </a:stretch>
        </p:blipFill>
        <p:spPr>
          <a:xfrm>
            <a:off x="3796764" y="4022493"/>
            <a:ext cx="982782" cy="975608"/>
          </a:xfrm>
          <a:prstGeom prst="rect">
            <a:avLst/>
          </a:prstGeom>
        </p:spPr>
      </p:pic>
      <p:pic>
        <p:nvPicPr>
          <p:cNvPr id="9" name="Picture 8">
            <a:extLst>
              <a:ext uri="{FF2B5EF4-FFF2-40B4-BE49-F238E27FC236}">
                <a16:creationId xmlns:a16="http://schemas.microsoft.com/office/drawing/2014/main" id="{822ACB73-7DF2-455E-C3B3-F4354CEE971B}"/>
              </a:ext>
            </a:extLst>
          </p:cNvPr>
          <p:cNvPicPr>
            <a:picLocks noChangeAspect="1"/>
          </p:cNvPicPr>
          <p:nvPr/>
        </p:nvPicPr>
        <p:blipFill>
          <a:blip r:embed="rId5"/>
          <a:stretch>
            <a:fillRect/>
          </a:stretch>
        </p:blipFill>
        <p:spPr>
          <a:xfrm>
            <a:off x="8956540" y="4133066"/>
            <a:ext cx="981691" cy="981691"/>
          </a:xfrm>
          <a:prstGeom prst="rect">
            <a:avLst/>
          </a:prstGeom>
        </p:spPr>
      </p:pic>
      <p:grpSp>
        <p:nvGrpSpPr>
          <p:cNvPr id="12" name="Group 11">
            <a:extLst>
              <a:ext uri="{FF2B5EF4-FFF2-40B4-BE49-F238E27FC236}">
                <a16:creationId xmlns:a16="http://schemas.microsoft.com/office/drawing/2014/main" id="{55AC6092-AE25-54FC-716D-B4ABFC7C0090}"/>
              </a:ext>
            </a:extLst>
          </p:cNvPr>
          <p:cNvGrpSpPr/>
          <p:nvPr/>
        </p:nvGrpSpPr>
        <p:grpSpPr>
          <a:xfrm>
            <a:off x="2577475" y="2928367"/>
            <a:ext cx="1400197" cy="1385725"/>
            <a:chOff x="772681" y="2586789"/>
            <a:chExt cx="1272047" cy="1258899"/>
          </a:xfrm>
        </p:grpSpPr>
        <p:pic>
          <p:nvPicPr>
            <p:cNvPr id="24" name="Picture 23">
              <a:extLst>
                <a:ext uri="{FF2B5EF4-FFF2-40B4-BE49-F238E27FC236}">
                  <a16:creationId xmlns:a16="http://schemas.microsoft.com/office/drawing/2014/main" id="{3CDD5D86-4C93-C5E1-F449-A0844C437AD1}"/>
                </a:ext>
              </a:extLst>
            </p:cNvPr>
            <p:cNvPicPr>
              <a:picLocks noChangeAspect="1"/>
            </p:cNvPicPr>
            <p:nvPr/>
          </p:nvPicPr>
          <p:blipFill>
            <a:blip r:embed="rId6"/>
            <a:stretch>
              <a:fillRect/>
            </a:stretch>
          </p:blipFill>
          <p:spPr>
            <a:xfrm>
              <a:off x="772681" y="2586789"/>
              <a:ext cx="1258899" cy="1258899"/>
            </a:xfrm>
            <a:prstGeom prst="rect">
              <a:avLst/>
            </a:prstGeom>
          </p:spPr>
        </p:pic>
        <p:sp>
          <p:nvSpPr>
            <p:cNvPr id="25" name="Content Placeholder 2">
              <a:extLst>
                <a:ext uri="{FF2B5EF4-FFF2-40B4-BE49-F238E27FC236}">
                  <a16:creationId xmlns:a16="http://schemas.microsoft.com/office/drawing/2014/main" id="{F9776C3F-9C46-E7F0-EEC3-329E2E9FA16C}"/>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latin typeface="Times New Roman" panose="02020603050405020304" pitchFamily="18" charset="0"/>
                  <a:cs typeface="Times New Roman" panose="02020603050405020304" pitchFamily="18" charset="0"/>
                </a:rPr>
                <a:t>Cypher</a:t>
              </a:r>
            </a:p>
          </p:txBody>
        </p:sp>
      </p:grpSp>
      <p:grpSp>
        <p:nvGrpSpPr>
          <p:cNvPr id="26" name="Group 25">
            <a:extLst>
              <a:ext uri="{FF2B5EF4-FFF2-40B4-BE49-F238E27FC236}">
                <a16:creationId xmlns:a16="http://schemas.microsoft.com/office/drawing/2014/main" id="{9EAEFC25-6CCB-1EEB-272C-B7247303035B}"/>
              </a:ext>
            </a:extLst>
          </p:cNvPr>
          <p:cNvGrpSpPr/>
          <p:nvPr/>
        </p:nvGrpSpPr>
        <p:grpSpPr>
          <a:xfrm>
            <a:off x="7665031" y="2928367"/>
            <a:ext cx="1400197" cy="1385725"/>
            <a:chOff x="772681" y="2586789"/>
            <a:chExt cx="1272047" cy="1258899"/>
          </a:xfrm>
        </p:grpSpPr>
        <p:pic>
          <p:nvPicPr>
            <p:cNvPr id="27" name="Picture 26">
              <a:extLst>
                <a:ext uri="{FF2B5EF4-FFF2-40B4-BE49-F238E27FC236}">
                  <a16:creationId xmlns:a16="http://schemas.microsoft.com/office/drawing/2014/main" id="{13C99AE1-D410-79D2-F224-B525E082B8F9}"/>
                </a:ext>
              </a:extLst>
            </p:cNvPr>
            <p:cNvPicPr>
              <a:picLocks noChangeAspect="1"/>
            </p:cNvPicPr>
            <p:nvPr/>
          </p:nvPicPr>
          <p:blipFill>
            <a:blip r:embed="rId6"/>
            <a:stretch>
              <a:fillRect/>
            </a:stretch>
          </p:blipFill>
          <p:spPr>
            <a:xfrm>
              <a:off x="772681" y="2586789"/>
              <a:ext cx="1258899" cy="1258899"/>
            </a:xfrm>
            <a:prstGeom prst="rect">
              <a:avLst/>
            </a:prstGeom>
          </p:spPr>
        </p:pic>
        <p:sp>
          <p:nvSpPr>
            <p:cNvPr id="28" name="Content Placeholder 2">
              <a:extLst>
                <a:ext uri="{FF2B5EF4-FFF2-40B4-BE49-F238E27FC236}">
                  <a16:creationId xmlns:a16="http://schemas.microsoft.com/office/drawing/2014/main" id="{5B5FA0AD-925E-7FD0-C65E-B4EAA9688DC9}"/>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a:latin typeface="Times New Roman" panose="02020603050405020304" pitchFamily="18" charset="0"/>
                  <a:cs typeface="Times New Roman" panose="02020603050405020304" pitchFamily="18" charset="0"/>
                </a:rPr>
                <a:t>SQL</a:t>
              </a:r>
            </a:p>
          </p:txBody>
        </p:sp>
      </p:grpSp>
    </p:spTree>
    <p:extLst>
      <p:ext uri="{BB962C8B-B14F-4D97-AF65-F5344CB8AC3E}">
        <p14:creationId xmlns:p14="http://schemas.microsoft.com/office/powerpoint/2010/main" val="3471745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2E79C-7D87-7DFC-62F4-9FE256490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EFC0B4-10CD-EEE5-38ED-E5FD6AB9BD91}"/>
              </a:ext>
            </a:extLst>
          </p:cNvPr>
          <p:cNvSpPr>
            <a:spLocks noGrp="1"/>
          </p:cNvSpPr>
          <p:nvPr>
            <p:ph type="title"/>
          </p:nvPr>
        </p:nvSpPr>
        <p:spPr>
          <a:xfrm>
            <a:off x="298578" y="0"/>
            <a:ext cx="11794684" cy="1325563"/>
          </a:xfrm>
        </p:spPr>
        <p:txBody>
          <a:bodyPr/>
          <a:lstStyle/>
          <a:p>
            <a:r>
              <a:rPr lang="en-US">
                <a:latin typeface="Times New Roman" panose="02020603050405020304" pitchFamily="18" charset="0"/>
                <a:cs typeface="Times New Roman" panose="02020603050405020304" pitchFamily="18" charset="0"/>
              </a:rPr>
              <a:t>Equivalence between graph and relational queries</a:t>
            </a:r>
          </a:p>
        </p:txBody>
      </p:sp>
      <p:sp>
        <p:nvSpPr>
          <p:cNvPr id="4" name="Slide Number Placeholder 3">
            <a:extLst>
              <a:ext uri="{FF2B5EF4-FFF2-40B4-BE49-F238E27FC236}">
                <a16:creationId xmlns:a16="http://schemas.microsoft.com/office/drawing/2014/main" id="{CFA2DDE7-5A69-DE8D-3C5A-B1F7E939E844}"/>
              </a:ext>
            </a:extLst>
          </p:cNvPr>
          <p:cNvSpPr>
            <a:spLocks noGrp="1"/>
          </p:cNvSpPr>
          <p:nvPr>
            <p:ph type="sldNum" sz="quarter" idx="12"/>
          </p:nvPr>
        </p:nvSpPr>
        <p:spPr/>
        <p:txBody>
          <a:bodyPr/>
          <a:lstStyle/>
          <a:p>
            <a:fld id="{57F7F20E-81D6-3F40-8E47-D9C4E37B2262}" type="slidenum">
              <a:rPr lang="en-US" smtClean="0"/>
              <a:t>4</a:t>
            </a:fld>
            <a:endParaRPr lang="en-US"/>
          </a:p>
        </p:txBody>
      </p:sp>
      <p:grpSp>
        <p:nvGrpSpPr>
          <p:cNvPr id="9" name="Group 8">
            <a:extLst>
              <a:ext uri="{FF2B5EF4-FFF2-40B4-BE49-F238E27FC236}">
                <a16:creationId xmlns:a16="http://schemas.microsoft.com/office/drawing/2014/main" id="{C87A232D-2BAF-EF52-915D-B851056A8BC1}"/>
              </a:ext>
            </a:extLst>
          </p:cNvPr>
          <p:cNvGrpSpPr/>
          <p:nvPr/>
        </p:nvGrpSpPr>
        <p:grpSpPr>
          <a:xfrm>
            <a:off x="1190329" y="4593943"/>
            <a:ext cx="10163471" cy="1492759"/>
            <a:chOff x="1190329" y="4302306"/>
            <a:chExt cx="10163471" cy="1492759"/>
          </a:xfrm>
        </p:grpSpPr>
        <p:pic>
          <p:nvPicPr>
            <p:cNvPr id="6" name="Picture 5">
              <a:extLst>
                <a:ext uri="{FF2B5EF4-FFF2-40B4-BE49-F238E27FC236}">
                  <a16:creationId xmlns:a16="http://schemas.microsoft.com/office/drawing/2014/main" id="{2852B5A5-09DF-65AC-8EA1-DDBF2B2D49DB}"/>
                </a:ext>
              </a:extLst>
            </p:cNvPr>
            <p:cNvPicPr>
              <a:picLocks noChangeAspect="1"/>
            </p:cNvPicPr>
            <p:nvPr/>
          </p:nvPicPr>
          <p:blipFill>
            <a:blip r:embed="rId3"/>
            <a:stretch>
              <a:fillRect/>
            </a:stretch>
          </p:blipFill>
          <p:spPr>
            <a:xfrm>
              <a:off x="1190329" y="4654965"/>
              <a:ext cx="787443" cy="787443"/>
            </a:xfrm>
            <a:prstGeom prst="rect">
              <a:avLst/>
            </a:prstGeom>
          </p:spPr>
        </p:pic>
        <p:sp>
          <p:nvSpPr>
            <p:cNvPr id="8" name="Rounded Rectangle 7">
              <a:extLst>
                <a:ext uri="{FF2B5EF4-FFF2-40B4-BE49-F238E27FC236}">
                  <a16:creationId xmlns:a16="http://schemas.microsoft.com/office/drawing/2014/main" id="{ED1ECFCE-EF32-B370-F43E-E298589634A9}"/>
                </a:ext>
              </a:extLst>
            </p:cNvPr>
            <p:cNvSpPr/>
            <p:nvPr/>
          </p:nvSpPr>
          <p:spPr>
            <a:xfrm>
              <a:off x="2255939" y="4302306"/>
              <a:ext cx="9097861" cy="1492759"/>
            </a:xfrm>
            <a:prstGeom prst="roundRect">
              <a:avLst/>
            </a:prstGeom>
            <a:solidFill>
              <a:srgbClr val="C2F1C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a:solidFill>
                    <a:schemeClr val="tx1"/>
                  </a:solidFill>
                  <a:latin typeface="Times New Roman" panose="02020603050405020304" pitchFamily="18" charset="0"/>
                  <a:cs typeface="Times New Roman" panose="02020603050405020304" pitchFamily="18" charset="0"/>
                </a:rPr>
                <a:t>Solution</a:t>
              </a:r>
              <a:r>
                <a:rPr lang="en-US" sz="3200">
                  <a:solidFill>
                    <a:schemeClr val="tx1"/>
                  </a:solidFill>
                  <a:latin typeface="Times New Roman" panose="02020603050405020304" pitchFamily="18" charset="0"/>
                  <a:cs typeface="Times New Roman" panose="02020603050405020304" pitchFamily="18" charset="0"/>
                </a:rPr>
                <a:t>: Use a user-provided </a:t>
              </a:r>
              <a:r>
                <a:rPr lang="en-US" sz="3200" i="1">
                  <a:solidFill>
                    <a:schemeClr val="tx1"/>
                  </a:solidFill>
                  <a:latin typeface="Times New Roman" panose="02020603050405020304" pitchFamily="18" charset="0"/>
                  <a:cs typeface="Times New Roman" panose="02020603050405020304" pitchFamily="18" charset="0"/>
                </a:rPr>
                <a:t>transformer </a:t>
              </a:r>
              <a:r>
                <a:rPr lang="en-US" sz="3200">
                  <a:solidFill>
                    <a:schemeClr val="tx1"/>
                  </a:solidFill>
                  <a:latin typeface="Times New Roman" panose="02020603050405020304" pitchFamily="18" charset="0"/>
                  <a:cs typeface="Times New Roman" panose="02020603050405020304" pitchFamily="18" charset="0"/>
                </a:rPr>
                <a:t>to specify </a:t>
              </a:r>
              <a:r>
                <a:rPr lang="en-US" sz="3200" b="1">
                  <a:solidFill>
                    <a:schemeClr val="tx1"/>
                  </a:solidFill>
                  <a:latin typeface="Times New Roman" panose="02020603050405020304" pitchFamily="18" charset="0"/>
                  <a:cs typeface="Times New Roman" panose="02020603050405020304" pitchFamily="18" charset="0"/>
                </a:rPr>
                <a:t>data equivalence </a:t>
              </a:r>
              <a:r>
                <a:rPr lang="en-US" sz="3200">
                  <a:solidFill>
                    <a:schemeClr val="tx1"/>
                  </a:solidFill>
                  <a:latin typeface="Times New Roman" panose="02020603050405020304" pitchFamily="18" charset="0"/>
                  <a:cs typeface="Times New Roman" panose="02020603050405020304" pitchFamily="18" charset="0"/>
                </a:rPr>
                <a:t>between graph and relational databases and to define</a:t>
              </a:r>
              <a:r>
                <a:rPr lang="en-US" sz="3200" b="1">
                  <a:solidFill>
                    <a:schemeClr val="tx1"/>
                  </a:solidFill>
                  <a:latin typeface="Times New Roman" panose="02020603050405020304" pitchFamily="18" charset="0"/>
                  <a:cs typeface="Times New Roman" panose="02020603050405020304" pitchFamily="18" charset="0"/>
                </a:rPr>
                <a:t> query equivalence</a:t>
              </a:r>
              <a:r>
                <a:rPr lang="en-US" sz="3200">
                  <a:solidFill>
                    <a:schemeClr val="tx1"/>
                  </a:solidFill>
                  <a:latin typeface="Times New Roman" panose="02020603050405020304" pitchFamily="18" charset="0"/>
                  <a:cs typeface="Times New Roman" panose="02020603050405020304" pitchFamily="18" charset="0"/>
                </a:rPr>
                <a:t>.</a:t>
              </a:r>
            </a:p>
          </p:txBody>
        </p:sp>
      </p:grpSp>
      <p:sp>
        <p:nvSpPr>
          <p:cNvPr id="14" name="Content Placeholder 2">
            <a:extLst>
              <a:ext uri="{FF2B5EF4-FFF2-40B4-BE49-F238E27FC236}">
                <a16:creationId xmlns:a16="http://schemas.microsoft.com/office/drawing/2014/main" id="{1E35FC86-33E9-DADA-BB1D-294D45979A09}"/>
              </a:ext>
            </a:extLst>
          </p:cNvPr>
          <p:cNvSpPr txBox="1">
            <a:spLocks/>
          </p:cNvSpPr>
          <p:nvPr/>
        </p:nvSpPr>
        <p:spPr>
          <a:xfrm>
            <a:off x="2255939" y="1268338"/>
            <a:ext cx="9097860" cy="99572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a:latin typeface="Times New Roman"/>
                <a:cs typeface="Times New Roman"/>
              </a:rPr>
              <a:t>What is the equivalence definition?</a:t>
            </a:r>
            <a:endParaRPr lang="en-US"/>
          </a:p>
        </p:txBody>
      </p:sp>
      <p:grpSp>
        <p:nvGrpSpPr>
          <p:cNvPr id="26" name="Group 25">
            <a:extLst>
              <a:ext uri="{FF2B5EF4-FFF2-40B4-BE49-F238E27FC236}">
                <a16:creationId xmlns:a16="http://schemas.microsoft.com/office/drawing/2014/main" id="{D3C44431-D294-77FF-64C1-01A6D46CC982}"/>
              </a:ext>
            </a:extLst>
          </p:cNvPr>
          <p:cNvGrpSpPr/>
          <p:nvPr/>
        </p:nvGrpSpPr>
        <p:grpSpPr>
          <a:xfrm>
            <a:off x="1190329" y="1340728"/>
            <a:ext cx="777397" cy="923330"/>
            <a:chOff x="271550" y="1684422"/>
            <a:chExt cx="777397" cy="923330"/>
          </a:xfrm>
        </p:grpSpPr>
        <p:sp>
          <p:nvSpPr>
            <p:cNvPr id="27" name="Oval 26">
              <a:extLst>
                <a:ext uri="{FF2B5EF4-FFF2-40B4-BE49-F238E27FC236}">
                  <a16:creationId xmlns:a16="http://schemas.microsoft.com/office/drawing/2014/main" id="{8B5536B9-C60F-2848-3FB1-22586337FCBA}"/>
                </a:ext>
              </a:extLst>
            </p:cNvPr>
            <p:cNvSpPr/>
            <p:nvPr/>
          </p:nvSpPr>
          <p:spPr>
            <a:xfrm>
              <a:off x="298578" y="1780674"/>
              <a:ext cx="696033" cy="696033"/>
            </a:xfrm>
            <a:prstGeom prst="ellipse">
              <a:avLst/>
            </a:prstGeom>
            <a:solidFill>
              <a:srgbClr val="FF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8198DE8-E647-5B4F-703E-F418E6E31A32}"/>
                </a:ext>
              </a:extLst>
            </p:cNvPr>
            <p:cNvSpPr txBox="1"/>
            <p:nvPr/>
          </p:nvSpPr>
          <p:spPr>
            <a:xfrm>
              <a:off x="271550" y="1684422"/>
              <a:ext cx="777397" cy="923330"/>
            </a:xfrm>
            <a:prstGeom prst="rect">
              <a:avLst/>
            </a:prstGeom>
            <a:noFill/>
          </p:spPr>
          <p:txBody>
            <a:bodyPr wrap="square" rtlCol="0">
              <a:spAutoFit/>
            </a:bodyPr>
            <a:lstStyle/>
            <a:p>
              <a:pPr algn="ctr"/>
              <a:r>
                <a:rPr lang="en-US" sz="5400" b="1">
                  <a:solidFill>
                    <a:schemeClr val="bg1"/>
                  </a:solidFill>
                  <a:latin typeface="Times New Roman" panose="02020603050405020304" pitchFamily="18" charset="0"/>
                  <a:cs typeface="Times New Roman" panose="02020603050405020304" pitchFamily="18" charset="0"/>
                </a:rPr>
                <a:t>?</a:t>
              </a:r>
            </a:p>
          </p:txBody>
        </p:sp>
      </p:grpSp>
      <p:grpSp>
        <p:nvGrpSpPr>
          <p:cNvPr id="33" name="Group 32">
            <a:extLst>
              <a:ext uri="{FF2B5EF4-FFF2-40B4-BE49-F238E27FC236}">
                <a16:creationId xmlns:a16="http://schemas.microsoft.com/office/drawing/2014/main" id="{665E5CFD-34A1-F210-1CA9-EF501AF3C687}"/>
              </a:ext>
            </a:extLst>
          </p:cNvPr>
          <p:cNvGrpSpPr/>
          <p:nvPr/>
        </p:nvGrpSpPr>
        <p:grpSpPr>
          <a:xfrm>
            <a:off x="1176674" y="2729647"/>
            <a:ext cx="10177125" cy="1325562"/>
            <a:chOff x="1176674" y="2729647"/>
            <a:chExt cx="10177125" cy="1325562"/>
          </a:xfrm>
        </p:grpSpPr>
        <p:sp>
          <p:nvSpPr>
            <p:cNvPr id="13" name="Content Placeholder 2">
              <a:extLst>
                <a:ext uri="{FF2B5EF4-FFF2-40B4-BE49-F238E27FC236}">
                  <a16:creationId xmlns:a16="http://schemas.microsoft.com/office/drawing/2014/main" id="{B228F270-74C2-9EB3-FE79-16A60C8C3F07}"/>
                </a:ext>
              </a:extLst>
            </p:cNvPr>
            <p:cNvSpPr txBox="1">
              <a:spLocks/>
            </p:cNvSpPr>
            <p:nvPr/>
          </p:nvSpPr>
          <p:spPr>
            <a:xfrm>
              <a:off x="2255939" y="2729647"/>
              <a:ext cx="9097860" cy="132556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a:latin typeface="Times New Roman"/>
                  <a:cs typeface="Times New Roman"/>
                </a:rPr>
                <a:t>Problem</a:t>
              </a:r>
              <a:r>
                <a:rPr lang="en-US" sz="3200">
                  <a:latin typeface="Times New Roman"/>
                  <a:cs typeface="Times New Roman"/>
                </a:rPr>
                <a:t>: </a:t>
              </a:r>
              <a:r>
                <a:rPr lang="en-CA" sz="3200">
                  <a:latin typeface="Times New Roman"/>
                  <a:cs typeface="Times New Roman"/>
                </a:rPr>
                <a:t>Equivalence is ill-defined if the relationship between data stored in graph and relational databases is unknown.</a:t>
              </a:r>
              <a:endParaRPr lang="en-US" sz="3200">
                <a:latin typeface="Times New Roman"/>
                <a:cs typeface="Times New Roman"/>
              </a:endParaRPr>
            </a:p>
          </p:txBody>
        </p:sp>
        <p:grpSp>
          <p:nvGrpSpPr>
            <p:cNvPr id="30" name="Group 29">
              <a:extLst>
                <a:ext uri="{FF2B5EF4-FFF2-40B4-BE49-F238E27FC236}">
                  <a16:creationId xmlns:a16="http://schemas.microsoft.com/office/drawing/2014/main" id="{9BEBAFF4-5BDD-1CFF-EBC0-B73493D31192}"/>
                </a:ext>
              </a:extLst>
            </p:cNvPr>
            <p:cNvGrpSpPr/>
            <p:nvPr/>
          </p:nvGrpSpPr>
          <p:grpSpPr>
            <a:xfrm>
              <a:off x="1176674" y="2917626"/>
              <a:ext cx="777397" cy="923330"/>
              <a:chOff x="271550" y="1684422"/>
              <a:chExt cx="777397" cy="923330"/>
            </a:xfrm>
          </p:grpSpPr>
          <p:sp>
            <p:nvSpPr>
              <p:cNvPr id="31" name="Oval 30">
                <a:extLst>
                  <a:ext uri="{FF2B5EF4-FFF2-40B4-BE49-F238E27FC236}">
                    <a16:creationId xmlns:a16="http://schemas.microsoft.com/office/drawing/2014/main" id="{9ED7DBE8-FCB4-5B04-E1B8-DAF50ED6BA37}"/>
                  </a:ext>
                </a:extLst>
              </p:cNvPr>
              <p:cNvSpPr/>
              <p:nvPr/>
            </p:nvSpPr>
            <p:spPr>
              <a:xfrm>
                <a:off x="298578" y="1780674"/>
                <a:ext cx="696033" cy="696033"/>
              </a:xfrm>
              <a:prstGeom prst="ellipse">
                <a:avLst/>
              </a:prstGeom>
              <a:solidFill>
                <a:srgbClr val="FF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74D0FC0-0F20-02E4-4D33-3DDABDB9B7F9}"/>
                  </a:ext>
                </a:extLst>
              </p:cNvPr>
              <p:cNvSpPr txBox="1"/>
              <p:nvPr/>
            </p:nvSpPr>
            <p:spPr>
              <a:xfrm>
                <a:off x="271550" y="1684422"/>
                <a:ext cx="777397" cy="923330"/>
              </a:xfrm>
              <a:prstGeom prst="rect">
                <a:avLst/>
              </a:prstGeom>
              <a:noFill/>
            </p:spPr>
            <p:txBody>
              <a:bodyPr wrap="square" rtlCol="0">
                <a:spAutoFit/>
              </a:bodyPr>
              <a:lstStyle/>
              <a:p>
                <a:pPr algn="ctr"/>
                <a:r>
                  <a:rPr lang="en-US" sz="5400" b="1">
                    <a:solidFill>
                      <a:schemeClr val="bg1"/>
                    </a:solidFill>
                    <a:latin typeface="Times New Roman" panose="02020603050405020304" pitchFamily="18" charset="0"/>
                    <a:cs typeface="Times New Roman" panose="02020603050405020304" pitchFamily="18" charset="0"/>
                  </a:rPr>
                  <a:t>!</a:t>
                </a:r>
              </a:p>
            </p:txBody>
          </p:sp>
        </p:grpSp>
      </p:grpSp>
    </p:spTree>
    <p:extLst>
      <p:ext uri="{BB962C8B-B14F-4D97-AF65-F5344CB8AC3E}">
        <p14:creationId xmlns:p14="http://schemas.microsoft.com/office/powerpoint/2010/main" val="44917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3D0E7-68AE-8E14-9095-E39806D77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08A5EA-A00E-4D07-D8DE-B2601CBFFFF9}"/>
              </a:ext>
            </a:extLst>
          </p:cNvPr>
          <p:cNvSpPr>
            <a:spLocks noGrp="1"/>
          </p:cNvSpPr>
          <p:nvPr>
            <p:ph type="title"/>
          </p:nvPr>
        </p:nvSpPr>
        <p:spPr>
          <a:xfrm>
            <a:off x="298578" y="0"/>
            <a:ext cx="11794684" cy="1325563"/>
          </a:xfrm>
        </p:spPr>
        <p:txBody>
          <a:bodyPr/>
          <a:lstStyle/>
          <a:p>
            <a:r>
              <a:rPr lang="en-US">
                <a:latin typeface="Times New Roman" panose="02020603050405020304" pitchFamily="18" charset="0"/>
                <a:cs typeface="Times New Roman" panose="02020603050405020304" pitchFamily="18" charset="0"/>
              </a:rPr>
              <a:t>Specifying user-provided transformers</a:t>
            </a:r>
          </a:p>
        </p:txBody>
      </p:sp>
      <p:sp>
        <p:nvSpPr>
          <p:cNvPr id="4" name="Slide Number Placeholder 3">
            <a:extLst>
              <a:ext uri="{FF2B5EF4-FFF2-40B4-BE49-F238E27FC236}">
                <a16:creationId xmlns:a16="http://schemas.microsoft.com/office/drawing/2014/main" id="{7F425B1E-0638-3B7B-7D10-BDD08576990B}"/>
              </a:ext>
            </a:extLst>
          </p:cNvPr>
          <p:cNvSpPr>
            <a:spLocks noGrp="1"/>
          </p:cNvSpPr>
          <p:nvPr>
            <p:ph type="sldNum" sz="quarter" idx="12"/>
          </p:nvPr>
        </p:nvSpPr>
        <p:spPr/>
        <p:txBody>
          <a:bodyPr/>
          <a:lstStyle/>
          <a:p>
            <a:fld id="{57F7F20E-81D6-3F40-8E47-D9C4E37B2262}" type="slidenum">
              <a:rPr lang="en-US" smtClean="0"/>
              <a:t>5</a:t>
            </a:fld>
            <a:endParaRPr lang="en-US"/>
          </a:p>
        </p:txBody>
      </p:sp>
      <p:sp>
        <p:nvSpPr>
          <p:cNvPr id="8" name="Rounded Rectangle 7">
            <a:extLst>
              <a:ext uri="{FF2B5EF4-FFF2-40B4-BE49-F238E27FC236}">
                <a16:creationId xmlns:a16="http://schemas.microsoft.com/office/drawing/2014/main" id="{47581D07-B0F9-A7FF-38F3-0613A3C6EFBC}"/>
              </a:ext>
            </a:extLst>
          </p:cNvPr>
          <p:cNvSpPr/>
          <p:nvPr/>
        </p:nvSpPr>
        <p:spPr>
          <a:xfrm>
            <a:off x="1190329" y="3062255"/>
            <a:ext cx="9484297" cy="1089018"/>
          </a:xfrm>
          <a:prstGeom prst="roundRect">
            <a:avLst/>
          </a:prstGeom>
          <a:solidFill>
            <a:srgbClr val="C2F1C8">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Times New Roman" panose="02020603050405020304" pitchFamily="18" charset="0"/>
                <a:cs typeface="Times New Roman" panose="02020603050405020304" pitchFamily="18" charset="0"/>
              </a:rPr>
              <a:t>Insight</a:t>
            </a:r>
            <a:r>
              <a:rPr lang="en-US" sz="3200">
                <a:solidFill>
                  <a:schemeClr val="tx1"/>
                </a:solidFill>
                <a:latin typeface="Times New Roman" panose="02020603050405020304" pitchFamily="18" charset="0"/>
                <a:cs typeface="Times New Roman" panose="02020603050405020304" pitchFamily="18" charset="0"/>
              </a:rPr>
              <a:t>: Specify transformers via Datalog rules.</a:t>
            </a:r>
          </a:p>
        </p:txBody>
      </p:sp>
      <p:sp>
        <p:nvSpPr>
          <p:cNvPr id="12" name="Content Placeholder 2">
            <a:extLst>
              <a:ext uri="{FF2B5EF4-FFF2-40B4-BE49-F238E27FC236}">
                <a16:creationId xmlns:a16="http://schemas.microsoft.com/office/drawing/2014/main" id="{5160FA68-102C-6436-5BA0-B4FF63139FE8}"/>
              </a:ext>
            </a:extLst>
          </p:cNvPr>
          <p:cNvSpPr txBox="1">
            <a:spLocks/>
          </p:cNvSpPr>
          <p:nvPr/>
        </p:nvSpPr>
        <p:spPr>
          <a:xfrm>
            <a:off x="2255939" y="1597102"/>
            <a:ext cx="9097860" cy="692037"/>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a:latin typeface="Times New Roman" panose="02020603050405020304" pitchFamily="18" charset="0"/>
                <a:cs typeface="Times New Roman" panose="02020603050405020304" pitchFamily="18" charset="0"/>
              </a:rPr>
              <a:t>How to specify user-provided transformers?</a:t>
            </a:r>
            <a:endParaRPr lang="en-US" sz="3200">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0948AFD7-F9F5-6633-EC69-26A17F9995D3}"/>
              </a:ext>
            </a:extLst>
          </p:cNvPr>
          <p:cNvGrpSpPr/>
          <p:nvPr/>
        </p:nvGrpSpPr>
        <p:grpSpPr>
          <a:xfrm>
            <a:off x="1190329" y="1481455"/>
            <a:ext cx="777397" cy="923330"/>
            <a:chOff x="271550" y="1684422"/>
            <a:chExt cx="777397" cy="923330"/>
          </a:xfrm>
        </p:grpSpPr>
        <p:sp>
          <p:nvSpPr>
            <p:cNvPr id="18" name="Oval 17">
              <a:extLst>
                <a:ext uri="{FF2B5EF4-FFF2-40B4-BE49-F238E27FC236}">
                  <a16:creationId xmlns:a16="http://schemas.microsoft.com/office/drawing/2014/main" id="{477F4838-AE70-9845-1AC3-2FF0802B9287}"/>
                </a:ext>
              </a:extLst>
            </p:cNvPr>
            <p:cNvSpPr/>
            <p:nvPr/>
          </p:nvSpPr>
          <p:spPr>
            <a:xfrm>
              <a:off x="298578" y="1780674"/>
              <a:ext cx="696033" cy="696033"/>
            </a:xfrm>
            <a:prstGeom prst="ellipse">
              <a:avLst/>
            </a:prstGeom>
            <a:solidFill>
              <a:srgbClr val="FF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166A7FD-1175-C317-1DDA-FC5A1A2BAE03}"/>
                </a:ext>
              </a:extLst>
            </p:cNvPr>
            <p:cNvSpPr txBox="1"/>
            <p:nvPr/>
          </p:nvSpPr>
          <p:spPr>
            <a:xfrm>
              <a:off x="271550" y="1684422"/>
              <a:ext cx="777397" cy="923330"/>
            </a:xfrm>
            <a:prstGeom prst="rect">
              <a:avLst/>
            </a:prstGeom>
            <a:noFill/>
          </p:spPr>
          <p:txBody>
            <a:bodyPr wrap="square" rtlCol="0">
              <a:spAutoFit/>
            </a:bodyPr>
            <a:lstStyle/>
            <a:p>
              <a:pPr algn="ctr"/>
              <a:r>
                <a:rPr lang="en-US" sz="5400" b="1">
                  <a:solidFill>
                    <a:schemeClr val="bg1"/>
                  </a:solidFill>
                  <a:latin typeface="Times New Roman" panose="02020603050405020304" pitchFamily="18" charset="0"/>
                  <a:cs typeface="Times New Roman" panose="02020603050405020304" pitchFamily="18" charset="0"/>
                </a:rPr>
                <a:t>?</a:t>
              </a:r>
            </a:p>
          </p:txBody>
        </p:sp>
      </p:grpSp>
      <p:sp>
        <p:nvSpPr>
          <p:cNvPr id="20" name="Content Placeholder 2">
            <a:extLst>
              <a:ext uri="{FF2B5EF4-FFF2-40B4-BE49-F238E27FC236}">
                <a16:creationId xmlns:a16="http://schemas.microsoft.com/office/drawing/2014/main" id="{C0B1F161-CD85-D2FE-3564-0B245578FD16}"/>
              </a:ext>
            </a:extLst>
          </p:cNvPr>
          <p:cNvSpPr txBox="1">
            <a:spLocks/>
          </p:cNvSpPr>
          <p:nvPr/>
        </p:nvSpPr>
        <p:spPr>
          <a:xfrm>
            <a:off x="760556" y="4808744"/>
            <a:ext cx="10593243" cy="108901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3200" dirty="0">
                <a:latin typeface="Times New Roman"/>
                <a:cs typeface="Times New Roman"/>
              </a:rPr>
              <a:t>Even though graph databases do not have explicit relations, we can think of each node and edge type as a relation.</a:t>
            </a:r>
          </a:p>
        </p:txBody>
      </p:sp>
    </p:spTree>
    <p:extLst>
      <p:ext uri="{BB962C8B-B14F-4D97-AF65-F5344CB8AC3E}">
        <p14:creationId xmlns:p14="http://schemas.microsoft.com/office/powerpoint/2010/main" val="366087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393EB-992F-783A-6272-C0F215698A2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3D30BB-618A-6766-94BF-F1EB759573A7}"/>
              </a:ext>
            </a:extLst>
          </p:cNvPr>
          <p:cNvSpPr>
            <a:spLocks noGrp="1"/>
          </p:cNvSpPr>
          <p:nvPr>
            <p:ph type="sldNum" sz="quarter" idx="12"/>
          </p:nvPr>
        </p:nvSpPr>
        <p:spPr/>
        <p:txBody>
          <a:bodyPr/>
          <a:lstStyle/>
          <a:p>
            <a:fld id="{57F7F20E-81D6-3F40-8E47-D9C4E37B2262}" type="slidenum">
              <a:rPr lang="en-US" smtClean="0"/>
              <a:t>6</a:t>
            </a:fld>
            <a:endParaRPr lang="en-US"/>
          </a:p>
        </p:txBody>
      </p:sp>
      <p:grpSp>
        <p:nvGrpSpPr>
          <p:cNvPr id="61" name="Group 60">
            <a:extLst>
              <a:ext uri="{FF2B5EF4-FFF2-40B4-BE49-F238E27FC236}">
                <a16:creationId xmlns:a16="http://schemas.microsoft.com/office/drawing/2014/main" id="{A3117924-47E6-8B88-67DA-3C50CF14CB6D}"/>
              </a:ext>
            </a:extLst>
          </p:cNvPr>
          <p:cNvGrpSpPr/>
          <p:nvPr/>
        </p:nvGrpSpPr>
        <p:grpSpPr>
          <a:xfrm>
            <a:off x="1397617" y="1131191"/>
            <a:ext cx="2967640" cy="3020302"/>
            <a:chOff x="1045245" y="3607228"/>
            <a:chExt cx="2967640" cy="3020302"/>
          </a:xfrm>
        </p:grpSpPr>
        <p:sp>
          <p:nvSpPr>
            <p:cNvPr id="59" name="Rounded Rectangle 58">
              <a:extLst>
                <a:ext uri="{FF2B5EF4-FFF2-40B4-BE49-F238E27FC236}">
                  <a16:creationId xmlns:a16="http://schemas.microsoft.com/office/drawing/2014/main" id="{E2C9EC71-DE67-1C53-E3B0-2F3F77059667}"/>
                </a:ext>
              </a:extLst>
            </p:cNvPr>
            <p:cNvSpPr/>
            <p:nvPr/>
          </p:nvSpPr>
          <p:spPr>
            <a:xfrm>
              <a:off x="1045245" y="4053008"/>
              <a:ext cx="2855909" cy="2574522"/>
            </a:xfrm>
            <a:prstGeom prst="roundRect">
              <a:avLst>
                <a:gd name="adj" fmla="val 9184"/>
              </a:avLst>
            </a:prstGeom>
            <a:solidFill>
              <a:srgbClr val="BFD9E9"/>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sp>
          <p:nvSpPr>
            <p:cNvPr id="9" name="Content Placeholder 2">
              <a:extLst>
                <a:ext uri="{FF2B5EF4-FFF2-40B4-BE49-F238E27FC236}">
                  <a16:creationId xmlns:a16="http://schemas.microsoft.com/office/drawing/2014/main" id="{80EFC9BB-2BDD-1B29-7B18-BB4385BDD965}"/>
                </a:ext>
              </a:extLst>
            </p:cNvPr>
            <p:cNvSpPr txBox="1">
              <a:spLocks/>
            </p:cNvSpPr>
            <p:nvPr/>
          </p:nvSpPr>
          <p:spPr>
            <a:xfrm>
              <a:off x="1248566" y="3607228"/>
              <a:ext cx="2449266" cy="651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atin typeface="Times New Roman" panose="02020603050405020304" pitchFamily="18" charset="0"/>
                  <a:cs typeface="Times New Roman" panose="02020603050405020304" pitchFamily="18" charset="0"/>
                </a:rPr>
                <a:t>Graph database</a:t>
              </a:r>
            </a:p>
          </p:txBody>
        </p:sp>
        <p:grpSp>
          <p:nvGrpSpPr>
            <p:cNvPr id="10" name="Group 9">
              <a:extLst>
                <a:ext uri="{FF2B5EF4-FFF2-40B4-BE49-F238E27FC236}">
                  <a16:creationId xmlns:a16="http://schemas.microsoft.com/office/drawing/2014/main" id="{82178A20-6C0F-7C82-0716-3138DA3D92C1}"/>
                </a:ext>
              </a:extLst>
            </p:cNvPr>
            <p:cNvGrpSpPr/>
            <p:nvPr/>
          </p:nvGrpSpPr>
          <p:grpSpPr>
            <a:xfrm>
              <a:off x="1146405" y="4216885"/>
              <a:ext cx="2866480" cy="2387960"/>
              <a:chOff x="7880268" y="1948202"/>
              <a:chExt cx="2866480" cy="2387960"/>
            </a:xfrm>
          </p:grpSpPr>
          <p:grpSp>
            <p:nvGrpSpPr>
              <p:cNvPr id="11" name="Group 10">
                <a:extLst>
                  <a:ext uri="{FF2B5EF4-FFF2-40B4-BE49-F238E27FC236}">
                    <a16:creationId xmlns:a16="http://schemas.microsoft.com/office/drawing/2014/main" id="{2D1FC7BC-F58D-EA51-B5FF-861900B38573}"/>
                  </a:ext>
                </a:extLst>
              </p:cNvPr>
              <p:cNvGrpSpPr/>
              <p:nvPr/>
            </p:nvGrpSpPr>
            <p:grpSpPr>
              <a:xfrm>
                <a:off x="7880268" y="2521838"/>
                <a:ext cx="2527484" cy="1814324"/>
                <a:chOff x="7508240" y="1864962"/>
                <a:chExt cx="2527484" cy="1814324"/>
              </a:xfrm>
            </p:grpSpPr>
            <p:grpSp>
              <p:nvGrpSpPr>
                <p:cNvPr id="15" name="Group 14">
                  <a:extLst>
                    <a:ext uri="{FF2B5EF4-FFF2-40B4-BE49-F238E27FC236}">
                      <a16:creationId xmlns:a16="http://schemas.microsoft.com/office/drawing/2014/main" id="{A2A9544B-2A03-42F4-3408-534A38B538B6}"/>
                    </a:ext>
                  </a:extLst>
                </p:cNvPr>
                <p:cNvGrpSpPr/>
                <p:nvPr/>
              </p:nvGrpSpPr>
              <p:grpSpPr>
                <a:xfrm>
                  <a:off x="7508240" y="1864962"/>
                  <a:ext cx="931238" cy="818643"/>
                  <a:chOff x="242280" y="4679956"/>
                  <a:chExt cx="931238" cy="818643"/>
                </a:xfrm>
              </p:grpSpPr>
              <p:sp>
                <p:nvSpPr>
                  <p:cNvPr id="27" name="Oval 26">
                    <a:extLst>
                      <a:ext uri="{FF2B5EF4-FFF2-40B4-BE49-F238E27FC236}">
                        <a16:creationId xmlns:a16="http://schemas.microsoft.com/office/drawing/2014/main" id="{10B07FFB-111C-5861-4542-BF555C0A166A}"/>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28" name="Content Placeholder 2">
                    <a:extLst>
                      <a:ext uri="{FF2B5EF4-FFF2-40B4-BE49-F238E27FC236}">
                        <a16:creationId xmlns:a16="http://schemas.microsoft.com/office/drawing/2014/main" id="{E8B458DC-9911-252F-306C-4445677881D2}"/>
                      </a:ext>
                    </a:extLst>
                  </p:cNvPr>
                  <p:cNvSpPr txBox="1">
                    <a:spLocks/>
                  </p:cNvSpPr>
                  <p:nvPr/>
                </p:nvSpPr>
                <p:spPr>
                  <a:xfrm>
                    <a:off x="242280" y="4852263"/>
                    <a:ext cx="931238" cy="474029"/>
                  </a:xfrm>
                  <a:prstGeom prst="rect">
                    <a:avLst/>
                  </a:prstGeom>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Consolas" panose="020B0609020204030204" pitchFamily="49" charset="0"/>
                        <a:cs typeface="Consolas" panose="020B0609020204030204" pitchFamily="49" charset="0"/>
                      </a:rPr>
                      <a:t>Alice</a:t>
                    </a:r>
                    <a:endParaRPr lang="en-US">
                      <a:latin typeface="Consolas" panose="020B0609020204030204" pitchFamily="49" charset="0"/>
                      <a:cs typeface="Consolas" panose="020B0609020204030204" pitchFamily="49" charset="0"/>
                    </a:endParaRPr>
                  </a:p>
                </p:txBody>
              </p:sp>
            </p:grpSp>
            <p:cxnSp>
              <p:nvCxnSpPr>
                <p:cNvPr id="16" name="Straight Arrow Connector 15">
                  <a:extLst>
                    <a:ext uri="{FF2B5EF4-FFF2-40B4-BE49-F238E27FC236}">
                      <a16:creationId xmlns:a16="http://schemas.microsoft.com/office/drawing/2014/main" id="{E4D2425E-505C-5859-C88A-DE0E022090B9}"/>
                    </a:ext>
                  </a:extLst>
                </p:cNvPr>
                <p:cNvCxnSpPr>
                  <a:cxnSpLocks/>
                  <a:stCxn id="27" idx="6"/>
                  <a:endCxn id="23" idx="2"/>
                </p:cNvCxnSpPr>
                <p:nvPr/>
              </p:nvCxnSpPr>
              <p:spPr>
                <a:xfrm>
                  <a:off x="8383181" y="2274284"/>
                  <a:ext cx="777603"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5AA3F248-457E-99DC-94D0-6BA15C3BE719}"/>
                    </a:ext>
                  </a:extLst>
                </p:cNvPr>
                <p:cNvGrpSpPr/>
                <p:nvPr/>
              </p:nvGrpSpPr>
              <p:grpSpPr>
                <a:xfrm>
                  <a:off x="7508240" y="2860643"/>
                  <a:ext cx="931238" cy="818643"/>
                  <a:chOff x="242280" y="4679956"/>
                  <a:chExt cx="931238" cy="818643"/>
                </a:xfrm>
              </p:grpSpPr>
              <p:sp>
                <p:nvSpPr>
                  <p:cNvPr id="25" name="Oval 24">
                    <a:extLst>
                      <a:ext uri="{FF2B5EF4-FFF2-40B4-BE49-F238E27FC236}">
                        <a16:creationId xmlns:a16="http://schemas.microsoft.com/office/drawing/2014/main" id="{7A78EE97-580E-3236-919A-15513F552700}"/>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26" name="Content Placeholder 2">
                    <a:extLst>
                      <a:ext uri="{FF2B5EF4-FFF2-40B4-BE49-F238E27FC236}">
                        <a16:creationId xmlns:a16="http://schemas.microsoft.com/office/drawing/2014/main" id="{B1C5CB1A-D8FF-57E7-83C7-CB059511B0F8}"/>
                      </a:ext>
                    </a:extLst>
                  </p:cNvPr>
                  <p:cNvSpPr txBox="1">
                    <a:spLocks/>
                  </p:cNvSpPr>
                  <p:nvPr/>
                </p:nvSpPr>
                <p:spPr>
                  <a:xfrm>
                    <a:off x="242280" y="4852263"/>
                    <a:ext cx="931238" cy="474029"/>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Consolas" panose="020B0609020204030204" pitchFamily="49" charset="0"/>
                        <a:cs typeface="Consolas" panose="020B0609020204030204" pitchFamily="49" charset="0"/>
                      </a:rPr>
                      <a:t>Bob</a:t>
                    </a: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191718E1-EF86-91B7-F2AC-81A76F05F5F4}"/>
                    </a:ext>
                  </a:extLst>
                </p:cNvPr>
                <p:cNvGrpSpPr/>
                <p:nvPr/>
              </p:nvGrpSpPr>
              <p:grpSpPr>
                <a:xfrm>
                  <a:off x="9104486" y="1864962"/>
                  <a:ext cx="931238" cy="818643"/>
                  <a:chOff x="242280" y="4679956"/>
                  <a:chExt cx="931238" cy="818643"/>
                </a:xfrm>
              </p:grpSpPr>
              <p:sp>
                <p:nvSpPr>
                  <p:cNvPr id="23" name="Oval 22">
                    <a:extLst>
                      <a:ext uri="{FF2B5EF4-FFF2-40B4-BE49-F238E27FC236}">
                        <a16:creationId xmlns:a16="http://schemas.microsoft.com/office/drawing/2014/main" id="{87F66FFE-FCB7-8C76-4DF0-F5B59CBA893F}"/>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24" name="Content Placeholder 2">
                    <a:extLst>
                      <a:ext uri="{FF2B5EF4-FFF2-40B4-BE49-F238E27FC236}">
                        <a16:creationId xmlns:a16="http://schemas.microsoft.com/office/drawing/2014/main" id="{2AAEFB8A-2A86-AAB8-E8A6-80516DA03A63}"/>
                      </a:ext>
                    </a:extLst>
                  </p:cNvPr>
                  <p:cNvSpPr txBox="1">
                    <a:spLocks/>
                  </p:cNvSpPr>
                  <p:nvPr/>
                </p:nvSpPr>
                <p:spPr>
                  <a:xfrm>
                    <a:off x="242280" y="4852263"/>
                    <a:ext cx="931238" cy="474029"/>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Consolas" panose="020B0609020204030204" pitchFamily="49" charset="0"/>
                        <a:cs typeface="Consolas" panose="020B0609020204030204" pitchFamily="49" charset="0"/>
                      </a:rPr>
                      <a:t>IT</a:t>
                    </a:r>
                    <a:endParaRPr lang="en-US">
                      <a:latin typeface="Consolas" panose="020B0609020204030204" pitchFamily="49" charset="0"/>
                      <a:cs typeface="Consolas" panose="020B0609020204030204" pitchFamily="49" charset="0"/>
                    </a:endParaRPr>
                  </a:p>
                </p:txBody>
              </p:sp>
            </p:grpSp>
            <p:grpSp>
              <p:nvGrpSpPr>
                <p:cNvPr id="19" name="Group 18">
                  <a:extLst>
                    <a:ext uri="{FF2B5EF4-FFF2-40B4-BE49-F238E27FC236}">
                      <a16:creationId xmlns:a16="http://schemas.microsoft.com/office/drawing/2014/main" id="{9F8BE6CE-4899-74B0-049F-057279D88F6F}"/>
                    </a:ext>
                  </a:extLst>
                </p:cNvPr>
                <p:cNvGrpSpPr/>
                <p:nvPr/>
              </p:nvGrpSpPr>
              <p:grpSpPr>
                <a:xfrm>
                  <a:off x="9104486" y="2860643"/>
                  <a:ext cx="931238" cy="818643"/>
                  <a:chOff x="242280" y="4679956"/>
                  <a:chExt cx="931238" cy="818643"/>
                </a:xfrm>
              </p:grpSpPr>
              <p:sp>
                <p:nvSpPr>
                  <p:cNvPr id="21" name="Oval 20">
                    <a:extLst>
                      <a:ext uri="{FF2B5EF4-FFF2-40B4-BE49-F238E27FC236}">
                        <a16:creationId xmlns:a16="http://schemas.microsoft.com/office/drawing/2014/main" id="{3F4914FD-B7B7-B8F1-0D9E-E26CAD2973C7}"/>
                      </a:ext>
                    </a:extLst>
                  </p:cNvPr>
                  <p:cNvSpPr/>
                  <p:nvPr/>
                </p:nvSpPr>
                <p:spPr>
                  <a:xfrm>
                    <a:off x="298578" y="4679956"/>
                    <a:ext cx="818643" cy="8186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anose="02020603050405020304" pitchFamily="18" charset="0"/>
                      <a:cs typeface="Times New Roman" panose="02020603050405020304" pitchFamily="18" charset="0"/>
                    </a:endParaRPr>
                  </a:p>
                </p:txBody>
              </p:sp>
              <p:sp>
                <p:nvSpPr>
                  <p:cNvPr id="22" name="Content Placeholder 2">
                    <a:extLst>
                      <a:ext uri="{FF2B5EF4-FFF2-40B4-BE49-F238E27FC236}">
                        <a16:creationId xmlns:a16="http://schemas.microsoft.com/office/drawing/2014/main" id="{89AB5DFE-768A-6F7A-CA3C-54A193662DF3}"/>
                      </a:ext>
                    </a:extLst>
                  </p:cNvPr>
                  <p:cNvSpPr txBox="1">
                    <a:spLocks/>
                  </p:cNvSpPr>
                  <p:nvPr/>
                </p:nvSpPr>
                <p:spPr>
                  <a:xfrm>
                    <a:off x="242280" y="4852263"/>
                    <a:ext cx="931238" cy="474029"/>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a:latin typeface="Consolas" panose="020B0609020204030204" pitchFamily="49" charset="0"/>
                        <a:cs typeface="Consolas" panose="020B0609020204030204" pitchFamily="49" charset="0"/>
                      </a:rPr>
                      <a:t>MRK</a:t>
                    </a:r>
                    <a:endParaRPr lang="en-US">
                      <a:latin typeface="Consolas" panose="020B0609020204030204" pitchFamily="49" charset="0"/>
                      <a:cs typeface="Consolas" panose="020B0609020204030204" pitchFamily="49" charset="0"/>
                    </a:endParaRPr>
                  </a:p>
                </p:txBody>
              </p:sp>
            </p:grpSp>
            <p:cxnSp>
              <p:nvCxnSpPr>
                <p:cNvPr id="20" name="Straight Arrow Connector 19">
                  <a:extLst>
                    <a:ext uri="{FF2B5EF4-FFF2-40B4-BE49-F238E27FC236}">
                      <a16:creationId xmlns:a16="http://schemas.microsoft.com/office/drawing/2014/main" id="{C404710C-423F-EC12-5C1F-F240CA4CEE88}"/>
                    </a:ext>
                  </a:extLst>
                </p:cNvPr>
                <p:cNvCxnSpPr>
                  <a:cxnSpLocks/>
                  <a:stCxn id="25" idx="6"/>
                  <a:endCxn id="23" idx="2"/>
                </p:cNvCxnSpPr>
                <p:nvPr/>
              </p:nvCxnSpPr>
              <p:spPr>
                <a:xfrm flipV="1">
                  <a:off x="8383181" y="2274284"/>
                  <a:ext cx="777603" cy="99568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2" name="Content Placeholder 2">
                <a:extLst>
                  <a:ext uri="{FF2B5EF4-FFF2-40B4-BE49-F238E27FC236}">
                    <a16:creationId xmlns:a16="http://schemas.microsoft.com/office/drawing/2014/main" id="{FF487E97-BDC0-F6B6-5202-7F8AD83B65CA}"/>
                  </a:ext>
                </a:extLst>
              </p:cNvPr>
              <p:cNvSpPr txBox="1">
                <a:spLocks/>
              </p:cNvSpPr>
              <p:nvPr/>
            </p:nvSpPr>
            <p:spPr>
              <a:xfrm>
                <a:off x="7936829" y="1954553"/>
                <a:ext cx="1270234"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Consolas" panose="020B0609020204030204" pitchFamily="49" charset="0"/>
                    <a:cs typeface="Consolas" panose="020B0609020204030204" pitchFamily="49" charset="0"/>
                  </a:rPr>
                  <a:t>EMP</a:t>
                </a:r>
                <a:endParaRPr lang="en-US">
                  <a:latin typeface="Consolas" panose="020B0609020204030204" pitchFamily="49" charset="0"/>
                  <a:cs typeface="Consolas" panose="020B0609020204030204" pitchFamily="49" charset="0"/>
                </a:endParaRPr>
              </a:p>
            </p:txBody>
          </p:sp>
          <p:sp>
            <p:nvSpPr>
              <p:cNvPr id="13" name="Content Placeholder 2">
                <a:extLst>
                  <a:ext uri="{FF2B5EF4-FFF2-40B4-BE49-F238E27FC236}">
                    <a16:creationId xmlns:a16="http://schemas.microsoft.com/office/drawing/2014/main" id="{BA49C6EF-253B-CE0C-B429-BF982DF3D50C}"/>
                  </a:ext>
                </a:extLst>
              </p:cNvPr>
              <p:cNvSpPr txBox="1">
                <a:spLocks/>
              </p:cNvSpPr>
              <p:nvPr/>
            </p:nvSpPr>
            <p:spPr>
              <a:xfrm>
                <a:off x="9476514" y="1948202"/>
                <a:ext cx="1270234"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Consolas" panose="020B0609020204030204" pitchFamily="49" charset="0"/>
                    <a:cs typeface="Consolas" panose="020B0609020204030204" pitchFamily="49" charset="0"/>
                  </a:rPr>
                  <a:t>DEPT</a:t>
                </a:r>
                <a:endParaRPr lang="en-US">
                  <a:latin typeface="Consolas" panose="020B0609020204030204" pitchFamily="49" charset="0"/>
                  <a:cs typeface="Consolas" panose="020B0609020204030204" pitchFamily="49" charset="0"/>
                </a:endParaRPr>
              </a:p>
            </p:txBody>
          </p:sp>
          <p:sp>
            <p:nvSpPr>
              <p:cNvPr id="14" name="Content Placeholder 2">
                <a:extLst>
                  <a:ext uri="{FF2B5EF4-FFF2-40B4-BE49-F238E27FC236}">
                    <a16:creationId xmlns:a16="http://schemas.microsoft.com/office/drawing/2014/main" id="{46B1EBF1-FA46-D531-733F-EFEA9C8FD71C}"/>
                  </a:ext>
                </a:extLst>
              </p:cNvPr>
              <p:cNvSpPr txBox="1">
                <a:spLocks/>
              </p:cNvSpPr>
              <p:nvPr/>
            </p:nvSpPr>
            <p:spPr>
              <a:xfrm>
                <a:off x="8519333" y="2463481"/>
                <a:ext cx="1270234" cy="474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CA" sz="2000">
                    <a:latin typeface="Consolas" panose="020B0609020204030204" pitchFamily="49" charset="0"/>
                    <a:cs typeface="Consolas" panose="020B0609020204030204" pitchFamily="49" charset="0"/>
                  </a:rPr>
                  <a:t>WORK</a:t>
                </a:r>
                <a:endParaRPr lang="en-US" sz="2000">
                  <a:latin typeface="Consolas" panose="020B0609020204030204" pitchFamily="49" charset="0"/>
                  <a:cs typeface="Consolas" panose="020B0609020204030204" pitchFamily="49" charset="0"/>
                </a:endParaRPr>
              </a:p>
            </p:txBody>
          </p:sp>
        </p:grpSp>
      </p:grpSp>
      <p:grpSp>
        <p:nvGrpSpPr>
          <p:cNvPr id="62" name="Group 61">
            <a:extLst>
              <a:ext uri="{FF2B5EF4-FFF2-40B4-BE49-F238E27FC236}">
                <a16:creationId xmlns:a16="http://schemas.microsoft.com/office/drawing/2014/main" id="{F6B393C5-A6BE-071C-A070-54BA6751D46B}"/>
              </a:ext>
            </a:extLst>
          </p:cNvPr>
          <p:cNvGrpSpPr/>
          <p:nvPr/>
        </p:nvGrpSpPr>
        <p:grpSpPr>
          <a:xfrm>
            <a:off x="5587333" y="1131191"/>
            <a:ext cx="5300029" cy="2867986"/>
            <a:chOff x="5944374" y="3564552"/>
            <a:chExt cx="5300029" cy="2867986"/>
          </a:xfrm>
        </p:grpSpPr>
        <p:sp>
          <p:nvSpPr>
            <p:cNvPr id="60" name="Rounded Rectangle 59">
              <a:extLst>
                <a:ext uri="{FF2B5EF4-FFF2-40B4-BE49-F238E27FC236}">
                  <a16:creationId xmlns:a16="http://schemas.microsoft.com/office/drawing/2014/main" id="{634FDDB7-01C9-C4F2-E870-45D98C43CD49}"/>
                </a:ext>
              </a:extLst>
            </p:cNvPr>
            <p:cNvSpPr/>
            <p:nvPr/>
          </p:nvSpPr>
          <p:spPr>
            <a:xfrm>
              <a:off x="5944374" y="4053008"/>
              <a:ext cx="5300029" cy="2379530"/>
            </a:xfrm>
            <a:prstGeom prst="roundRect">
              <a:avLst>
                <a:gd name="adj" fmla="val 9184"/>
              </a:avLst>
            </a:prstGeom>
            <a:solidFill>
              <a:srgbClr val="FEFFB3"/>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grpSp>
          <p:nvGrpSpPr>
            <p:cNvPr id="29" name="Group 28">
              <a:extLst>
                <a:ext uri="{FF2B5EF4-FFF2-40B4-BE49-F238E27FC236}">
                  <a16:creationId xmlns:a16="http://schemas.microsoft.com/office/drawing/2014/main" id="{890D16BE-188B-79A2-2A2C-42AF0426D4A7}"/>
                </a:ext>
              </a:extLst>
            </p:cNvPr>
            <p:cNvGrpSpPr/>
            <p:nvPr/>
          </p:nvGrpSpPr>
          <p:grpSpPr>
            <a:xfrm>
              <a:off x="6142123" y="3564552"/>
              <a:ext cx="4936954" cy="2669201"/>
              <a:chOff x="638795" y="1725780"/>
              <a:chExt cx="4936954" cy="2669201"/>
            </a:xfrm>
          </p:grpSpPr>
          <p:grpSp>
            <p:nvGrpSpPr>
              <p:cNvPr id="30" name="Group 29">
                <a:extLst>
                  <a:ext uri="{FF2B5EF4-FFF2-40B4-BE49-F238E27FC236}">
                    <a16:creationId xmlns:a16="http://schemas.microsoft.com/office/drawing/2014/main" id="{FD35A2C5-4185-76EB-07FB-05BD87955A1A}"/>
                  </a:ext>
                </a:extLst>
              </p:cNvPr>
              <p:cNvGrpSpPr/>
              <p:nvPr/>
            </p:nvGrpSpPr>
            <p:grpSpPr>
              <a:xfrm>
                <a:off x="638795" y="2203179"/>
                <a:ext cx="2824830" cy="2191802"/>
                <a:chOff x="233330" y="1158505"/>
                <a:chExt cx="2824830" cy="2191802"/>
              </a:xfrm>
            </p:grpSpPr>
            <p:sp>
              <p:nvSpPr>
                <p:cNvPr id="45" name="Content Placeholder 2">
                  <a:extLst>
                    <a:ext uri="{FF2B5EF4-FFF2-40B4-BE49-F238E27FC236}">
                      <a16:creationId xmlns:a16="http://schemas.microsoft.com/office/drawing/2014/main" id="{B7A8A0CE-60C8-0BCB-3733-F45B41642ADC}"/>
                    </a:ext>
                  </a:extLst>
                </p:cNvPr>
                <p:cNvSpPr txBox="1">
                  <a:spLocks/>
                </p:cNvSpPr>
                <p:nvPr/>
              </p:nvSpPr>
              <p:spPr>
                <a:xfrm>
                  <a:off x="233680" y="1158505"/>
                  <a:ext cx="1875661"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Consolas" panose="020B0609020204030204" pitchFamily="49" charset="0"/>
                      <a:cs typeface="Consolas" panose="020B0609020204030204" pitchFamily="49" charset="0"/>
                    </a:rPr>
                    <a:t>Emps</a:t>
                  </a:r>
                  <a:endParaRPr lang="en-US">
                    <a:latin typeface="Consolas" panose="020B0609020204030204" pitchFamily="49" charset="0"/>
                    <a:cs typeface="Consolas" panose="020B0609020204030204" pitchFamily="49" charset="0"/>
                  </a:endParaRPr>
                </a:p>
              </p:txBody>
            </p:sp>
            <p:grpSp>
              <p:nvGrpSpPr>
                <p:cNvPr id="46" name="Group 45">
                  <a:extLst>
                    <a:ext uri="{FF2B5EF4-FFF2-40B4-BE49-F238E27FC236}">
                      <a16:creationId xmlns:a16="http://schemas.microsoft.com/office/drawing/2014/main" id="{DAB66AEE-D494-142F-3CC7-3C8749935069}"/>
                    </a:ext>
                  </a:extLst>
                </p:cNvPr>
                <p:cNvGrpSpPr/>
                <p:nvPr/>
              </p:nvGrpSpPr>
              <p:grpSpPr>
                <a:xfrm>
                  <a:off x="233330" y="1864963"/>
                  <a:ext cx="2824830" cy="1485344"/>
                  <a:chOff x="233330" y="1864963"/>
                  <a:chExt cx="2824830" cy="1485344"/>
                </a:xfrm>
              </p:grpSpPr>
              <p:grpSp>
                <p:nvGrpSpPr>
                  <p:cNvPr id="47" name="Group 46">
                    <a:extLst>
                      <a:ext uri="{FF2B5EF4-FFF2-40B4-BE49-F238E27FC236}">
                        <a16:creationId xmlns:a16="http://schemas.microsoft.com/office/drawing/2014/main" id="{6DB6DAA3-F96F-3AEB-C761-BF8B3B4592B0}"/>
                      </a:ext>
                    </a:extLst>
                  </p:cNvPr>
                  <p:cNvGrpSpPr/>
                  <p:nvPr/>
                </p:nvGrpSpPr>
                <p:grpSpPr>
                  <a:xfrm>
                    <a:off x="233680" y="1864963"/>
                    <a:ext cx="2824480" cy="497840"/>
                    <a:chOff x="233680" y="1864963"/>
                    <a:chExt cx="2824480" cy="497840"/>
                  </a:xfrm>
                </p:grpSpPr>
                <p:sp>
                  <p:nvSpPr>
                    <p:cNvPr id="56" name="Rectangle 55">
                      <a:extLst>
                        <a:ext uri="{FF2B5EF4-FFF2-40B4-BE49-F238E27FC236}">
                          <a16:creationId xmlns:a16="http://schemas.microsoft.com/office/drawing/2014/main" id="{E169CEE1-EFEA-95F7-D68C-FB6EE5D9959A}"/>
                        </a:ext>
                      </a:extLst>
                    </p:cNvPr>
                    <p:cNvSpPr/>
                    <p:nvPr/>
                  </p:nvSpPr>
                  <p:spPr>
                    <a:xfrm>
                      <a:off x="233680" y="1864963"/>
                      <a:ext cx="7112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latin typeface="Consolas" panose="020B0609020204030204" pitchFamily="49" charset="0"/>
                          <a:cs typeface="Consolas" panose="020B0609020204030204" pitchFamily="49" charset="0"/>
                        </a:rPr>
                        <a:t>id</a:t>
                      </a:r>
                    </a:p>
                  </p:txBody>
                </p:sp>
                <p:sp>
                  <p:nvSpPr>
                    <p:cNvPr id="57" name="Rectangle 56">
                      <a:extLst>
                        <a:ext uri="{FF2B5EF4-FFF2-40B4-BE49-F238E27FC236}">
                          <a16:creationId xmlns:a16="http://schemas.microsoft.com/office/drawing/2014/main" id="{6D333EA9-764C-3440-BFC1-04567D019BEB}"/>
                        </a:ext>
                      </a:extLst>
                    </p:cNvPr>
                    <p:cNvSpPr/>
                    <p:nvPr/>
                  </p:nvSpPr>
                  <p:spPr>
                    <a:xfrm>
                      <a:off x="944880" y="1864963"/>
                      <a:ext cx="117856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name</a:t>
                      </a:r>
                    </a:p>
                  </p:txBody>
                </p:sp>
                <p:sp>
                  <p:nvSpPr>
                    <p:cNvPr id="58" name="Rectangle 57">
                      <a:extLst>
                        <a:ext uri="{FF2B5EF4-FFF2-40B4-BE49-F238E27FC236}">
                          <a16:creationId xmlns:a16="http://schemas.microsoft.com/office/drawing/2014/main" id="{B32B66E3-531A-464C-6F9D-FD8724CF3A1E}"/>
                        </a:ext>
                      </a:extLst>
                    </p:cNvPr>
                    <p:cNvSpPr/>
                    <p:nvPr/>
                  </p:nvSpPr>
                  <p:spPr>
                    <a:xfrm>
                      <a:off x="2123440" y="1864963"/>
                      <a:ext cx="93472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u="sng">
                          <a:solidFill>
                            <a:schemeClr val="tx1"/>
                          </a:solidFill>
                          <a:latin typeface="Consolas" panose="020B0609020204030204" pitchFamily="49" charset="0"/>
                          <a:cs typeface="Consolas" panose="020B0609020204030204" pitchFamily="49" charset="0"/>
                        </a:rPr>
                        <a:t>did</a:t>
                      </a:r>
                    </a:p>
                  </p:txBody>
                </p:sp>
              </p:grpSp>
              <p:grpSp>
                <p:nvGrpSpPr>
                  <p:cNvPr id="48" name="Group 47">
                    <a:extLst>
                      <a:ext uri="{FF2B5EF4-FFF2-40B4-BE49-F238E27FC236}">
                        <a16:creationId xmlns:a16="http://schemas.microsoft.com/office/drawing/2014/main" id="{1885EBD9-F3A3-14D2-FCEE-62C82765F139}"/>
                      </a:ext>
                    </a:extLst>
                  </p:cNvPr>
                  <p:cNvGrpSpPr/>
                  <p:nvPr/>
                </p:nvGrpSpPr>
                <p:grpSpPr>
                  <a:xfrm>
                    <a:off x="233330" y="2362803"/>
                    <a:ext cx="2824480" cy="497840"/>
                    <a:chOff x="233680" y="1864963"/>
                    <a:chExt cx="2824480" cy="497840"/>
                  </a:xfrm>
                </p:grpSpPr>
                <p:sp>
                  <p:nvSpPr>
                    <p:cNvPr id="53" name="Rectangle 52">
                      <a:extLst>
                        <a:ext uri="{FF2B5EF4-FFF2-40B4-BE49-F238E27FC236}">
                          <a16:creationId xmlns:a16="http://schemas.microsoft.com/office/drawing/2014/main" id="{8A805E85-DEA0-A11F-7F42-0620AD882262}"/>
                        </a:ext>
                      </a:extLst>
                    </p:cNvPr>
                    <p:cNvSpPr/>
                    <p:nvPr/>
                  </p:nvSpPr>
                  <p:spPr>
                    <a:xfrm>
                      <a:off x="233680" y="1864963"/>
                      <a:ext cx="7112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1</a:t>
                      </a:r>
                    </a:p>
                  </p:txBody>
                </p:sp>
                <p:sp>
                  <p:nvSpPr>
                    <p:cNvPr id="54" name="Rectangle 53">
                      <a:extLst>
                        <a:ext uri="{FF2B5EF4-FFF2-40B4-BE49-F238E27FC236}">
                          <a16:creationId xmlns:a16="http://schemas.microsoft.com/office/drawing/2014/main" id="{FE1E805E-F5F6-0FF4-34B5-D384C88BD7DC}"/>
                        </a:ext>
                      </a:extLst>
                    </p:cNvPr>
                    <p:cNvSpPr/>
                    <p:nvPr/>
                  </p:nvSpPr>
                  <p:spPr>
                    <a:xfrm>
                      <a:off x="944880" y="1864963"/>
                      <a:ext cx="117856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Alice</a:t>
                      </a:r>
                    </a:p>
                  </p:txBody>
                </p:sp>
                <p:sp>
                  <p:nvSpPr>
                    <p:cNvPr id="55" name="Rectangle 54">
                      <a:extLst>
                        <a:ext uri="{FF2B5EF4-FFF2-40B4-BE49-F238E27FC236}">
                          <a16:creationId xmlns:a16="http://schemas.microsoft.com/office/drawing/2014/main" id="{D49853D8-84DC-58DC-F6B5-32022AE02525}"/>
                        </a:ext>
                      </a:extLst>
                    </p:cNvPr>
                    <p:cNvSpPr/>
                    <p:nvPr/>
                  </p:nvSpPr>
                  <p:spPr>
                    <a:xfrm>
                      <a:off x="2123440" y="1864963"/>
                      <a:ext cx="93472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10</a:t>
                      </a:r>
                    </a:p>
                  </p:txBody>
                </p:sp>
              </p:grpSp>
              <p:grpSp>
                <p:nvGrpSpPr>
                  <p:cNvPr id="49" name="Group 48">
                    <a:extLst>
                      <a:ext uri="{FF2B5EF4-FFF2-40B4-BE49-F238E27FC236}">
                        <a16:creationId xmlns:a16="http://schemas.microsoft.com/office/drawing/2014/main" id="{D7C89197-6505-0276-35C3-FF49DDF6A63D}"/>
                      </a:ext>
                    </a:extLst>
                  </p:cNvPr>
                  <p:cNvGrpSpPr/>
                  <p:nvPr/>
                </p:nvGrpSpPr>
                <p:grpSpPr>
                  <a:xfrm>
                    <a:off x="233330" y="2852467"/>
                    <a:ext cx="2824480" cy="497840"/>
                    <a:chOff x="233680" y="1864963"/>
                    <a:chExt cx="2824480" cy="497840"/>
                  </a:xfrm>
                </p:grpSpPr>
                <p:sp>
                  <p:nvSpPr>
                    <p:cNvPr id="50" name="Rectangle 49">
                      <a:extLst>
                        <a:ext uri="{FF2B5EF4-FFF2-40B4-BE49-F238E27FC236}">
                          <a16:creationId xmlns:a16="http://schemas.microsoft.com/office/drawing/2014/main" id="{3C8D9DDC-BF4C-8837-2864-9C32A5A23CE3}"/>
                        </a:ext>
                      </a:extLst>
                    </p:cNvPr>
                    <p:cNvSpPr/>
                    <p:nvPr/>
                  </p:nvSpPr>
                  <p:spPr>
                    <a:xfrm>
                      <a:off x="233680" y="1864963"/>
                      <a:ext cx="7112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2</a:t>
                      </a:r>
                    </a:p>
                  </p:txBody>
                </p:sp>
                <p:sp>
                  <p:nvSpPr>
                    <p:cNvPr id="51" name="Rectangle 50">
                      <a:extLst>
                        <a:ext uri="{FF2B5EF4-FFF2-40B4-BE49-F238E27FC236}">
                          <a16:creationId xmlns:a16="http://schemas.microsoft.com/office/drawing/2014/main" id="{DBECE326-BB18-4E6A-C257-D2389A402C8F}"/>
                        </a:ext>
                      </a:extLst>
                    </p:cNvPr>
                    <p:cNvSpPr/>
                    <p:nvPr/>
                  </p:nvSpPr>
                  <p:spPr>
                    <a:xfrm>
                      <a:off x="944880" y="1864963"/>
                      <a:ext cx="117856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Bob</a:t>
                      </a:r>
                    </a:p>
                  </p:txBody>
                </p:sp>
                <p:sp>
                  <p:nvSpPr>
                    <p:cNvPr id="52" name="Rectangle 51">
                      <a:extLst>
                        <a:ext uri="{FF2B5EF4-FFF2-40B4-BE49-F238E27FC236}">
                          <a16:creationId xmlns:a16="http://schemas.microsoft.com/office/drawing/2014/main" id="{2398AAF1-23AD-A2BB-E5E7-F5088A4785E4}"/>
                        </a:ext>
                      </a:extLst>
                    </p:cNvPr>
                    <p:cNvSpPr/>
                    <p:nvPr/>
                  </p:nvSpPr>
                  <p:spPr>
                    <a:xfrm>
                      <a:off x="2123440" y="1864963"/>
                      <a:ext cx="93472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10</a:t>
                      </a:r>
                    </a:p>
                  </p:txBody>
                </p:sp>
              </p:grpSp>
            </p:grpSp>
          </p:grpSp>
          <p:grpSp>
            <p:nvGrpSpPr>
              <p:cNvPr id="31" name="Group 30">
                <a:extLst>
                  <a:ext uri="{FF2B5EF4-FFF2-40B4-BE49-F238E27FC236}">
                    <a16:creationId xmlns:a16="http://schemas.microsoft.com/office/drawing/2014/main" id="{00FEA45D-F812-FB25-EB08-AC2FCF4E0763}"/>
                  </a:ext>
                </a:extLst>
              </p:cNvPr>
              <p:cNvGrpSpPr/>
              <p:nvPr/>
            </p:nvGrpSpPr>
            <p:grpSpPr>
              <a:xfrm>
                <a:off x="3684586" y="2203179"/>
                <a:ext cx="1891163" cy="2191802"/>
                <a:chOff x="3513957" y="1158505"/>
                <a:chExt cx="1891163" cy="2191802"/>
              </a:xfrm>
            </p:grpSpPr>
            <p:sp>
              <p:nvSpPr>
                <p:cNvPr id="34" name="Content Placeholder 2">
                  <a:extLst>
                    <a:ext uri="{FF2B5EF4-FFF2-40B4-BE49-F238E27FC236}">
                      <a16:creationId xmlns:a16="http://schemas.microsoft.com/office/drawing/2014/main" id="{E0BFADCC-3A54-70A2-AED0-8C1690145F49}"/>
                    </a:ext>
                  </a:extLst>
                </p:cNvPr>
                <p:cNvSpPr txBox="1">
                  <a:spLocks/>
                </p:cNvSpPr>
                <p:nvPr/>
              </p:nvSpPr>
              <p:spPr>
                <a:xfrm>
                  <a:off x="3529459" y="1158505"/>
                  <a:ext cx="1875661" cy="474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a:latin typeface="Consolas" panose="020B0609020204030204" pitchFamily="49" charset="0"/>
                      <a:cs typeface="Consolas" panose="020B0609020204030204" pitchFamily="49" charset="0"/>
                    </a:rPr>
                    <a:t>Depts</a:t>
                  </a:r>
                  <a:endParaRPr lang="en-US">
                    <a:latin typeface="Consolas" panose="020B0609020204030204" pitchFamily="49" charset="0"/>
                    <a:cs typeface="Consolas" panose="020B0609020204030204" pitchFamily="49" charset="0"/>
                  </a:endParaRPr>
                </a:p>
              </p:txBody>
            </p:sp>
            <p:grpSp>
              <p:nvGrpSpPr>
                <p:cNvPr id="35" name="Group 34">
                  <a:extLst>
                    <a:ext uri="{FF2B5EF4-FFF2-40B4-BE49-F238E27FC236}">
                      <a16:creationId xmlns:a16="http://schemas.microsoft.com/office/drawing/2014/main" id="{7693A504-E40D-E3CC-B8F8-A5683AC7D11D}"/>
                    </a:ext>
                  </a:extLst>
                </p:cNvPr>
                <p:cNvGrpSpPr/>
                <p:nvPr/>
              </p:nvGrpSpPr>
              <p:grpSpPr>
                <a:xfrm>
                  <a:off x="3513957" y="1864963"/>
                  <a:ext cx="1891163" cy="1485344"/>
                  <a:chOff x="3513957" y="1864963"/>
                  <a:chExt cx="1891163" cy="1485344"/>
                </a:xfrm>
              </p:grpSpPr>
              <p:grpSp>
                <p:nvGrpSpPr>
                  <p:cNvPr id="36" name="Group 35">
                    <a:extLst>
                      <a:ext uri="{FF2B5EF4-FFF2-40B4-BE49-F238E27FC236}">
                        <a16:creationId xmlns:a16="http://schemas.microsoft.com/office/drawing/2014/main" id="{5769B019-6FD3-71AE-5557-B317EE6CA0FC}"/>
                      </a:ext>
                    </a:extLst>
                  </p:cNvPr>
                  <p:cNvGrpSpPr/>
                  <p:nvPr/>
                </p:nvGrpSpPr>
                <p:grpSpPr>
                  <a:xfrm>
                    <a:off x="3515360" y="1864963"/>
                    <a:ext cx="1889760" cy="497840"/>
                    <a:chOff x="3515360" y="1864963"/>
                    <a:chExt cx="1889760" cy="497840"/>
                  </a:xfrm>
                </p:grpSpPr>
                <p:sp>
                  <p:nvSpPr>
                    <p:cNvPr id="43" name="Rectangle 42">
                      <a:extLst>
                        <a:ext uri="{FF2B5EF4-FFF2-40B4-BE49-F238E27FC236}">
                          <a16:creationId xmlns:a16="http://schemas.microsoft.com/office/drawing/2014/main" id="{5DBA0A77-D689-9634-2D20-F5E3F53BC21B}"/>
                        </a:ext>
                      </a:extLst>
                    </p:cNvPr>
                    <p:cNvSpPr/>
                    <p:nvPr/>
                  </p:nvSpPr>
                  <p:spPr>
                    <a:xfrm>
                      <a:off x="3515360" y="1864963"/>
                      <a:ext cx="7112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1"/>
                          </a:solidFill>
                          <a:latin typeface="Consolas" panose="020B0609020204030204" pitchFamily="49" charset="0"/>
                          <a:cs typeface="Consolas" panose="020B0609020204030204" pitchFamily="49" charset="0"/>
                        </a:rPr>
                        <a:t>id</a:t>
                      </a:r>
                    </a:p>
                  </p:txBody>
                </p:sp>
                <p:sp>
                  <p:nvSpPr>
                    <p:cNvPr id="44" name="Rectangle 43">
                      <a:extLst>
                        <a:ext uri="{FF2B5EF4-FFF2-40B4-BE49-F238E27FC236}">
                          <a16:creationId xmlns:a16="http://schemas.microsoft.com/office/drawing/2014/main" id="{34D37CC9-B489-22EF-14DE-FC6719409485}"/>
                        </a:ext>
                      </a:extLst>
                    </p:cNvPr>
                    <p:cNvSpPr/>
                    <p:nvPr/>
                  </p:nvSpPr>
                  <p:spPr>
                    <a:xfrm>
                      <a:off x="4226560" y="1864963"/>
                      <a:ext cx="117856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name</a:t>
                      </a:r>
                    </a:p>
                  </p:txBody>
                </p:sp>
              </p:grpSp>
              <p:grpSp>
                <p:nvGrpSpPr>
                  <p:cNvPr id="37" name="Group 36">
                    <a:extLst>
                      <a:ext uri="{FF2B5EF4-FFF2-40B4-BE49-F238E27FC236}">
                        <a16:creationId xmlns:a16="http://schemas.microsoft.com/office/drawing/2014/main" id="{64741341-37F5-9CED-4FCD-C5852226DDCA}"/>
                      </a:ext>
                    </a:extLst>
                  </p:cNvPr>
                  <p:cNvGrpSpPr/>
                  <p:nvPr/>
                </p:nvGrpSpPr>
                <p:grpSpPr>
                  <a:xfrm>
                    <a:off x="3515360" y="2354255"/>
                    <a:ext cx="1889760" cy="497840"/>
                    <a:chOff x="3515360" y="1864963"/>
                    <a:chExt cx="1889760" cy="497840"/>
                  </a:xfrm>
                </p:grpSpPr>
                <p:sp>
                  <p:nvSpPr>
                    <p:cNvPr id="41" name="Rectangle 40">
                      <a:extLst>
                        <a:ext uri="{FF2B5EF4-FFF2-40B4-BE49-F238E27FC236}">
                          <a16:creationId xmlns:a16="http://schemas.microsoft.com/office/drawing/2014/main" id="{EC9B1F96-EF4A-78BB-2BA2-21039F354E62}"/>
                        </a:ext>
                      </a:extLst>
                    </p:cNvPr>
                    <p:cNvSpPr/>
                    <p:nvPr/>
                  </p:nvSpPr>
                  <p:spPr>
                    <a:xfrm>
                      <a:off x="3515360" y="1864963"/>
                      <a:ext cx="7112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10</a:t>
                      </a:r>
                    </a:p>
                  </p:txBody>
                </p:sp>
                <p:sp>
                  <p:nvSpPr>
                    <p:cNvPr id="42" name="Rectangle 41">
                      <a:extLst>
                        <a:ext uri="{FF2B5EF4-FFF2-40B4-BE49-F238E27FC236}">
                          <a16:creationId xmlns:a16="http://schemas.microsoft.com/office/drawing/2014/main" id="{525256EE-E580-F28A-D122-693494B336C9}"/>
                        </a:ext>
                      </a:extLst>
                    </p:cNvPr>
                    <p:cNvSpPr/>
                    <p:nvPr/>
                  </p:nvSpPr>
                  <p:spPr>
                    <a:xfrm>
                      <a:off x="4226560" y="1864963"/>
                      <a:ext cx="117856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IT</a:t>
                      </a:r>
                    </a:p>
                  </p:txBody>
                </p:sp>
              </p:grpSp>
              <p:grpSp>
                <p:nvGrpSpPr>
                  <p:cNvPr id="38" name="Group 37">
                    <a:extLst>
                      <a:ext uri="{FF2B5EF4-FFF2-40B4-BE49-F238E27FC236}">
                        <a16:creationId xmlns:a16="http://schemas.microsoft.com/office/drawing/2014/main" id="{17590373-E74E-ED19-4302-16EB42F04B21}"/>
                      </a:ext>
                    </a:extLst>
                  </p:cNvPr>
                  <p:cNvGrpSpPr/>
                  <p:nvPr/>
                </p:nvGrpSpPr>
                <p:grpSpPr>
                  <a:xfrm>
                    <a:off x="3513957" y="2852467"/>
                    <a:ext cx="1889760" cy="497840"/>
                    <a:chOff x="3515360" y="1864963"/>
                    <a:chExt cx="1889760" cy="497840"/>
                  </a:xfrm>
                </p:grpSpPr>
                <p:sp>
                  <p:nvSpPr>
                    <p:cNvPr id="39" name="Rectangle 38">
                      <a:extLst>
                        <a:ext uri="{FF2B5EF4-FFF2-40B4-BE49-F238E27FC236}">
                          <a16:creationId xmlns:a16="http://schemas.microsoft.com/office/drawing/2014/main" id="{FA595D00-2FD4-96AC-5EA0-7661F4F4BB6E}"/>
                        </a:ext>
                      </a:extLst>
                    </p:cNvPr>
                    <p:cNvSpPr/>
                    <p:nvPr/>
                  </p:nvSpPr>
                  <p:spPr>
                    <a:xfrm>
                      <a:off x="3515360" y="1864963"/>
                      <a:ext cx="71120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11</a:t>
                      </a:r>
                    </a:p>
                  </p:txBody>
                </p:sp>
                <p:sp>
                  <p:nvSpPr>
                    <p:cNvPr id="40" name="Rectangle 39">
                      <a:extLst>
                        <a:ext uri="{FF2B5EF4-FFF2-40B4-BE49-F238E27FC236}">
                          <a16:creationId xmlns:a16="http://schemas.microsoft.com/office/drawing/2014/main" id="{A6E82AC2-2687-CF01-2BA0-7013F9F98E0F}"/>
                        </a:ext>
                      </a:extLst>
                    </p:cNvPr>
                    <p:cNvSpPr/>
                    <p:nvPr/>
                  </p:nvSpPr>
                  <p:spPr>
                    <a:xfrm>
                      <a:off x="4226560" y="1864963"/>
                      <a:ext cx="1178560" cy="4978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Consolas" panose="020B0609020204030204" pitchFamily="49" charset="0"/>
                          <a:cs typeface="Consolas" panose="020B0609020204030204" pitchFamily="49" charset="0"/>
                        </a:rPr>
                        <a:t>MRK</a:t>
                      </a:r>
                    </a:p>
                  </p:txBody>
                </p:sp>
              </p:grpSp>
            </p:grpSp>
          </p:grpSp>
          <p:cxnSp>
            <p:nvCxnSpPr>
              <p:cNvPr id="32" name="Elbow Connector 31">
                <a:extLst>
                  <a:ext uri="{FF2B5EF4-FFF2-40B4-BE49-F238E27FC236}">
                    <a16:creationId xmlns:a16="http://schemas.microsoft.com/office/drawing/2014/main" id="{25C196A6-349C-C3D6-68B6-9E9251DD77DE}"/>
                  </a:ext>
                </a:extLst>
              </p:cNvPr>
              <p:cNvCxnSpPr>
                <a:cxnSpLocks/>
                <a:stCxn id="58" idx="0"/>
                <a:endCxn id="43" idx="0"/>
              </p:cNvCxnSpPr>
              <p:nvPr/>
            </p:nvCxnSpPr>
            <p:spPr>
              <a:xfrm rot="5400000" flipH="1" flipV="1">
                <a:off x="3518927" y="2386975"/>
                <a:ext cx="12700" cy="1045324"/>
              </a:xfrm>
              <a:prstGeom prst="bent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sp>
            <p:nvSpPr>
              <p:cNvPr id="33" name="Content Placeholder 2">
                <a:extLst>
                  <a:ext uri="{FF2B5EF4-FFF2-40B4-BE49-F238E27FC236}">
                    <a16:creationId xmlns:a16="http://schemas.microsoft.com/office/drawing/2014/main" id="{8E15860B-E11B-639B-E869-E0203BAE219B}"/>
                  </a:ext>
                </a:extLst>
              </p:cNvPr>
              <p:cNvSpPr txBox="1">
                <a:spLocks/>
              </p:cNvSpPr>
              <p:nvPr/>
            </p:nvSpPr>
            <p:spPr>
              <a:xfrm>
                <a:off x="1640198" y="1725780"/>
                <a:ext cx="3046845" cy="651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Times New Roman" panose="02020603050405020304" pitchFamily="18" charset="0"/>
                    <a:cs typeface="Times New Roman" panose="02020603050405020304" pitchFamily="18" charset="0"/>
                  </a:rPr>
                  <a:t>Relational database</a:t>
                </a:r>
              </a:p>
            </p:txBody>
          </p:sp>
        </p:grpSp>
      </p:grpSp>
      <p:sp>
        <p:nvSpPr>
          <p:cNvPr id="8" name="Title 1">
            <a:extLst>
              <a:ext uri="{FF2B5EF4-FFF2-40B4-BE49-F238E27FC236}">
                <a16:creationId xmlns:a16="http://schemas.microsoft.com/office/drawing/2014/main" id="{6F0DA5C8-D9E1-000A-D418-EE12F7331990}"/>
              </a:ext>
            </a:extLst>
          </p:cNvPr>
          <p:cNvSpPr>
            <a:spLocks noGrp="1"/>
          </p:cNvSpPr>
          <p:nvPr>
            <p:ph type="title"/>
          </p:nvPr>
        </p:nvSpPr>
        <p:spPr>
          <a:xfrm>
            <a:off x="298578" y="0"/>
            <a:ext cx="11893422" cy="1325563"/>
          </a:xfrm>
        </p:spPr>
        <p:txBody>
          <a:bodyPr/>
          <a:lstStyle/>
          <a:p>
            <a:r>
              <a:rPr lang="en-US">
                <a:latin typeface="Times New Roman" panose="02020603050405020304" pitchFamily="18" charset="0"/>
                <a:cs typeface="Times New Roman" panose="02020603050405020304" pitchFamily="18" charset="0"/>
              </a:rPr>
              <a:t>User-provided transformer</a:t>
            </a:r>
          </a:p>
        </p:txBody>
      </p:sp>
      <p:grpSp>
        <p:nvGrpSpPr>
          <p:cNvPr id="2" name="Group 1">
            <a:extLst>
              <a:ext uri="{FF2B5EF4-FFF2-40B4-BE49-F238E27FC236}">
                <a16:creationId xmlns:a16="http://schemas.microsoft.com/office/drawing/2014/main" id="{1BCD80B5-274C-AA65-1526-AF090B3CAF69}"/>
              </a:ext>
            </a:extLst>
          </p:cNvPr>
          <p:cNvGrpSpPr/>
          <p:nvPr/>
        </p:nvGrpSpPr>
        <p:grpSpPr>
          <a:xfrm>
            <a:off x="139801" y="4780637"/>
            <a:ext cx="10900672" cy="1753111"/>
            <a:chOff x="139801" y="5166760"/>
            <a:chExt cx="10900672" cy="1753111"/>
          </a:xfrm>
        </p:grpSpPr>
        <p:sp>
          <p:nvSpPr>
            <p:cNvPr id="3" name="Content Placeholder 2">
              <a:extLst>
                <a:ext uri="{FF2B5EF4-FFF2-40B4-BE49-F238E27FC236}">
                  <a16:creationId xmlns:a16="http://schemas.microsoft.com/office/drawing/2014/main" id="{FA283295-3C98-F65D-DD80-CB4E0239BF21}"/>
                </a:ext>
              </a:extLst>
            </p:cNvPr>
            <p:cNvSpPr txBox="1">
              <a:spLocks/>
            </p:cNvSpPr>
            <p:nvPr/>
          </p:nvSpPr>
          <p:spPr>
            <a:xfrm>
              <a:off x="529691" y="5762118"/>
              <a:ext cx="10510782" cy="115775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lang="en-US">
                  <a:latin typeface="Consolas" panose="020B0609020204030204" pitchFamily="49" charset="0"/>
                  <a:cs typeface="Consolas" panose="020B0609020204030204" pitchFamily="49" charset="0"/>
                </a:rPr>
                <a:t>EMP(</a:t>
              </a:r>
              <a:r>
                <a:rPr lang="en-US" err="1">
                  <a:latin typeface="Consolas" panose="020B0609020204030204" pitchFamily="49" charset="0"/>
                  <a:cs typeface="Consolas" panose="020B0609020204030204" pitchFamily="49" charset="0"/>
                </a:rPr>
                <a:t>eid</a:t>
              </a:r>
              <a:r>
                <a:rPr lang="en-US">
                  <a:latin typeface="Consolas" panose="020B0609020204030204" pitchFamily="49" charset="0"/>
                  <a:cs typeface="Consolas" panose="020B0609020204030204" pitchFamily="49" charset="0"/>
                </a:rPr>
                <a:t>, _), </a:t>
              </a:r>
              <a:r>
                <a:rPr lang="en-US">
                  <a:highlight>
                    <a:srgbClr val="BFD9E9"/>
                  </a:highlight>
                  <a:latin typeface="Consolas" panose="020B0609020204030204" pitchFamily="49" charset="0"/>
                  <a:cs typeface="Consolas" panose="020B0609020204030204" pitchFamily="49" charset="0"/>
                </a:rPr>
                <a:t>WORK</a:t>
              </a:r>
              <a:r>
                <a:rPr lang="en-US">
                  <a:latin typeface="Consolas" panose="020B0609020204030204" pitchFamily="49" charset="0"/>
                  <a:cs typeface="Consolas" panose="020B0609020204030204" pitchFamily="49" charset="0"/>
                </a:rPr>
                <a:t>(_, </a:t>
              </a:r>
              <a:r>
                <a:rPr lang="en-US" err="1">
                  <a:latin typeface="Consolas" panose="020B0609020204030204" pitchFamily="49" charset="0"/>
                  <a:cs typeface="Consolas" panose="020B0609020204030204" pitchFamily="49" charset="0"/>
                </a:rPr>
                <a:t>eid</a:t>
              </a:r>
              <a:r>
                <a:rPr lang="en-US">
                  <a:latin typeface="Consolas" panose="020B0609020204030204" pitchFamily="49" charset="0"/>
                  <a:cs typeface="Consolas" panose="020B0609020204030204" pitchFamily="49" charset="0"/>
                </a:rPr>
                <a:t>, did), DEPT(did, _) -&gt; </a:t>
              </a:r>
              <a:r>
                <a:rPr lang="en-US">
                  <a:highlight>
                    <a:srgbClr val="FEFFB3"/>
                  </a:highlight>
                  <a:latin typeface="Consolas" panose="020B0609020204030204" pitchFamily="49" charset="0"/>
                  <a:cs typeface="Consolas" panose="020B0609020204030204" pitchFamily="49" charset="0"/>
                </a:rPr>
                <a:t>Emps</a:t>
              </a:r>
              <a:r>
                <a:rPr lang="en-US">
                  <a:latin typeface="Consolas" panose="020B0609020204030204" pitchFamily="49" charset="0"/>
                  <a:cs typeface="Consolas" panose="020B0609020204030204" pitchFamily="49" charset="0"/>
                </a:rPr>
                <a:t>(</a:t>
              </a:r>
              <a:r>
                <a:rPr lang="en-US" err="1">
                  <a:latin typeface="Consolas" panose="020B0609020204030204" pitchFamily="49" charset="0"/>
                  <a:cs typeface="Consolas" panose="020B0609020204030204" pitchFamily="49" charset="0"/>
                </a:rPr>
                <a:t>eid</a:t>
              </a:r>
              <a:r>
                <a:rPr lang="en-US">
                  <a:latin typeface="Consolas" panose="020B0609020204030204" pitchFamily="49" charset="0"/>
                  <a:cs typeface="Consolas" panose="020B0609020204030204" pitchFamily="49" charset="0"/>
                </a:rPr>
                <a:t>, _, did)</a:t>
              </a:r>
            </a:p>
          </p:txBody>
        </p:sp>
        <p:sp>
          <p:nvSpPr>
            <p:cNvPr id="74" name="Content Placeholder 2">
              <a:extLst>
                <a:ext uri="{FF2B5EF4-FFF2-40B4-BE49-F238E27FC236}">
                  <a16:creationId xmlns:a16="http://schemas.microsoft.com/office/drawing/2014/main" id="{9A1A36BF-2AE3-0FF5-BDB9-CFB1946F0669}"/>
                </a:ext>
              </a:extLst>
            </p:cNvPr>
            <p:cNvSpPr txBox="1">
              <a:spLocks/>
            </p:cNvSpPr>
            <p:nvPr/>
          </p:nvSpPr>
          <p:spPr>
            <a:xfrm>
              <a:off x="139801" y="5166760"/>
              <a:ext cx="3911338" cy="439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a:latin typeface="Times New Roman" panose="02020603050405020304" pitchFamily="18" charset="0"/>
                  <a:cs typeface="Times New Roman" panose="02020603050405020304" pitchFamily="18" charset="0"/>
                </a:rPr>
                <a:t>Database transformer:</a:t>
              </a:r>
            </a:p>
          </p:txBody>
        </p:sp>
      </p:grpSp>
      <p:sp>
        <p:nvSpPr>
          <p:cNvPr id="5" name="Rectangular Callout 4">
            <a:extLst>
              <a:ext uri="{FF2B5EF4-FFF2-40B4-BE49-F238E27FC236}">
                <a16:creationId xmlns:a16="http://schemas.microsoft.com/office/drawing/2014/main" id="{37F1EED5-F629-6BF5-29F1-D3C28311149A}"/>
              </a:ext>
            </a:extLst>
          </p:cNvPr>
          <p:cNvSpPr/>
          <p:nvPr/>
        </p:nvSpPr>
        <p:spPr>
          <a:xfrm>
            <a:off x="5277853" y="4225256"/>
            <a:ext cx="6641431" cy="1056851"/>
          </a:xfrm>
          <a:prstGeom prst="wedgeRectCallout">
            <a:avLst>
              <a:gd name="adj1" fmla="val -40738"/>
              <a:gd name="adj2" fmla="val 73896"/>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For each path from </a:t>
            </a:r>
            <a:r>
              <a:rPr lang="en-US" sz="2800">
                <a:solidFill>
                  <a:schemeClr val="tx1"/>
                </a:solidFill>
                <a:latin typeface="Consolas" panose="020B0609020204030204" pitchFamily="49" charset="0"/>
                <a:cs typeface="Consolas" panose="020B0609020204030204" pitchFamily="49" charset="0"/>
              </a:rPr>
              <a:t>EMP</a:t>
            </a:r>
            <a:r>
              <a:rPr lang="en-US" sz="2800">
                <a:solidFill>
                  <a:schemeClr val="tx1"/>
                </a:solidFill>
                <a:latin typeface="Times New Roman" panose="02020603050405020304" pitchFamily="18" charset="0"/>
                <a:cs typeface="Times New Roman" panose="02020603050405020304" pitchFamily="18" charset="0"/>
              </a:rPr>
              <a:t> to </a:t>
            </a:r>
            <a:r>
              <a:rPr lang="en-US" sz="2800">
                <a:solidFill>
                  <a:schemeClr val="tx1"/>
                </a:solidFill>
                <a:latin typeface="Consolas" panose="020B0609020204030204" pitchFamily="49" charset="0"/>
                <a:cs typeface="Consolas" panose="020B0609020204030204" pitchFamily="49" charset="0"/>
              </a:rPr>
              <a:t>DPET</a:t>
            </a:r>
            <a:r>
              <a:rPr lang="en-US" sz="2800">
                <a:solidFill>
                  <a:schemeClr val="tx1"/>
                </a:solidFill>
                <a:latin typeface="Times New Roman" panose="02020603050405020304" pitchFamily="18" charset="0"/>
                <a:cs typeface="Times New Roman" panose="02020603050405020304" pitchFamily="18" charset="0"/>
              </a:rPr>
              <a:t> through a </a:t>
            </a:r>
            <a:r>
              <a:rPr lang="en-US" sz="2800">
                <a:solidFill>
                  <a:schemeClr val="tx1"/>
                </a:solidFill>
                <a:latin typeface="Consolas" panose="020B0609020204030204" pitchFamily="49" charset="0"/>
                <a:cs typeface="Consolas" panose="020B0609020204030204" pitchFamily="49" charset="0"/>
              </a:rPr>
              <a:t>WORK</a:t>
            </a:r>
            <a:r>
              <a:rPr lang="en-US" sz="2800">
                <a:solidFill>
                  <a:schemeClr val="tx1"/>
                </a:solidFill>
                <a:latin typeface="Times New Roman" panose="02020603050405020304" pitchFamily="18" charset="0"/>
                <a:cs typeface="Times New Roman" panose="02020603050405020304" pitchFamily="18" charset="0"/>
              </a:rPr>
              <a:t> edge, there is a row in </a:t>
            </a:r>
            <a:r>
              <a:rPr lang="en-US" sz="2800">
                <a:solidFill>
                  <a:schemeClr val="tx1"/>
                </a:solidFill>
                <a:latin typeface="Consolas" panose="020B0609020204030204" pitchFamily="49" charset="0"/>
                <a:cs typeface="Consolas" panose="020B0609020204030204" pitchFamily="49" charset="0"/>
              </a:rPr>
              <a:t>Emps</a:t>
            </a:r>
            <a:r>
              <a:rPr lang="en-US" sz="280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781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87C5E-A3DC-E8C0-7CF1-49C37F7A7BB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0D675AA-F22B-9BA3-532B-1EBEF490E1A6}"/>
              </a:ext>
            </a:extLst>
          </p:cNvPr>
          <p:cNvSpPr>
            <a:spLocks noGrp="1"/>
          </p:cNvSpPr>
          <p:nvPr>
            <p:ph type="sldNum" sz="quarter" idx="12"/>
          </p:nvPr>
        </p:nvSpPr>
        <p:spPr/>
        <p:txBody>
          <a:bodyPr/>
          <a:lstStyle/>
          <a:p>
            <a:fld id="{57F7F20E-81D6-3F40-8E47-D9C4E37B2262}" type="slidenum">
              <a:rPr lang="en-US" smtClean="0"/>
              <a:t>7</a:t>
            </a:fld>
            <a:endParaRPr lang="en-US"/>
          </a:p>
        </p:txBody>
      </p:sp>
      <p:sp>
        <p:nvSpPr>
          <p:cNvPr id="15" name="Title 1">
            <a:extLst>
              <a:ext uri="{FF2B5EF4-FFF2-40B4-BE49-F238E27FC236}">
                <a16:creationId xmlns:a16="http://schemas.microsoft.com/office/drawing/2014/main" id="{C872379D-F916-B80D-5CFB-3DA0C3622C3A}"/>
              </a:ext>
            </a:extLst>
          </p:cNvPr>
          <p:cNvSpPr txBox="1">
            <a:spLocks/>
          </p:cNvSpPr>
          <p:nvPr/>
        </p:nvSpPr>
        <p:spPr>
          <a:xfrm>
            <a:off x="298578" y="0"/>
            <a:ext cx="118934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Times New Roman"/>
                <a:cs typeface="Times New Roman"/>
              </a:rPr>
              <a:t>Formal definition of query equivalence</a:t>
            </a:r>
            <a:endParaRPr lang="en-US"/>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47C41146-5FB0-AC8B-A9C2-0C2E2A129183}"/>
                  </a:ext>
                </a:extLst>
              </p:cNvPr>
              <p:cNvSpPr txBox="1">
                <a:spLocks/>
              </p:cNvSpPr>
              <p:nvPr/>
            </p:nvSpPr>
            <p:spPr>
              <a:xfrm>
                <a:off x="1944819" y="1302011"/>
                <a:ext cx="9672558" cy="16771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Times New Roman" panose="02020603050405020304" pitchFamily="18" charset="0"/>
                    <a:cs typeface="Times New Roman" panose="02020603050405020304" pitchFamily="18" charset="0"/>
                  </a:rPr>
                  <a:t>Let </a:t>
                </a:r>
                <a14:m>
                  <m:oMath xmlns:m="http://schemas.openxmlformats.org/officeDocument/2006/math">
                    <m:r>
                      <a:rPr lang="en-CA" sz="3200" b="0" i="1" smtClean="0">
                        <a:latin typeface="Cambria Math" panose="02040503050406030204" pitchFamily="18" charset="0"/>
                        <a:cs typeface="Times New Roman" panose="02020603050405020304" pitchFamily="18" charset="0"/>
                      </a:rPr>
                      <m:t>𝑄</m:t>
                    </m:r>
                  </m:oMath>
                </a14:m>
                <a:r>
                  <a:rPr lang="en-US" sz="3200" dirty="0">
                    <a:latin typeface="Times New Roman" panose="02020603050405020304" pitchFamily="18" charset="0"/>
                    <a:cs typeface="Times New Roman" panose="02020603050405020304" pitchFamily="18" charset="0"/>
                  </a:rPr>
                  <a:t> be a graph query over a graph schema </a:t>
                </a:r>
                <a14:m>
                  <m:oMath xmlns:m="http://schemas.openxmlformats.org/officeDocument/2006/math">
                    <m:r>
                      <a:rPr lang="en-CA" sz="3200" b="0" i="1" smtClean="0">
                        <a:latin typeface="Cambria Math" panose="02040503050406030204" pitchFamily="18" charset="0"/>
                        <a:cs typeface="Times New Roman" panose="02020603050405020304" pitchFamily="18" charset="0"/>
                      </a:rPr>
                      <m:t>𝑆</m:t>
                    </m:r>
                  </m:oMath>
                </a14:m>
                <a:r>
                  <a:rPr lang="en-US" sz="3200" dirty="0">
                    <a:latin typeface="Times New Roman" panose="02020603050405020304" pitchFamily="18" charset="0"/>
                    <a:cs typeface="Times New Roman" panose="02020603050405020304" pitchFamily="18" charset="0"/>
                  </a:rPr>
                  <a:t> and </a:t>
                </a:r>
                <a14:m>
                  <m:oMath xmlns:m="http://schemas.openxmlformats.org/officeDocument/2006/math">
                    <m:sSup>
                      <m:sSupPr>
                        <m:ctrlPr>
                          <a:rPr lang="en-US" sz="3200" i="1" smtClean="0">
                            <a:latin typeface="Cambria Math" panose="02040503050406030204" pitchFamily="18" charset="0"/>
                            <a:cs typeface="Times New Roman" panose="02020603050405020304" pitchFamily="18" charset="0"/>
                          </a:rPr>
                        </m:ctrlPr>
                      </m:sSupPr>
                      <m:e>
                        <m:r>
                          <a:rPr lang="en-CA" sz="3200" b="0" i="1" smtClean="0">
                            <a:latin typeface="Cambria Math" panose="02040503050406030204" pitchFamily="18" charset="0"/>
                            <a:cs typeface="Times New Roman" panose="02020603050405020304" pitchFamily="18" charset="0"/>
                          </a:rPr>
                          <m:t>𝑄</m:t>
                        </m:r>
                      </m:e>
                      <m:sup>
                        <m:r>
                          <a:rPr lang="en-CA" sz="3200" b="0" i="1" smtClean="0">
                            <a:latin typeface="Cambria Math" panose="02040503050406030204" pitchFamily="18" charset="0"/>
                            <a:cs typeface="Times New Roman" panose="02020603050405020304" pitchFamily="18" charset="0"/>
                          </a:rPr>
                          <m:t>′</m:t>
                        </m:r>
                      </m:sup>
                    </m:sSup>
                  </m:oMath>
                </a14:m>
                <a:r>
                  <a:rPr lang="en-US" sz="3200" dirty="0">
                    <a:latin typeface="Times New Roman" panose="02020603050405020304" pitchFamily="18" charset="0"/>
                    <a:cs typeface="Times New Roman" panose="02020603050405020304" pitchFamily="18" charset="0"/>
                  </a:rPr>
                  <a:t> be a SQL query over a relational schema </a:t>
                </a:r>
                <a14:m>
                  <m:oMath xmlns:m="http://schemas.openxmlformats.org/officeDocument/2006/math">
                    <m:sSup>
                      <m:sSupPr>
                        <m:ctrlPr>
                          <a:rPr lang="en-US" sz="3200" i="1">
                            <a:latin typeface="Cambria Math" panose="02040503050406030204" pitchFamily="18" charset="0"/>
                            <a:cs typeface="Times New Roman" panose="02020603050405020304" pitchFamily="18" charset="0"/>
                          </a:rPr>
                        </m:ctrlPr>
                      </m:sSupPr>
                      <m:e>
                        <m:r>
                          <a:rPr lang="en-CA" sz="3200" b="0" i="1" smtClean="0">
                            <a:latin typeface="Cambria Math" panose="02040503050406030204" pitchFamily="18" charset="0"/>
                            <a:cs typeface="Times New Roman" panose="02020603050405020304" pitchFamily="18" charset="0"/>
                          </a:rPr>
                          <m:t>𝑆</m:t>
                        </m:r>
                      </m:e>
                      <m:sup>
                        <m:r>
                          <a:rPr lang="en-CA" sz="3200" i="1">
                            <a:latin typeface="Cambria Math" panose="02040503050406030204" pitchFamily="18" charset="0"/>
                            <a:cs typeface="Times New Roman" panose="02020603050405020304" pitchFamily="18" charset="0"/>
                          </a:rPr>
                          <m:t>′</m:t>
                        </m:r>
                      </m:sup>
                    </m:sSup>
                  </m:oMath>
                </a14:m>
                <a:r>
                  <a:rPr lang="en-US" sz="3200" dirty="0">
                    <a:latin typeface="Times New Roman" panose="02020603050405020304" pitchFamily="18" charset="0"/>
                    <a:cs typeface="Times New Roman" panose="02020603050405020304" pitchFamily="18" charset="0"/>
                  </a:rPr>
                  <a:t>, </a:t>
                </a:r>
                <a14:m>
                  <m:oMath xmlns:m="http://schemas.openxmlformats.org/officeDocument/2006/math">
                    <m:r>
                      <a:rPr lang="en-CA" sz="3200" i="1">
                        <a:latin typeface="Cambria Math" panose="02040503050406030204" pitchFamily="18" charset="0"/>
                        <a:cs typeface="Times New Roman" panose="02020603050405020304" pitchFamily="18" charset="0"/>
                      </a:rPr>
                      <m:t>𝑄</m:t>
                    </m:r>
                  </m:oMath>
                </a14:m>
                <a:r>
                  <a:rPr lang="en-US" sz="3200" dirty="0">
                    <a:latin typeface="Times New Roman" panose="02020603050405020304" pitchFamily="18" charset="0"/>
                    <a:cs typeface="Times New Roman" panose="02020603050405020304" pitchFamily="18" charset="0"/>
                  </a:rPr>
                  <a:t> is </a:t>
                </a:r>
                <a:r>
                  <a:rPr lang="en-US" sz="3200" i="1" dirty="0">
                    <a:latin typeface="Times New Roman" panose="02020603050405020304" pitchFamily="18" charset="0"/>
                    <a:cs typeface="Times New Roman" panose="02020603050405020304" pitchFamily="18" charset="0"/>
                  </a:rPr>
                  <a:t>equivalent</a:t>
                </a:r>
                <a:r>
                  <a:rPr lang="en-US" sz="3200" dirty="0">
                    <a:latin typeface="Times New Roman" panose="02020603050405020304" pitchFamily="18" charset="0"/>
                    <a:cs typeface="Times New Roman" panose="02020603050405020304" pitchFamily="18" charset="0"/>
                  </a:rPr>
                  <a:t> to </a:t>
                </a:r>
                <a14:m>
                  <m:oMath xmlns:m="http://schemas.openxmlformats.org/officeDocument/2006/math">
                    <m:sSup>
                      <m:sSupPr>
                        <m:ctrlPr>
                          <a:rPr lang="en-US" sz="3200" i="1">
                            <a:latin typeface="Cambria Math" panose="02040503050406030204" pitchFamily="18" charset="0"/>
                            <a:cs typeface="Times New Roman" panose="02020603050405020304" pitchFamily="18" charset="0"/>
                          </a:rPr>
                        </m:ctrlPr>
                      </m:sSupPr>
                      <m:e>
                        <m:r>
                          <a:rPr lang="en-CA" sz="3200" i="1">
                            <a:latin typeface="Cambria Math" panose="02040503050406030204" pitchFamily="18" charset="0"/>
                            <a:cs typeface="Times New Roman" panose="02020603050405020304" pitchFamily="18" charset="0"/>
                          </a:rPr>
                          <m:t>𝑄</m:t>
                        </m:r>
                      </m:e>
                      <m:sup>
                        <m:r>
                          <a:rPr lang="en-CA" sz="3200" i="1">
                            <a:latin typeface="Cambria Math" panose="02040503050406030204" pitchFamily="18" charset="0"/>
                            <a:cs typeface="Times New Roman" panose="02020603050405020304" pitchFamily="18" charset="0"/>
                          </a:rPr>
                          <m:t>′</m:t>
                        </m:r>
                      </m:sup>
                    </m:sSup>
                  </m:oMath>
                </a14:m>
                <a:r>
                  <a:rPr lang="en-US" sz="3200" dirty="0">
                    <a:latin typeface="Times New Roman" panose="02020603050405020304" pitchFamily="18" charset="0"/>
                    <a:cs typeface="Times New Roman" panose="02020603050405020304" pitchFamily="18" charset="0"/>
                  </a:rPr>
                  <a:t> modulo a user-provided transformer </a:t>
                </a:r>
                <a14:m>
                  <m:oMath xmlns:m="http://schemas.openxmlformats.org/officeDocument/2006/math">
                    <m:r>
                      <a:rPr lang="en-CA" sz="3200" b="0" i="1" smtClean="0">
                        <a:latin typeface="Cambria Math" panose="02040503050406030204" pitchFamily="18" charset="0"/>
                        <a:cs typeface="Times New Roman" panose="02020603050405020304" pitchFamily="18" charset="0"/>
                      </a:rPr>
                      <m:t>𝑇</m:t>
                    </m:r>
                  </m:oMath>
                </a14:m>
                <a:endParaRPr lang="en-US" sz="3200" dirty="0">
                  <a:latin typeface="Times New Roman" panose="02020603050405020304" pitchFamily="18" charset="0"/>
                  <a:cs typeface="Times New Roman" panose="02020603050405020304" pitchFamily="18" charset="0"/>
                </a:endParaRPr>
              </a:p>
            </p:txBody>
          </p:sp>
        </mc:Choice>
        <mc:Fallback xmlns="">
          <p:sp>
            <p:nvSpPr>
              <p:cNvPr id="2" name="Content Placeholder 2">
                <a:extLst>
                  <a:ext uri="{FF2B5EF4-FFF2-40B4-BE49-F238E27FC236}">
                    <a16:creationId xmlns:a16="http://schemas.microsoft.com/office/drawing/2014/main" id="{47C41146-5FB0-AC8B-A9C2-0C2E2A129183}"/>
                  </a:ext>
                </a:extLst>
              </p:cNvPr>
              <p:cNvSpPr txBox="1">
                <a:spLocks noRot="1" noChangeAspect="1" noMove="1" noResize="1" noEditPoints="1" noAdjustHandles="1" noChangeArrowheads="1" noChangeShapeType="1" noTextEdit="1"/>
              </p:cNvSpPr>
              <p:nvPr/>
            </p:nvSpPr>
            <p:spPr>
              <a:xfrm>
                <a:off x="1944819" y="1302011"/>
                <a:ext cx="9672558" cy="1677146"/>
              </a:xfrm>
              <a:prstGeom prst="rect">
                <a:avLst/>
              </a:prstGeom>
              <a:blipFill>
                <a:blip r:embed="rId3"/>
                <a:stretch>
                  <a:fillRect l="-1575" t="-7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28372482-0A87-4367-3A6E-04199D734277}"/>
                  </a:ext>
                </a:extLst>
              </p:cNvPr>
              <p:cNvSpPr txBox="1">
                <a:spLocks/>
              </p:cNvSpPr>
              <p:nvPr/>
            </p:nvSpPr>
            <p:spPr>
              <a:xfrm>
                <a:off x="597156" y="3537459"/>
                <a:ext cx="10819788" cy="1677146"/>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Times New Roman" panose="02020603050405020304" pitchFamily="18" charset="0"/>
                    <a:cs typeface="Times New Roman" panose="02020603050405020304" pitchFamily="18" charset="0"/>
                  </a:rPr>
                  <a:t>For </a:t>
                </a:r>
                <a:r>
                  <a:rPr lang="en-US" sz="3200" i="1" dirty="0">
                    <a:latin typeface="Times New Roman" panose="02020603050405020304" pitchFamily="18" charset="0"/>
                    <a:cs typeface="Times New Roman" panose="02020603050405020304" pitchFamily="18" charset="0"/>
                  </a:rPr>
                  <a:t>any</a:t>
                </a:r>
                <a:r>
                  <a:rPr lang="en-US" sz="3200" dirty="0">
                    <a:latin typeface="Times New Roman" panose="02020603050405020304" pitchFamily="18" charset="0"/>
                    <a:cs typeface="Times New Roman" panose="02020603050405020304" pitchFamily="18" charset="0"/>
                  </a:rPr>
                  <a:t> graph instance </a:t>
                </a:r>
                <a14:m>
                  <m:oMath xmlns:m="http://schemas.openxmlformats.org/officeDocument/2006/math">
                    <m:r>
                      <a:rPr lang="en-CA" sz="3200" b="0" i="1" smtClean="0">
                        <a:latin typeface="Cambria Math" panose="02040503050406030204" pitchFamily="18" charset="0"/>
                        <a:cs typeface="Times New Roman" panose="02020603050405020304" pitchFamily="18" charset="0"/>
                      </a:rPr>
                      <m:t>𝐷</m:t>
                    </m:r>
                  </m:oMath>
                </a14:m>
                <a:r>
                  <a:rPr lang="en-US" sz="3200" dirty="0">
                    <a:latin typeface="Times New Roman" panose="02020603050405020304" pitchFamily="18" charset="0"/>
                    <a:cs typeface="Times New Roman" panose="02020603050405020304" pitchFamily="18" charset="0"/>
                  </a:rPr>
                  <a:t> of </a:t>
                </a:r>
                <a14:m>
                  <m:oMath xmlns:m="http://schemas.openxmlformats.org/officeDocument/2006/math">
                    <m:r>
                      <a:rPr lang="en-CA" sz="3200" i="1">
                        <a:latin typeface="Cambria Math" panose="02040503050406030204" pitchFamily="18" charset="0"/>
                        <a:cs typeface="Times New Roman" panose="02020603050405020304" pitchFamily="18" charset="0"/>
                      </a:rPr>
                      <m:t>𝑆</m:t>
                    </m:r>
                  </m:oMath>
                </a14:m>
                <a:r>
                  <a:rPr lang="en-US" sz="3200" dirty="0">
                    <a:latin typeface="Times New Roman" panose="02020603050405020304" pitchFamily="18" charset="0"/>
                    <a:cs typeface="Times New Roman" panose="02020603050405020304" pitchFamily="18" charset="0"/>
                  </a:rPr>
                  <a:t> and relational instance </a:t>
                </a:r>
                <a14:m>
                  <m:oMath xmlns:m="http://schemas.openxmlformats.org/officeDocument/2006/math">
                    <m:sSup>
                      <m:sSupPr>
                        <m:ctrlPr>
                          <a:rPr lang="en-US" sz="3200" i="1">
                            <a:latin typeface="Cambria Math" panose="02040503050406030204" pitchFamily="18" charset="0"/>
                            <a:cs typeface="Times New Roman" panose="02020603050405020304" pitchFamily="18" charset="0"/>
                          </a:rPr>
                        </m:ctrlPr>
                      </m:sSupPr>
                      <m:e>
                        <m:r>
                          <a:rPr lang="en-CA" sz="3200" b="0" i="1" smtClean="0">
                            <a:latin typeface="Cambria Math" panose="02040503050406030204" pitchFamily="18" charset="0"/>
                            <a:cs typeface="Times New Roman" panose="02020603050405020304" pitchFamily="18" charset="0"/>
                          </a:rPr>
                          <m:t>𝐷</m:t>
                        </m:r>
                      </m:e>
                      <m:sup>
                        <m:r>
                          <a:rPr lang="en-CA" sz="3200" i="1">
                            <a:latin typeface="Cambria Math" panose="02040503050406030204" pitchFamily="18" charset="0"/>
                            <a:cs typeface="Times New Roman" panose="02020603050405020304" pitchFamily="18" charset="0"/>
                          </a:rPr>
                          <m:t>′</m:t>
                        </m:r>
                      </m:sup>
                    </m:sSup>
                  </m:oMath>
                </a14:m>
                <a:r>
                  <a:rPr lang="en-US" sz="3200" dirty="0">
                    <a:latin typeface="Times New Roman" panose="02020603050405020304" pitchFamily="18" charset="0"/>
                    <a:cs typeface="Times New Roman" panose="02020603050405020304" pitchFamily="18" charset="0"/>
                  </a:rPr>
                  <a:t> of </a:t>
                </a:r>
                <a14:m>
                  <m:oMath xmlns:m="http://schemas.openxmlformats.org/officeDocument/2006/math">
                    <m:sSup>
                      <m:sSupPr>
                        <m:ctrlPr>
                          <a:rPr lang="en-US" sz="3200" i="1">
                            <a:latin typeface="Cambria Math" panose="02040503050406030204" pitchFamily="18" charset="0"/>
                            <a:cs typeface="Times New Roman" panose="02020603050405020304" pitchFamily="18" charset="0"/>
                          </a:rPr>
                        </m:ctrlPr>
                      </m:sSupPr>
                      <m:e>
                        <m:r>
                          <a:rPr lang="en-CA" sz="3200" b="0" i="1" smtClean="0">
                            <a:latin typeface="Cambria Math" panose="02040503050406030204" pitchFamily="18" charset="0"/>
                            <a:cs typeface="Times New Roman" panose="02020603050405020304" pitchFamily="18" charset="0"/>
                          </a:rPr>
                          <m:t>𝑆</m:t>
                        </m:r>
                      </m:e>
                      <m:sup>
                        <m:r>
                          <a:rPr lang="en-CA" sz="3200" i="1">
                            <a:latin typeface="Cambria Math" panose="02040503050406030204" pitchFamily="18" charset="0"/>
                            <a:cs typeface="Times New Roman" panose="02020603050405020304" pitchFamily="18" charset="0"/>
                          </a:rPr>
                          <m:t>′</m:t>
                        </m:r>
                      </m:sup>
                    </m:sSup>
                  </m:oMath>
                </a14:m>
                <a:r>
                  <a:rPr lang="en-US" sz="3200" dirty="0">
                    <a:latin typeface="Times New Roman" panose="02020603050405020304" pitchFamily="18" charset="0"/>
                    <a:cs typeface="Times New Roman" panose="02020603050405020304" pitchFamily="18" charset="0"/>
                  </a:rPr>
                  <a:t> that satisfy the transformer </a:t>
                </a:r>
                <a14:m>
                  <m:oMath xmlns:m="http://schemas.openxmlformats.org/officeDocument/2006/math">
                    <m:r>
                      <a:rPr lang="en-CA" sz="3200" i="1">
                        <a:latin typeface="Cambria Math" panose="02040503050406030204" pitchFamily="18" charset="0"/>
                        <a:cs typeface="Times New Roman" panose="02020603050405020304" pitchFamily="18" charset="0"/>
                      </a:rPr>
                      <m:t>𝑇</m:t>
                    </m:r>
                    <m:r>
                      <a:rPr lang="en-CA" sz="3200" b="0" i="0" smtClean="0">
                        <a:latin typeface="Cambria Math" panose="02040503050406030204" pitchFamily="18" charset="0"/>
                        <a:cs typeface="Times New Roman" panose="02020603050405020304" pitchFamily="18" charset="0"/>
                      </a:rPr>
                      <m:t>,</m:t>
                    </m:r>
                  </m:oMath>
                </a14:m>
                <a:endParaRPr lang="en-US" sz="3200" dirty="0">
                  <a:latin typeface="Times New Roman" panose="02020603050405020304" pitchFamily="18" charset="0"/>
                  <a:cs typeface="Times New Roman" panose="02020603050405020304" pitchFamily="18" charset="0"/>
                </a:endParaRPr>
              </a:p>
            </p:txBody>
          </p:sp>
        </mc:Choice>
        <mc:Fallback xmlns="">
          <p:sp>
            <p:nvSpPr>
              <p:cNvPr id="17" name="Content Placeholder 2">
                <a:extLst>
                  <a:ext uri="{FF2B5EF4-FFF2-40B4-BE49-F238E27FC236}">
                    <a16:creationId xmlns:a16="http://schemas.microsoft.com/office/drawing/2014/main" id="{28372482-0A87-4367-3A6E-04199D734277}"/>
                  </a:ext>
                </a:extLst>
              </p:cNvPr>
              <p:cNvSpPr txBox="1">
                <a:spLocks noRot="1" noChangeAspect="1" noMove="1" noResize="1" noEditPoints="1" noAdjustHandles="1" noChangeArrowheads="1" noChangeShapeType="1" noTextEdit="1"/>
              </p:cNvSpPr>
              <p:nvPr/>
            </p:nvSpPr>
            <p:spPr>
              <a:xfrm>
                <a:off x="597156" y="3537459"/>
                <a:ext cx="10819788" cy="1677146"/>
              </a:xfrm>
              <a:prstGeom prst="rect">
                <a:avLst/>
              </a:prstGeom>
              <a:blipFill>
                <a:blip r:embed="rId4"/>
                <a:stretch>
                  <a:fillRect l="-1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D4121EB4-0D92-DFA5-98A7-E0E9BCC89521}"/>
                  </a:ext>
                </a:extLst>
              </p:cNvPr>
              <p:cNvSpPr txBox="1">
                <a:spLocks/>
              </p:cNvSpPr>
              <p:nvPr/>
            </p:nvSpPr>
            <p:spPr>
              <a:xfrm>
                <a:off x="961359" y="4888368"/>
                <a:ext cx="10819788" cy="983659"/>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Times New Roman" panose="02020603050405020304" pitchFamily="18" charset="0"/>
                    <a:cs typeface="Times New Roman" panose="02020603050405020304" pitchFamily="18" charset="0"/>
                  </a:rPr>
                  <a:t>executing </a:t>
                </a:r>
                <a14:m>
                  <m:oMath xmlns:m="http://schemas.openxmlformats.org/officeDocument/2006/math">
                    <m:r>
                      <a:rPr lang="en-CA" sz="3200" i="1">
                        <a:latin typeface="Cambria Math" panose="02040503050406030204" pitchFamily="18" charset="0"/>
                        <a:cs typeface="Times New Roman" panose="02020603050405020304" pitchFamily="18" charset="0"/>
                      </a:rPr>
                      <m:t>𝑄</m:t>
                    </m:r>
                  </m:oMath>
                </a14:m>
                <a:r>
                  <a:rPr lang="en-US" sz="3200" dirty="0">
                    <a:latin typeface="Times New Roman" panose="02020603050405020304" pitchFamily="18" charset="0"/>
                    <a:cs typeface="Times New Roman" panose="02020603050405020304" pitchFamily="18" charset="0"/>
                  </a:rPr>
                  <a:t> on </a:t>
                </a:r>
                <a14:m>
                  <m:oMath xmlns:m="http://schemas.openxmlformats.org/officeDocument/2006/math">
                    <m:r>
                      <a:rPr lang="en-CA" sz="3200" b="0" i="1" smtClean="0">
                        <a:latin typeface="Cambria Math" panose="02040503050406030204" pitchFamily="18" charset="0"/>
                        <a:cs typeface="Times New Roman" panose="02020603050405020304" pitchFamily="18" charset="0"/>
                      </a:rPr>
                      <m:t>𝐷</m:t>
                    </m:r>
                  </m:oMath>
                </a14:m>
                <a:r>
                  <a:rPr lang="en-US" sz="3200" dirty="0">
                    <a:latin typeface="Times New Roman" panose="02020603050405020304" pitchFamily="18" charset="0"/>
                    <a:cs typeface="Times New Roman" panose="02020603050405020304" pitchFamily="18" charset="0"/>
                  </a:rPr>
                  <a:t> yields the same result as executing </a:t>
                </a:r>
                <a14:m>
                  <m:oMath xmlns:m="http://schemas.openxmlformats.org/officeDocument/2006/math">
                    <m:sSup>
                      <m:sSupPr>
                        <m:ctrlPr>
                          <a:rPr lang="en-US" sz="3200" i="1">
                            <a:latin typeface="Cambria Math" panose="02040503050406030204" pitchFamily="18" charset="0"/>
                            <a:cs typeface="Times New Roman" panose="02020603050405020304" pitchFamily="18" charset="0"/>
                          </a:rPr>
                        </m:ctrlPr>
                      </m:sSupPr>
                      <m:e>
                        <m:r>
                          <a:rPr lang="en-CA" sz="3200" i="1">
                            <a:latin typeface="Cambria Math" panose="02040503050406030204" pitchFamily="18" charset="0"/>
                            <a:cs typeface="Times New Roman" panose="02020603050405020304" pitchFamily="18" charset="0"/>
                          </a:rPr>
                          <m:t>𝑄</m:t>
                        </m:r>
                      </m:e>
                      <m:sup>
                        <m:r>
                          <a:rPr lang="en-CA" sz="3200" i="1">
                            <a:latin typeface="Cambria Math" panose="02040503050406030204" pitchFamily="18" charset="0"/>
                            <a:cs typeface="Times New Roman" panose="02020603050405020304" pitchFamily="18" charset="0"/>
                          </a:rPr>
                          <m:t>′</m:t>
                        </m:r>
                      </m:sup>
                    </m:sSup>
                  </m:oMath>
                </a14:m>
                <a:r>
                  <a:rPr lang="en-US" sz="3200" dirty="0">
                    <a:latin typeface="Times New Roman" panose="02020603050405020304" pitchFamily="18" charset="0"/>
                    <a:cs typeface="Times New Roman" panose="02020603050405020304" pitchFamily="18" charset="0"/>
                  </a:rPr>
                  <a:t> on </a:t>
                </a:r>
                <a14:m>
                  <m:oMath xmlns:m="http://schemas.openxmlformats.org/officeDocument/2006/math">
                    <m:sSup>
                      <m:sSupPr>
                        <m:ctrlPr>
                          <a:rPr lang="en-US" sz="3200" i="1">
                            <a:latin typeface="Cambria Math" panose="02040503050406030204" pitchFamily="18" charset="0"/>
                            <a:cs typeface="Times New Roman" panose="02020603050405020304" pitchFamily="18" charset="0"/>
                          </a:rPr>
                        </m:ctrlPr>
                      </m:sSupPr>
                      <m:e>
                        <m:r>
                          <a:rPr lang="en-CA" sz="3200" i="1">
                            <a:latin typeface="Cambria Math" panose="02040503050406030204" pitchFamily="18" charset="0"/>
                            <a:cs typeface="Times New Roman" panose="02020603050405020304" pitchFamily="18" charset="0"/>
                          </a:rPr>
                          <m:t>𝐷</m:t>
                        </m:r>
                      </m:e>
                      <m:sup>
                        <m:r>
                          <a:rPr lang="en-CA" sz="3200" i="1">
                            <a:latin typeface="Cambria Math" panose="02040503050406030204" pitchFamily="18" charset="0"/>
                            <a:cs typeface="Times New Roman" panose="02020603050405020304" pitchFamily="18" charset="0"/>
                          </a:rPr>
                          <m:t>′</m:t>
                        </m:r>
                      </m:sup>
                    </m:sSup>
                  </m:oMath>
                </a14:m>
                <a:r>
                  <a:rPr lang="en-US" sz="3200" dirty="0">
                    <a:latin typeface="Times New Roman" panose="02020603050405020304" pitchFamily="18" charset="0"/>
                    <a:cs typeface="Times New Roman" panose="02020603050405020304" pitchFamily="18" charset="0"/>
                  </a:rPr>
                  <a:t>.</a:t>
                </a:r>
              </a:p>
            </p:txBody>
          </p:sp>
        </mc:Choice>
        <mc:Fallback xmlns="">
          <p:sp>
            <p:nvSpPr>
              <p:cNvPr id="23" name="Content Placeholder 2">
                <a:extLst>
                  <a:ext uri="{FF2B5EF4-FFF2-40B4-BE49-F238E27FC236}">
                    <a16:creationId xmlns:a16="http://schemas.microsoft.com/office/drawing/2014/main" id="{D4121EB4-0D92-DFA5-98A7-E0E9BCC89521}"/>
                  </a:ext>
                </a:extLst>
              </p:cNvPr>
              <p:cNvSpPr txBox="1">
                <a:spLocks noRot="1" noChangeAspect="1" noMove="1" noResize="1" noEditPoints="1" noAdjustHandles="1" noChangeArrowheads="1" noChangeShapeType="1" noTextEdit="1"/>
              </p:cNvSpPr>
              <p:nvPr/>
            </p:nvSpPr>
            <p:spPr>
              <a:xfrm>
                <a:off x="961359" y="4888368"/>
                <a:ext cx="10819788" cy="983659"/>
              </a:xfrm>
              <a:prstGeom prst="rect">
                <a:avLst/>
              </a:prstGeom>
              <a:blipFill>
                <a:blip r:embed="rId5"/>
                <a:stretch>
                  <a:fillRect l="-1407"/>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781D1A8-8E32-B284-0F1F-FE50314DCF40}"/>
              </a:ext>
            </a:extLst>
          </p:cNvPr>
          <p:cNvPicPr>
            <a:picLocks noChangeAspect="1"/>
          </p:cNvPicPr>
          <p:nvPr/>
        </p:nvPicPr>
        <p:blipFill>
          <a:blip r:embed="rId6"/>
          <a:stretch>
            <a:fillRect/>
          </a:stretch>
        </p:blipFill>
        <p:spPr>
          <a:xfrm>
            <a:off x="298578" y="1477802"/>
            <a:ext cx="1325563" cy="1325563"/>
          </a:xfrm>
          <a:prstGeom prst="rect">
            <a:avLst/>
          </a:prstGeom>
        </p:spPr>
      </p:pic>
      <p:sp>
        <p:nvSpPr>
          <p:cNvPr id="5" name="Content Placeholder 2">
            <a:extLst>
              <a:ext uri="{FF2B5EF4-FFF2-40B4-BE49-F238E27FC236}">
                <a16:creationId xmlns:a16="http://schemas.microsoft.com/office/drawing/2014/main" id="{82833469-2E51-BCB9-EA9B-5D1B66243DEF}"/>
              </a:ext>
            </a:extLst>
          </p:cNvPr>
          <p:cNvSpPr txBox="1">
            <a:spLocks/>
          </p:cNvSpPr>
          <p:nvPr/>
        </p:nvSpPr>
        <p:spPr>
          <a:xfrm>
            <a:off x="5057164" y="2847227"/>
            <a:ext cx="1188125" cy="797022"/>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3200" dirty="0" err="1">
                <a:latin typeface="Times New Roman" panose="02020603050405020304" pitchFamily="18" charset="0"/>
                <a:cs typeface="Times New Roman" panose="02020603050405020304" pitchFamily="18" charset="0"/>
              </a:rPr>
              <a:t>iff</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58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2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8A3CF-99A0-4AED-A135-FC76A24EE88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3E5778-03A8-2D6B-E6FC-A49CB2FD1609}"/>
              </a:ext>
            </a:extLst>
          </p:cNvPr>
          <p:cNvSpPr>
            <a:spLocks noGrp="1"/>
          </p:cNvSpPr>
          <p:nvPr>
            <p:ph type="sldNum" sz="quarter" idx="12"/>
          </p:nvPr>
        </p:nvSpPr>
        <p:spPr/>
        <p:txBody>
          <a:bodyPr/>
          <a:lstStyle/>
          <a:p>
            <a:fld id="{57F7F20E-81D6-3F40-8E47-D9C4E37B2262}" type="slidenum">
              <a:rPr lang="en-US" smtClean="0"/>
              <a:t>8</a:t>
            </a:fld>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41109A6C-75E8-DE3F-84A5-CFFB14F1A1B1}"/>
                  </a:ext>
                </a:extLst>
              </p:cNvPr>
              <p:cNvSpPr txBox="1">
                <a:spLocks/>
              </p:cNvSpPr>
              <p:nvPr/>
            </p:nvSpPr>
            <p:spPr>
              <a:xfrm>
                <a:off x="9147515" y="3131501"/>
                <a:ext cx="1260982" cy="8553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CA" sz="5400" b="0" i="1" smtClean="0">
                          <a:latin typeface="Cambria Math" panose="02040503050406030204" pitchFamily="18" charset="0"/>
                          <a:ea typeface="Cambria Math" panose="02040503050406030204" pitchFamily="18" charset="0"/>
                        </a:rPr>
                        <m:t>=</m:t>
                      </m:r>
                    </m:oMath>
                  </m:oMathPara>
                </a14:m>
                <a:endParaRPr lang="en-US" sz="5400" dirty="0">
                  <a:latin typeface="Times New Roman" panose="02020603050405020304" pitchFamily="18" charset="0"/>
                  <a:cs typeface="Times New Roman" panose="02020603050405020304" pitchFamily="18" charset="0"/>
                </a:endParaRPr>
              </a:p>
            </p:txBody>
          </p:sp>
        </mc:Choice>
        <mc:Fallback xmlns="">
          <p:sp>
            <p:nvSpPr>
              <p:cNvPr id="19" name="Content Placeholder 2">
                <a:extLst>
                  <a:ext uri="{FF2B5EF4-FFF2-40B4-BE49-F238E27FC236}">
                    <a16:creationId xmlns:a16="http://schemas.microsoft.com/office/drawing/2014/main" id="{41109A6C-75E8-DE3F-84A5-CFFB14F1A1B1}"/>
                  </a:ext>
                </a:extLst>
              </p:cNvPr>
              <p:cNvSpPr txBox="1">
                <a:spLocks noRot="1" noChangeAspect="1" noMove="1" noResize="1" noEditPoints="1" noAdjustHandles="1" noChangeArrowheads="1" noChangeShapeType="1" noTextEdit="1"/>
              </p:cNvSpPr>
              <p:nvPr/>
            </p:nvSpPr>
            <p:spPr>
              <a:xfrm>
                <a:off x="9147515" y="3131501"/>
                <a:ext cx="1260982" cy="855362"/>
              </a:xfrm>
              <a:prstGeom prst="rect">
                <a:avLst/>
              </a:prstGeom>
              <a:blipFill>
                <a:blip r:embed="rId3"/>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8814D4A9-A339-FCA1-936F-700BA7DFA9DB}"/>
              </a:ext>
            </a:extLst>
          </p:cNvPr>
          <p:cNvGrpSpPr/>
          <p:nvPr/>
        </p:nvGrpSpPr>
        <p:grpSpPr>
          <a:xfrm>
            <a:off x="7703752" y="1508811"/>
            <a:ext cx="3846285" cy="1608188"/>
            <a:chOff x="7703752" y="1508811"/>
            <a:chExt cx="3846285" cy="1608188"/>
          </a:xfrm>
        </p:grpSpPr>
        <p:pic>
          <p:nvPicPr>
            <p:cNvPr id="33" name="Picture 32">
              <a:extLst>
                <a:ext uri="{FF2B5EF4-FFF2-40B4-BE49-F238E27FC236}">
                  <a16:creationId xmlns:a16="http://schemas.microsoft.com/office/drawing/2014/main" id="{924EFA8A-60D1-E41B-887E-8B4E03BA98CA}"/>
                </a:ext>
              </a:extLst>
            </p:cNvPr>
            <p:cNvPicPr>
              <a:picLocks noChangeAspect="1"/>
            </p:cNvPicPr>
            <p:nvPr/>
          </p:nvPicPr>
          <p:blipFill>
            <a:blip r:embed="rId4"/>
            <a:stretch>
              <a:fillRect/>
            </a:stretch>
          </p:blipFill>
          <p:spPr>
            <a:xfrm>
              <a:off x="9250326" y="2061639"/>
              <a:ext cx="1055360" cy="1055360"/>
            </a:xfrm>
            <a:prstGeom prst="rect">
              <a:avLst/>
            </a:prstGeom>
          </p:spPr>
        </p:pic>
        <p:sp>
          <p:nvSpPr>
            <p:cNvPr id="39" name="Right Arrow 38">
              <a:extLst>
                <a:ext uri="{FF2B5EF4-FFF2-40B4-BE49-F238E27FC236}">
                  <a16:creationId xmlns:a16="http://schemas.microsoft.com/office/drawing/2014/main" id="{9DACD5F4-3DCB-CB17-6FF6-016E641B37C8}"/>
                </a:ext>
              </a:extLst>
            </p:cNvPr>
            <p:cNvSpPr/>
            <p:nvPr/>
          </p:nvSpPr>
          <p:spPr>
            <a:xfrm>
              <a:off x="7703752" y="2257624"/>
              <a:ext cx="947265" cy="585049"/>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FFD82C-ED77-CB15-7AF0-735FF89DE9D9}"/>
                </a:ext>
              </a:extLst>
            </p:cNvPr>
            <p:cNvSpPr txBox="1">
              <a:spLocks/>
            </p:cNvSpPr>
            <p:nvPr/>
          </p:nvSpPr>
          <p:spPr>
            <a:xfrm>
              <a:off x="8005975" y="1508811"/>
              <a:ext cx="3544062" cy="439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Result</a:t>
              </a:r>
            </a:p>
          </p:txBody>
        </p:sp>
      </p:grpSp>
      <p:grpSp>
        <p:nvGrpSpPr>
          <p:cNvPr id="17" name="Group 16">
            <a:extLst>
              <a:ext uri="{FF2B5EF4-FFF2-40B4-BE49-F238E27FC236}">
                <a16:creationId xmlns:a16="http://schemas.microsoft.com/office/drawing/2014/main" id="{1C03ECDC-4225-ECC7-B93C-0768D9A64162}"/>
              </a:ext>
            </a:extLst>
          </p:cNvPr>
          <p:cNvGrpSpPr/>
          <p:nvPr/>
        </p:nvGrpSpPr>
        <p:grpSpPr>
          <a:xfrm>
            <a:off x="3698710" y="1508811"/>
            <a:ext cx="3462735" cy="1490826"/>
            <a:chOff x="3698710" y="1508811"/>
            <a:chExt cx="3462735" cy="1490826"/>
          </a:xfrm>
        </p:grpSpPr>
        <p:sp>
          <p:nvSpPr>
            <p:cNvPr id="6" name="Content Placeholder 2">
              <a:extLst>
                <a:ext uri="{FF2B5EF4-FFF2-40B4-BE49-F238E27FC236}">
                  <a16:creationId xmlns:a16="http://schemas.microsoft.com/office/drawing/2014/main" id="{4B4D10C9-BB30-8BF0-2C7F-70C5E650D3ED}"/>
                </a:ext>
              </a:extLst>
            </p:cNvPr>
            <p:cNvSpPr txBox="1">
              <a:spLocks/>
            </p:cNvSpPr>
            <p:nvPr/>
          </p:nvSpPr>
          <p:spPr>
            <a:xfrm>
              <a:off x="4559619" y="1508811"/>
              <a:ext cx="2601826" cy="439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a:latin typeface="Times New Roman" panose="02020603050405020304" pitchFamily="18" charset="0"/>
                  <a:cs typeface="Times New Roman" panose="02020603050405020304" pitchFamily="18" charset="0"/>
                </a:rPr>
                <a:t>Graph query</a:t>
              </a:r>
            </a:p>
          </p:txBody>
        </p:sp>
        <p:sp>
          <p:nvSpPr>
            <p:cNvPr id="36" name="Right Arrow 35">
              <a:extLst>
                <a:ext uri="{FF2B5EF4-FFF2-40B4-BE49-F238E27FC236}">
                  <a16:creationId xmlns:a16="http://schemas.microsoft.com/office/drawing/2014/main" id="{3542F79C-6697-696F-274B-C0CB11681D6F}"/>
                </a:ext>
              </a:extLst>
            </p:cNvPr>
            <p:cNvSpPr/>
            <p:nvPr/>
          </p:nvSpPr>
          <p:spPr>
            <a:xfrm>
              <a:off x="3698710" y="2257624"/>
              <a:ext cx="947265" cy="585049"/>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CC119B8C-D08E-A971-83FA-ACFC7E597015}"/>
                </a:ext>
              </a:extLst>
            </p:cNvPr>
            <p:cNvGrpSpPr/>
            <p:nvPr/>
          </p:nvGrpSpPr>
          <p:grpSpPr>
            <a:xfrm>
              <a:off x="5317908" y="1914389"/>
              <a:ext cx="1096582" cy="1085248"/>
              <a:chOff x="772681" y="2586789"/>
              <a:chExt cx="1272047" cy="1258899"/>
            </a:xfrm>
          </p:grpSpPr>
          <p:pic>
            <p:nvPicPr>
              <p:cNvPr id="9" name="Picture 8">
                <a:extLst>
                  <a:ext uri="{FF2B5EF4-FFF2-40B4-BE49-F238E27FC236}">
                    <a16:creationId xmlns:a16="http://schemas.microsoft.com/office/drawing/2014/main" id="{16D964A1-3D8D-2B5C-2915-9457182DB23B}"/>
                  </a:ext>
                </a:extLst>
              </p:cNvPr>
              <p:cNvPicPr>
                <a:picLocks noChangeAspect="1"/>
              </p:cNvPicPr>
              <p:nvPr/>
            </p:nvPicPr>
            <p:blipFill>
              <a:blip r:embed="rId5"/>
              <a:stretch>
                <a:fillRect/>
              </a:stretch>
            </p:blipFill>
            <p:spPr>
              <a:xfrm>
                <a:off x="772681" y="2586789"/>
                <a:ext cx="1258899" cy="1258899"/>
              </a:xfrm>
              <a:prstGeom prst="rect">
                <a:avLst/>
              </a:prstGeom>
            </p:spPr>
          </p:pic>
          <p:sp>
            <p:nvSpPr>
              <p:cNvPr id="10" name="Content Placeholder 2">
                <a:extLst>
                  <a:ext uri="{FF2B5EF4-FFF2-40B4-BE49-F238E27FC236}">
                    <a16:creationId xmlns:a16="http://schemas.microsoft.com/office/drawing/2014/main" id="{8D7C762C-4919-3B0E-2204-2608F7120027}"/>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Cypher</a:t>
                </a:r>
              </a:p>
            </p:txBody>
          </p:sp>
        </p:grpSp>
      </p:grpSp>
      <p:grpSp>
        <p:nvGrpSpPr>
          <p:cNvPr id="22" name="Group 21">
            <a:extLst>
              <a:ext uri="{FF2B5EF4-FFF2-40B4-BE49-F238E27FC236}">
                <a16:creationId xmlns:a16="http://schemas.microsoft.com/office/drawing/2014/main" id="{4C634616-ACA7-C083-9E14-96410B068757}"/>
              </a:ext>
            </a:extLst>
          </p:cNvPr>
          <p:cNvGrpSpPr/>
          <p:nvPr/>
        </p:nvGrpSpPr>
        <p:grpSpPr>
          <a:xfrm>
            <a:off x="7701025" y="4344760"/>
            <a:ext cx="3849012" cy="1503832"/>
            <a:chOff x="7701025" y="4344760"/>
            <a:chExt cx="3849012" cy="1503832"/>
          </a:xfrm>
        </p:grpSpPr>
        <p:pic>
          <p:nvPicPr>
            <p:cNvPr id="34" name="Picture 33">
              <a:extLst>
                <a:ext uri="{FF2B5EF4-FFF2-40B4-BE49-F238E27FC236}">
                  <a16:creationId xmlns:a16="http://schemas.microsoft.com/office/drawing/2014/main" id="{97ECB628-AF8F-9D17-18DF-6D38E92B21FF}"/>
                </a:ext>
              </a:extLst>
            </p:cNvPr>
            <p:cNvPicPr>
              <a:picLocks noChangeAspect="1"/>
            </p:cNvPicPr>
            <p:nvPr/>
          </p:nvPicPr>
          <p:blipFill>
            <a:blip r:embed="rId4"/>
            <a:stretch>
              <a:fillRect/>
            </a:stretch>
          </p:blipFill>
          <p:spPr>
            <a:xfrm>
              <a:off x="9255149" y="4344760"/>
              <a:ext cx="1050537" cy="1050537"/>
            </a:xfrm>
            <a:prstGeom prst="rect">
              <a:avLst/>
            </a:prstGeom>
          </p:spPr>
        </p:pic>
        <p:sp>
          <p:nvSpPr>
            <p:cNvPr id="40" name="Right Arrow 39">
              <a:extLst>
                <a:ext uri="{FF2B5EF4-FFF2-40B4-BE49-F238E27FC236}">
                  <a16:creationId xmlns:a16="http://schemas.microsoft.com/office/drawing/2014/main" id="{EA3C7516-E6AA-6998-02C8-24B0638C9991}"/>
                </a:ext>
              </a:extLst>
            </p:cNvPr>
            <p:cNvSpPr/>
            <p:nvPr/>
          </p:nvSpPr>
          <p:spPr>
            <a:xfrm>
              <a:off x="7701025" y="4568528"/>
              <a:ext cx="947265" cy="585049"/>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6E70523A-DE74-B39B-5225-06DC282C28B6}"/>
                </a:ext>
              </a:extLst>
            </p:cNvPr>
            <p:cNvSpPr txBox="1">
              <a:spLocks/>
            </p:cNvSpPr>
            <p:nvPr/>
          </p:nvSpPr>
          <p:spPr>
            <a:xfrm>
              <a:off x="8005975" y="5409138"/>
              <a:ext cx="3544062" cy="439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Result</a:t>
              </a:r>
            </a:p>
          </p:txBody>
        </p:sp>
      </p:grpSp>
      <p:grpSp>
        <p:nvGrpSpPr>
          <p:cNvPr id="18" name="Group 17">
            <a:extLst>
              <a:ext uri="{FF2B5EF4-FFF2-40B4-BE49-F238E27FC236}">
                <a16:creationId xmlns:a16="http://schemas.microsoft.com/office/drawing/2014/main" id="{D02DC092-3125-1F57-D673-7EFAAB58B6AF}"/>
              </a:ext>
            </a:extLst>
          </p:cNvPr>
          <p:cNvGrpSpPr/>
          <p:nvPr/>
        </p:nvGrpSpPr>
        <p:grpSpPr>
          <a:xfrm>
            <a:off x="3695983" y="4386195"/>
            <a:ext cx="4020422" cy="1462397"/>
            <a:chOff x="3695983" y="4386195"/>
            <a:chExt cx="4020422" cy="1462397"/>
          </a:xfrm>
        </p:grpSpPr>
        <p:sp>
          <p:nvSpPr>
            <p:cNvPr id="8" name="Content Placeholder 2">
              <a:extLst>
                <a:ext uri="{FF2B5EF4-FFF2-40B4-BE49-F238E27FC236}">
                  <a16:creationId xmlns:a16="http://schemas.microsoft.com/office/drawing/2014/main" id="{B0F5FCB5-F467-892E-C972-57A3F5F290E8}"/>
                </a:ext>
              </a:extLst>
            </p:cNvPr>
            <p:cNvSpPr txBox="1">
              <a:spLocks/>
            </p:cNvSpPr>
            <p:nvPr/>
          </p:nvSpPr>
          <p:spPr>
            <a:xfrm>
              <a:off x="4172343" y="5409138"/>
              <a:ext cx="3544062" cy="439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Relational query</a:t>
              </a:r>
            </a:p>
          </p:txBody>
        </p:sp>
        <p:sp>
          <p:nvSpPr>
            <p:cNvPr id="37" name="Right Arrow 36">
              <a:extLst>
                <a:ext uri="{FF2B5EF4-FFF2-40B4-BE49-F238E27FC236}">
                  <a16:creationId xmlns:a16="http://schemas.microsoft.com/office/drawing/2014/main" id="{A1C3F010-14CB-1EA7-A363-BA41F989A809}"/>
                </a:ext>
              </a:extLst>
            </p:cNvPr>
            <p:cNvSpPr/>
            <p:nvPr/>
          </p:nvSpPr>
          <p:spPr>
            <a:xfrm>
              <a:off x="3695983" y="4568528"/>
              <a:ext cx="947265" cy="585049"/>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1D8AB50-E780-5A8E-F85A-ED5ED266218E}"/>
                </a:ext>
              </a:extLst>
            </p:cNvPr>
            <p:cNvGrpSpPr/>
            <p:nvPr/>
          </p:nvGrpSpPr>
          <p:grpSpPr>
            <a:xfrm>
              <a:off x="5323575" y="4386195"/>
              <a:ext cx="1096582" cy="1085248"/>
              <a:chOff x="772681" y="2586789"/>
              <a:chExt cx="1272047" cy="1258899"/>
            </a:xfrm>
          </p:grpSpPr>
          <p:pic>
            <p:nvPicPr>
              <p:cNvPr id="12" name="Picture 11">
                <a:extLst>
                  <a:ext uri="{FF2B5EF4-FFF2-40B4-BE49-F238E27FC236}">
                    <a16:creationId xmlns:a16="http://schemas.microsoft.com/office/drawing/2014/main" id="{5EC19F8D-160E-57AE-A609-3A52FDE2C3BF}"/>
                  </a:ext>
                </a:extLst>
              </p:cNvPr>
              <p:cNvPicPr>
                <a:picLocks noChangeAspect="1"/>
              </p:cNvPicPr>
              <p:nvPr/>
            </p:nvPicPr>
            <p:blipFill>
              <a:blip r:embed="rId5"/>
              <a:stretch>
                <a:fillRect/>
              </a:stretch>
            </p:blipFill>
            <p:spPr>
              <a:xfrm>
                <a:off x="772681" y="2586789"/>
                <a:ext cx="1258899" cy="1258899"/>
              </a:xfrm>
              <a:prstGeom prst="rect">
                <a:avLst/>
              </a:prstGeom>
            </p:spPr>
          </p:pic>
          <p:sp>
            <p:nvSpPr>
              <p:cNvPr id="13" name="Content Placeholder 2">
                <a:extLst>
                  <a:ext uri="{FF2B5EF4-FFF2-40B4-BE49-F238E27FC236}">
                    <a16:creationId xmlns:a16="http://schemas.microsoft.com/office/drawing/2014/main" id="{653896C5-56F1-8D03-576A-023E96EBD788}"/>
                  </a:ext>
                </a:extLst>
              </p:cNvPr>
              <p:cNvSpPr txBox="1">
                <a:spLocks/>
              </p:cNvSpPr>
              <p:nvPr/>
            </p:nvSpPr>
            <p:spPr>
              <a:xfrm>
                <a:off x="785828" y="3148042"/>
                <a:ext cx="1258900" cy="493483"/>
              </a:xfrm>
              <a:prstGeom prst="rect">
                <a:avLst/>
              </a:prstGeom>
              <a:solidFill>
                <a:schemeClr val="bg1"/>
              </a:solidFill>
              <a:ln w="3810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SQL</a:t>
                </a:r>
              </a:p>
            </p:txBody>
          </p:sp>
        </p:grpSp>
      </p:grpSp>
      <p:grpSp>
        <p:nvGrpSpPr>
          <p:cNvPr id="2" name="Group 1">
            <a:extLst>
              <a:ext uri="{FF2B5EF4-FFF2-40B4-BE49-F238E27FC236}">
                <a16:creationId xmlns:a16="http://schemas.microsoft.com/office/drawing/2014/main" id="{050628E7-9EF0-A9DB-BD08-2E2CDE466736}"/>
              </a:ext>
            </a:extLst>
          </p:cNvPr>
          <p:cNvGrpSpPr/>
          <p:nvPr/>
        </p:nvGrpSpPr>
        <p:grpSpPr>
          <a:xfrm>
            <a:off x="438731" y="1562609"/>
            <a:ext cx="3588805" cy="4256002"/>
            <a:chOff x="438731" y="1562609"/>
            <a:chExt cx="3588805" cy="4256002"/>
          </a:xfrm>
        </p:grpSpPr>
        <p:pic>
          <p:nvPicPr>
            <p:cNvPr id="31" name="Picture 30">
              <a:extLst>
                <a:ext uri="{FF2B5EF4-FFF2-40B4-BE49-F238E27FC236}">
                  <a16:creationId xmlns:a16="http://schemas.microsoft.com/office/drawing/2014/main" id="{777016AF-79D0-EDBE-63A0-3758BD3245C9}"/>
                </a:ext>
              </a:extLst>
            </p:cNvPr>
            <p:cNvPicPr>
              <a:picLocks noChangeAspect="1"/>
            </p:cNvPicPr>
            <p:nvPr/>
          </p:nvPicPr>
          <p:blipFill>
            <a:blip r:embed="rId6"/>
            <a:stretch>
              <a:fillRect/>
            </a:stretch>
          </p:blipFill>
          <p:spPr>
            <a:xfrm>
              <a:off x="1725355" y="2042519"/>
              <a:ext cx="982782" cy="975608"/>
            </a:xfrm>
            <a:prstGeom prst="rect">
              <a:avLst/>
            </a:prstGeom>
          </p:spPr>
        </p:pic>
        <p:sp>
          <p:nvSpPr>
            <p:cNvPr id="42" name="Content Placeholder 2">
              <a:extLst>
                <a:ext uri="{FF2B5EF4-FFF2-40B4-BE49-F238E27FC236}">
                  <a16:creationId xmlns:a16="http://schemas.microsoft.com/office/drawing/2014/main" id="{574C54D2-1480-A9BF-FB44-298E0EF6FE68}"/>
                </a:ext>
              </a:extLst>
            </p:cNvPr>
            <p:cNvSpPr txBox="1">
              <a:spLocks/>
            </p:cNvSpPr>
            <p:nvPr/>
          </p:nvSpPr>
          <p:spPr>
            <a:xfrm>
              <a:off x="483474" y="1562609"/>
              <a:ext cx="3544062" cy="439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Graph DB</a:t>
              </a:r>
            </a:p>
          </p:txBody>
        </p:sp>
        <p:sp>
          <p:nvSpPr>
            <p:cNvPr id="41" name="Content Placeholder 2">
              <a:extLst>
                <a:ext uri="{FF2B5EF4-FFF2-40B4-BE49-F238E27FC236}">
                  <a16:creationId xmlns:a16="http://schemas.microsoft.com/office/drawing/2014/main" id="{90A03A01-D39B-CDA1-EAC9-A726B45E3D9C}"/>
                </a:ext>
              </a:extLst>
            </p:cNvPr>
            <p:cNvSpPr txBox="1">
              <a:spLocks/>
            </p:cNvSpPr>
            <p:nvPr/>
          </p:nvSpPr>
          <p:spPr>
            <a:xfrm>
              <a:off x="438731" y="5379157"/>
              <a:ext cx="3544062" cy="4394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Relational DB</a:t>
              </a:r>
            </a:p>
          </p:txBody>
        </p:sp>
        <p:pic>
          <p:nvPicPr>
            <p:cNvPr id="14" name="Picture 13">
              <a:extLst>
                <a:ext uri="{FF2B5EF4-FFF2-40B4-BE49-F238E27FC236}">
                  <a16:creationId xmlns:a16="http://schemas.microsoft.com/office/drawing/2014/main" id="{A45B9C55-8D30-67F9-FC4B-0B67CF182AFF}"/>
                </a:ext>
              </a:extLst>
            </p:cNvPr>
            <p:cNvPicPr>
              <a:picLocks noChangeAspect="1"/>
            </p:cNvPicPr>
            <p:nvPr/>
          </p:nvPicPr>
          <p:blipFill>
            <a:blip r:embed="rId7"/>
            <a:stretch>
              <a:fillRect/>
            </a:stretch>
          </p:blipFill>
          <p:spPr>
            <a:xfrm>
              <a:off x="1719917" y="4370206"/>
              <a:ext cx="981691" cy="981691"/>
            </a:xfrm>
            <a:prstGeom prst="rect">
              <a:avLst/>
            </a:prstGeom>
          </p:spPr>
        </p:pic>
        <p:grpSp>
          <p:nvGrpSpPr>
            <p:cNvPr id="27" name="Group 26">
              <a:extLst>
                <a:ext uri="{FF2B5EF4-FFF2-40B4-BE49-F238E27FC236}">
                  <a16:creationId xmlns:a16="http://schemas.microsoft.com/office/drawing/2014/main" id="{DBF6B4EF-18CF-2E1A-62EC-B2429EE83C84}"/>
                </a:ext>
              </a:extLst>
            </p:cNvPr>
            <p:cNvGrpSpPr/>
            <p:nvPr/>
          </p:nvGrpSpPr>
          <p:grpSpPr>
            <a:xfrm>
              <a:off x="1109617" y="2842673"/>
              <a:ext cx="2202290" cy="1597100"/>
              <a:chOff x="1109617" y="3684528"/>
              <a:chExt cx="2202290" cy="1597100"/>
            </a:xfrm>
          </p:grpSpPr>
          <p:sp>
            <p:nvSpPr>
              <p:cNvPr id="35" name="Up-Down Arrow 34">
                <a:extLst>
                  <a:ext uri="{FF2B5EF4-FFF2-40B4-BE49-F238E27FC236}">
                    <a16:creationId xmlns:a16="http://schemas.microsoft.com/office/drawing/2014/main" id="{4F33F718-362B-37A9-8018-3A5DC9A723A7}"/>
                  </a:ext>
                </a:extLst>
              </p:cNvPr>
              <p:cNvSpPr/>
              <p:nvPr/>
            </p:nvSpPr>
            <p:spPr>
              <a:xfrm>
                <a:off x="2002420" y="3684528"/>
                <a:ext cx="416689" cy="1597100"/>
              </a:xfrm>
              <a:prstGeom prst="upDown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a:extLst>
                  <a:ext uri="{FF2B5EF4-FFF2-40B4-BE49-F238E27FC236}">
                    <a16:creationId xmlns:a16="http://schemas.microsoft.com/office/drawing/2014/main" id="{85BFBA1E-B655-1300-4653-88855C608F49}"/>
                  </a:ext>
                </a:extLst>
              </p:cNvPr>
              <p:cNvSpPr txBox="1">
                <a:spLocks/>
              </p:cNvSpPr>
              <p:nvPr/>
            </p:nvSpPr>
            <p:spPr>
              <a:xfrm>
                <a:off x="1109617" y="4136125"/>
                <a:ext cx="2202290" cy="743995"/>
              </a:xfrm>
              <a:prstGeom prst="rect">
                <a:avLst/>
              </a:prstGeom>
              <a:solidFill>
                <a:schemeClr val="bg1"/>
              </a:solidFill>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Times New Roman" panose="02020603050405020304" pitchFamily="18" charset="0"/>
                    <a:cs typeface="Times New Roman" panose="02020603050405020304" pitchFamily="18" charset="0"/>
                  </a:rPr>
                  <a:t>User-provided transformer</a:t>
                </a:r>
              </a:p>
            </p:txBody>
          </p:sp>
        </p:grpSp>
      </p:grpSp>
      <mc:AlternateContent xmlns:mc="http://schemas.openxmlformats.org/markup-compatibility/2006" xmlns:a14="http://schemas.microsoft.com/office/drawing/2010/main">
        <mc:Choice Requires="a14">
          <p:sp>
            <p:nvSpPr>
              <p:cNvPr id="29" name="Content Placeholder 2">
                <a:extLst>
                  <a:ext uri="{FF2B5EF4-FFF2-40B4-BE49-F238E27FC236}">
                    <a16:creationId xmlns:a16="http://schemas.microsoft.com/office/drawing/2014/main" id="{7F2205DB-03A6-4F27-A014-1A2BDA382EA9}"/>
                  </a:ext>
                </a:extLst>
              </p:cNvPr>
              <p:cNvSpPr txBox="1">
                <a:spLocks/>
              </p:cNvSpPr>
              <p:nvPr/>
            </p:nvSpPr>
            <p:spPr>
              <a:xfrm>
                <a:off x="5241375" y="3213255"/>
                <a:ext cx="1260982" cy="8553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CA" sz="5400" b="0" i="1" smtClean="0">
                          <a:latin typeface="Cambria Math" panose="02040503050406030204" pitchFamily="18" charset="0"/>
                          <a:ea typeface="Cambria Math" panose="02040503050406030204" pitchFamily="18" charset="0"/>
                        </a:rPr>
                        <m:t>≡</m:t>
                      </m:r>
                    </m:oMath>
                  </m:oMathPara>
                </a14:m>
                <a:endParaRPr lang="en-US" sz="5400" dirty="0">
                  <a:latin typeface="Times New Roman" panose="02020603050405020304" pitchFamily="18" charset="0"/>
                  <a:cs typeface="Times New Roman" panose="02020603050405020304" pitchFamily="18" charset="0"/>
                </a:endParaRPr>
              </a:p>
            </p:txBody>
          </p:sp>
        </mc:Choice>
        <mc:Fallback xmlns="">
          <p:sp>
            <p:nvSpPr>
              <p:cNvPr id="29" name="Content Placeholder 2">
                <a:extLst>
                  <a:ext uri="{FF2B5EF4-FFF2-40B4-BE49-F238E27FC236}">
                    <a16:creationId xmlns:a16="http://schemas.microsoft.com/office/drawing/2014/main" id="{7F2205DB-03A6-4F27-A014-1A2BDA382EA9}"/>
                  </a:ext>
                </a:extLst>
              </p:cNvPr>
              <p:cNvSpPr txBox="1">
                <a:spLocks noRot="1" noChangeAspect="1" noMove="1" noResize="1" noEditPoints="1" noAdjustHandles="1" noChangeArrowheads="1" noChangeShapeType="1" noTextEdit="1"/>
              </p:cNvSpPr>
              <p:nvPr/>
            </p:nvSpPr>
            <p:spPr>
              <a:xfrm>
                <a:off x="5241375" y="3213255"/>
                <a:ext cx="1260982" cy="855362"/>
              </a:xfrm>
              <a:prstGeom prst="rect">
                <a:avLst/>
              </a:prstGeom>
              <a:blipFill>
                <a:blip r:embed="rId8"/>
                <a:stretch>
                  <a:fillRect/>
                </a:stretch>
              </a:blipFill>
            </p:spPr>
            <p:txBody>
              <a:bodyPr/>
              <a:lstStyle/>
              <a:p>
                <a:r>
                  <a:rPr lang="en-US">
                    <a:noFill/>
                  </a:rPr>
                  <a:t> </a:t>
                </a:r>
              </a:p>
            </p:txBody>
          </p:sp>
        </mc:Fallback>
      </mc:AlternateContent>
      <p:sp>
        <p:nvSpPr>
          <p:cNvPr id="15" name="Title 1">
            <a:extLst>
              <a:ext uri="{FF2B5EF4-FFF2-40B4-BE49-F238E27FC236}">
                <a16:creationId xmlns:a16="http://schemas.microsoft.com/office/drawing/2014/main" id="{64FF4079-951F-ED9B-9563-25DABB1D2CC4}"/>
              </a:ext>
            </a:extLst>
          </p:cNvPr>
          <p:cNvSpPr txBox="1">
            <a:spLocks/>
          </p:cNvSpPr>
          <p:nvPr/>
        </p:nvSpPr>
        <p:spPr>
          <a:xfrm>
            <a:off x="298578" y="0"/>
            <a:ext cx="1189342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Times New Roman" panose="02020603050405020304" pitchFamily="18" charset="0"/>
                <a:cs typeface="Times New Roman" panose="02020603050405020304" pitchFamily="18" charset="0"/>
              </a:rPr>
              <a:t>Equivalence between graph and relational queries</a:t>
            </a:r>
          </a:p>
        </p:txBody>
      </p:sp>
    </p:spTree>
    <p:extLst>
      <p:ext uri="{BB962C8B-B14F-4D97-AF65-F5344CB8AC3E}">
        <p14:creationId xmlns:p14="http://schemas.microsoft.com/office/powerpoint/2010/main" val="391364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04e8677e-c989-47b9-8619-d83d5a5f6c67}" enabled="0" method="" siteId="{04e8677e-c989-47b9-8619-d83d5a5f6c67}" removed="1"/>
</clbl:labelList>
</file>

<file path=docProps/app.xml><?xml version="1.0" encoding="utf-8"?>
<Properties xmlns="http://schemas.openxmlformats.org/officeDocument/2006/extended-properties" xmlns:vt="http://schemas.openxmlformats.org/officeDocument/2006/docPropsVTypes">
  <TotalTime>1840</TotalTime>
  <Words>3768</Words>
  <Application>Microsoft Macintosh PowerPoint</Application>
  <PresentationFormat>Widescreen</PresentationFormat>
  <Paragraphs>561</Paragraphs>
  <Slides>32</Slides>
  <Notes>32</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Aptos</vt:lpstr>
      <vt:lpstr>Aptos Display</vt:lpstr>
      <vt:lpstr>Arial</vt:lpstr>
      <vt:lpstr>Cambria Math</vt:lpstr>
      <vt:lpstr>Consolas</vt:lpstr>
      <vt:lpstr>Times New Roman</vt:lpstr>
      <vt:lpstr>Office Theme</vt:lpstr>
      <vt:lpstr>Graphiti: Bridging Graph and Relational Database Queries</vt:lpstr>
      <vt:lpstr>Motivation</vt:lpstr>
      <vt:lpstr>Motivation</vt:lpstr>
      <vt:lpstr>Goal</vt:lpstr>
      <vt:lpstr>Equivalence between graph and relational queries</vt:lpstr>
      <vt:lpstr>Specifying user-provided transformers</vt:lpstr>
      <vt:lpstr>User-provided transformer</vt:lpstr>
      <vt:lpstr>PowerPoint Presentation</vt:lpstr>
      <vt:lpstr>PowerPoint Presentation</vt:lpstr>
      <vt:lpstr>Verification methodology</vt:lpstr>
      <vt:lpstr>Verification methodology</vt:lpstr>
      <vt:lpstr>Why need verification?</vt:lpstr>
      <vt:lpstr>Insights about transpilation</vt:lpstr>
      <vt:lpstr>Reduction to SQL equivalence checking</vt:lpstr>
      <vt:lpstr>Verification methodology through example</vt:lpstr>
      <vt:lpstr>Reduction to SQL equivalence checking</vt:lpstr>
      <vt:lpstr>Standard transformer</vt:lpstr>
      <vt:lpstr>Reduction to SQL equivalence checking</vt:lpstr>
      <vt:lpstr>Transpiling graph queries to SQL queries</vt:lpstr>
      <vt:lpstr>Reduction to SQL equivalence checking</vt:lpstr>
      <vt:lpstr>PowerPoint Presentation</vt:lpstr>
      <vt:lpstr>PowerPoint Presentation</vt:lpstr>
      <vt:lpstr>Reduction to SQL equivalence checking</vt:lpstr>
      <vt:lpstr>SQL equivalence modulo residual transformer</vt:lpstr>
      <vt:lpstr>Implementation</vt:lpstr>
      <vt:lpstr>Evaluation</vt:lpstr>
      <vt:lpstr>Evaluation – bounded model checker backend</vt:lpstr>
      <vt:lpstr>Evaluation – deductive verifier backend</vt:lpstr>
      <vt:lpstr>PowerPoint Presentation</vt:lpstr>
      <vt:lpstr>Statistics of benchmarks</vt:lpstr>
      <vt:lpstr>Contributions</vt:lpstr>
      <vt:lpstr>Execute graph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Yang He</dc:creator>
  <cp:lastModifiedBy>Yang He</cp:lastModifiedBy>
  <cp:revision>6</cp:revision>
  <cp:lastPrinted>2025-06-19T03:15:38Z</cp:lastPrinted>
  <dcterms:created xsi:type="dcterms:W3CDTF">2025-04-27T00:49:55Z</dcterms:created>
  <dcterms:modified xsi:type="dcterms:W3CDTF">2025-06-20T20:10:25Z</dcterms:modified>
</cp:coreProperties>
</file>