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7" r:id="rId5"/>
    <p:sldId id="258" r:id="rId6"/>
    <p:sldId id="261" r:id="rId7"/>
    <p:sldId id="262" r:id="rId8"/>
    <p:sldId id="263" r:id="rId9"/>
    <p:sldId id="265" r:id="rId10"/>
    <p:sldId id="266"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2286F87-A5A2-4F95-AF57-E478EAC24E9D}" type="datetimeFigureOut">
              <a:rPr lang="en-US" smtClean="0"/>
              <a:t>11/6/2014</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C8F85423-0E7E-4110-B872-78A5DB1714FF}"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286F87-A5A2-4F95-AF57-E478EAC24E9D}" type="datetimeFigureOut">
              <a:rPr lang="en-US" smtClean="0"/>
              <a:t>11/6/2014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8F85423-0E7E-4110-B872-78A5DB1714F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286F87-A5A2-4F95-AF57-E478EAC24E9D}" type="datetimeFigureOut">
              <a:rPr lang="en-US" smtClean="0"/>
              <a:t>11/6/2014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8F85423-0E7E-4110-B872-78A5DB1714F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286F87-A5A2-4F95-AF57-E478EAC24E9D}" type="datetimeFigureOut">
              <a:rPr lang="en-US" smtClean="0"/>
              <a:t>11/6/2014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8F85423-0E7E-4110-B872-78A5DB1714F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2286F87-A5A2-4F95-AF57-E478EAC24E9D}" type="datetimeFigureOut">
              <a:rPr lang="en-US" smtClean="0"/>
              <a:t>11/6/2014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8F85423-0E7E-4110-B872-78A5DB1714FF}"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2286F87-A5A2-4F95-AF57-E478EAC24E9D}" type="datetimeFigureOut">
              <a:rPr lang="en-US" smtClean="0"/>
              <a:t>11/6/2014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8F85423-0E7E-4110-B872-78A5DB1714F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2286F87-A5A2-4F95-AF57-E478EAC24E9D}" type="datetimeFigureOut">
              <a:rPr lang="en-US" smtClean="0"/>
              <a:t>11/6/2014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C8F85423-0E7E-4110-B872-78A5DB1714F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2286F87-A5A2-4F95-AF57-E478EAC24E9D}" type="datetimeFigureOut">
              <a:rPr lang="en-US" smtClean="0"/>
              <a:t>11/6/2014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C8F85423-0E7E-4110-B872-78A5DB1714F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F2286F87-A5A2-4F95-AF57-E478EAC24E9D}" type="datetimeFigureOut">
              <a:rPr lang="en-US" smtClean="0"/>
              <a:t>11/6/2014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C8F85423-0E7E-4110-B872-78A5DB1714FF}"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2286F87-A5A2-4F95-AF57-E478EAC24E9D}" type="datetimeFigureOut">
              <a:rPr lang="en-US" smtClean="0"/>
              <a:t>11/6/2014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8F85423-0E7E-4110-B872-78A5DB1714FF}"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2286F87-A5A2-4F95-AF57-E478EAC24E9D}" type="datetimeFigureOut">
              <a:rPr lang="en-US" smtClean="0"/>
              <a:t>11/6/2014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8F85423-0E7E-4110-B872-78A5DB1714FF}"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2286F87-A5A2-4F95-AF57-E478EAC24E9D}" type="datetimeFigureOut">
              <a:rPr lang="en-US" smtClean="0"/>
              <a:t>11/6/2014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8F85423-0E7E-4110-B872-78A5DB1714FF}"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2307102"/>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1143000" y="5105400"/>
            <a:ext cx="7696200" cy="1524000"/>
          </a:xfrm>
        </p:spPr>
        <p:txBody>
          <a:bodyPr>
            <a:normAutofit/>
          </a:bodyPr>
          <a:lstStyle/>
          <a:p>
            <a:r>
              <a:rPr lang="en-US" sz="2000" dirty="0" smtClean="0">
                <a:latin typeface="Calibri" pitchFamily="34" charset="0"/>
                <a:cs typeface="Calibri" pitchFamily="34" charset="0"/>
              </a:rPr>
              <a:t>Presented By:				Project Guide:</a:t>
            </a:r>
            <a:endParaRPr lang="en-US" sz="2000" dirty="0">
              <a:latin typeface="Calibri" pitchFamily="34" charset="0"/>
              <a:cs typeface="Calibri" pitchFamily="34" charset="0"/>
            </a:endParaRPr>
          </a:p>
        </p:txBody>
      </p:sp>
      <p:sp>
        <p:nvSpPr>
          <p:cNvPr id="4" name="Rectangle 3"/>
          <p:cNvSpPr/>
          <p:nvPr/>
        </p:nvSpPr>
        <p:spPr>
          <a:xfrm>
            <a:off x="1219200" y="738664"/>
            <a:ext cx="7239000" cy="1323439"/>
          </a:xfrm>
          <a:prstGeom prst="rect">
            <a:avLst/>
          </a:prstGeom>
        </p:spPr>
        <p:txBody>
          <a:bodyPr wrap="square">
            <a:spAutoFit/>
          </a:bodyPr>
          <a:lstStyle/>
          <a:p>
            <a:pPr algn="ctr"/>
            <a:r>
              <a:rPr lang="en-US" sz="4000" dirty="0" smtClean="0"/>
              <a:t>A Hybrid Cloud Approach for Secure Authorized De-duplication</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itchFamily="34" charset="0"/>
                <a:cs typeface="Calibri" pitchFamily="34" charset="0"/>
              </a:rPr>
              <a:t>PROBLEM DEFINATION</a:t>
            </a:r>
            <a:endParaRPr lang="en-US" sz="4000" dirty="0">
              <a:latin typeface="Calibri" pitchFamily="34" charset="0"/>
              <a:cs typeface="Calibri" pitchFamily="34" charset="0"/>
            </a:endParaRPr>
          </a:p>
        </p:txBody>
      </p:sp>
      <p:sp>
        <p:nvSpPr>
          <p:cNvPr id="3" name="Content Placeholder 2"/>
          <p:cNvSpPr>
            <a:spLocks noGrp="1"/>
          </p:cNvSpPr>
          <p:nvPr>
            <p:ph idx="1"/>
          </p:nvPr>
        </p:nvSpPr>
        <p:spPr>
          <a:xfrm>
            <a:off x="1143000" y="1524000"/>
            <a:ext cx="7790688" cy="4724400"/>
          </a:xfrm>
        </p:spPr>
        <p:txBody>
          <a:bodyPr>
            <a:normAutofit/>
          </a:bodyPr>
          <a:lstStyle/>
          <a:p>
            <a:r>
              <a:rPr lang="en-IN" sz="2400" dirty="0" smtClean="0">
                <a:latin typeface="Calibri" pitchFamily="34" charset="0"/>
                <a:cs typeface="Calibri" pitchFamily="34" charset="0"/>
              </a:rPr>
              <a:t>The problem of the system is to private cloud which is involved as a proxy to allow data owner/users to securely perform duplicate check with differential privileges</a:t>
            </a:r>
            <a:r>
              <a:rPr lang="en-IN" sz="2400" dirty="0" smtClean="0">
                <a:latin typeface="Calibri" pitchFamily="34" charset="0"/>
                <a:cs typeface="Calibri" pitchFamily="34" charset="0"/>
              </a:rPr>
              <a:t>.</a:t>
            </a:r>
          </a:p>
          <a:p>
            <a:pPr>
              <a:buNone/>
            </a:pPr>
            <a:endParaRPr lang="en-IN" sz="2400" dirty="0" smtClean="0">
              <a:latin typeface="Calibri" pitchFamily="34" charset="0"/>
              <a:cs typeface="Calibri" pitchFamily="34" charset="0"/>
            </a:endParaRPr>
          </a:p>
          <a:p>
            <a:r>
              <a:rPr lang="en-IN" sz="2400" dirty="0" smtClean="0">
                <a:latin typeface="Calibri" pitchFamily="34" charset="0"/>
                <a:cs typeface="Calibri" pitchFamily="34" charset="0"/>
              </a:rPr>
              <a:t>Such </a:t>
            </a:r>
            <a:r>
              <a:rPr lang="en-IN" sz="2400" dirty="0" smtClean="0">
                <a:latin typeface="Calibri" pitchFamily="34" charset="0"/>
                <a:cs typeface="Calibri" pitchFamily="34" charset="0"/>
              </a:rPr>
              <a:t>architecture is practical and has attracted much attention from researchers. </a:t>
            </a:r>
            <a:endParaRPr lang="en-IN" sz="2400" dirty="0" smtClean="0">
              <a:latin typeface="Calibri" pitchFamily="34" charset="0"/>
              <a:cs typeface="Calibri" pitchFamily="34" charset="0"/>
            </a:endParaRPr>
          </a:p>
          <a:p>
            <a:pPr>
              <a:buNone/>
            </a:pPr>
            <a:endParaRPr lang="en-IN" sz="2400" dirty="0" smtClean="0">
              <a:latin typeface="Calibri" pitchFamily="34" charset="0"/>
              <a:cs typeface="Calibri" pitchFamily="34" charset="0"/>
            </a:endParaRPr>
          </a:p>
          <a:p>
            <a:r>
              <a:rPr lang="en-IN" sz="2400" dirty="0" smtClean="0">
                <a:latin typeface="Calibri" pitchFamily="34" charset="0"/>
                <a:cs typeface="Calibri" pitchFamily="34" charset="0"/>
              </a:rPr>
              <a:t>The </a:t>
            </a:r>
            <a:r>
              <a:rPr lang="en-IN" sz="2400" dirty="0" smtClean="0">
                <a:latin typeface="Calibri" pitchFamily="34" charset="0"/>
                <a:cs typeface="Calibri" pitchFamily="34" charset="0"/>
              </a:rPr>
              <a:t>data owners only outsource their data storage by utilizing public cloud while the data operation is managed in private cloud.</a:t>
            </a:r>
            <a:endParaRPr lang="en-US" sz="2400" dirty="0" smtClean="0">
              <a:latin typeface="Calibri" pitchFamily="34" charset="0"/>
              <a:cs typeface="Calibri" pitchFamily="34" charset="0"/>
            </a:endParaRPr>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itchFamily="34" charset="0"/>
                <a:cs typeface="Calibri" pitchFamily="34" charset="0"/>
              </a:rPr>
              <a:t>ARCHITECTURE</a:t>
            </a:r>
            <a:endParaRPr lang="en-US" sz="4000" dirty="0">
              <a:latin typeface="Calibri" pitchFamily="34" charset="0"/>
              <a:cs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1447800" y="1524000"/>
            <a:ext cx="6705600" cy="47243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55000" lnSpcReduction="20000"/>
          </a:bodyPr>
          <a:lstStyle/>
          <a:p>
            <a:r>
              <a:rPr lang="en-IN" dirty="0" smtClean="0">
                <a:latin typeface="Calibri" pitchFamily="34" charset="0"/>
                <a:cs typeface="Calibri" pitchFamily="34" charset="0"/>
              </a:rPr>
              <a:t>Data </a:t>
            </a:r>
            <a:r>
              <a:rPr lang="en-IN" dirty="0" smtClean="0">
                <a:latin typeface="Calibri" pitchFamily="34" charset="0"/>
                <a:cs typeface="Calibri" pitchFamily="34" charset="0"/>
              </a:rPr>
              <a:t>Deduplication </a:t>
            </a:r>
            <a:r>
              <a:rPr lang="en-IN" dirty="0" smtClean="0">
                <a:latin typeface="Calibri" pitchFamily="34" charset="0"/>
                <a:cs typeface="Calibri" pitchFamily="34" charset="0"/>
              </a:rPr>
              <a:t>is one of important data compression techniques for eliminating duplicate copies of repeating data, and has been widely used in cloud storage to reduce the amount of storage space and save bandwidth</a:t>
            </a:r>
            <a:r>
              <a:rPr lang="en-IN" dirty="0" smtClean="0">
                <a:latin typeface="Calibri" pitchFamily="34" charset="0"/>
                <a:cs typeface="Calibri" pitchFamily="34" charset="0"/>
              </a:rPr>
              <a:t>.</a:t>
            </a:r>
          </a:p>
          <a:p>
            <a:endParaRPr lang="en-IN" dirty="0" smtClean="0">
              <a:latin typeface="Calibri" pitchFamily="34" charset="0"/>
              <a:cs typeface="Calibri" pitchFamily="34" charset="0"/>
            </a:endParaRPr>
          </a:p>
          <a:p>
            <a:r>
              <a:rPr lang="en-IN" dirty="0" smtClean="0">
                <a:latin typeface="Calibri" pitchFamily="34" charset="0"/>
                <a:cs typeface="Calibri" pitchFamily="34" charset="0"/>
              </a:rPr>
              <a:t>To </a:t>
            </a:r>
            <a:r>
              <a:rPr lang="en-IN" dirty="0" smtClean="0">
                <a:latin typeface="Calibri" pitchFamily="34" charset="0"/>
                <a:cs typeface="Calibri" pitchFamily="34" charset="0"/>
              </a:rPr>
              <a:t>protect the confidentiality of sensitive data while supporting </a:t>
            </a:r>
            <a:r>
              <a:rPr lang="en-IN" dirty="0" smtClean="0">
                <a:latin typeface="Calibri" pitchFamily="34" charset="0"/>
                <a:cs typeface="Calibri" pitchFamily="34" charset="0"/>
              </a:rPr>
              <a:t>Deduplication, </a:t>
            </a:r>
            <a:r>
              <a:rPr lang="en-IN" dirty="0" smtClean="0">
                <a:latin typeface="Calibri" pitchFamily="34" charset="0"/>
                <a:cs typeface="Calibri" pitchFamily="34" charset="0"/>
              </a:rPr>
              <a:t>the convergent encryption technique has been proposed to encrypt the data before outsourcing. </a:t>
            </a:r>
            <a:endParaRPr lang="en-IN" dirty="0" smtClean="0">
              <a:latin typeface="Calibri" pitchFamily="34" charset="0"/>
              <a:cs typeface="Calibri" pitchFamily="34" charset="0"/>
            </a:endParaRPr>
          </a:p>
          <a:p>
            <a:endParaRPr lang="en-IN" dirty="0" smtClean="0">
              <a:latin typeface="Calibri" pitchFamily="34" charset="0"/>
              <a:cs typeface="Calibri" pitchFamily="34" charset="0"/>
            </a:endParaRPr>
          </a:p>
          <a:p>
            <a:r>
              <a:rPr lang="en-IN" dirty="0" smtClean="0">
                <a:latin typeface="Calibri" pitchFamily="34" charset="0"/>
                <a:cs typeface="Calibri" pitchFamily="34" charset="0"/>
              </a:rPr>
              <a:t>To </a:t>
            </a:r>
            <a:r>
              <a:rPr lang="en-IN" dirty="0" smtClean="0">
                <a:latin typeface="Calibri" pitchFamily="34" charset="0"/>
                <a:cs typeface="Calibri" pitchFamily="34" charset="0"/>
              </a:rPr>
              <a:t>better protect data security, this paper makes the first attempt to formally address the problem of authorized data </a:t>
            </a:r>
            <a:r>
              <a:rPr lang="en-IN" dirty="0" smtClean="0">
                <a:latin typeface="Calibri" pitchFamily="34" charset="0"/>
                <a:cs typeface="Calibri" pitchFamily="34" charset="0"/>
              </a:rPr>
              <a:t>Deduplication. </a:t>
            </a:r>
            <a:r>
              <a:rPr lang="en-IN" dirty="0" smtClean="0">
                <a:latin typeface="Calibri" pitchFamily="34" charset="0"/>
                <a:cs typeface="Calibri" pitchFamily="34" charset="0"/>
              </a:rPr>
              <a:t>Different from traditional </a:t>
            </a:r>
            <a:r>
              <a:rPr lang="en-IN" dirty="0" smtClean="0">
                <a:latin typeface="Calibri" pitchFamily="34" charset="0"/>
                <a:cs typeface="Calibri" pitchFamily="34" charset="0"/>
              </a:rPr>
              <a:t>Deduplication </a:t>
            </a:r>
            <a:r>
              <a:rPr lang="en-IN" dirty="0" smtClean="0">
                <a:latin typeface="Calibri" pitchFamily="34" charset="0"/>
                <a:cs typeface="Calibri" pitchFamily="34" charset="0"/>
              </a:rPr>
              <a:t>systems, the differential privileges of users are further considered in duplicate check besides the data itself. </a:t>
            </a:r>
            <a:endParaRPr lang="en-IN" dirty="0" smtClean="0">
              <a:latin typeface="Calibri" pitchFamily="34" charset="0"/>
              <a:cs typeface="Calibri" pitchFamily="34" charset="0"/>
            </a:endParaRPr>
          </a:p>
          <a:p>
            <a:endParaRPr lang="en-IN" dirty="0" smtClean="0">
              <a:latin typeface="Calibri" pitchFamily="34" charset="0"/>
              <a:cs typeface="Calibri" pitchFamily="34" charset="0"/>
            </a:endParaRPr>
          </a:p>
          <a:p>
            <a:r>
              <a:rPr lang="en-IN" dirty="0" smtClean="0">
                <a:latin typeface="Calibri" pitchFamily="34" charset="0"/>
                <a:cs typeface="Calibri" pitchFamily="34" charset="0"/>
              </a:rPr>
              <a:t>We </a:t>
            </a:r>
            <a:r>
              <a:rPr lang="en-IN" dirty="0" smtClean="0">
                <a:latin typeface="Calibri" pitchFamily="34" charset="0"/>
                <a:cs typeface="Calibri" pitchFamily="34" charset="0"/>
              </a:rPr>
              <a:t>also present several new </a:t>
            </a:r>
            <a:r>
              <a:rPr lang="en-IN" dirty="0" smtClean="0">
                <a:latin typeface="Calibri" pitchFamily="34" charset="0"/>
                <a:cs typeface="Calibri" pitchFamily="34" charset="0"/>
              </a:rPr>
              <a:t>Deduplication </a:t>
            </a:r>
            <a:r>
              <a:rPr lang="en-IN" dirty="0" smtClean="0">
                <a:latin typeface="Calibri" pitchFamily="34" charset="0"/>
                <a:cs typeface="Calibri" pitchFamily="34" charset="0"/>
              </a:rPr>
              <a:t>constructions supporting authorized duplicate check in a hybrid cloud architecture. Security analysis demonstrates that our scheme is secure in terms of the definitions specified in the proposed security model. </a:t>
            </a:r>
            <a:endParaRPr lang="en-IN" dirty="0" smtClean="0">
              <a:latin typeface="Calibri" pitchFamily="34" charset="0"/>
              <a:cs typeface="Calibri"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714488" cy="5181600"/>
          </a:xfrm>
        </p:spPr>
        <p:txBody>
          <a:bodyPr/>
          <a:lstStyle/>
          <a:p>
            <a:r>
              <a:rPr lang="en-IN" sz="1800" dirty="0" smtClean="0">
                <a:latin typeface="Calibri" pitchFamily="34" charset="0"/>
                <a:cs typeface="Calibri" pitchFamily="34" charset="0"/>
              </a:rPr>
              <a:t>As a proof of concept, we implement a prototype of our proposed authorized duplicate check scheme and conduct </a:t>
            </a:r>
            <a:r>
              <a:rPr lang="en-IN" sz="1800" dirty="0" smtClean="0">
                <a:latin typeface="Calibri" pitchFamily="34" charset="0"/>
                <a:cs typeface="Calibri" pitchFamily="34" charset="0"/>
              </a:rPr>
              <a:t>tested </a:t>
            </a:r>
            <a:r>
              <a:rPr lang="en-IN" sz="1800" dirty="0" smtClean="0">
                <a:latin typeface="Calibri" pitchFamily="34" charset="0"/>
                <a:cs typeface="Calibri" pitchFamily="34" charset="0"/>
              </a:rPr>
              <a:t>experiments using our prototype. We show that our proposed authorized duplicate check scheme incurs minimal overhead compared to normal operations.</a:t>
            </a:r>
            <a:endParaRPr lang="en-US" sz="1800" dirty="0" smtClean="0">
              <a:latin typeface="Calibri" pitchFamily="34" charset="0"/>
              <a:cs typeface="Calibri" pitchFamily="34" charset="0"/>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790688" cy="1143000"/>
          </a:xfrm>
        </p:spPr>
        <p:txBody>
          <a:bodyPr>
            <a:normAutofit fontScale="90000"/>
          </a:bodyPr>
          <a:lstStyle/>
          <a:p>
            <a:r>
              <a:rPr lang="en-US" dirty="0" smtClean="0"/>
              <a:t>EXISTING </a:t>
            </a:r>
            <a:r>
              <a:rPr lang="en-US" dirty="0" smtClean="0"/>
              <a:t>SYSTEM</a:t>
            </a:r>
            <a:r>
              <a:rPr lang="en-US" dirty="0" smtClean="0"/>
              <a:t/>
            </a:r>
            <a:br>
              <a:rPr lang="en-US" dirty="0" smtClean="0"/>
            </a:br>
            <a:endParaRPr lang="en-US" dirty="0"/>
          </a:p>
        </p:txBody>
      </p:sp>
      <p:sp>
        <p:nvSpPr>
          <p:cNvPr id="3" name="Content Placeholder 2"/>
          <p:cNvSpPr>
            <a:spLocks noGrp="1"/>
          </p:cNvSpPr>
          <p:nvPr>
            <p:ph idx="1"/>
          </p:nvPr>
        </p:nvSpPr>
        <p:spPr>
          <a:xfrm>
            <a:off x="990600" y="1905000"/>
            <a:ext cx="7943088" cy="4343400"/>
          </a:xfrm>
        </p:spPr>
        <p:txBody>
          <a:bodyPr>
            <a:normAutofit/>
          </a:bodyPr>
          <a:lstStyle/>
          <a:p>
            <a:pPr marL="596646" indent="-514350"/>
            <a:r>
              <a:rPr lang="en-IN" sz="1800" dirty="0" smtClean="0"/>
              <a:t>In the existing system, the system protecting the data confidentiality by transforming the predictable message into unpredictable message. </a:t>
            </a:r>
            <a:endParaRPr lang="en-IN" sz="1800" dirty="0" smtClean="0"/>
          </a:p>
          <a:p>
            <a:pPr marL="596646" indent="-514350"/>
            <a:endParaRPr lang="en-IN" sz="1800" dirty="0" smtClean="0"/>
          </a:p>
          <a:p>
            <a:pPr marL="596646" indent="-514350"/>
            <a:r>
              <a:rPr lang="en-IN" sz="1800" dirty="0" smtClean="0"/>
              <a:t>Here </a:t>
            </a:r>
            <a:r>
              <a:rPr lang="en-IN" sz="1800" dirty="0" smtClean="0"/>
              <a:t>another third party called key server is introduced to generate the file tag for duplicate check in which the data confidentiality is not more </a:t>
            </a:r>
            <a:r>
              <a:rPr lang="en-IN" sz="1800" dirty="0" smtClean="0"/>
              <a:t>secured. Convergent </a:t>
            </a:r>
            <a:r>
              <a:rPr lang="en-IN" sz="1800" dirty="0" smtClean="0"/>
              <a:t>encryption ensures data privacy in deduplication</a:t>
            </a:r>
            <a:r>
              <a:rPr lang="en-IN" sz="1800" dirty="0" smtClean="0"/>
              <a:t>. </a:t>
            </a:r>
          </a:p>
          <a:p>
            <a:pPr marL="596646" indent="-514350"/>
            <a:endParaRPr lang="en-IN" sz="1800" dirty="0" smtClean="0"/>
          </a:p>
          <a:p>
            <a:pPr marL="596646" indent="-514350"/>
            <a:r>
              <a:rPr lang="en-IN" sz="1800" dirty="0" smtClean="0"/>
              <a:t>The </a:t>
            </a:r>
            <a:r>
              <a:rPr lang="en-IN" sz="1800" dirty="0" smtClean="0"/>
              <a:t>system is formalized this primitive as message-locked encryption, and explored its application in space-efficient secure outsourced storage in which the system will take more time duration to encrypt and decrypt.</a:t>
            </a:r>
            <a:endParaRPr lang="en-US" sz="1800" dirty="0" smtClean="0"/>
          </a:p>
          <a:p>
            <a:pPr marL="596646" indent="-514350">
              <a:buNone/>
            </a:pPr>
            <a:endParaRPr lang="en-US" sz="2000" b="1" dirty="0" smtClean="0">
              <a:latin typeface="Calibri" pitchFamily="34" charset="0"/>
              <a:cs typeface="Calibri" pitchFamily="34" charset="0"/>
            </a:endParaRPr>
          </a:p>
          <a:p>
            <a:pPr marL="596646" indent="-514350"/>
            <a:endParaRPr lang="en-US" sz="1800" dirty="0" smtClean="0"/>
          </a:p>
          <a:p>
            <a:pPr>
              <a:buNone/>
            </a:pP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914400"/>
            <a:ext cx="7848600" cy="5410200"/>
          </a:xfrm>
        </p:spPr>
        <p:txBody>
          <a:bodyPr>
            <a:normAutofit/>
          </a:bodyPr>
          <a:lstStyle/>
          <a:p>
            <a:pPr marL="596646" indent="-514350">
              <a:buNone/>
            </a:pPr>
            <a:r>
              <a:rPr lang="en-US" sz="2800" u="sng" dirty="0" smtClean="0">
                <a:latin typeface="Calibri" pitchFamily="34" charset="0"/>
                <a:cs typeface="Calibri" pitchFamily="34" charset="0"/>
              </a:rPr>
              <a:t>DISADVANTAGES OF EXISTING </a:t>
            </a:r>
            <a:r>
              <a:rPr lang="en-US" sz="2800" u="sng" dirty="0" smtClean="0">
                <a:latin typeface="Calibri" pitchFamily="34" charset="0"/>
                <a:cs typeface="Calibri" pitchFamily="34" charset="0"/>
              </a:rPr>
              <a:t>SYSTEM</a:t>
            </a:r>
            <a:endParaRPr lang="en-US" b="1" u="sng" dirty="0" smtClean="0">
              <a:latin typeface="Calibri" pitchFamily="34" charset="0"/>
              <a:cs typeface="Calibri" pitchFamily="34" charset="0"/>
            </a:endParaRPr>
          </a:p>
          <a:p>
            <a:pPr marL="596646" indent="-514350">
              <a:buNone/>
            </a:pPr>
            <a:endParaRPr lang="en-US" b="1" u="sng" dirty="0" smtClean="0">
              <a:latin typeface="Calibri" pitchFamily="34" charset="0"/>
              <a:cs typeface="Calibri" pitchFamily="34" charset="0"/>
            </a:endParaRPr>
          </a:p>
          <a:p>
            <a:pPr lvl="0"/>
            <a:r>
              <a:rPr lang="en-IN" sz="2000" dirty="0" smtClean="0">
                <a:latin typeface="Calibri" pitchFamily="34" charset="0"/>
                <a:cs typeface="Calibri" pitchFamily="34" charset="0"/>
              </a:rPr>
              <a:t>The system will take more time to check data duplication in the cloud while using Convergent encryption techniques</a:t>
            </a:r>
            <a:r>
              <a:rPr lang="en-IN" sz="2000" dirty="0" smtClean="0">
                <a:latin typeface="Calibri" pitchFamily="34" charset="0"/>
                <a:cs typeface="Calibri" pitchFamily="34" charset="0"/>
              </a:rPr>
              <a:t>.</a:t>
            </a:r>
          </a:p>
          <a:p>
            <a:pPr lvl="0"/>
            <a:endParaRPr lang="en-US" sz="2000" dirty="0" smtClean="0">
              <a:latin typeface="Calibri" pitchFamily="34" charset="0"/>
              <a:cs typeface="Calibri" pitchFamily="34" charset="0"/>
            </a:endParaRPr>
          </a:p>
          <a:p>
            <a:pPr lvl="0"/>
            <a:r>
              <a:rPr lang="en-IN" sz="2000" dirty="0" smtClean="0">
                <a:latin typeface="Calibri" pitchFamily="34" charset="0"/>
                <a:cs typeface="Calibri" pitchFamily="34" charset="0"/>
              </a:rPr>
              <a:t>Identical data copies of different users will lead to different cipher texts, making de duplication impossible</a:t>
            </a:r>
            <a:r>
              <a:rPr lang="en-IN" sz="2000" dirty="0" smtClean="0">
                <a:latin typeface="Calibri" pitchFamily="34" charset="0"/>
                <a:cs typeface="Calibri" pitchFamily="34" charset="0"/>
              </a:rPr>
              <a:t>.</a:t>
            </a:r>
          </a:p>
          <a:p>
            <a:pPr lvl="0"/>
            <a:endParaRPr lang="en-US" sz="2000" dirty="0" smtClean="0">
              <a:latin typeface="Calibri" pitchFamily="34" charset="0"/>
              <a:cs typeface="Calibri" pitchFamily="34" charset="0"/>
            </a:endParaRPr>
          </a:p>
          <a:p>
            <a:pPr lvl="0"/>
            <a:r>
              <a:rPr lang="en-IN" sz="2000" dirty="0" smtClean="0">
                <a:latin typeface="Calibri" pitchFamily="34" charset="0"/>
                <a:cs typeface="Calibri" pitchFamily="34" charset="0"/>
              </a:rPr>
              <a:t>Data confidentiality will be loosed when third party key server is used for checking duplication.</a:t>
            </a:r>
            <a:endParaRPr lang="en-US" sz="2000" dirty="0" smtClean="0">
              <a:latin typeface="Calibri" pitchFamily="34" charset="0"/>
              <a:cs typeface="Calibri" pitchFamily="34"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Calibri" pitchFamily="34" charset="0"/>
                <a:cs typeface="Calibri" pitchFamily="34" charset="0"/>
              </a:rPr>
              <a:t>PROPOSED </a:t>
            </a:r>
            <a:r>
              <a:rPr lang="en-US" sz="4400" dirty="0" smtClean="0">
                <a:latin typeface="Calibri" pitchFamily="34" charset="0"/>
                <a:cs typeface="Calibri" pitchFamily="34" charset="0"/>
              </a:rPr>
              <a:t>SYSTEM</a:t>
            </a:r>
            <a:r>
              <a:rPr lang="en-US" dirty="0" smtClean="0"/>
              <a:t/>
            </a:r>
            <a:br>
              <a:rPr lang="en-US" dirty="0" smtClean="0"/>
            </a:br>
            <a:endParaRPr lang="en-US" dirty="0"/>
          </a:p>
        </p:txBody>
      </p:sp>
      <p:sp>
        <p:nvSpPr>
          <p:cNvPr id="3" name="Content Placeholder 2"/>
          <p:cNvSpPr>
            <a:spLocks noGrp="1"/>
          </p:cNvSpPr>
          <p:nvPr>
            <p:ph idx="1"/>
          </p:nvPr>
        </p:nvSpPr>
        <p:spPr>
          <a:xfrm>
            <a:off x="1066800" y="1447800"/>
            <a:ext cx="7866888" cy="4800600"/>
          </a:xfrm>
        </p:spPr>
        <p:txBody>
          <a:bodyPr>
            <a:normAutofit lnSpcReduction="10000"/>
          </a:bodyPr>
          <a:lstStyle/>
          <a:p>
            <a:r>
              <a:rPr lang="en-IN" sz="1900" dirty="0" smtClean="0">
                <a:latin typeface="Calibri" pitchFamily="34" charset="0"/>
                <a:cs typeface="Calibri" pitchFamily="34" charset="0"/>
              </a:rPr>
              <a:t>In this paper, aiming at efficiently solving the problem of deduplication with differential privileges in cloud computing, we consider a hybrid cloud architecture consisting of a public cloud and a private cloud. </a:t>
            </a:r>
            <a:endParaRPr lang="en-IN" sz="1900" dirty="0" smtClean="0">
              <a:latin typeface="Calibri" pitchFamily="34" charset="0"/>
              <a:cs typeface="Calibri" pitchFamily="34" charset="0"/>
            </a:endParaRPr>
          </a:p>
          <a:p>
            <a:pPr>
              <a:buNone/>
            </a:pPr>
            <a:endParaRPr lang="en-IN" sz="1900" dirty="0" smtClean="0">
              <a:latin typeface="Calibri" pitchFamily="34" charset="0"/>
              <a:cs typeface="Calibri" pitchFamily="34" charset="0"/>
            </a:endParaRPr>
          </a:p>
          <a:p>
            <a:r>
              <a:rPr lang="en-IN" sz="1900" dirty="0" smtClean="0">
                <a:latin typeface="Calibri" pitchFamily="34" charset="0"/>
                <a:cs typeface="Calibri" pitchFamily="34" charset="0"/>
              </a:rPr>
              <a:t>Unlike </a:t>
            </a:r>
            <a:r>
              <a:rPr lang="en-IN" sz="1900" dirty="0" smtClean="0">
                <a:latin typeface="Calibri" pitchFamily="34" charset="0"/>
                <a:cs typeface="Calibri" pitchFamily="34" charset="0"/>
              </a:rPr>
              <a:t>existing data deduplication systems, the private cloud is involved as a proxy to allow data owner/users to securely perform duplicate check with differential privileges. </a:t>
            </a:r>
            <a:endParaRPr lang="en-IN" sz="1900" dirty="0" smtClean="0">
              <a:latin typeface="Calibri" pitchFamily="34" charset="0"/>
              <a:cs typeface="Calibri" pitchFamily="34" charset="0"/>
            </a:endParaRPr>
          </a:p>
          <a:p>
            <a:pPr>
              <a:buNone/>
            </a:pPr>
            <a:endParaRPr lang="en-IN" sz="1900" dirty="0" smtClean="0">
              <a:latin typeface="Calibri" pitchFamily="34" charset="0"/>
              <a:cs typeface="Calibri" pitchFamily="34" charset="0"/>
            </a:endParaRPr>
          </a:p>
          <a:p>
            <a:r>
              <a:rPr lang="en-IN" sz="1900" dirty="0" smtClean="0">
                <a:latin typeface="Calibri" pitchFamily="34" charset="0"/>
                <a:cs typeface="Calibri" pitchFamily="34" charset="0"/>
              </a:rPr>
              <a:t>Such </a:t>
            </a:r>
            <a:r>
              <a:rPr lang="en-IN" sz="1900" dirty="0" smtClean="0">
                <a:latin typeface="Calibri" pitchFamily="34" charset="0"/>
                <a:cs typeface="Calibri" pitchFamily="34" charset="0"/>
              </a:rPr>
              <a:t>an architecture is practical and has attracted much attention from researchers. The data owners only outsource their data storage by utilizing public cloud while the </a:t>
            </a:r>
            <a:r>
              <a:rPr lang="en-IN" sz="1900" dirty="0" smtClean="0">
                <a:latin typeface="Calibri" pitchFamily="34" charset="0"/>
                <a:cs typeface="Calibri" pitchFamily="34" charset="0"/>
              </a:rPr>
              <a:t>data operation </a:t>
            </a:r>
            <a:r>
              <a:rPr lang="en-IN" sz="1900" dirty="0" smtClean="0">
                <a:latin typeface="Calibri" pitchFamily="34" charset="0"/>
                <a:cs typeface="Calibri" pitchFamily="34" charset="0"/>
              </a:rPr>
              <a:t>is managed in private cloud. </a:t>
            </a:r>
            <a:endParaRPr lang="en-IN" sz="1900" dirty="0" smtClean="0">
              <a:latin typeface="Calibri" pitchFamily="34" charset="0"/>
              <a:cs typeface="Calibri" pitchFamily="34" charset="0"/>
            </a:endParaRPr>
          </a:p>
          <a:p>
            <a:pPr>
              <a:buNone/>
            </a:pPr>
            <a:endParaRPr lang="en-IN" sz="1900" dirty="0" smtClean="0">
              <a:latin typeface="Calibri" pitchFamily="34" charset="0"/>
              <a:cs typeface="Calibri" pitchFamily="34" charset="0"/>
            </a:endParaRPr>
          </a:p>
          <a:p>
            <a:r>
              <a:rPr lang="en-IN" sz="1900" dirty="0" smtClean="0">
                <a:latin typeface="Calibri" pitchFamily="34" charset="0"/>
                <a:cs typeface="Calibri" pitchFamily="34" charset="0"/>
              </a:rPr>
              <a:t>A </a:t>
            </a:r>
            <a:r>
              <a:rPr lang="en-IN" sz="1900" dirty="0" smtClean="0">
                <a:latin typeface="Calibri" pitchFamily="34" charset="0"/>
                <a:cs typeface="Calibri" pitchFamily="34" charset="0"/>
              </a:rPr>
              <a:t>new deduplication system supporting differential duplicate check is proposed under this hybrid cloud architecture where  the S-CSP resides in the public cloud. </a:t>
            </a:r>
            <a:endParaRPr lang="en-IN" sz="1900" dirty="0" smtClean="0">
              <a:latin typeface="Calibri" pitchFamily="34" charset="0"/>
              <a:cs typeface="Calibri" pitchFamily="34" charset="0"/>
            </a:endParaRP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09600"/>
            <a:ext cx="7943088" cy="5638800"/>
          </a:xfrm>
        </p:spPr>
        <p:txBody>
          <a:bodyPr>
            <a:normAutofit lnSpcReduction="10000"/>
          </a:bodyPr>
          <a:lstStyle/>
          <a:p>
            <a:r>
              <a:rPr lang="en-IN" sz="2000" dirty="0" smtClean="0">
                <a:latin typeface="Calibri" pitchFamily="34" charset="0"/>
                <a:cs typeface="Calibri" pitchFamily="34" charset="0"/>
              </a:rPr>
              <a:t>The user is only allowed to perform the duplicate check for files marked with the corresponding privileges</a:t>
            </a:r>
            <a:r>
              <a:rPr lang="en-IN" sz="2000" dirty="0" smtClean="0">
                <a:latin typeface="Calibri" pitchFamily="34" charset="0"/>
                <a:cs typeface="Calibri" pitchFamily="34" charset="0"/>
              </a:rPr>
              <a:t>.</a:t>
            </a:r>
          </a:p>
          <a:p>
            <a:pPr>
              <a:buNone/>
            </a:pPr>
            <a:endParaRPr lang="en-US" sz="2000" dirty="0" smtClean="0">
              <a:latin typeface="Calibri" pitchFamily="34" charset="0"/>
              <a:cs typeface="Calibri" pitchFamily="34" charset="0"/>
            </a:endParaRPr>
          </a:p>
          <a:p>
            <a:pPr>
              <a:buNone/>
            </a:pPr>
            <a:r>
              <a:rPr lang="en-US" sz="2400" u="sng" dirty="0" smtClean="0">
                <a:latin typeface="Calibri" pitchFamily="34" charset="0"/>
                <a:cs typeface="Calibri" pitchFamily="34" charset="0"/>
              </a:rPr>
              <a:t>ADVANTAGES OF PROPOSED SYSTEM</a:t>
            </a:r>
            <a:r>
              <a:rPr lang="en-US" sz="2400" u="sng" dirty="0" smtClean="0">
                <a:latin typeface="Calibri" pitchFamily="34" charset="0"/>
                <a:cs typeface="Calibri" pitchFamily="34" charset="0"/>
              </a:rPr>
              <a:t>:</a:t>
            </a:r>
          </a:p>
          <a:p>
            <a:pPr>
              <a:buNone/>
            </a:pPr>
            <a:endParaRPr lang="en-US" sz="2400" u="sng" dirty="0" smtClean="0">
              <a:latin typeface="Calibri" pitchFamily="34" charset="0"/>
              <a:cs typeface="Calibri" pitchFamily="34" charset="0"/>
            </a:endParaRPr>
          </a:p>
          <a:p>
            <a:pPr lvl="0"/>
            <a:r>
              <a:rPr lang="en-IN" sz="2000" dirty="0" smtClean="0">
                <a:latin typeface="Calibri" pitchFamily="34" charset="0"/>
                <a:cs typeface="Calibri" pitchFamily="34" charset="0"/>
              </a:rPr>
              <a:t>The user is only allowed to perform the duplicate check for files marked with the corresponding privileges. </a:t>
            </a:r>
            <a:endParaRPr lang="en-IN" sz="2000" dirty="0" smtClean="0">
              <a:latin typeface="Calibri" pitchFamily="34" charset="0"/>
              <a:cs typeface="Calibri" pitchFamily="34" charset="0"/>
            </a:endParaRPr>
          </a:p>
          <a:p>
            <a:pPr lvl="0">
              <a:buNone/>
            </a:pPr>
            <a:endParaRPr lang="en-US" sz="2000" dirty="0" smtClean="0">
              <a:latin typeface="Calibri" pitchFamily="34" charset="0"/>
              <a:cs typeface="Calibri" pitchFamily="34" charset="0"/>
            </a:endParaRPr>
          </a:p>
          <a:p>
            <a:pPr lvl="0"/>
            <a:r>
              <a:rPr lang="en-IN" sz="2000" dirty="0" smtClean="0">
                <a:latin typeface="Calibri" pitchFamily="34" charset="0"/>
                <a:cs typeface="Calibri" pitchFamily="34" charset="0"/>
              </a:rPr>
              <a:t>We present an advanced scheme to support stronger security by encrypting the file with differential privilege keys. </a:t>
            </a:r>
            <a:endParaRPr lang="en-IN" sz="2000" dirty="0" smtClean="0">
              <a:latin typeface="Calibri" pitchFamily="34" charset="0"/>
              <a:cs typeface="Calibri" pitchFamily="34" charset="0"/>
            </a:endParaRPr>
          </a:p>
          <a:p>
            <a:pPr lvl="0">
              <a:buNone/>
            </a:pPr>
            <a:endParaRPr lang="en-US" sz="2000" dirty="0" smtClean="0">
              <a:latin typeface="Calibri" pitchFamily="34" charset="0"/>
              <a:cs typeface="Calibri" pitchFamily="34" charset="0"/>
            </a:endParaRPr>
          </a:p>
          <a:p>
            <a:pPr lvl="0"/>
            <a:r>
              <a:rPr lang="en-IN" sz="2000" dirty="0" smtClean="0">
                <a:latin typeface="Calibri" pitchFamily="34" charset="0"/>
                <a:cs typeface="Calibri" pitchFamily="34" charset="0"/>
              </a:rPr>
              <a:t>Reduce the storage size of the tags for integrity check. To enhance the security of deduplication and protect the data </a:t>
            </a:r>
            <a:r>
              <a:rPr lang="en-IN" sz="2000" dirty="0" smtClean="0">
                <a:latin typeface="Calibri" pitchFamily="34" charset="0"/>
                <a:cs typeface="Calibri" pitchFamily="34" charset="0"/>
              </a:rPr>
              <a:t>confidentiality.</a:t>
            </a:r>
          </a:p>
          <a:p>
            <a:pPr lvl="0">
              <a:buNone/>
            </a:pPr>
            <a:endParaRPr lang="en-US" sz="2000" dirty="0" smtClean="0">
              <a:latin typeface="Calibri" pitchFamily="34" charset="0"/>
              <a:cs typeface="Calibri" pitchFamily="34" charset="0"/>
            </a:endParaRPr>
          </a:p>
          <a:p>
            <a:pPr lvl="0"/>
            <a:r>
              <a:rPr lang="en-IN" sz="2000" dirty="0" smtClean="0">
                <a:latin typeface="Calibri" pitchFamily="34" charset="0"/>
                <a:cs typeface="Calibri" pitchFamily="34" charset="0"/>
              </a:rPr>
              <a:t>There is no any external key server to check the duplication, instead the duplication is checking in cloud server itself.</a:t>
            </a:r>
            <a:endParaRPr lang="en-US" sz="2000" dirty="0" smtClean="0">
              <a:latin typeface="Calibri" pitchFamily="34" charset="0"/>
              <a:cs typeface="Calibri" pitchFamily="34" charset="0"/>
            </a:endParaRPr>
          </a:p>
          <a:p>
            <a:pPr>
              <a:buFont typeface="Arial" pitchFamily="34" charset="0"/>
              <a:buChar char="•"/>
            </a:pPr>
            <a:endParaRPr lang="en-US" sz="2400" u="sng" dirty="0" smtClean="0">
              <a:latin typeface="Calibri" pitchFamily="34" charset="0"/>
              <a:cs typeface="Calibri" pitchFamily="34" charset="0"/>
            </a:endParaRPr>
          </a:p>
          <a:p>
            <a:pPr>
              <a:buNone/>
            </a:pPr>
            <a:endParaRPr lang="en-US" sz="2400" u="sng" dirty="0" smtClean="0">
              <a:latin typeface="Calibri" pitchFamily="34" charset="0"/>
              <a:cs typeface="Calibri" pitchFamily="34"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rPr>
              <a:t>SYSTEM </a:t>
            </a:r>
            <a:r>
              <a:rPr lang="en-US" sz="4000" dirty="0" smtClean="0">
                <a:effectLst/>
              </a:rPr>
              <a:t>REQUIREMENT</a:t>
            </a:r>
            <a:endParaRPr lang="en-US" sz="4000" dirty="0">
              <a:effectLst/>
            </a:endParaRPr>
          </a:p>
        </p:txBody>
      </p:sp>
      <p:sp>
        <p:nvSpPr>
          <p:cNvPr id="3" name="Content Placeholder 2"/>
          <p:cNvSpPr>
            <a:spLocks noGrp="1"/>
          </p:cNvSpPr>
          <p:nvPr>
            <p:ph idx="1"/>
          </p:nvPr>
        </p:nvSpPr>
        <p:spPr>
          <a:xfrm>
            <a:off x="1143000" y="1447800"/>
            <a:ext cx="7790688" cy="4800600"/>
          </a:xfrm>
        </p:spPr>
        <p:txBody>
          <a:bodyPr/>
          <a:lstStyle/>
          <a:p>
            <a:pPr>
              <a:buNone/>
            </a:pPr>
            <a:r>
              <a:rPr lang="en-US" sz="2400" b="1" dirty="0" smtClean="0">
                <a:latin typeface="Calibri" pitchFamily="34" charset="0"/>
                <a:cs typeface="Calibri" pitchFamily="34" charset="0"/>
              </a:rPr>
              <a:t>Hardware Requirements</a:t>
            </a:r>
            <a:r>
              <a:rPr lang="en-US" sz="2400" b="1" dirty="0" smtClean="0">
                <a:latin typeface="Calibri" pitchFamily="34" charset="0"/>
                <a:cs typeface="Calibri" pitchFamily="34" charset="0"/>
              </a:rPr>
              <a:t>:</a:t>
            </a:r>
          </a:p>
          <a:p>
            <a:endParaRPr lang="en-US" sz="2400" b="1" dirty="0" smtClean="0">
              <a:latin typeface="Calibri" pitchFamily="34" charset="0"/>
              <a:cs typeface="Calibri" pitchFamily="34" charset="0"/>
            </a:endParaRPr>
          </a:p>
          <a:p>
            <a:pPr lvl="0"/>
            <a:r>
              <a:rPr lang="en-GB" sz="2000" dirty="0" smtClean="0">
                <a:latin typeface="Calibri" pitchFamily="34" charset="0"/>
                <a:cs typeface="Calibri" pitchFamily="34" charset="0"/>
              </a:rPr>
              <a:t>System			</a:t>
            </a:r>
            <a:r>
              <a:rPr lang="en-GB" sz="2000" dirty="0" smtClean="0">
                <a:latin typeface="Calibri" pitchFamily="34" charset="0"/>
                <a:cs typeface="Calibri" pitchFamily="34" charset="0"/>
              </a:rPr>
              <a:t>  :   </a:t>
            </a:r>
            <a:r>
              <a:rPr lang="en-GB" sz="2000" dirty="0" smtClean="0">
                <a:latin typeface="Calibri" pitchFamily="34" charset="0"/>
                <a:cs typeface="Calibri" pitchFamily="34" charset="0"/>
              </a:rPr>
              <a:t>Pentium IV 3.5 GHz.</a:t>
            </a:r>
            <a:endParaRPr lang="en-US" sz="2000" dirty="0" smtClean="0">
              <a:latin typeface="Calibri" pitchFamily="34" charset="0"/>
              <a:cs typeface="Calibri" pitchFamily="34" charset="0"/>
            </a:endParaRPr>
          </a:p>
          <a:p>
            <a:pPr lvl="0"/>
            <a:r>
              <a:rPr lang="en-GB" sz="2000" dirty="0" smtClean="0">
                <a:latin typeface="Calibri" pitchFamily="34" charset="0"/>
                <a:cs typeface="Calibri" pitchFamily="34" charset="0"/>
              </a:rPr>
              <a:t>Hard Disk	     </a:t>
            </a:r>
            <a:r>
              <a:rPr lang="en-GB" sz="2000" dirty="0" smtClean="0">
                <a:latin typeface="Calibri" pitchFamily="34" charset="0"/>
                <a:cs typeface="Calibri" pitchFamily="34" charset="0"/>
              </a:rPr>
              <a:t>		  </a:t>
            </a:r>
            <a:r>
              <a:rPr lang="en-GB" sz="2000" dirty="0" smtClean="0">
                <a:latin typeface="Calibri" pitchFamily="34" charset="0"/>
                <a:cs typeface="Calibri" pitchFamily="34" charset="0"/>
              </a:rPr>
              <a:t>:   40 GB.</a:t>
            </a:r>
            <a:endParaRPr lang="en-US" sz="2000" dirty="0" smtClean="0">
              <a:latin typeface="Calibri" pitchFamily="34" charset="0"/>
              <a:cs typeface="Calibri" pitchFamily="34" charset="0"/>
            </a:endParaRPr>
          </a:p>
          <a:p>
            <a:pPr lvl="0"/>
            <a:r>
              <a:rPr lang="en-GB" sz="2000" dirty="0" smtClean="0">
                <a:latin typeface="Calibri" pitchFamily="34" charset="0"/>
                <a:cs typeface="Calibri" pitchFamily="34" charset="0"/>
              </a:rPr>
              <a:t>Floppy Drive	</a:t>
            </a:r>
            <a:r>
              <a:rPr lang="en-GB" sz="2000" dirty="0" smtClean="0">
                <a:latin typeface="Calibri" pitchFamily="34" charset="0"/>
                <a:cs typeface="Calibri" pitchFamily="34" charset="0"/>
              </a:rPr>
              <a:t>	</a:t>
            </a:r>
            <a:r>
              <a:rPr lang="en-GB" sz="2000" dirty="0" smtClean="0">
                <a:latin typeface="Calibri" pitchFamily="34" charset="0"/>
                <a:cs typeface="Calibri" pitchFamily="34" charset="0"/>
              </a:rPr>
              <a:t>	</a:t>
            </a:r>
            <a:r>
              <a:rPr lang="en-GB" sz="2000" dirty="0" smtClean="0">
                <a:latin typeface="Calibri" pitchFamily="34" charset="0"/>
                <a:cs typeface="Calibri" pitchFamily="34" charset="0"/>
              </a:rPr>
              <a:t>  :   </a:t>
            </a:r>
            <a:r>
              <a:rPr lang="en-GB" sz="2000" dirty="0" smtClean="0">
                <a:latin typeface="Calibri" pitchFamily="34" charset="0"/>
                <a:cs typeface="Calibri" pitchFamily="34" charset="0"/>
              </a:rPr>
              <a:t>1.44 Mb.</a:t>
            </a:r>
            <a:endParaRPr lang="en-US" sz="2000" dirty="0" smtClean="0">
              <a:latin typeface="Calibri" pitchFamily="34" charset="0"/>
              <a:cs typeface="Calibri" pitchFamily="34" charset="0"/>
            </a:endParaRPr>
          </a:p>
          <a:p>
            <a:pPr lvl="0"/>
            <a:r>
              <a:rPr lang="en-GB" sz="2000" dirty="0" smtClean="0">
                <a:latin typeface="Calibri" pitchFamily="34" charset="0"/>
                <a:cs typeface="Calibri" pitchFamily="34" charset="0"/>
              </a:rPr>
              <a:t>Monitor	        </a:t>
            </a:r>
            <a:r>
              <a:rPr lang="en-GB" sz="2000" dirty="0" smtClean="0">
                <a:latin typeface="Calibri" pitchFamily="34" charset="0"/>
                <a:cs typeface="Calibri" pitchFamily="34" charset="0"/>
              </a:rPr>
              <a:t>		  </a:t>
            </a:r>
            <a:r>
              <a:rPr lang="en-GB" sz="2000" dirty="0" smtClean="0">
                <a:latin typeface="Calibri" pitchFamily="34" charset="0"/>
                <a:cs typeface="Calibri" pitchFamily="34" charset="0"/>
              </a:rPr>
              <a:t>:   14’ Colour Monitor.</a:t>
            </a:r>
            <a:endParaRPr lang="en-US" sz="2000" dirty="0" smtClean="0">
              <a:latin typeface="Calibri" pitchFamily="34" charset="0"/>
              <a:cs typeface="Calibri" pitchFamily="34" charset="0"/>
            </a:endParaRPr>
          </a:p>
          <a:p>
            <a:pPr lvl="0"/>
            <a:r>
              <a:rPr lang="en-GB" sz="2000" dirty="0" smtClean="0">
                <a:latin typeface="Calibri" pitchFamily="34" charset="0"/>
                <a:cs typeface="Calibri" pitchFamily="34" charset="0"/>
              </a:rPr>
              <a:t>Mouse			</a:t>
            </a:r>
            <a:r>
              <a:rPr lang="en-GB" sz="2000" dirty="0" smtClean="0">
                <a:latin typeface="Calibri" pitchFamily="34" charset="0"/>
                <a:cs typeface="Calibri" pitchFamily="34" charset="0"/>
              </a:rPr>
              <a:t>  :   </a:t>
            </a:r>
            <a:r>
              <a:rPr lang="en-GB" sz="2000" dirty="0" smtClean="0">
                <a:latin typeface="Calibri" pitchFamily="34" charset="0"/>
                <a:cs typeface="Calibri" pitchFamily="34" charset="0"/>
              </a:rPr>
              <a:t>Optical Mouse.</a:t>
            </a:r>
            <a:endParaRPr lang="en-US" sz="2000" dirty="0" smtClean="0">
              <a:latin typeface="Calibri" pitchFamily="34" charset="0"/>
              <a:cs typeface="Calibri" pitchFamily="34" charset="0"/>
            </a:endParaRPr>
          </a:p>
          <a:p>
            <a:pPr lvl="0"/>
            <a:r>
              <a:rPr lang="en-GB" sz="2000" dirty="0" smtClean="0">
                <a:latin typeface="Calibri" pitchFamily="34" charset="0"/>
                <a:cs typeface="Calibri" pitchFamily="34" charset="0"/>
              </a:rPr>
              <a:t>Ram		       </a:t>
            </a:r>
            <a:r>
              <a:rPr lang="en-GB" sz="2000" dirty="0" smtClean="0">
                <a:latin typeface="Calibri" pitchFamily="34" charset="0"/>
                <a:cs typeface="Calibri" pitchFamily="34" charset="0"/>
              </a:rPr>
              <a:t>		  </a:t>
            </a:r>
            <a:r>
              <a:rPr lang="en-GB" sz="2000" dirty="0" smtClean="0">
                <a:latin typeface="Calibri" pitchFamily="34" charset="0"/>
                <a:cs typeface="Calibri" pitchFamily="34" charset="0"/>
              </a:rPr>
              <a:t>:   1 GB.</a:t>
            </a:r>
            <a:endParaRPr lang="en-US" sz="2000"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219200"/>
            <a:ext cx="7866888" cy="5029200"/>
          </a:xfrm>
        </p:spPr>
        <p:txBody>
          <a:bodyPr>
            <a:normAutofit/>
          </a:bodyPr>
          <a:lstStyle/>
          <a:p>
            <a:pPr>
              <a:buNone/>
            </a:pPr>
            <a:r>
              <a:rPr lang="en-US" sz="2400" b="1" dirty="0" smtClean="0">
                <a:latin typeface="Calibri" pitchFamily="34" charset="0"/>
                <a:cs typeface="Calibri" pitchFamily="34" charset="0"/>
              </a:rPr>
              <a:t>Software Requirements</a:t>
            </a:r>
            <a:r>
              <a:rPr lang="en-US" sz="2400" b="1" dirty="0" smtClean="0">
                <a:latin typeface="Calibri" pitchFamily="34" charset="0"/>
                <a:cs typeface="Calibri" pitchFamily="34" charset="0"/>
              </a:rPr>
              <a:t>:</a:t>
            </a:r>
          </a:p>
          <a:p>
            <a:pPr>
              <a:buNone/>
            </a:pPr>
            <a:endParaRPr lang="en-US" sz="2400" dirty="0" smtClean="0">
              <a:latin typeface="Calibri" pitchFamily="34" charset="0"/>
              <a:cs typeface="Calibri" pitchFamily="34" charset="0"/>
            </a:endParaRPr>
          </a:p>
          <a:p>
            <a:pPr lvl="0">
              <a:lnSpc>
                <a:spcPct val="150000"/>
              </a:lnSpc>
            </a:pPr>
            <a:r>
              <a:rPr lang="en-US" sz="2200" dirty="0" smtClean="0">
                <a:latin typeface="Calibri" pitchFamily="34" charset="0"/>
                <a:cs typeface="Calibri" pitchFamily="34" charset="0"/>
              </a:rPr>
              <a:t>Operating system 	 :   Windows XP or Windows 7</a:t>
            </a:r>
            <a:r>
              <a:rPr lang="en-US" sz="2200" dirty="0" smtClean="0">
                <a:latin typeface="Calibri" pitchFamily="34" charset="0"/>
                <a:cs typeface="Calibri" pitchFamily="34" charset="0"/>
              </a:rPr>
              <a:t>,                 				     Windows </a:t>
            </a:r>
            <a:r>
              <a:rPr lang="en-US" sz="2200" dirty="0" smtClean="0">
                <a:latin typeface="Calibri" pitchFamily="34" charset="0"/>
                <a:cs typeface="Calibri" pitchFamily="34" charset="0"/>
              </a:rPr>
              <a:t>8.</a:t>
            </a:r>
          </a:p>
          <a:p>
            <a:pPr lvl="0">
              <a:lnSpc>
                <a:spcPct val="150000"/>
              </a:lnSpc>
            </a:pPr>
            <a:r>
              <a:rPr lang="en-US" sz="2200" dirty="0" smtClean="0">
                <a:latin typeface="Calibri" pitchFamily="34" charset="0"/>
                <a:cs typeface="Calibri" pitchFamily="34" charset="0"/>
              </a:rPr>
              <a:t>Coding Language	 :   Java – AWT</a:t>
            </a:r>
            <a:r>
              <a:rPr lang="en-US" sz="2200" dirty="0" smtClean="0">
                <a:latin typeface="Calibri" pitchFamily="34" charset="0"/>
                <a:cs typeface="Calibri" pitchFamily="34" charset="0"/>
              </a:rPr>
              <a:t>, Swings, Networking</a:t>
            </a:r>
            <a:endParaRPr lang="en-US" sz="2200" dirty="0" smtClean="0">
              <a:latin typeface="Calibri" pitchFamily="34" charset="0"/>
              <a:cs typeface="Calibri" pitchFamily="34" charset="0"/>
            </a:endParaRPr>
          </a:p>
          <a:p>
            <a:pPr lvl="0">
              <a:lnSpc>
                <a:spcPct val="150000"/>
              </a:lnSpc>
            </a:pPr>
            <a:r>
              <a:rPr lang="en-US" sz="2200" dirty="0" smtClean="0">
                <a:latin typeface="Calibri" pitchFamily="34" charset="0"/>
                <a:cs typeface="Calibri" pitchFamily="34" charset="0"/>
              </a:rPr>
              <a:t>Data Base		 :   My Sql / MS Access.</a:t>
            </a:r>
          </a:p>
          <a:p>
            <a:pPr lvl="0">
              <a:lnSpc>
                <a:spcPct val="150000"/>
              </a:lnSpc>
            </a:pPr>
            <a:r>
              <a:rPr lang="en-US" sz="2200" dirty="0" smtClean="0">
                <a:latin typeface="Calibri" pitchFamily="34" charset="0"/>
                <a:cs typeface="Calibri" pitchFamily="34" charset="0"/>
              </a:rPr>
              <a:t>Documentation    	 :  MS Office</a:t>
            </a:r>
          </a:p>
          <a:p>
            <a:pPr lvl="0">
              <a:lnSpc>
                <a:spcPct val="150000"/>
              </a:lnSpc>
            </a:pPr>
            <a:r>
              <a:rPr lang="en-US" sz="2200" dirty="0" smtClean="0">
                <a:latin typeface="Calibri" pitchFamily="34" charset="0"/>
                <a:cs typeface="Calibri" pitchFamily="34" charset="0"/>
              </a:rPr>
              <a:t>IDE                          </a:t>
            </a:r>
            <a:r>
              <a:rPr lang="en-US" sz="2200" dirty="0" smtClean="0">
                <a:latin typeface="Calibri" pitchFamily="34" charset="0"/>
                <a:cs typeface="Calibri" pitchFamily="34" charset="0"/>
              </a:rPr>
              <a:t>      </a:t>
            </a:r>
            <a:r>
              <a:rPr lang="en-US" sz="2200" dirty="0" smtClean="0">
                <a:latin typeface="Calibri" pitchFamily="34" charset="0"/>
                <a:cs typeface="Calibri" pitchFamily="34" charset="0"/>
              </a:rPr>
              <a:t>: Eclipse Galileo</a:t>
            </a:r>
          </a:p>
          <a:p>
            <a:pPr lvl="0">
              <a:lnSpc>
                <a:spcPct val="150000"/>
              </a:lnSpc>
            </a:pPr>
            <a:r>
              <a:rPr lang="en-US" sz="2200" dirty="0" smtClean="0">
                <a:latin typeface="Calibri" pitchFamily="34" charset="0"/>
                <a:cs typeface="Calibri" pitchFamily="34" charset="0"/>
              </a:rPr>
              <a:t>Development Kit  	 : JDK 1.6</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TotalTime>
  <Words>646</Words>
  <Application>Microsoft Office PowerPoint</Application>
  <PresentationFormat>On-screen Show (4:3)</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                   </vt:lpstr>
      <vt:lpstr>ABSTRACT</vt:lpstr>
      <vt:lpstr>Slide 3</vt:lpstr>
      <vt:lpstr>EXISTING SYSTEM </vt:lpstr>
      <vt:lpstr>Slide 5</vt:lpstr>
      <vt:lpstr>PROPOSED SYSTEM </vt:lpstr>
      <vt:lpstr>Slide 7</vt:lpstr>
      <vt:lpstr>SYSTEM REQUIREMENT</vt:lpstr>
      <vt:lpstr>Slide 9</vt:lpstr>
      <vt:lpstr>PROBLEM DEFINATION</vt:lpstr>
      <vt:lpstr>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TMKS Infotech1</dc:creator>
  <cp:lastModifiedBy>TMKS Infotech1</cp:lastModifiedBy>
  <cp:revision>3</cp:revision>
  <dcterms:created xsi:type="dcterms:W3CDTF">2014-11-06T06:53:56Z</dcterms:created>
  <dcterms:modified xsi:type="dcterms:W3CDTF">2014-11-06T07:18:00Z</dcterms:modified>
</cp:coreProperties>
</file>