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11"/>
  </p:notesMasterIdLst>
  <p:sldIdLst>
    <p:sldId id="256" r:id="rId3"/>
    <p:sldId id="262" r:id="rId4"/>
    <p:sldId id="264" r:id="rId5"/>
    <p:sldId id="265" r:id="rId6"/>
    <p:sldId id="266" r:id="rId7"/>
    <p:sldId id="268" r:id="rId8"/>
    <p:sldId id="267"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64"/>
            <p14:sldId id="265"/>
            <p14:sldId id="266"/>
            <p14:sldId id="268"/>
            <p14:sldId id="267"/>
          </p14:sldIdLst>
        </p14:section>
        <p14:section name="Learn More"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2/27/2021</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 Hybrid Approach for Detecting Automated Spammers in Twitter</a:t>
            </a:r>
            <a:br>
              <a:rPr lang="en-US" dirty="0"/>
            </a:br>
            <a:r>
              <a:rPr lang="en-US" dirty="0"/>
              <a:t/>
            </a:r>
            <a:br>
              <a:rPr lang="en-US" dirty="0"/>
            </a:b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endParaRPr lang="en-US" dirty="0"/>
          </a:p>
        </p:txBody>
      </p:sp>
      <p:sp>
        <p:nvSpPr>
          <p:cNvPr id="3" name="Content Placeholder 2"/>
          <p:cNvSpPr>
            <a:spLocks noGrp="1"/>
          </p:cNvSpPr>
          <p:nvPr>
            <p:ph idx="1"/>
          </p:nvPr>
        </p:nvSpPr>
        <p:spPr>
          <a:xfrm>
            <a:off x="838199" y="1825624"/>
            <a:ext cx="10623997" cy="4447761"/>
          </a:xfrm>
        </p:spPr>
        <p:txBody>
          <a:bodyPr>
            <a:normAutofit fontScale="92500" lnSpcReduction="10000"/>
          </a:bodyPr>
          <a:lstStyle/>
          <a:p>
            <a:r>
              <a:rPr lang="en-US" dirty="0"/>
              <a:t>Detection of emerging topics is now receiving renewed interest motivated by the rapid growth of social networks. Conventional term-frequency-based approaches may not be appropriate in this context, because the information exchanged in social network posts include not only text but also images, URLs, and videos. We focus on emergence of topics signaled by social aspects of theses networks. Specifically, we focus on mentions of users – links between users that are generated dynamically (intentionally or unintentionally) through replies, mentions, and retweets. We propose a probability model of the mentioning </a:t>
            </a:r>
            <a:r>
              <a:rPr lang="en-US" dirty="0" smtClean="0"/>
              <a:t>behavior </a:t>
            </a:r>
            <a:r>
              <a:rPr lang="en-US" dirty="0"/>
              <a:t>of a social network user, and propose to detect the emergence of a new topic from the anomalies measured through the model. Aggregating anomaly scores from hundreds of users, we show that we can detect emerging topics only based on the reply/mention relationships in social network posts. We demonstrate our technique in several real data sets we gathered from Twitter. The experiments show that the proposed mention-anomaly-based approaches can detect new topics at least as early as text-anomaly-based approaches, and in some cases much earlier when the topic is poorly identified by the textual contents in posts.</a:t>
            </a:r>
          </a:p>
          <a:p>
            <a:r>
              <a:rPr lang="en-US" dirty="0"/>
              <a:t> </a:t>
            </a:r>
          </a:p>
          <a:p>
            <a:endParaRPr lang="en-US" dirty="0" smtClean="0"/>
          </a:p>
          <a:p>
            <a:endParaRPr lang="en-US" dirty="0"/>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System</a:t>
            </a:r>
            <a:endParaRPr lang="en-US" dirty="0"/>
          </a:p>
        </p:txBody>
      </p:sp>
      <p:sp>
        <p:nvSpPr>
          <p:cNvPr id="3" name="Content Placeholder 2"/>
          <p:cNvSpPr>
            <a:spLocks noGrp="1"/>
          </p:cNvSpPr>
          <p:nvPr>
            <p:ph idx="1"/>
          </p:nvPr>
        </p:nvSpPr>
        <p:spPr>
          <a:xfrm>
            <a:off x="838199" y="1825624"/>
            <a:ext cx="10623997" cy="4447761"/>
          </a:xfrm>
        </p:spPr>
        <p:txBody>
          <a:bodyPr>
            <a:normAutofit fontScale="92500" lnSpcReduction="10000"/>
          </a:bodyPr>
          <a:lstStyle/>
          <a:p>
            <a:r>
              <a:rPr lang="en-US" dirty="0"/>
              <a:t>A new (emerging ) topic is something  people  feel like discussing, commenting, forwarding the information further to their friends. Conventional approaches for topic detection  have mainly been concerned with the frequencies of (textual) words.</a:t>
            </a:r>
          </a:p>
          <a:p>
            <a:r>
              <a:rPr lang="en-US" dirty="0"/>
              <a:t> </a:t>
            </a:r>
            <a:r>
              <a:rPr lang="en-US" b="1" dirty="0" smtClean="0"/>
              <a:t>Disadvantages</a:t>
            </a:r>
            <a:r>
              <a:rPr lang="en-US" b="1" dirty="0"/>
              <a:t>:</a:t>
            </a:r>
            <a:endParaRPr lang="en-US" dirty="0"/>
          </a:p>
          <a:p>
            <a:r>
              <a:rPr lang="en-US" b="1" dirty="0"/>
              <a:t> </a:t>
            </a:r>
            <a:r>
              <a:rPr lang="en-US" dirty="0" smtClean="0"/>
              <a:t>A </a:t>
            </a:r>
            <a:r>
              <a:rPr lang="en-US" dirty="0"/>
              <a:t>term frequency -based approach could suffer from the ambiguity  caused by Synonyms ( or) homonyms. It may also require complicated  preprocessing(ex. segmentation).Depending on the target language. Moreover, it cannot be applied when the messages are mostly non-textual  information .On  the Other hand  the “words” formed by mentions  are unique, require little  preprocessing  to obtain (the information is often separated from the contents )and are available regardless of the nature of the contents.</a:t>
            </a:r>
          </a:p>
          <a:p>
            <a:r>
              <a:rPr lang="en-US" dirty="0"/>
              <a:t> </a:t>
            </a:r>
          </a:p>
          <a:p>
            <a:r>
              <a:rPr lang="en-US" dirty="0"/>
              <a:t> </a:t>
            </a:r>
          </a:p>
          <a:p>
            <a:endParaRPr lang="en-US" dirty="0" smtClean="0"/>
          </a:p>
          <a:p>
            <a:endParaRPr lang="en-US" dirty="0"/>
          </a:p>
        </p:txBody>
      </p:sp>
    </p:spTree>
    <p:extLst>
      <p:ext uri="{BB962C8B-B14F-4D97-AF65-F5344CB8AC3E}">
        <p14:creationId xmlns:p14="http://schemas.microsoft.com/office/powerpoint/2010/main" val="2806209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System</a:t>
            </a:r>
            <a:endParaRPr lang="en-US" dirty="0"/>
          </a:p>
        </p:txBody>
      </p:sp>
      <p:sp>
        <p:nvSpPr>
          <p:cNvPr id="3" name="Content Placeholder 2"/>
          <p:cNvSpPr>
            <a:spLocks noGrp="1"/>
          </p:cNvSpPr>
          <p:nvPr>
            <p:ph idx="1"/>
          </p:nvPr>
        </p:nvSpPr>
        <p:spPr>
          <a:xfrm>
            <a:off x="838199" y="1825624"/>
            <a:ext cx="10623997" cy="4447761"/>
          </a:xfrm>
        </p:spPr>
        <p:txBody>
          <a:bodyPr>
            <a:normAutofit fontScale="77500" lnSpcReduction="20000"/>
          </a:bodyPr>
          <a:lstStyle/>
          <a:p>
            <a:pPr lvl="0"/>
            <a:r>
              <a:rPr lang="en-US" dirty="0"/>
              <a:t>In this paper , we have proposed a new approach to detect  the emergence of topics in a social network  Stream.</a:t>
            </a:r>
          </a:p>
          <a:p>
            <a:pPr lvl="0"/>
            <a:r>
              <a:rPr lang="en-US" dirty="0"/>
              <a:t>The basic idea of our approach  is to focus on the social aspect of the posts reflected in the mentioning behavior of users instead  of the textual contents.</a:t>
            </a:r>
          </a:p>
          <a:p>
            <a:pPr lvl="0"/>
            <a:r>
              <a:rPr lang="en-US" dirty="0"/>
              <a:t>We have proposed a probability model that captures both the number of mentions  per post and the frequency of </a:t>
            </a:r>
            <a:r>
              <a:rPr lang="en-US" dirty="0" smtClean="0"/>
              <a:t>mentioned.</a:t>
            </a:r>
            <a:endParaRPr lang="en-US" dirty="0"/>
          </a:p>
          <a:p>
            <a:r>
              <a:rPr lang="en-US" dirty="0"/>
              <a:t> </a:t>
            </a:r>
            <a:r>
              <a:rPr lang="en-US" b="1" dirty="0" smtClean="0"/>
              <a:t>Advantages </a:t>
            </a:r>
            <a:r>
              <a:rPr lang="en-US" b="1" dirty="0"/>
              <a:t>of  Proposed System: </a:t>
            </a:r>
            <a:endParaRPr lang="en-US" dirty="0"/>
          </a:p>
          <a:p>
            <a:r>
              <a:rPr lang="en-US" b="1" dirty="0"/>
              <a:t> </a:t>
            </a:r>
            <a:endParaRPr lang="en-US" dirty="0"/>
          </a:p>
          <a:p>
            <a:r>
              <a:rPr lang="en-US" dirty="0"/>
              <a:t>                 1.The proposed method does not rely on the textual contents  of social network posts. It is robust to rephrasing and it can be applied to the case where topics are concerned  the information other than texts, such as images, videos, audio and so on.</a:t>
            </a:r>
          </a:p>
          <a:p>
            <a:r>
              <a:rPr lang="en-US" dirty="0"/>
              <a:t>                 2.The proposed link anomaly based method performed even better than the keyword based methods on “NASA” and “BBC” dataset. </a:t>
            </a:r>
          </a:p>
          <a:p>
            <a:r>
              <a:rPr lang="en-US" dirty="0"/>
              <a:t> </a:t>
            </a:r>
          </a:p>
          <a:p>
            <a:endParaRPr lang="en-US" dirty="0" smtClean="0"/>
          </a:p>
          <a:p>
            <a:endParaRPr lang="en-US" dirty="0"/>
          </a:p>
        </p:txBody>
      </p:sp>
    </p:spTree>
    <p:extLst>
      <p:ext uri="{BB962C8B-B14F-4D97-AF65-F5344CB8AC3E}">
        <p14:creationId xmlns:p14="http://schemas.microsoft.com/office/powerpoint/2010/main" val="1885646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Algorithms</a:t>
            </a:r>
            <a:endParaRPr lang="en-US" dirty="0"/>
          </a:p>
        </p:txBody>
      </p:sp>
      <p:sp>
        <p:nvSpPr>
          <p:cNvPr id="3" name="Content Placeholder 2"/>
          <p:cNvSpPr>
            <a:spLocks noGrp="1"/>
          </p:cNvSpPr>
          <p:nvPr>
            <p:ph idx="1"/>
          </p:nvPr>
        </p:nvSpPr>
        <p:spPr>
          <a:xfrm>
            <a:off x="838199" y="1825624"/>
            <a:ext cx="10623997" cy="4447761"/>
          </a:xfrm>
        </p:spPr>
        <p:txBody>
          <a:bodyPr>
            <a:normAutofit fontScale="47500" lnSpcReduction="20000"/>
          </a:bodyPr>
          <a:lstStyle/>
          <a:p>
            <a:r>
              <a:rPr lang="en-US" b="1" dirty="0"/>
              <a:t>Change point detection:</a:t>
            </a:r>
            <a:endParaRPr lang="en-US" dirty="0"/>
          </a:p>
          <a:p>
            <a:r>
              <a:rPr lang="en-US" sz="2500" dirty="0"/>
              <a:t> In statistical analysis, change detection or change point detection tries to identify times when the probability distribution of a stochastic process or time series changes. In general the problem concerns both detecting whether or not a change has occurred, or whether several changes might have occurred, and identifying the times of any such </a:t>
            </a:r>
            <a:r>
              <a:rPr lang="en-US" sz="2500" dirty="0" err="1"/>
              <a:t>changes.The</a:t>
            </a:r>
            <a:r>
              <a:rPr lang="en-US" sz="2500" dirty="0"/>
              <a:t> problem of change-point detection can be defined as finding the time of switching from state 1 to state 2 in this model. When inferring the hidden states  from the observed data  , also ``missing" are the regression parameters for each segment. This can be addressed by the Expectation-Maximization (EM) algorithm which starts from some initial ``guess" of the regression parameters, and then iterates between the E-step and the M-step. In the E-step, the state probabilities are calculated assuming the regression parameters are fixed. The M-step uses weighted linear regression to estimate the regression parameters for each segment. It can be shown that EM converges to at least a local maximum of the likelihood function in the parameter </a:t>
            </a:r>
            <a:r>
              <a:rPr lang="en-US" sz="2500" dirty="0" err="1"/>
              <a:t>space.After</a:t>
            </a:r>
            <a:r>
              <a:rPr lang="en-US" sz="2500" dirty="0"/>
              <a:t> EM converges we have point estimates of the regression parameters. For any hypothesized state sequence  , its decision on the change point   is the time of switching from state 1 to 2. We pool together the decisions of all the state sequences  , weighted by their posterior probabilities  . The estimated change time is the weighted average </a:t>
            </a:r>
          </a:p>
          <a:p>
            <a:r>
              <a:rPr lang="en-US" sz="2500" dirty="0"/>
              <a:t> </a:t>
            </a:r>
          </a:p>
          <a:p>
            <a:endParaRPr lang="en-US" dirty="0"/>
          </a:p>
          <a:p>
            <a:endParaRPr lang="en-US" dirty="0" smtClean="0"/>
          </a:p>
          <a:p>
            <a:endParaRPr lang="en-US" dirty="0"/>
          </a:p>
        </p:txBody>
      </p:sp>
    </p:spTree>
    <p:extLst>
      <p:ext uri="{BB962C8B-B14F-4D97-AF65-F5344CB8AC3E}">
        <p14:creationId xmlns:p14="http://schemas.microsoft.com/office/powerpoint/2010/main" val="795088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Algorithms</a:t>
            </a:r>
            <a:endParaRPr lang="en-US" dirty="0"/>
          </a:p>
        </p:txBody>
      </p:sp>
      <p:sp>
        <p:nvSpPr>
          <p:cNvPr id="3" name="Content Placeholder 2"/>
          <p:cNvSpPr>
            <a:spLocks noGrp="1"/>
          </p:cNvSpPr>
          <p:nvPr>
            <p:ph idx="1"/>
          </p:nvPr>
        </p:nvSpPr>
        <p:spPr>
          <a:xfrm>
            <a:off x="838199" y="1825624"/>
            <a:ext cx="10623997" cy="4447761"/>
          </a:xfrm>
        </p:spPr>
        <p:txBody>
          <a:bodyPr>
            <a:normAutofit/>
          </a:bodyPr>
          <a:lstStyle/>
          <a:p>
            <a:r>
              <a:rPr lang="en-US" b="1" dirty="0" smtClean="0"/>
              <a:t> </a:t>
            </a:r>
            <a:r>
              <a:rPr lang="en-US" b="1" dirty="0"/>
              <a:t>Burst Detection:</a:t>
            </a:r>
            <a:endParaRPr lang="en-US" dirty="0"/>
          </a:p>
          <a:p>
            <a:r>
              <a:rPr lang="en-US" dirty="0"/>
              <a:t>The goal of this survey is to automatically identify a burst in a spike train. Bursts are considered as a unit of neural information since they denote a period of 'high activity' in a given spike train. A generally accepted, rough definition of a burst is "an occurrence of "many" spikes in a "small" time interval" (Palm, 1981). Most neurons can burst if stimulated or manipulated pharmacologically. Much research has been focused on the way that a neuron fires an individual spike or burst (for example see link 1). This study however will not focus on the </a:t>
            </a:r>
            <a:r>
              <a:rPr lang="en-US" i="1" dirty="0"/>
              <a:t>how</a:t>
            </a:r>
            <a:r>
              <a:rPr lang="en-US" dirty="0"/>
              <a:t> part of the process but will rather attempt to detect burst activity by examining the </a:t>
            </a:r>
            <a:r>
              <a:rPr lang="en-US" i="1" dirty="0" err="1"/>
              <a:t>output</a:t>
            </a:r>
            <a:r>
              <a:rPr lang="en-US" dirty="0" err="1"/>
              <a:t>ie</a:t>
            </a:r>
            <a:r>
              <a:rPr lang="en-US" dirty="0"/>
              <a:t> the spike train. We will review some methods that are commonly used and also test them in a set of computer-generated data inspired from (</a:t>
            </a:r>
            <a:r>
              <a:rPr lang="en-US" dirty="0" err="1"/>
              <a:t>Raos</a:t>
            </a:r>
            <a:r>
              <a:rPr lang="en-US" dirty="0"/>
              <a:t>, 2006). The problem is set like this: given a spike train that may contain a number of bursts, find the same bursts that would be identified by an "expert" upon visual inspection.</a:t>
            </a:r>
          </a:p>
          <a:p>
            <a:endParaRPr lang="en-US" dirty="0" smtClean="0"/>
          </a:p>
          <a:p>
            <a:endParaRPr lang="en-US" dirty="0"/>
          </a:p>
        </p:txBody>
      </p:sp>
    </p:spTree>
    <p:extLst>
      <p:ext uri="{BB962C8B-B14F-4D97-AF65-F5344CB8AC3E}">
        <p14:creationId xmlns:p14="http://schemas.microsoft.com/office/powerpoint/2010/main" val="255939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dirty="0"/>
          </a:p>
        </p:txBody>
      </p:sp>
      <p:sp>
        <p:nvSpPr>
          <p:cNvPr id="3" name="Content Placeholder 2"/>
          <p:cNvSpPr>
            <a:spLocks noGrp="1"/>
          </p:cNvSpPr>
          <p:nvPr>
            <p:ph idx="1"/>
          </p:nvPr>
        </p:nvSpPr>
        <p:spPr>
          <a:xfrm>
            <a:off x="838199" y="1825624"/>
            <a:ext cx="10623997" cy="4447761"/>
          </a:xfrm>
        </p:spPr>
        <p:txBody>
          <a:bodyPr>
            <a:normAutofit/>
          </a:bodyPr>
          <a:lstStyle/>
          <a:p>
            <a:r>
              <a:rPr lang="en-US" smtClean="0"/>
              <a:t> We </a:t>
            </a:r>
            <a:r>
              <a:rPr lang="en-US" dirty="0"/>
              <a:t>propose a probability model of the mentioning </a:t>
            </a:r>
            <a:r>
              <a:rPr lang="en-US" dirty="0" smtClean="0"/>
              <a:t>behavior </a:t>
            </a:r>
            <a:r>
              <a:rPr lang="en-US" dirty="0"/>
              <a:t>of a social network user, and propose to detect the emergence of a new topic from the anomalies measured through the model. Aggregating anomaly scores from hundreds of users, we show that we can detect emerging topics only based on the reply/mention relationships in social network posts. We demonstrate our technique in several real data sets we gathered from Twitter. The experiments show that the proposed mention-anomaly-based approaches can detect new topics at least as early as text-anomaly-based approaches, and in some cases much earlier when the topic is poorly identified by the textual contents in posts.</a:t>
            </a:r>
          </a:p>
          <a:p>
            <a:r>
              <a:rPr lang="en-US" dirty="0"/>
              <a:t> </a:t>
            </a:r>
          </a:p>
          <a:p>
            <a:endParaRPr lang="en-US" dirty="0" smtClean="0"/>
          </a:p>
          <a:p>
            <a:endParaRPr lang="en-US" dirty="0"/>
          </a:p>
        </p:txBody>
      </p:sp>
    </p:spTree>
    <p:extLst>
      <p:ext uri="{BB962C8B-B14F-4D97-AF65-F5344CB8AC3E}">
        <p14:creationId xmlns:p14="http://schemas.microsoft.com/office/powerpoint/2010/main" val="332545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28267" y="2402237"/>
            <a:ext cx="5859506" cy="2187226"/>
          </a:xfrm>
        </p:spPr>
        <p:txBody>
          <a:bodyPr>
            <a:noAutofit/>
          </a:bodyPr>
          <a:lstStyle/>
          <a:p>
            <a:r>
              <a:rPr lang="en-US" sz="2400" dirty="0" smtClean="0"/>
              <a:t> </a:t>
            </a:r>
            <a:endParaRPr lang="en-US" sz="2400" dirty="0"/>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
        <p:nvSpPr>
          <p:cNvPr id="6" name="Rectangle 5"/>
          <p:cNvSpPr/>
          <p:nvPr/>
        </p:nvSpPr>
        <p:spPr>
          <a:xfrm>
            <a:off x="6845470" y="3034185"/>
            <a:ext cx="3575339" cy="923330"/>
          </a:xfrm>
          <a:prstGeom prst="rect">
            <a:avLst/>
          </a:prstGeom>
          <a:noFill/>
        </p:spPr>
        <p:txBody>
          <a:bodyPr wrap="none" lIns="91440" tIns="45720" rIns="91440" bIns="45720">
            <a:spAutoFit/>
          </a:bodyPr>
          <a:lstStyle/>
          <a:p>
            <a:pPr algn="ctr"/>
            <a:r>
              <a:rPr lang="en-US"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15</TotalTime>
  <Words>852</Words>
  <Application>Microsoft Office PowerPoint</Application>
  <PresentationFormat>Widescreen</PresentationFormat>
  <Paragraphs>36</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Segoe UI</vt:lpstr>
      <vt:lpstr>Segoe UI Light</vt:lpstr>
      <vt:lpstr>WelcomeDoc</vt:lpstr>
      <vt:lpstr>A Hybrid Approach for Detecting Automated Spammers in Twitter  </vt:lpstr>
      <vt:lpstr>Abstract</vt:lpstr>
      <vt:lpstr>Existing System</vt:lpstr>
      <vt:lpstr>Proposed System</vt:lpstr>
      <vt:lpstr>Algorithms</vt:lpstr>
      <vt:lpstr>Algorithms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Hybrid Approach for Detecting Automated Spammers in Twitter  </dc:title>
  <dc:creator>DELLPC</dc:creator>
  <cp:keywords/>
  <cp:lastModifiedBy>DELLPC</cp:lastModifiedBy>
  <cp:revision>8</cp:revision>
  <dcterms:created xsi:type="dcterms:W3CDTF">2021-02-27T05:41:06Z</dcterms:created>
  <dcterms:modified xsi:type="dcterms:W3CDTF">2021-02-27T05:56:59Z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