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7" r:id="rId22"/>
    <p:sldId id="278" r:id="rId23"/>
    <p:sldId id="277" r:id="rId24"/>
    <p:sldId id="280" r:id="rId25"/>
    <p:sldId id="260" r:id="rId26"/>
    <p:sldId id="281" r:id="rId27"/>
    <p:sldId id="283" r:id="rId28"/>
    <p:sldId id="282" r:id="rId29"/>
    <p:sldId id="284" r:id="rId30"/>
    <p:sldId id="279" r:id="rId31"/>
    <p:sldId id="285" r:id="rId32"/>
    <p:sldId id="286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9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4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1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63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8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3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3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6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07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3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63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55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717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1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316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423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74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4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9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12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15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16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0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7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9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0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5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1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067-0694-4423-89B2-7F834683FC6E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2609-FDD9-406E-B14F-7CB3F47B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Cell-based</a:t>
            </a:r>
            <a:r>
              <a:rPr lang="zh-TW" altLang="en-US" dirty="0"/>
              <a:t>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76C7E7-27A9-4633-B0F1-4370BCCA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DP_Ram</a:t>
            </a:r>
            <a:r>
              <a:rPr lang="zh-TW" altLang="en-US" dirty="0"/>
              <a:t>作範例</a:t>
            </a:r>
          </a:p>
        </p:txBody>
      </p:sp>
    </p:spTree>
    <p:extLst>
      <p:ext uri="{BB962C8B-B14F-4D97-AF65-F5344CB8AC3E}">
        <p14:creationId xmlns:p14="http://schemas.microsoft.com/office/powerpoint/2010/main" val="425227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A76B0-C5E2-470A-9D3F-967CCDDC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zh-TW" altLang="en-US" dirty="0"/>
              <a:t>用</a:t>
            </a:r>
            <a:r>
              <a:rPr lang="en-US" altLang="zh-TW" dirty="0" err="1"/>
              <a:t>gui</a:t>
            </a:r>
            <a:r>
              <a:rPr lang="zh-TW" altLang="en-US" dirty="0"/>
              <a:t>介面操作</a:t>
            </a:r>
            <a:r>
              <a:rPr lang="en-US" altLang="zh-TW" dirty="0"/>
              <a:t>design compiler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D538A-148F-4433-8C52-1C766A659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終端機輸入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Rdv</a:t>
            </a:r>
            <a:r>
              <a:rPr lang="zh-TW" altLang="en-US" dirty="0"/>
              <a:t> 開啟</a:t>
            </a:r>
            <a:r>
              <a:rPr lang="en-US" altLang="zh-TW" dirty="0" err="1"/>
              <a:t>gui</a:t>
            </a:r>
            <a:r>
              <a:rPr lang="zh-TW" altLang="en-US" dirty="0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2393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E3013-DDB7-4FE8-86A7-B7AE4CCA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204A8-E654-4F28-8662-1830E22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altLang="zh-TW" dirty="0"/>
              <a:t>0.</a:t>
            </a:r>
            <a:r>
              <a:rPr lang="zh-TW" altLang="en-US" dirty="0"/>
              <a:t>隨便一個</a:t>
            </a:r>
            <a:r>
              <a:rPr lang="en-US" altLang="zh-TW" dirty="0"/>
              <a:t>terminal </a:t>
            </a:r>
            <a:r>
              <a:rPr lang="zh-TW" altLang="en-US" dirty="0"/>
              <a:t>打開</a:t>
            </a:r>
            <a:r>
              <a:rPr lang="en-US" altLang="zh-TW" dirty="0"/>
              <a:t>DC: </a:t>
            </a:r>
            <a:r>
              <a:rPr lang="en-US" altLang="zh-TW" dirty="0" err="1"/>
              <a:t>Rdv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先在終端機中吃進去你的</a:t>
            </a:r>
            <a:r>
              <a:rPr lang="en-US" altLang="zh-TW" dirty="0" err="1"/>
              <a:t>Synopsys_dc.set</a:t>
            </a:r>
            <a:r>
              <a:rPr lang="en-US" altLang="zh-TW" dirty="0"/>
              <a:t> up</a:t>
            </a:r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uplevel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#0 source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synopsys_dc.setup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2.File -&gt; Read -&gt; </a:t>
            </a:r>
            <a:r>
              <a:rPr lang="zh-TW" altLang="en-US" dirty="0"/>
              <a:t>你的</a:t>
            </a:r>
            <a:r>
              <a:rPr lang="en-US" altLang="zh-TW" dirty="0"/>
              <a:t>.v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read_file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–format Verilog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DP_Ram.v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3. </a:t>
            </a:r>
            <a:r>
              <a:rPr lang="zh-TW" altLang="en-US" dirty="0"/>
              <a:t>選擇你的</a:t>
            </a:r>
            <a:r>
              <a:rPr lang="en-US" altLang="zh-TW" dirty="0"/>
              <a:t>top module : </a:t>
            </a:r>
            <a:r>
              <a:rPr lang="en-US" altLang="zh-TW" dirty="0" err="1"/>
              <a:t>ram_mod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current_design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ram_mod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C89EDD-972F-4F9B-BE34-8342047B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5476"/>
            <a:ext cx="9667875" cy="1704975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49E25504-AF98-4636-A7B2-6695095319B2}"/>
              </a:ext>
            </a:extLst>
          </p:cNvPr>
          <p:cNvSpPr/>
          <p:nvPr/>
        </p:nvSpPr>
        <p:spPr>
          <a:xfrm>
            <a:off x="7250546" y="3923939"/>
            <a:ext cx="711200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3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72E90-4C53-4179-8B3B-AC0567F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7027F-E266-420A-BD7A-EEAB79CD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9273"/>
            <a:ext cx="11067473" cy="483769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終端機輸入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確保有吃到你的</a:t>
            </a:r>
            <a:r>
              <a:rPr lang="en-US" altLang="zh-TW" dirty="0"/>
              <a:t>lib)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設定</a:t>
            </a:r>
            <a:r>
              <a:rPr lang="en-US" altLang="zh-TW" dirty="0"/>
              <a:t>setup time/ hold time: </a:t>
            </a:r>
          </a:p>
          <a:p>
            <a:pPr lvl="1"/>
            <a:r>
              <a:rPr lang="en-US" altLang="zh-TW" dirty="0"/>
              <a:t>Attributes -&gt; Operating Environment -&gt; Operating Condition -&gt; Min/max case</a:t>
            </a:r>
          </a:p>
          <a:p>
            <a:pPr lvl="1"/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set_operating_conditions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min_library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gtech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–min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nom_pvt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max_library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gtech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–max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nom_pvt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22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501634-84A2-4D12-A966-D610E63EC00F}"/>
              </a:ext>
            </a:extLst>
          </p:cNvPr>
          <p:cNvGrpSpPr/>
          <p:nvPr/>
        </p:nvGrpSpPr>
        <p:grpSpPr>
          <a:xfrm>
            <a:off x="921328" y="3114964"/>
            <a:ext cx="5866966" cy="3461041"/>
            <a:chOff x="942541" y="2987675"/>
            <a:chExt cx="5866966" cy="346104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9527DA8-E979-482E-9D93-90CFC617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41" y="2987675"/>
              <a:ext cx="5762625" cy="33242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C8277B-5A4C-48C5-9DAA-3E3B0C7F1D1E}"/>
                </a:ext>
              </a:extLst>
            </p:cNvPr>
            <p:cNvSpPr/>
            <p:nvPr/>
          </p:nvSpPr>
          <p:spPr>
            <a:xfrm>
              <a:off x="942541" y="4649787"/>
              <a:ext cx="2909023" cy="127072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3B4174-B190-4965-88AC-D739D5BB62BE}"/>
                </a:ext>
              </a:extLst>
            </p:cNvPr>
            <p:cNvSpPr/>
            <p:nvPr/>
          </p:nvSpPr>
          <p:spPr>
            <a:xfrm>
              <a:off x="3900484" y="4543569"/>
              <a:ext cx="2909023" cy="127072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119CAE8-BC3B-4AFE-9D0E-D5C564CCEF54}"/>
                </a:ext>
              </a:extLst>
            </p:cNvPr>
            <p:cNvSpPr txBox="1"/>
            <p:nvPr/>
          </p:nvSpPr>
          <p:spPr>
            <a:xfrm>
              <a:off x="1285658" y="5802385"/>
              <a:ext cx="2222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Setup time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2BD11FF-5AA6-4575-844A-E10F1DE3A606}"/>
                </a:ext>
              </a:extLst>
            </p:cNvPr>
            <p:cNvSpPr txBox="1"/>
            <p:nvPr/>
          </p:nvSpPr>
          <p:spPr>
            <a:xfrm>
              <a:off x="4166971" y="5758584"/>
              <a:ext cx="202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Hold time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32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設定</a:t>
            </a:r>
            <a:r>
              <a:rPr lang="en-US" altLang="zh-TW" dirty="0"/>
              <a:t>Area Constraint:</a:t>
            </a:r>
            <a:r>
              <a:rPr lang="zh-TW" altLang="en-US" dirty="0"/>
              <a:t> 希望最大面積越小越好，因此設為</a:t>
            </a:r>
            <a:r>
              <a:rPr lang="en-US" altLang="zh-TW" dirty="0"/>
              <a:t>0</a:t>
            </a:r>
          </a:p>
          <a:p>
            <a:pPr lvl="1"/>
            <a:r>
              <a:rPr lang="en-US" altLang="zh-TW" dirty="0"/>
              <a:t>Attributes -&gt; Operating Constraints -&gt; Design Constraints</a:t>
            </a:r>
          </a:p>
          <a:p>
            <a:pPr lvl="1"/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set_max_area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0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A4ADB0-2A6D-4DB9-9F5F-AEB60C04F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656610"/>
            <a:ext cx="3684155" cy="4111182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7341BAD5-6D2A-47EF-A091-29173BBEE09E}"/>
              </a:ext>
            </a:extLst>
          </p:cNvPr>
          <p:cNvSpPr/>
          <p:nvPr/>
        </p:nvSpPr>
        <p:spPr>
          <a:xfrm rot="5400000">
            <a:off x="4160982" y="3325092"/>
            <a:ext cx="895927" cy="14870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79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7. </a:t>
            </a:r>
            <a:r>
              <a:rPr lang="zh-TW" altLang="en-US" dirty="0"/>
              <a:t>設定時脈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Attributes -&gt; Specify Clock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4B22DC-DD7C-47D2-AA43-7E4917D7F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49"/>
            <a:ext cx="4173167" cy="4448753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03683E06-6719-49D9-AEF9-554BA21370FC}"/>
              </a:ext>
            </a:extLst>
          </p:cNvPr>
          <p:cNvSpPr/>
          <p:nvPr/>
        </p:nvSpPr>
        <p:spPr>
          <a:xfrm rot="5400000">
            <a:off x="5193146" y="1586348"/>
            <a:ext cx="189344" cy="19303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0A201E16-1169-464A-9E45-6F44A84F3E9C}"/>
              </a:ext>
            </a:extLst>
          </p:cNvPr>
          <p:cNvSpPr/>
          <p:nvPr/>
        </p:nvSpPr>
        <p:spPr>
          <a:xfrm rot="5400000">
            <a:off x="4918363" y="1999242"/>
            <a:ext cx="189345" cy="30156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32C12E-409C-4EF8-8050-83F2E35F4A7A}"/>
              </a:ext>
            </a:extLst>
          </p:cNvPr>
          <p:cNvSpPr/>
          <p:nvPr/>
        </p:nvSpPr>
        <p:spPr>
          <a:xfrm>
            <a:off x="838200" y="5792283"/>
            <a:ext cx="29718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26683D-F9A7-4E98-A9BC-21AEA8477995}"/>
              </a:ext>
            </a:extLst>
          </p:cNvPr>
          <p:cNvSpPr txBox="1"/>
          <p:nvPr/>
        </p:nvSpPr>
        <p:spPr>
          <a:xfrm>
            <a:off x="3899973" y="56732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都打勾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FA2D2F-C6FD-468D-AB7A-3734C2E87BB9}"/>
              </a:ext>
            </a:extLst>
          </p:cNvPr>
          <p:cNvSpPr txBox="1"/>
          <p:nvPr/>
        </p:nvSpPr>
        <p:spPr>
          <a:xfrm>
            <a:off x="6272997" y="2133708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clock </a:t>
            </a:r>
            <a:r>
              <a:rPr lang="zh-TW" altLang="en-US" sz="3600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1D3510-3F35-46B7-98AD-F20D8097214D}"/>
              </a:ext>
            </a:extLst>
          </p:cNvPr>
          <p:cNvSpPr txBox="1"/>
          <p:nvPr/>
        </p:nvSpPr>
        <p:spPr>
          <a:xfrm>
            <a:off x="5287818" y="3509004"/>
            <a:ext cx="584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可根據後面的</a:t>
            </a:r>
            <a:r>
              <a:rPr lang="en-US" altLang="zh-TW" sz="3600" dirty="0">
                <a:solidFill>
                  <a:srgbClr val="FF0000"/>
                </a:solidFill>
              </a:rPr>
              <a:t>timing log </a:t>
            </a:r>
            <a:r>
              <a:rPr lang="zh-TW" altLang="en-US" sz="3600" dirty="0">
                <a:solidFill>
                  <a:srgbClr val="FF0000"/>
                </a:solidFill>
              </a:rPr>
              <a:t>調小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34AD0D-1E77-417F-B6A9-6E3D8C6E071D}"/>
              </a:ext>
            </a:extLst>
          </p:cNvPr>
          <p:cNvSpPr txBox="1"/>
          <p:nvPr/>
        </p:nvSpPr>
        <p:spPr>
          <a:xfrm>
            <a:off x="5486933" y="44136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create_clock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–name “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” –period 15 –waveform { 0 7.5 } {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set_dont_touch_network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find clock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set_fix_hold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[ find clock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92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設定時脈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在終端機輸入</a:t>
            </a:r>
            <a:endParaRPr lang="en-US" altLang="zh-TW" dirty="0"/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set_clock_uncertainty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0.1 [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get_clocks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set_dont_use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slow/CLK*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set_dont_use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fast/CLK*</a:t>
            </a: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verilogout_no_tri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true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set_fix_multiple_port_nets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–all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buffer_constants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4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設定時脈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58A249-4938-4607-9ABE-2976557B2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" y="1899830"/>
            <a:ext cx="7114310" cy="38768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3048A6-C108-44FA-8D10-5A65A4562BB3}"/>
              </a:ext>
            </a:extLst>
          </p:cNvPr>
          <p:cNvSpPr/>
          <p:nvPr/>
        </p:nvSpPr>
        <p:spPr>
          <a:xfrm>
            <a:off x="921326" y="2738727"/>
            <a:ext cx="4167909" cy="15321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E76B1E-C316-4103-B074-06C9267CEC5E}"/>
              </a:ext>
            </a:extLst>
          </p:cNvPr>
          <p:cNvSpPr txBox="1"/>
          <p:nvPr/>
        </p:nvSpPr>
        <p:spPr>
          <a:xfrm>
            <a:off x="5172361" y="2964329"/>
            <a:ext cx="6155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如果前面沒有用到</a:t>
            </a:r>
            <a:r>
              <a:rPr lang="en-US" altLang="zh-TW" sz="3600" dirty="0">
                <a:solidFill>
                  <a:srgbClr val="FF0000"/>
                </a:solidFill>
              </a:rPr>
              <a:t>slow/fast lib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可能就會有</a:t>
            </a:r>
            <a:r>
              <a:rPr lang="en-US" altLang="zh-TW" sz="3600" dirty="0">
                <a:solidFill>
                  <a:srgbClr val="FF0000"/>
                </a:solidFill>
              </a:rPr>
              <a:t>error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別理他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9. Compile : Design -&gt; Compile Design</a:t>
            </a:r>
          </a:p>
          <a:p>
            <a:pPr lvl="1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compile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exact_map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map_effort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high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area_effort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high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BBA942-7483-490A-B4AC-5F7CE46A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6" y="2416175"/>
            <a:ext cx="6324600" cy="4076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933B2E-FE9F-4F30-949E-449AC60DCC5A}"/>
              </a:ext>
            </a:extLst>
          </p:cNvPr>
          <p:cNvSpPr/>
          <p:nvPr/>
        </p:nvSpPr>
        <p:spPr>
          <a:xfrm>
            <a:off x="1357745" y="3429000"/>
            <a:ext cx="2733964" cy="10506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1EB273-9B5C-4970-AF1F-7978DAF08AAB}"/>
              </a:ext>
            </a:extLst>
          </p:cNvPr>
          <p:cNvSpPr txBox="1"/>
          <p:nvPr/>
        </p:nvSpPr>
        <p:spPr>
          <a:xfrm>
            <a:off x="4987634" y="4454525"/>
            <a:ext cx="5661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代表合成時的優先順序，越</a:t>
            </a:r>
            <a:r>
              <a:rPr lang="en-US" altLang="zh-TW" sz="2000" dirty="0">
                <a:solidFill>
                  <a:srgbClr val="FF0000"/>
                </a:solidFill>
              </a:rPr>
              <a:t>high</a:t>
            </a:r>
            <a:r>
              <a:rPr lang="zh-TW" altLang="en-US" sz="2000" dirty="0">
                <a:solidFill>
                  <a:srgbClr val="FF0000"/>
                </a:solidFill>
              </a:rPr>
              <a:t>代表越重視，出來就越小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0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79098-4325-4431-B521-977B7AF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E0950-9B9B-49FD-87C1-CBA501B2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10.</a:t>
            </a:r>
            <a:r>
              <a:rPr lang="zh-TW" altLang="en-US" dirty="0"/>
              <a:t>存檔</a:t>
            </a:r>
            <a:r>
              <a:rPr lang="en-US" altLang="zh-TW" dirty="0"/>
              <a:t>&amp;</a:t>
            </a:r>
            <a:r>
              <a:rPr lang="zh-TW" altLang="en-US" dirty="0"/>
              <a:t>輸出檔案的</a:t>
            </a:r>
            <a:r>
              <a:rPr lang="en-US" altLang="zh-TW" dirty="0"/>
              <a:t>log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write_sdc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sdc_DP_Ram.sdc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write -format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ddc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    -hierarchy -output “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DP_Ram_syn.ddc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write_sdf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-version 1.0 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DP_Ram_syn.sdf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write -format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verilog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-hierarchy -output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DP_Ram_syn.v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report_area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&gt; area.log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report_timing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&gt; timing.log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report_qor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  &gt; 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DP_Ram_syn.qor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9A81-831E-486F-94A9-B006EAF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</a:t>
            </a:r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zh-TW" altLang="en-US" dirty="0"/>
              <a:t>檔案使用</a:t>
            </a:r>
            <a:r>
              <a:rPr lang="en-US" altLang="zh-TW" dirty="0"/>
              <a:t>DC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DCD02-95DE-4AF4-9C28-6B19BA45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37A29-9469-4627-804D-FC4CAA77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RTL</a:t>
            </a:r>
            <a:r>
              <a:rPr lang="zh-TW" altLang="en-US" dirty="0"/>
              <a:t>的驗證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35D0C1-0607-475E-AF45-74AD7375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8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4405A-C774-45FF-814D-544200A6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CA1BA-A41E-4E78-B8B7-B108F3E0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800745"/>
          </a:xfrm>
        </p:spPr>
        <p:txBody>
          <a:bodyPr/>
          <a:lstStyle/>
          <a:p>
            <a:r>
              <a:rPr lang="zh-TW" altLang="en-US" dirty="0"/>
              <a:t>將前幾頁的藍色指令組成</a:t>
            </a:r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zh-TW" altLang="en-US" dirty="0"/>
              <a:t>輸入指令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Rdv</a:t>
            </a:r>
            <a:r>
              <a:rPr lang="en-US" altLang="zh-TW" dirty="0"/>
              <a:t> –f </a:t>
            </a:r>
            <a:r>
              <a:rPr lang="en-US" altLang="zh-TW" dirty="0" err="1"/>
              <a:t>dy_syn.tcl</a:t>
            </a:r>
            <a:endParaRPr lang="en-US" altLang="zh-TW" dirty="0"/>
          </a:p>
          <a:p>
            <a:r>
              <a:rPr lang="zh-TW" altLang="en-US" dirty="0"/>
              <a:t>全貌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72361-CBB4-45B2-8211-F05B72D7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2" y="2838853"/>
            <a:ext cx="5871585" cy="38110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F15A82-D563-4799-B81E-0EA265660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7" y="2838853"/>
            <a:ext cx="5531543" cy="22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9A81-831E-486F-94A9-B006EAF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Gate-Level </a:t>
            </a:r>
            <a:r>
              <a:rPr lang="zh-TW" altLang="en-US" dirty="0"/>
              <a:t>合成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DCD02-95DE-4AF4-9C28-6B19BA45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0B8F-E414-439F-B827-74B846E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E6AD3-8D81-49E4-8589-99EA9D0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你的電路檔</a:t>
            </a:r>
            <a:r>
              <a:rPr lang="en-US" altLang="zh-TW" dirty="0"/>
              <a:t>(gate-level code) : </a:t>
            </a:r>
            <a:r>
              <a:rPr lang="zh-TW" altLang="en-US" dirty="0"/>
              <a:t>由</a:t>
            </a:r>
            <a:r>
              <a:rPr lang="en-US" altLang="zh-TW" dirty="0"/>
              <a:t>DC</a:t>
            </a:r>
            <a:r>
              <a:rPr lang="zh-TW" altLang="en-US" dirty="0"/>
              <a:t>生出來的檔案</a:t>
            </a:r>
            <a:r>
              <a:rPr lang="en-US" altLang="zh-TW" dirty="0"/>
              <a:t>(</a:t>
            </a:r>
            <a:r>
              <a:rPr lang="en-US" altLang="zh-TW" dirty="0" err="1"/>
              <a:t>DP_Ram_syn.v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你的測試檔</a:t>
            </a:r>
            <a:r>
              <a:rPr lang="en-US" altLang="zh-TW" dirty="0"/>
              <a:t>(testbench)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sdf</a:t>
            </a:r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由前面</a:t>
            </a:r>
            <a:r>
              <a:rPr lang="en-US" altLang="zh-TW" dirty="0"/>
              <a:t>DC</a:t>
            </a:r>
            <a:r>
              <a:rPr lang="zh-TW" altLang="en-US" dirty="0"/>
              <a:t>生出來的</a:t>
            </a:r>
            <a:endParaRPr lang="en-US" altLang="zh-TW" dirty="0"/>
          </a:p>
          <a:p>
            <a:pPr lvl="1"/>
            <a:r>
              <a:rPr lang="zh-TW" altLang="en-US" sz="2800" dirty="0"/>
              <a:t>記錄了標準單元的</a:t>
            </a:r>
            <a:r>
              <a:rPr lang="zh-CN" altLang="en-US" sz="2800" dirty="0"/>
              <a:t>的</a:t>
            </a:r>
            <a:r>
              <a:rPr lang="en-US" altLang="zh-CN" sz="2800" dirty="0"/>
              <a:t>delay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48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AB529-A7A4-4D60-AA5C-EE656768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testbench </a:t>
            </a:r>
            <a:r>
              <a:rPr lang="zh-TW" altLang="en-US" dirty="0"/>
              <a:t>的撰寫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87907-CB2A-4BF8-B63D-63E90197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加上關於</a:t>
            </a:r>
            <a:r>
              <a:rPr lang="en-US" altLang="zh-TW" dirty="0"/>
              <a:t>SDF</a:t>
            </a:r>
            <a:r>
              <a:rPr lang="zh-TW" altLang="en-US" dirty="0"/>
              <a:t>的定義</a:t>
            </a:r>
            <a:endParaRPr lang="en-US" altLang="zh-TW" dirty="0"/>
          </a:p>
          <a:p>
            <a:r>
              <a:rPr lang="zh-TW" altLang="en-US" dirty="0"/>
              <a:t>要讓</a:t>
            </a:r>
            <a:r>
              <a:rPr lang="en-US" altLang="zh-TW" dirty="0"/>
              <a:t>tb</a:t>
            </a:r>
            <a:r>
              <a:rPr lang="zh-TW" altLang="en-US" dirty="0"/>
              <a:t>可以同時給 </a:t>
            </a:r>
            <a:r>
              <a:rPr lang="en-US" altLang="zh-TW" dirty="0"/>
              <a:t>RTL</a:t>
            </a:r>
            <a:r>
              <a:rPr lang="zh-TW" altLang="en-US" dirty="0"/>
              <a:t>模擬 和 合成後模擬</a:t>
            </a:r>
            <a:r>
              <a:rPr lang="en-US" altLang="zh-TW" dirty="0"/>
              <a:t>(Gate-level</a:t>
            </a:r>
            <a:r>
              <a:rPr lang="zh-TW" altLang="en-US" dirty="0"/>
              <a:t>模擬</a:t>
            </a:r>
            <a:r>
              <a:rPr lang="en-US" altLang="zh-TW" dirty="0"/>
              <a:t>)</a:t>
            </a:r>
            <a:r>
              <a:rPr lang="zh-TW" altLang="en-US" dirty="0"/>
              <a:t>使用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45B5F6-419A-4E41-959A-C9469DD60836}"/>
              </a:ext>
            </a:extLst>
          </p:cNvPr>
          <p:cNvSpPr txBox="1"/>
          <p:nvPr/>
        </p:nvSpPr>
        <p:spPr>
          <a:xfrm>
            <a:off x="6038302" y="2959677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裡面是</a:t>
            </a:r>
            <a:r>
              <a:rPr lang="en-US" altLang="zh-TW" dirty="0"/>
              <a:t>.</a:t>
            </a:r>
            <a:r>
              <a:rPr lang="en-US" altLang="zh-TW" dirty="0" err="1"/>
              <a:t>sdf</a:t>
            </a:r>
            <a:r>
              <a:rPr lang="zh-TW" altLang="en-US" dirty="0"/>
              <a:t>檔的路徑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C7FDB7-5D44-4407-82D9-85C84C077514}"/>
              </a:ext>
            </a:extLst>
          </p:cNvPr>
          <p:cNvSpPr txBox="1"/>
          <p:nvPr/>
        </p:nvSpPr>
        <p:spPr>
          <a:xfrm>
            <a:off x="6258368" y="4104293"/>
            <a:ext cx="530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$</a:t>
            </a:r>
            <a:r>
              <a:rPr lang="en-US" altLang="zh-TW" dirty="0" err="1"/>
              <a:t>sdf_annotate</a:t>
            </a:r>
            <a:r>
              <a:rPr lang="en-US" altLang="zh-TW" dirty="0"/>
              <a:t>(</a:t>
            </a:r>
            <a:r>
              <a:rPr lang="en-US" altLang="zh-TW" dirty="0" err="1"/>
              <a:t>sdf</a:t>
            </a:r>
            <a:r>
              <a:rPr lang="zh-TW" altLang="en-US" dirty="0"/>
              <a:t>檔路徑</a:t>
            </a:r>
            <a:r>
              <a:rPr lang="en-US" altLang="zh-TW" dirty="0"/>
              <a:t>, </a:t>
            </a:r>
            <a:r>
              <a:rPr lang="zh-TW" altLang="en-US" dirty="0"/>
              <a:t>檔案的名稱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3F302BF-BF97-471E-9639-7DDF5DD3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" y="3713499"/>
            <a:ext cx="5339177" cy="8239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505190-A03C-4DF7-9818-4984FD1EB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" y="2876289"/>
            <a:ext cx="3785698" cy="8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 法</a:t>
            </a:r>
            <a:r>
              <a:rPr lang="en-US" altLang="zh-TW" dirty="0"/>
              <a:t>1: NC-</a:t>
            </a:r>
            <a:r>
              <a:rPr lang="en-US" altLang="zh-TW" dirty="0" err="1"/>
              <a:t>verilog</a:t>
            </a:r>
            <a:r>
              <a:rPr lang="zh-TW" altLang="en-US" dirty="0"/>
              <a:t>合成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7363-1B6D-414B-AD2A-2AE8817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為什麼要用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en-US" altLang="zh-TW" dirty="0"/>
              <a:t>: </a:t>
            </a:r>
            <a:r>
              <a:rPr lang="zh-TW" altLang="en-US" dirty="0"/>
              <a:t>懶惰好用</a:t>
            </a:r>
            <a:endParaRPr lang="en-US" altLang="zh-TW" dirty="0"/>
          </a:p>
          <a:p>
            <a:r>
              <a:rPr lang="zh-TW" altLang="en-US" dirty="0"/>
              <a:t>編輯</a:t>
            </a:r>
            <a:r>
              <a:rPr lang="en-US" altLang="zh-TW" dirty="0"/>
              <a:t>ncv.cmd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到</a:t>
            </a:r>
            <a:r>
              <a:rPr lang="en-US" altLang="zh-TW" dirty="0"/>
              <a:t>ncv.cmd</a:t>
            </a:r>
            <a:r>
              <a:rPr lang="zh-TW" altLang="en-US" dirty="0"/>
              <a:t>的資料夾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source ncv.cmd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9F9F54-570D-4AC0-B914-37CC14A7BF9C}"/>
              </a:ext>
            </a:extLst>
          </p:cNvPr>
          <p:cNvSpPr txBox="1"/>
          <p:nvPr/>
        </p:nvSpPr>
        <p:spPr>
          <a:xfrm>
            <a:off x="8144759" y="3073138"/>
            <a:ext cx="2071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上面有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tb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gate-level </a:t>
            </a:r>
            <a:r>
              <a:rPr lang="zh-TW" altLang="en-US" dirty="0"/>
              <a:t>電路</a:t>
            </a:r>
            <a:endParaRPr lang="en-US" altLang="zh-TW" dirty="0"/>
          </a:p>
          <a:p>
            <a:r>
              <a:rPr lang="zh-TW" altLang="en-US" dirty="0"/>
              <a:t>製程檔案的路徑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444BCD-A00D-4CFF-A8FF-64DE4AF5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2" y="2848908"/>
            <a:ext cx="6134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</a:t>
            </a:r>
            <a:r>
              <a:rPr lang="en-US" altLang="zh-TW" dirty="0"/>
              <a:t>1: NC-</a:t>
            </a:r>
            <a:r>
              <a:rPr lang="en-US" altLang="zh-TW" dirty="0" err="1"/>
              <a:t>verilog</a:t>
            </a:r>
            <a:r>
              <a:rPr lang="zh-TW" altLang="en-US" dirty="0"/>
              <a:t>結果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B0F9C51-DD81-430F-93D9-0A8F4C4F7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1" y="1457979"/>
            <a:ext cx="5043842" cy="4961675"/>
          </a:xfrm>
        </p:spPr>
      </p:pic>
    </p:spTree>
    <p:extLst>
      <p:ext uri="{BB962C8B-B14F-4D97-AF65-F5344CB8AC3E}">
        <p14:creationId xmlns:p14="http://schemas.microsoft.com/office/powerpoint/2010/main" val="48271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 法</a:t>
            </a:r>
            <a:r>
              <a:rPr lang="en-US" altLang="zh-TW" dirty="0"/>
              <a:t>2: VCS</a:t>
            </a:r>
            <a:r>
              <a:rPr lang="zh-TW" altLang="en-US" dirty="0"/>
              <a:t>合成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7363-1B6D-414B-AD2A-2AE8817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為什麼要用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en-US" altLang="zh-TW" dirty="0"/>
              <a:t>: </a:t>
            </a:r>
            <a:r>
              <a:rPr lang="zh-TW" altLang="en-US" dirty="0"/>
              <a:t>懶惰好用</a:t>
            </a:r>
            <a:endParaRPr lang="en-US" altLang="zh-TW" dirty="0"/>
          </a:p>
          <a:p>
            <a:r>
              <a:rPr lang="zh-TW" altLang="en-US" dirty="0"/>
              <a:t>編輯</a:t>
            </a:r>
            <a:r>
              <a:rPr lang="en-US" altLang="zh-TW" dirty="0"/>
              <a:t>vcs.cmd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到</a:t>
            </a:r>
            <a:r>
              <a:rPr lang="en-US" altLang="zh-TW" dirty="0"/>
              <a:t>vcs.cmd</a:t>
            </a:r>
            <a:r>
              <a:rPr lang="zh-TW" altLang="en-US" dirty="0"/>
              <a:t>的資料夾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source vcs.cmd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9F9F54-570D-4AC0-B914-37CC14A7BF9C}"/>
              </a:ext>
            </a:extLst>
          </p:cNvPr>
          <p:cNvSpPr txBox="1"/>
          <p:nvPr/>
        </p:nvSpPr>
        <p:spPr>
          <a:xfrm>
            <a:off x="8144759" y="3073138"/>
            <a:ext cx="2071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上面有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tb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gate-level </a:t>
            </a:r>
            <a:r>
              <a:rPr lang="zh-TW" altLang="en-US" dirty="0"/>
              <a:t>電路</a:t>
            </a:r>
            <a:endParaRPr lang="en-US" altLang="zh-TW" dirty="0"/>
          </a:p>
          <a:p>
            <a:r>
              <a:rPr lang="zh-TW" altLang="en-US" dirty="0"/>
              <a:t>製程檔案的路徑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197157-4413-4807-BCFE-79AFAF27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97" y="2783853"/>
            <a:ext cx="6048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 法</a:t>
            </a:r>
            <a:r>
              <a:rPr lang="en-US" altLang="zh-TW" dirty="0"/>
              <a:t>2: VCS</a:t>
            </a:r>
            <a:r>
              <a:rPr lang="zh-TW" altLang="en-US" dirty="0"/>
              <a:t>結果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F3D7FA1-7F83-4528-AFD1-BBBF9A0A7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" y="1552248"/>
            <a:ext cx="7034322" cy="4351338"/>
          </a:xfrm>
        </p:spPr>
      </p:pic>
    </p:spTree>
    <p:extLst>
      <p:ext uri="{BB962C8B-B14F-4D97-AF65-F5344CB8AC3E}">
        <p14:creationId xmlns:p14="http://schemas.microsoft.com/office/powerpoint/2010/main" val="9838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9A81-831E-486F-94A9-B006EAF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APR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DCD02-95DE-4AF4-9C28-6B19BA45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 Placing &amp; Routing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91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FB7B4-A508-431B-8185-839DEE81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APR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6E959-757A-43B0-B0CA-9D397BA7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setup</a:t>
            </a:r>
          </a:p>
          <a:p>
            <a:r>
              <a:rPr lang="en-US" altLang="zh-TW" dirty="0" err="1"/>
              <a:t>FloorPlan</a:t>
            </a:r>
            <a:endParaRPr lang="en-US" altLang="zh-TW" dirty="0"/>
          </a:p>
          <a:p>
            <a:r>
              <a:rPr lang="en-US" altLang="zh-TW" dirty="0"/>
              <a:t>Placement</a:t>
            </a:r>
          </a:p>
          <a:p>
            <a:r>
              <a:rPr lang="en-US" altLang="zh-TW" dirty="0"/>
              <a:t>CTS</a:t>
            </a:r>
          </a:p>
          <a:p>
            <a:r>
              <a:rPr lang="en-US" altLang="zh-TW" dirty="0"/>
              <a:t>Routing</a:t>
            </a:r>
          </a:p>
          <a:p>
            <a:r>
              <a:rPr lang="en-US" altLang="zh-TW" dirty="0"/>
              <a:t>DFM</a:t>
            </a:r>
          </a:p>
          <a:p>
            <a:r>
              <a:rPr lang="en-US" altLang="zh-TW" dirty="0"/>
              <a:t>Output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5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0B8F-E414-439F-B827-74B846E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E6AD3-8D81-49E4-8589-99EA9D0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你的電路檔</a:t>
            </a:r>
            <a:r>
              <a:rPr lang="en-US" altLang="zh-TW" dirty="0"/>
              <a:t>(RTL code)</a:t>
            </a:r>
          </a:p>
          <a:p>
            <a:r>
              <a:rPr lang="zh-TW" altLang="en-US" dirty="0"/>
              <a:t>你的測試檔</a:t>
            </a:r>
            <a:r>
              <a:rPr lang="en-US" altLang="zh-TW" dirty="0"/>
              <a:t>(testbench)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37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DC602-B65F-4B85-89C7-35554B5E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Setup: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D4508-B206-4D49-B130-56255D4A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最一開始的基本環境設定，創一個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ICC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內的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Library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，並讀入需要用到的相關製程檔案，以及讀入合成時產生的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gate level netlist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檔等。</a:t>
            </a:r>
            <a:endParaRPr lang="en-US" altLang="zh-TW" b="0" i="0" dirty="0">
              <a:solidFill>
                <a:srgbClr val="000000"/>
              </a:solidFill>
              <a:effectLst/>
              <a:latin typeface="Source Code Pro" panose="020B0604020202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Source Code Pro" panose="020B0604020202020204" pitchFamily="49" charset="0"/>
              </a:rPr>
              <a:t>需要的檔案</a:t>
            </a:r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1.Synopsys_dc.setup (</a:t>
            </a:r>
            <a:r>
              <a:rPr lang="zh-TW" altLang="en-US" dirty="0">
                <a:solidFill>
                  <a:srgbClr val="000000"/>
                </a:solidFill>
                <a:latin typeface="Source Code Pro" panose="020B0604020202020204" pitchFamily="49" charset="0"/>
              </a:rPr>
              <a:t>與前面用的一樣</a:t>
            </a:r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2.DP_Ram_syn.v (gate-level</a:t>
            </a:r>
            <a:r>
              <a:rPr lang="zh-TW" altLang="en-US" dirty="0">
                <a:solidFill>
                  <a:srgbClr val="000000"/>
                </a:solidFill>
                <a:latin typeface="Source Code Pro" panose="020B0604020202020204" pitchFamily="49" charset="0"/>
              </a:rPr>
              <a:t>的電路檔</a:t>
            </a:r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513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70E5728E-12B5-4470-B905-3A1D76E6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合成前準備</a:t>
            </a:r>
            <a:r>
              <a:rPr lang="en-US" altLang="zh-TW" dirty="0"/>
              <a:t>-</a:t>
            </a:r>
            <a:r>
              <a:rPr lang="zh-TW" altLang="en-US" dirty="0"/>
              <a:t>編輯</a:t>
            </a:r>
            <a:r>
              <a:rPr lang="en-US" altLang="zh-TW" dirty="0"/>
              <a:t>.</a:t>
            </a:r>
            <a:r>
              <a:rPr lang="en-US" altLang="zh-TW" dirty="0" err="1"/>
              <a:t>sdc</a:t>
            </a:r>
            <a:r>
              <a:rPr lang="zh-TW" altLang="en-US" dirty="0"/>
              <a:t>檔</a:t>
            </a:r>
          </a:p>
        </p:txBody>
      </p:sp>
      <p:pic>
        <p:nvPicPr>
          <p:cNvPr id="12" name="內容版面配置區 6">
            <a:extLst>
              <a:ext uri="{FF2B5EF4-FFF2-40B4-BE49-F238E27FC236}">
                <a16:creationId xmlns:a16="http://schemas.microsoft.com/office/drawing/2014/main" id="{81E41F8E-8339-46BF-B7C4-E0EEDE92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6" y="1370212"/>
            <a:ext cx="6528237" cy="2966744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0987C30-FABF-4A93-8847-76963A829388}"/>
              </a:ext>
            </a:extLst>
          </p:cNvPr>
          <p:cNvSpPr/>
          <p:nvPr/>
        </p:nvSpPr>
        <p:spPr>
          <a:xfrm>
            <a:off x="373171" y="3895273"/>
            <a:ext cx="114456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1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100" b="0" i="0" u="none" strike="noStrike" baseline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Set_wire_load_model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/cad/CDBK/CDBK_TSMC018_Arm_v4.0/CIC/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SynopsysDC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/lib/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你的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targetlibray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.lib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檔案中找你要的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wire_load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5F62D-14B7-46D3-B389-BA7A696D8F2C}"/>
              </a:ext>
            </a:extLst>
          </p:cNvPr>
          <p:cNvSpPr/>
          <p:nvPr/>
        </p:nvSpPr>
        <p:spPr>
          <a:xfrm>
            <a:off x="1019175" y="3876675"/>
            <a:ext cx="2971800" cy="5715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DB087-E1DC-4E5B-B8A5-ED3BA260DA11}"/>
              </a:ext>
            </a:extLst>
          </p:cNvPr>
          <p:cNvSpPr/>
          <p:nvPr/>
        </p:nvSpPr>
        <p:spPr>
          <a:xfrm>
            <a:off x="-192768" y="1664772"/>
            <a:ext cx="29718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F3EBF0-EAFC-4C50-9251-DF31BE6F511D}"/>
              </a:ext>
            </a:extLst>
          </p:cNvPr>
          <p:cNvSpPr txBox="1"/>
          <p:nvPr/>
        </p:nvSpPr>
        <p:spPr>
          <a:xfrm>
            <a:off x="6999844" y="1690688"/>
            <a:ext cx="331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clock CYCLE</a:t>
            </a:r>
            <a:r>
              <a:rPr lang="zh-TW" altLang="en-US" dirty="0"/>
              <a:t>要和</a:t>
            </a:r>
            <a:r>
              <a:rPr lang="en-US" altLang="zh-TW" dirty="0"/>
              <a:t>tb</a:t>
            </a:r>
            <a:r>
              <a:rPr lang="zh-TW" altLang="en-US" dirty="0"/>
              <a:t>中的一樣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D635C72-DB41-4E7A-851D-C2A5385F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5193228"/>
            <a:ext cx="3838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4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AB529-A7A4-4D60-AA5C-EE656768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testbench </a:t>
            </a:r>
            <a:r>
              <a:rPr lang="zh-TW" altLang="en-US" dirty="0"/>
              <a:t>的撰寫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87907-CB2A-4BF8-B63D-63E90197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我使用</a:t>
            </a:r>
            <a:r>
              <a:rPr lang="en-US" altLang="zh-TW" dirty="0" err="1"/>
              <a:t>iverilog</a:t>
            </a:r>
            <a:r>
              <a:rPr lang="zh-TW" altLang="en-US" dirty="0"/>
              <a:t>進行波形驗證</a:t>
            </a:r>
            <a:endParaRPr lang="en-US" altLang="zh-TW" dirty="0"/>
          </a:p>
          <a:p>
            <a:r>
              <a:rPr lang="zh-TW" altLang="en-US" dirty="0"/>
              <a:t>要在</a:t>
            </a:r>
            <a:r>
              <a:rPr lang="en-US" altLang="zh-TW" dirty="0"/>
              <a:t>testbench</a:t>
            </a:r>
            <a:r>
              <a:rPr lang="zh-TW" altLang="en-US" dirty="0"/>
              <a:t>中加上以下幾行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158B43-B204-4214-810D-2A4905F8B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01" y="2880807"/>
            <a:ext cx="5670556" cy="1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AB529-A7A4-4D60-AA5C-EE656768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testbench </a:t>
            </a:r>
            <a:r>
              <a:rPr lang="zh-TW" altLang="en-US" dirty="0"/>
              <a:t>的撰寫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87907-CB2A-4BF8-B63D-63E90197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clock CYCLE</a:t>
            </a:r>
            <a:r>
              <a:rPr lang="zh-TW" altLang="en-US" dirty="0"/>
              <a:t>，要和</a:t>
            </a:r>
            <a:r>
              <a:rPr lang="en-US" altLang="zh-TW" dirty="0" err="1"/>
              <a:t>sdc</a:t>
            </a:r>
            <a:r>
              <a:rPr lang="zh-TW" altLang="en-US" dirty="0"/>
              <a:t>檔案中一樣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sdc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關於時序的約束文件，以後會寫到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F9050C-6EB0-41F9-A482-0FE0C092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" y="3014878"/>
            <a:ext cx="1809750" cy="238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628852-4947-47A3-9D4F-A9636DEC6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" y="3320472"/>
            <a:ext cx="3086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8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D5514-FF04-4F51-BB77-5F82502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RTL </a:t>
            </a:r>
            <a:r>
              <a:rPr lang="zh-TW" altLang="en-US" dirty="0"/>
              <a:t>合成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Design Compiler)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F7363F-50AA-44C1-A529-80F523EC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0B8F-E414-439F-B827-74B846E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E6AD3-8D81-49E4-8589-99EA9D0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你的電路檔</a:t>
            </a:r>
            <a:r>
              <a:rPr lang="en-US" altLang="zh-TW" dirty="0"/>
              <a:t>(RTL code)</a:t>
            </a:r>
          </a:p>
          <a:p>
            <a:r>
              <a:rPr lang="zh-TW" altLang="en-US" dirty="0"/>
              <a:t>你的測試檔</a:t>
            </a:r>
            <a:r>
              <a:rPr lang="en-US" altLang="zh-TW" dirty="0"/>
              <a:t>(testbench)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synopsys_dc.setup</a:t>
            </a:r>
            <a:r>
              <a:rPr lang="zh-TW" altLang="en-US" dirty="0">
                <a:solidFill>
                  <a:srgbClr val="FF0000"/>
                </a:solidFill>
              </a:rPr>
              <a:t>檔案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/>
              <a:t>如果使用圖形介面就用不到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sdc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時序約束檔案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關於</a:t>
            </a:r>
            <a:r>
              <a:rPr lang="en-US" altLang="zh-TW" dirty="0"/>
              <a:t>setup/hold time</a:t>
            </a:r>
            <a:r>
              <a:rPr lang="zh-TW" altLang="en-US" dirty="0"/>
              <a:t>的定義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42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90069-86E3-4097-A459-35FB275E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synopsys_dc.setup</a:t>
            </a:r>
            <a:r>
              <a:rPr lang="zh-TW" altLang="en-US" dirty="0"/>
              <a:t>的撰寫 全貌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CA99C1A-7ECA-4F94-BC83-3DC66813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19" y="1690688"/>
            <a:ext cx="6519452" cy="4351338"/>
          </a:xfr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C953014-13EC-47B0-9678-312471E04AC3}"/>
              </a:ext>
            </a:extLst>
          </p:cNvPr>
          <p:cNvSpPr/>
          <p:nvPr/>
        </p:nvSpPr>
        <p:spPr>
          <a:xfrm rot="5400000">
            <a:off x="8434400" y="1170712"/>
            <a:ext cx="189344" cy="19303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79582A-DBAF-40F2-8EEB-87E2E369E567}"/>
              </a:ext>
            </a:extLst>
          </p:cNvPr>
          <p:cNvSpPr txBox="1"/>
          <p:nvPr/>
        </p:nvSpPr>
        <p:spPr>
          <a:xfrm>
            <a:off x="6279269" y="2257969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路徑要對</a:t>
            </a:r>
            <a:r>
              <a:rPr lang="en-US" altLang="zh-TW" sz="3600" dirty="0">
                <a:solidFill>
                  <a:srgbClr val="FF0000"/>
                </a:solidFill>
              </a:rPr>
              <a:t>!!</a:t>
            </a:r>
            <a:r>
              <a:rPr lang="zh-TW" altLang="en-US" sz="3600" dirty="0">
                <a:solidFill>
                  <a:srgbClr val="FF0000"/>
                </a:solidFill>
              </a:rPr>
              <a:t>，圖片上是錯的</a:t>
            </a:r>
          </a:p>
        </p:txBody>
      </p:sp>
    </p:spTree>
    <p:extLst>
      <p:ext uri="{BB962C8B-B14F-4D97-AF65-F5344CB8AC3E}">
        <p14:creationId xmlns:p14="http://schemas.microsoft.com/office/powerpoint/2010/main" val="35006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4EC48-A14C-4735-A374-BF2B640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裡面定義什麼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877F79-E5FF-4A5E-B3B7-4755B2E0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9" y="1447800"/>
            <a:ext cx="8039100" cy="3962400"/>
          </a:xfrm>
        </p:spPr>
      </p:pic>
    </p:spTree>
    <p:extLst>
      <p:ext uri="{BB962C8B-B14F-4D97-AF65-F5344CB8AC3E}">
        <p14:creationId xmlns:p14="http://schemas.microsoft.com/office/powerpoint/2010/main" val="157690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1036</Words>
  <Application>Microsoft Office PowerPoint</Application>
  <PresentationFormat>寬螢幕</PresentationFormat>
  <Paragraphs>144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標楷體</vt:lpstr>
      <vt:lpstr>Arial</vt:lpstr>
      <vt:lpstr>Calibri</vt:lpstr>
      <vt:lpstr>Calibri Light</vt:lpstr>
      <vt:lpstr>Source Code Pro</vt:lpstr>
      <vt:lpstr>Times New Roman</vt:lpstr>
      <vt:lpstr>Office Theme</vt:lpstr>
      <vt:lpstr>1_Office Theme</vt:lpstr>
      <vt:lpstr>2_Office Theme</vt:lpstr>
      <vt:lpstr>Cell-based流程</vt:lpstr>
      <vt:lpstr>1. RTL的驗證</vt:lpstr>
      <vt:lpstr>準備的檔案</vt:lpstr>
      <vt:lpstr>關於testbench 的撰寫</vt:lpstr>
      <vt:lpstr>關於testbench 的撰寫</vt:lpstr>
      <vt:lpstr>2. RTL 合成 (用Design Compiler)</vt:lpstr>
      <vt:lpstr>準備的檔案</vt:lpstr>
      <vt:lpstr>synopsys_dc.setup的撰寫 全貌</vt:lpstr>
      <vt:lpstr>裡面定義什麼</vt:lpstr>
      <vt:lpstr>2.1 用gui介面操作design compiler</vt:lpstr>
      <vt:lpstr>步驟:</vt:lpstr>
      <vt:lpstr>步驟:</vt:lpstr>
      <vt:lpstr>步驟:</vt:lpstr>
      <vt:lpstr>步驟:</vt:lpstr>
      <vt:lpstr>步驟:</vt:lpstr>
      <vt:lpstr>步驟:</vt:lpstr>
      <vt:lpstr>步驟:</vt:lpstr>
      <vt:lpstr>步驟:</vt:lpstr>
      <vt:lpstr>2.2 用.tcl檔案使用DC</vt:lpstr>
      <vt:lpstr>步驟</vt:lpstr>
      <vt:lpstr>3. Gate-Level 合成</vt:lpstr>
      <vt:lpstr>準備的檔案</vt:lpstr>
      <vt:lpstr>關於testbench 的撰寫</vt:lpstr>
      <vt:lpstr>用.cmd直接執行 法1: NC-verilog合成</vt:lpstr>
      <vt:lpstr>用.cmd直接執行1: NC-verilog結果</vt:lpstr>
      <vt:lpstr>用.cmd直接執行 法2: VCS合成</vt:lpstr>
      <vt:lpstr>用.cmd直接執行 法2: VCS結果</vt:lpstr>
      <vt:lpstr>4. APR</vt:lpstr>
      <vt:lpstr>基本APR流程</vt:lpstr>
      <vt:lpstr>Design Setup:</vt:lpstr>
      <vt:lpstr>合成前準備-編輯.sdc檔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Cell-based流程</dc:title>
  <dc:creator>lab612</dc:creator>
  <cp:lastModifiedBy>lab612</cp:lastModifiedBy>
  <cp:revision>118</cp:revision>
  <dcterms:created xsi:type="dcterms:W3CDTF">2024-01-22T06:32:49Z</dcterms:created>
  <dcterms:modified xsi:type="dcterms:W3CDTF">2024-01-23T08:37:26Z</dcterms:modified>
</cp:coreProperties>
</file>