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3" r:id="rId3"/>
    <p:sldId id="296" r:id="rId4"/>
    <p:sldId id="310" r:id="rId5"/>
    <p:sldId id="316" r:id="rId6"/>
    <p:sldId id="318" r:id="rId7"/>
    <p:sldId id="311" r:id="rId8"/>
    <p:sldId id="334" r:id="rId9"/>
    <p:sldId id="319" r:id="rId10"/>
    <p:sldId id="336" r:id="rId11"/>
    <p:sldId id="320" r:id="rId12"/>
    <p:sldId id="321" r:id="rId13"/>
    <p:sldId id="328" r:id="rId14"/>
    <p:sldId id="337" r:id="rId15"/>
    <p:sldId id="330" r:id="rId16"/>
    <p:sldId id="329" r:id="rId17"/>
    <p:sldId id="338" r:id="rId18"/>
    <p:sldId id="340" r:id="rId19"/>
    <p:sldId id="339" r:id="rId20"/>
    <p:sldId id="341" r:id="rId21"/>
    <p:sldId id="331" r:id="rId22"/>
    <p:sldId id="332" r:id="rId23"/>
    <p:sldId id="342" r:id="rId24"/>
    <p:sldId id="322" r:id="rId25"/>
    <p:sldId id="323" r:id="rId26"/>
    <p:sldId id="343" r:id="rId27"/>
    <p:sldId id="346" r:id="rId28"/>
    <p:sldId id="345" r:id="rId29"/>
    <p:sldId id="327" r:id="rId30"/>
    <p:sldId id="347" r:id="rId31"/>
    <p:sldId id="348" r:id="rId32"/>
    <p:sldId id="349" r:id="rId33"/>
    <p:sldId id="324" r:id="rId34"/>
    <p:sldId id="326" r:id="rId35"/>
    <p:sldId id="344" r:id="rId36"/>
    <p:sldId id="325" r:id="rId37"/>
    <p:sldId id="350" r:id="rId38"/>
    <p:sldId id="3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506A4A-D429-4AA3-A0D7-C3081CD0ACEE}">
          <p14:sldIdLst>
            <p14:sldId id="256"/>
            <p14:sldId id="333"/>
            <p14:sldId id="296"/>
            <p14:sldId id="310"/>
            <p14:sldId id="316"/>
            <p14:sldId id="318"/>
            <p14:sldId id="311"/>
            <p14:sldId id="334"/>
            <p14:sldId id="319"/>
            <p14:sldId id="336"/>
            <p14:sldId id="320"/>
            <p14:sldId id="321"/>
            <p14:sldId id="328"/>
            <p14:sldId id="337"/>
            <p14:sldId id="330"/>
            <p14:sldId id="329"/>
            <p14:sldId id="338"/>
            <p14:sldId id="340"/>
            <p14:sldId id="339"/>
            <p14:sldId id="341"/>
            <p14:sldId id="331"/>
            <p14:sldId id="332"/>
            <p14:sldId id="342"/>
            <p14:sldId id="322"/>
            <p14:sldId id="323"/>
            <p14:sldId id="343"/>
            <p14:sldId id="346"/>
            <p14:sldId id="345"/>
            <p14:sldId id="327"/>
            <p14:sldId id="347"/>
            <p14:sldId id="348"/>
            <p14:sldId id="349"/>
            <p14:sldId id="324"/>
            <p14:sldId id="326"/>
            <p14:sldId id="344"/>
            <p14:sldId id="325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6235" autoAdjust="0"/>
  </p:normalViewPr>
  <p:slideViewPr>
    <p:cSldViewPr snapToGrid="0">
      <p:cViewPr varScale="1">
        <p:scale>
          <a:sx n="88" d="100"/>
          <a:sy n="88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F07B-5F05-43C3-85BC-64C1B957B47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AF8A-4F43-402B-ADAA-F325E613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3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5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5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9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1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9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8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2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5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8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3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62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67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67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01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6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80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5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7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52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0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21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39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99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49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26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40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2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6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5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8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2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EE42-D9E3-4C06-B37F-56BDDF3144E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koscom.co.kr/2292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kjjo.github.io/python/2019/01/10/scal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machine-learning-business-intelligence-ibrahim-devops-enginee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researchgate.net/figure/Examples-of-real-life-problems-in-the-context-of-supervised-and-unsupervised-learning_fig8_31909337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PostView.nhn?blogId=siniphia&amp;logNo=22139637087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insight.tistory.com/13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tree/plot_iris_dtc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rain-test-split-and-cross-validation-in-python-80b61beca4b6" TargetMode="Externa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gustn3964&amp;logNo=221431933811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20/09/03/what-is-mlo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사이킷런으로</a:t>
            </a:r>
            <a:r>
              <a:rPr lang="ko-KR" altLang="en-US" dirty="0"/>
              <a:t> 시작하는</a:t>
            </a:r>
            <a:br>
              <a:rPr lang="en-US" altLang="ko-KR" dirty="0"/>
            </a:br>
            <a:r>
              <a:rPr lang="ko-KR" altLang="en-US" dirty="0"/>
              <a:t>머신러닝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Chapter 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0A5A8-43F6-4B32-AB65-D5B3C940F00D}"/>
              </a:ext>
            </a:extLst>
          </p:cNvPr>
          <p:cNvSpPr txBox="1"/>
          <p:nvPr/>
        </p:nvSpPr>
        <p:spPr>
          <a:xfrm>
            <a:off x="359418" y="5735637"/>
            <a:ext cx="232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2021-01-14</a:t>
            </a:r>
          </a:p>
          <a:p>
            <a:pPr algn="r"/>
            <a:r>
              <a:rPr lang="en-US" altLang="ko-KR" dirty="0"/>
              <a:t>written by whatwant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iris data 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붓꽃 데이터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19AF-2CBD-4132-B3BB-C0AABD8BD0AB}"/>
              </a:ext>
            </a:extLst>
          </p:cNvPr>
          <p:cNvSpPr txBox="1"/>
          <p:nvPr/>
        </p:nvSpPr>
        <p:spPr>
          <a:xfrm>
            <a:off x="194874" y="6463469"/>
            <a:ext cx="347011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https://newsroom.koscom.co.kr/22925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742C0-7B8C-4EB0-BE2D-2EC827EA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99" y="1302710"/>
            <a:ext cx="7133175" cy="4845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35595-B8BC-4744-BB7E-BD559B6E034F}"/>
              </a:ext>
            </a:extLst>
          </p:cNvPr>
          <p:cNvSpPr txBox="1"/>
          <p:nvPr/>
        </p:nvSpPr>
        <p:spPr>
          <a:xfrm>
            <a:off x="2796339" y="3768277"/>
            <a:ext cx="31687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꽃잎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ACF3-1AF6-4197-8166-009EF9F93E8E}"/>
              </a:ext>
            </a:extLst>
          </p:cNvPr>
          <p:cNvSpPr txBox="1"/>
          <p:nvPr/>
        </p:nvSpPr>
        <p:spPr>
          <a:xfrm>
            <a:off x="3437562" y="3769619"/>
            <a:ext cx="475574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꽃받침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18D8994-8312-4FBF-8D15-CE4E21C6CF4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8684204" y="5002291"/>
            <a:ext cx="461271" cy="7573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D90100-1BA7-4E70-9E11-0F8FC2A88FDF}"/>
              </a:ext>
            </a:extLst>
          </p:cNvPr>
          <p:cNvSpPr txBox="1"/>
          <p:nvPr/>
        </p:nvSpPr>
        <p:spPr>
          <a:xfrm>
            <a:off x="9145474" y="4854173"/>
            <a:ext cx="390616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label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DB6A5-1455-487E-A344-9A6F61C7511B}"/>
              </a:ext>
            </a:extLst>
          </p:cNvPr>
          <p:cNvSpPr txBox="1"/>
          <p:nvPr/>
        </p:nvSpPr>
        <p:spPr>
          <a:xfrm>
            <a:off x="9280110" y="5091069"/>
            <a:ext cx="198239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하나에 대한 출력값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A2EB6-FD9F-4E38-B585-111C3E73EED8}"/>
              </a:ext>
            </a:extLst>
          </p:cNvPr>
          <p:cNvSpPr txBox="1"/>
          <p:nvPr/>
        </p:nvSpPr>
        <p:spPr>
          <a:xfrm>
            <a:off x="8733011" y="3677635"/>
            <a:ext cx="986933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가능한 출력값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D36EBFB4-B41B-4C83-9D3B-9FDF3018932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8557317" y="3825752"/>
            <a:ext cx="175695" cy="29658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4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7D8ED-9D24-4949-880A-99FED4B8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8" y="1154244"/>
            <a:ext cx="4875152" cy="55154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FF293C-5C93-4231-9555-741C07E509B4}"/>
              </a:ext>
            </a:extLst>
          </p:cNvPr>
          <p:cNvSpPr/>
          <p:nvPr/>
        </p:nvSpPr>
        <p:spPr>
          <a:xfrm>
            <a:off x="763481" y="1199477"/>
            <a:ext cx="4530150" cy="85126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083C1-88EF-4E55-9E3D-59E1D46F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6" y="1297678"/>
            <a:ext cx="11327328" cy="2666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FCC6-147F-4EBD-A5BA-475B922D32C6}"/>
              </a:ext>
            </a:extLst>
          </p:cNvPr>
          <p:cNvSpPr txBox="1"/>
          <p:nvPr/>
        </p:nvSpPr>
        <p:spPr>
          <a:xfrm>
            <a:off x="1577239" y="4059029"/>
            <a:ext cx="2392766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업로드하고 불러오도록 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(Colab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재시작 하면 사라진다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0A121B9-C41E-4211-A83D-C2800555E08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317813" y="3962397"/>
            <a:ext cx="259427" cy="40633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4D5C7-BAFD-4933-AD76-1F66195B7B9F}"/>
              </a:ext>
            </a:extLst>
          </p:cNvPr>
          <p:cNvSpPr/>
          <p:nvPr/>
        </p:nvSpPr>
        <p:spPr>
          <a:xfrm>
            <a:off x="3195963" y="2309186"/>
            <a:ext cx="3950561" cy="700344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E5AE0-4A7B-4BEC-BB24-0F6C2E8A8ED8}"/>
              </a:ext>
            </a:extLst>
          </p:cNvPr>
          <p:cNvSpPr txBox="1"/>
          <p:nvPr/>
        </p:nvSpPr>
        <p:spPr>
          <a:xfrm>
            <a:off x="4419867" y="4210848"/>
            <a:ext cx="2974656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sklearn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문자열 입력을 허용하지 않는다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CA0DA94-2F2E-4E9B-BF2D-649356D41E8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394523" y="3931388"/>
            <a:ext cx="252371" cy="42757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02A66E-72B3-4D7A-86A9-63542AF65621}"/>
              </a:ext>
            </a:extLst>
          </p:cNvPr>
          <p:cNvSpPr txBox="1"/>
          <p:nvPr/>
        </p:nvSpPr>
        <p:spPr>
          <a:xfrm>
            <a:off x="7176514" y="5035989"/>
            <a:ext cx="3192665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결손값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결측치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/NaN/Null)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허용하지 않는다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D3794F5-9C61-4B91-B310-D6A49A3EB6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369179" y="3962397"/>
            <a:ext cx="469150" cy="122171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89EA23-AAEC-4EEC-AE2B-F4B77692D80B}"/>
              </a:ext>
            </a:extLst>
          </p:cNvPr>
          <p:cNvCxnSpPr/>
          <p:nvPr/>
        </p:nvCxnSpPr>
        <p:spPr>
          <a:xfrm>
            <a:off x="5234131" y="4508099"/>
            <a:ext cx="22078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5A655B-BCDF-4F6F-A08F-3676A49AE0F9}"/>
              </a:ext>
            </a:extLst>
          </p:cNvPr>
          <p:cNvCxnSpPr/>
          <p:nvPr/>
        </p:nvCxnSpPr>
        <p:spPr>
          <a:xfrm>
            <a:off x="7334027" y="5350782"/>
            <a:ext cx="29386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6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Cleaning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80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FB4CAF4-F224-4514-8756-D58041B98036}"/>
              </a:ext>
            </a:extLst>
          </p:cNvPr>
          <p:cNvSpPr/>
          <p:nvPr/>
        </p:nvSpPr>
        <p:spPr>
          <a:xfrm>
            <a:off x="6780238" y="5068675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5893303-3C14-44EA-A7E8-793648F2CF9B}"/>
              </a:ext>
            </a:extLst>
          </p:cNvPr>
          <p:cNvSpPr/>
          <p:nvPr/>
        </p:nvSpPr>
        <p:spPr>
          <a:xfrm>
            <a:off x="5796783" y="5612142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8350A8-9334-4882-A246-F7205BA115DC}"/>
              </a:ext>
            </a:extLst>
          </p:cNvPr>
          <p:cNvSpPr/>
          <p:nvPr/>
        </p:nvSpPr>
        <p:spPr>
          <a:xfrm>
            <a:off x="5707136" y="2028226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 : preprocessing -</a:t>
            </a:r>
            <a:r>
              <a:rPr lang="en-US" altLang="ko-KR" b="1" dirty="0">
                <a:latin typeface="맑은 고딕" panose="020B0503020000020004" pitchFamily="50" charset="-127"/>
              </a:rPr>
              <a:t> LabelEncoder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ACAC23-AE71-4F9B-8C81-8B084E18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65" y="1154244"/>
            <a:ext cx="5496692" cy="5553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14954D-3018-4DF8-95B2-1D88BFE2F75C}"/>
              </a:ext>
            </a:extLst>
          </p:cNvPr>
          <p:cNvSpPr/>
          <p:nvPr/>
        </p:nvSpPr>
        <p:spPr>
          <a:xfrm>
            <a:off x="6826233" y="3483561"/>
            <a:ext cx="4827449" cy="12766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7A1AAB-2F46-4E5E-840C-9EB8CEEC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1" y="1154244"/>
            <a:ext cx="6124545" cy="1893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0DAF3D6-C8D9-43C6-8187-540EC090417D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943896" y="1356169"/>
            <a:ext cx="540082" cy="80403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4CADE7-B08E-43D5-80DE-E7FB264F28CB}"/>
              </a:ext>
            </a:extLst>
          </p:cNvPr>
          <p:cNvSpPr txBox="1"/>
          <p:nvPr/>
        </p:nvSpPr>
        <p:spPr>
          <a:xfrm>
            <a:off x="319865" y="3296479"/>
            <a:ext cx="444941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transformer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계열들은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“fit() → transform()”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구현된다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CF23A-A2D9-4DA4-93F7-844188EAC4D0}"/>
              </a:ext>
            </a:extLst>
          </p:cNvPr>
          <p:cNvSpPr txBox="1"/>
          <p:nvPr/>
        </p:nvSpPr>
        <p:spPr>
          <a:xfrm>
            <a:off x="319864" y="3872890"/>
            <a:ext cx="5901740" cy="619400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숫자로 변형된 값의 원본을 확인하고 싶으면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“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inverse_transform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사용하면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encoder.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inverse_</a:t>
            </a: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transform(titanic_train['Sex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_encoded</a:t>
            </a: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'])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ADE8BC-9D76-455E-848A-099F37800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1" y="5267865"/>
            <a:ext cx="6124545" cy="1435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7D32578-4870-4E07-90D5-B1F353D02F50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10800000" flipV="1">
            <a:off x="5901568" y="5168270"/>
            <a:ext cx="878670" cy="44387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1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sklearn : preprocessing - OneHotEncoder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6195E-164D-4BCD-A110-56B04558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51" y="1319076"/>
            <a:ext cx="4968934" cy="1684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8F5926-E3A8-4B91-B697-A3B1247F0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381" y="2926504"/>
            <a:ext cx="3969622" cy="35752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0EFCCE-F9AE-4AD2-AA82-32B8EA9EAAE5}"/>
              </a:ext>
            </a:extLst>
          </p:cNvPr>
          <p:cNvSpPr/>
          <p:nvPr/>
        </p:nvSpPr>
        <p:spPr>
          <a:xfrm>
            <a:off x="7897905" y="4206951"/>
            <a:ext cx="3660098" cy="122290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E0089-95F0-4175-8C78-3B291C7EDD44}"/>
              </a:ext>
            </a:extLst>
          </p:cNvPr>
          <p:cNvSpPr/>
          <p:nvPr/>
        </p:nvSpPr>
        <p:spPr>
          <a:xfrm>
            <a:off x="7897905" y="2926504"/>
            <a:ext cx="3660098" cy="117168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4E480-20C6-4E3F-B4F9-51D975043DF6}"/>
              </a:ext>
            </a:extLst>
          </p:cNvPr>
          <p:cNvSpPr txBox="1"/>
          <p:nvPr/>
        </p:nvSpPr>
        <p:spPr>
          <a:xfrm>
            <a:off x="424366" y="3639615"/>
            <a:ext cx="83144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labels_raw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5D6768-9C90-4505-A0EF-CCE36DE913E7}"/>
              </a:ext>
            </a:extLst>
          </p:cNvPr>
          <p:cNvSpPr/>
          <p:nvPr/>
        </p:nvSpPr>
        <p:spPr>
          <a:xfrm>
            <a:off x="1550051" y="3467044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[1 0 0 0 1 1 1 1 0 0 0 0 1 1 0 0 1 1 0 0 1 1 0 1 0 0 1 1 0 1 1 0 0 1 1 1 1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1 0 0 0 0 1 0 0 1 1 0 1 0 1 1 0 0 1 1 0 1 0 1 1 0 1 1 1 1 0 1 0 1 1 0 1 1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… 0 1 1]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99E8-75B5-4246-846E-9AE6263C2EFA}"/>
              </a:ext>
            </a:extLst>
          </p:cNvPr>
          <p:cNvSpPr txBox="1"/>
          <p:nvPr/>
        </p:nvSpPr>
        <p:spPr>
          <a:xfrm>
            <a:off x="261662" y="4702527"/>
            <a:ext cx="115685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labels_reshape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ECDCD8-4E5D-4B90-B91A-98269C7ED310}"/>
              </a:ext>
            </a:extLst>
          </p:cNvPr>
          <p:cNvSpPr/>
          <p:nvPr/>
        </p:nvSpPr>
        <p:spPr>
          <a:xfrm>
            <a:off x="1550051" y="4529956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[[1]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[0]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[0]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AD5C1-546C-4865-AA17-64A42ACE76F3}"/>
              </a:ext>
            </a:extLst>
          </p:cNvPr>
          <p:cNvSpPr txBox="1"/>
          <p:nvPr/>
        </p:nvSpPr>
        <p:spPr>
          <a:xfrm>
            <a:off x="302539" y="5876327"/>
            <a:ext cx="107509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labels_onehot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A7CBB-71F3-44EC-B5F9-F2F38EE28975}"/>
              </a:ext>
            </a:extLst>
          </p:cNvPr>
          <p:cNvSpPr/>
          <p:nvPr/>
        </p:nvSpPr>
        <p:spPr>
          <a:xfrm>
            <a:off x="1550051" y="5703756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[[0. 1.]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[1. 0.]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[1. 0.]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...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66BCD5D-548B-4C20-BD6B-14C2C289A6A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034518" y="3003331"/>
            <a:ext cx="0" cy="4637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3">
            <a:extLst>
              <a:ext uri="{FF2B5EF4-FFF2-40B4-BE49-F238E27FC236}">
                <a16:creationId xmlns:a16="http://schemas.microsoft.com/office/drawing/2014/main" id="{595EBF62-429B-46D7-B154-2B683F4A0BC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034518" y="4256162"/>
            <a:ext cx="0" cy="2737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13">
            <a:extLst>
              <a:ext uri="{FF2B5EF4-FFF2-40B4-BE49-F238E27FC236}">
                <a16:creationId xmlns:a16="http://schemas.microsoft.com/office/drawing/2014/main" id="{3EAA3CBC-A04B-4899-A8B3-A4618B8CA01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34518" y="5319074"/>
            <a:ext cx="0" cy="3846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D365E04-B9FC-40E7-8AAB-E00D04B3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1909"/>
              </p:ext>
            </p:extLst>
          </p:nvPr>
        </p:nvGraphicFramePr>
        <p:xfrm>
          <a:off x="7555005" y="1319076"/>
          <a:ext cx="6858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197963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4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6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84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864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4655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B7C89F8-4628-426D-B4D1-E507EFDC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460"/>
              </p:ext>
            </p:extLst>
          </p:nvPr>
        </p:nvGraphicFramePr>
        <p:xfrm>
          <a:off x="8870704" y="1317063"/>
          <a:ext cx="6858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471230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13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596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97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5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373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8642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C7F746F-6023-4031-AF8E-98E22928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17119"/>
              </p:ext>
            </p:extLst>
          </p:nvPr>
        </p:nvGraphicFramePr>
        <p:xfrm>
          <a:off x="10186403" y="1317063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6638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556610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13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66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085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747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308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32182"/>
                  </a:ext>
                </a:extLst>
              </a:tr>
            </a:tbl>
          </a:graphicData>
        </a:graphic>
      </p:graphicFrame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3F7EC93-19C0-4AB1-8A6A-0F722407F29D}"/>
              </a:ext>
            </a:extLst>
          </p:cNvPr>
          <p:cNvSpPr/>
          <p:nvPr/>
        </p:nvSpPr>
        <p:spPr>
          <a:xfrm>
            <a:off x="8399929" y="1712259"/>
            <a:ext cx="304800" cy="4661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83FBE6C-2914-441D-9DC2-14386072D544}"/>
              </a:ext>
            </a:extLst>
          </p:cNvPr>
          <p:cNvSpPr/>
          <p:nvPr/>
        </p:nvSpPr>
        <p:spPr>
          <a:xfrm>
            <a:off x="9727954" y="1695038"/>
            <a:ext cx="304800" cy="4661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00A459-78F3-463B-8D5C-997E9823B150}"/>
              </a:ext>
            </a:extLst>
          </p:cNvPr>
          <p:cNvSpPr txBox="1"/>
          <p:nvPr/>
        </p:nvSpPr>
        <p:spPr>
          <a:xfrm>
            <a:off x="8711321" y="2508199"/>
            <a:ext cx="1004565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LabelEncoder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B6F9B-A2EE-4E80-A976-611BE21EDF41}"/>
              </a:ext>
            </a:extLst>
          </p:cNvPr>
          <p:cNvSpPr txBox="1"/>
          <p:nvPr/>
        </p:nvSpPr>
        <p:spPr>
          <a:xfrm>
            <a:off x="10294578" y="2508199"/>
            <a:ext cx="115524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OneHotEncoder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3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</a:t>
            </a:r>
            <a:r>
              <a:rPr lang="en-US" altLang="ko-KR" b="1" dirty="0">
                <a:latin typeface="맑은 고딕" panose="020B0503020000020004" pitchFamily="50" charset="-127"/>
              </a:rPr>
              <a:t>: get_dummies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9426F-9073-46A0-B978-D77C256A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90" y="1154244"/>
            <a:ext cx="3555595" cy="5486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F0F6CC-601B-46CB-874B-B7D23A9C65F7}"/>
              </a:ext>
            </a:extLst>
          </p:cNvPr>
          <p:cNvSpPr/>
          <p:nvPr/>
        </p:nvSpPr>
        <p:spPr>
          <a:xfrm>
            <a:off x="3352799" y="3429000"/>
            <a:ext cx="2563907" cy="273424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A5933-62B4-4027-A4DA-2FAD32BDAA3B}"/>
              </a:ext>
            </a:extLst>
          </p:cNvPr>
          <p:cNvSpPr txBox="1"/>
          <p:nvPr/>
        </p:nvSpPr>
        <p:spPr>
          <a:xfrm>
            <a:off x="6819276" y="3484629"/>
            <a:ext cx="112318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pandas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만세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!!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3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32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Scaler ???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73DFC-938A-4737-8EC2-428FEFAD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77" y="1220243"/>
            <a:ext cx="7135221" cy="51346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6A1BC-46D5-4550-A937-72C36F5FAFD8}"/>
              </a:ext>
            </a:extLst>
          </p:cNvPr>
          <p:cNvSpPr txBox="1"/>
          <p:nvPr/>
        </p:nvSpPr>
        <p:spPr>
          <a:xfrm>
            <a:off x="194874" y="6463469"/>
            <a:ext cx="394691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</a:rPr>
              <a:t>혼자 공부하는 머신러닝</a:t>
            </a:r>
            <a:r>
              <a:rPr lang="en-US" altLang="ko-KR" sz="1200" dirty="0">
                <a:latin typeface="맑은 고딕" panose="020B0503020000020004" pitchFamily="50" charset="-127"/>
              </a:rPr>
              <a:t>+</a:t>
            </a:r>
            <a:r>
              <a:rPr lang="ko-KR" altLang="en-US" sz="1200" dirty="0">
                <a:latin typeface="맑은 고딕" panose="020B0503020000020004" pitchFamily="50" charset="-127"/>
              </a:rPr>
              <a:t>딥러닝 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한빛미디어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AAC74B-7635-4C2C-A349-7C272EF54111}"/>
              </a:ext>
            </a:extLst>
          </p:cNvPr>
          <p:cNvSpPr/>
          <p:nvPr/>
        </p:nvSpPr>
        <p:spPr>
          <a:xfrm>
            <a:off x="4710954" y="5603420"/>
            <a:ext cx="224117" cy="1972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C16DF-9586-4561-BB00-DA5E2DD4BD6F}"/>
              </a:ext>
            </a:extLst>
          </p:cNvPr>
          <p:cNvSpPr txBox="1"/>
          <p:nvPr/>
        </p:nvSpPr>
        <p:spPr>
          <a:xfrm>
            <a:off x="6448648" y="5603420"/>
            <a:ext cx="4117597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왼쪽에 있는 아이들과 상당히 떨어져 있는 것으로 보이지만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 간격을 보면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length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보다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weight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차이가 훨씬 크다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98C7E2D-B55E-4561-A414-28A0E9E4CFB7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rot="16200000" flipH="1">
            <a:off x="5579592" y="5044064"/>
            <a:ext cx="112476" cy="162563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2E513A0-4261-412B-B890-9D7F1EE783D9}"/>
              </a:ext>
            </a:extLst>
          </p:cNvPr>
          <p:cNvSpPr/>
          <p:nvPr/>
        </p:nvSpPr>
        <p:spPr>
          <a:xfrm>
            <a:off x="2855880" y="1710837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8E621B-CEA2-46AE-B1FA-8E2C2A5A23EE}"/>
              </a:ext>
            </a:extLst>
          </p:cNvPr>
          <p:cNvSpPr/>
          <p:nvPr/>
        </p:nvSpPr>
        <p:spPr>
          <a:xfrm>
            <a:off x="1956894" y="2442128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6A1BC-46D5-4550-A937-72C36F5FAFD8}"/>
              </a:ext>
            </a:extLst>
          </p:cNvPr>
          <p:cNvSpPr txBox="1"/>
          <p:nvPr/>
        </p:nvSpPr>
        <p:spPr>
          <a:xfrm>
            <a:off x="194874" y="6463469"/>
            <a:ext cx="46288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https://mkjjo.github.io/python/2019/01/10/scaler.html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6E278-BAF0-404F-9D2E-7AE2A370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79" y="3650490"/>
            <a:ext cx="6925642" cy="212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8EC7C-EA9B-4A81-9CCD-E0673950D72D}"/>
              </a:ext>
            </a:extLst>
          </p:cNvPr>
          <p:cNvSpPr txBox="1"/>
          <p:nvPr/>
        </p:nvSpPr>
        <p:spPr>
          <a:xfrm>
            <a:off x="657075" y="1289246"/>
            <a:ext cx="9253618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스케일링을 통해 다차원의 값들을 비교 분석하기 쉽게 만들어주며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자료의 오버 플로우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(overflow)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언더 플로우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(underflow)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방지 하고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독립 변수의 공분산 행렬의 조건수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(condition number)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감소시켜 최적화 과정에서의 안정성 및 수렴 속도를 향상 시킨다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46B87-F7A0-4CB9-8C1E-6C6D1875B936}"/>
              </a:ext>
            </a:extLst>
          </p:cNvPr>
          <p:cNvSpPr txBox="1"/>
          <p:nvPr/>
        </p:nvSpPr>
        <p:spPr>
          <a:xfrm>
            <a:off x="1838176" y="2331618"/>
            <a:ext cx="9508496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argument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에서의 작은 변화의 비율에 대해 함수가 얼마나 변화할 수 있는지 에 대한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argument measure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조건수가 크면 약간의 오차만 있어도 해가 전혀 다른 값을 가진다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 조건수가 크면 회귀분석을 사용한 예측 값도 오차가 커지게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E9A076-F694-476B-B2B3-A7F0701BF276}"/>
              </a:ext>
            </a:extLst>
          </p:cNvPr>
          <p:cNvCxnSpPr/>
          <p:nvPr/>
        </p:nvCxnSpPr>
        <p:spPr>
          <a:xfrm>
            <a:off x="2589611" y="1908646"/>
            <a:ext cx="16587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D75CB35-4EFB-4232-AED4-B001EC699B93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rot="5400000">
            <a:off x="2245122" y="1726584"/>
            <a:ext cx="532101" cy="89898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08C29531-ACE4-471A-93F2-E61B23142818}"/>
              </a:ext>
            </a:extLst>
          </p:cNvPr>
          <p:cNvSpPr/>
          <p:nvPr/>
        </p:nvSpPr>
        <p:spPr>
          <a:xfrm>
            <a:off x="7746024" y="4255475"/>
            <a:ext cx="118696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98552-FFE3-48D9-9DBC-B114CC90AB9C}"/>
              </a:ext>
            </a:extLst>
          </p:cNvPr>
          <p:cNvSpPr txBox="1"/>
          <p:nvPr/>
        </p:nvSpPr>
        <p:spPr>
          <a:xfrm>
            <a:off x="7965953" y="4564557"/>
            <a:ext cx="1592868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아웃라이어의 영향 큼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7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6E8C1C-2B64-4FB7-AECF-5B4396A8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" y="452763"/>
            <a:ext cx="8408070" cy="56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194874" y="6463469"/>
            <a:ext cx="10597388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https://www.researchgate.net/figure/Examples-of-real-life-problems-in-the-context-of-supervised-and-unsupervised-learning_fig8_319093376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AF6D75-9CDA-4D7F-B811-BD3B1F72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633" y="130296"/>
            <a:ext cx="2689241" cy="6353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EE5CF-1DF6-492B-A630-C7F3F3C120FB}"/>
              </a:ext>
            </a:extLst>
          </p:cNvPr>
          <p:cNvSpPr txBox="1"/>
          <p:nvPr/>
        </p:nvSpPr>
        <p:spPr>
          <a:xfrm>
            <a:off x="194874" y="6151853"/>
            <a:ext cx="762766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6"/>
              </a:rPr>
              <a:t>https://www.linkedin.com/pulse/machine-learning-business-intelligence-ibrahim-devops-engineer/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70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: describe &amp; matplot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7F80C-C75C-4E42-8344-271A619F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03" y="1107829"/>
            <a:ext cx="4836651" cy="5635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31B01B-FB0A-4888-9D10-E083AB94DFF5}"/>
              </a:ext>
            </a:extLst>
          </p:cNvPr>
          <p:cNvSpPr/>
          <p:nvPr/>
        </p:nvSpPr>
        <p:spPr>
          <a:xfrm>
            <a:off x="1506414" y="1107829"/>
            <a:ext cx="4585039" cy="77153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9D513-0D09-4929-993A-FC739DA7CE72}"/>
              </a:ext>
            </a:extLst>
          </p:cNvPr>
          <p:cNvSpPr/>
          <p:nvPr/>
        </p:nvSpPr>
        <p:spPr>
          <a:xfrm>
            <a:off x="1506414" y="4663208"/>
            <a:ext cx="4585039" cy="27806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CF5F0-C498-4DE1-AB93-1F5C4D9E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03" y="1107829"/>
            <a:ext cx="3905795" cy="4658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667A47-1397-45A5-838F-A2087FE5C5F3}"/>
              </a:ext>
            </a:extLst>
          </p:cNvPr>
          <p:cNvSpPr/>
          <p:nvPr/>
        </p:nvSpPr>
        <p:spPr>
          <a:xfrm>
            <a:off x="7347438" y="1107829"/>
            <a:ext cx="3558960" cy="33491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0FA82-909F-4234-B987-AFDD4D3FDE48}"/>
              </a:ext>
            </a:extLst>
          </p:cNvPr>
          <p:cNvSpPr/>
          <p:nvPr/>
        </p:nvSpPr>
        <p:spPr>
          <a:xfrm>
            <a:off x="7347438" y="2481063"/>
            <a:ext cx="3558960" cy="92155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1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StandardScaler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F32C3-07BC-45E9-B684-C5DF045E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7" y="1097589"/>
            <a:ext cx="5568334" cy="5655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869D-B0B6-49D3-9F3B-B6F5FE12BD07}"/>
              </a:ext>
            </a:extLst>
          </p:cNvPr>
          <p:cNvSpPr/>
          <p:nvPr/>
        </p:nvSpPr>
        <p:spPr>
          <a:xfrm>
            <a:off x="718040" y="3071801"/>
            <a:ext cx="5250391" cy="9814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350D4E-091B-480B-87B6-EA2F63A5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66" y="1097589"/>
            <a:ext cx="5254830" cy="5655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C69D7-4B71-44F0-9BEB-005F85484D56}"/>
              </a:ext>
            </a:extLst>
          </p:cNvPr>
          <p:cNvSpPr/>
          <p:nvPr/>
        </p:nvSpPr>
        <p:spPr>
          <a:xfrm>
            <a:off x="6690949" y="1527865"/>
            <a:ext cx="4973348" cy="4591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5A3F86-64D8-40F4-BCDF-A734E4437EE9}"/>
              </a:ext>
            </a:extLst>
          </p:cNvPr>
          <p:cNvSpPr/>
          <p:nvPr/>
        </p:nvSpPr>
        <p:spPr>
          <a:xfrm>
            <a:off x="6690949" y="4537766"/>
            <a:ext cx="4973348" cy="13095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4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MinMaxScaler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F8684-B386-4A74-912A-8FBE4B4F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5" y="1140637"/>
            <a:ext cx="5463318" cy="5533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AAE94C-92BC-459D-95FF-2BB5240A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69" y="1140636"/>
            <a:ext cx="4992737" cy="5533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717D5E-BC32-4CB1-A0E9-7E5C1A7A40E9}"/>
              </a:ext>
            </a:extLst>
          </p:cNvPr>
          <p:cNvSpPr/>
          <p:nvPr/>
        </p:nvSpPr>
        <p:spPr>
          <a:xfrm>
            <a:off x="949569" y="3071801"/>
            <a:ext cx="5141952" cy="9814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677011-4F5D-416C-9539-31343C2EA979}"/>
              </a:ext>
            </a:extLst>
          </p:cNvPr>
          <p:cNvSpPr/>
          <p:nvPr/>
        </p:nvSpPr>
        <p:spPr>
          <a:xfrm>
            <a:off x="6690949" y="1527865"/>
            <a:ext cx="4763257" cy="51195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0199C-AB44-4586-A7C4-D5E8022C02D1}"/>
              </a:ext>
            </a:extLst>
          </p:cNvPr>
          <p:cNvSpPr/>
          <p:nvPr/>
        </p:nvSpPr>
        <p:spPr>
          <a:xfrm>
            <a:off x="6690949" y="4546558"/>
            <a:ext cx="4763257" cy="13094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6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Standard vs MinMaxScaler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2629A-24D6-462C-A472-CC82EF91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474" y="4426049"/>
            <a:ext cx="2512351" cy="72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0E11-0A39-4E83-A918-8AA2A0C0F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9846" y="4166932"/>
            <a:ext cx="2593680" cy="587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465A27-B96C-4924-A6C6-EF1D54E16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1175" y="4879792"/>
            <a:ext cx="2512351" cy="651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61C3DB-6FE4-451A-830F-1146EB4CB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825" y="1245947"/>
            <a:ext cx="6610350" cy="475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7E00E2-26B0-4636-8F5A-C266A434D701}"/>
              </a:ext>
            </a:extLst>
          </p:cNvPr>
          <p:cNvSpPr txBox="1"/>
          <p:nvPr/>
        </p:nvSpPr>
        <p:spPr>
          <a:xfrm>
            <a:off x="278474" y="3162012"/>
            <a:ext cx="3277623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표준화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(Standardization)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가우시안 정규 분포로 변환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평균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분산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00C5A-5337-49C1-9344-EC4BF96CAA1B}"/>
              </a:ext>
            </a:extLst>
          </p:cNvPr>
          <p:cNvSpPr txBox="1"/>
          <p:nvPr/>
        </p:nvSpPr>
        <p:spPr>
          <a:xfrm>
            <a:off x="342951" y="5620153"/>
            <a:ext cx="2101019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mean(x) :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피처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x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평균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stdev(x) :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피처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x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표준편차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9F93-3447-4CB5-AD3B-A6081D5BE9FE}"/>
              </a:ext>
            </a:extLst>
          </p:cNvPr>
          <p:cNvSpPr txBox="1"/>
          <p:nvPr/>
        </p:nvSpPr>
        <p:spPr>
          <a:xfrm>
            <a:off x="8563752" y="3165838"/>
            <a:ext cx="2969847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정규화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각 피처의 크기를 통일하기 위해 변환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6D566-A551-49F6-BC26-21E96F99A898}"/>
              </a:ext>
            </a:extLst>
          </p:cNvPr>
          <p:cNvSpPr txBox="1"/>
          <p:nvPr/>
        </p:nvSpPr>
        <p:spPr>
          <a:xfrm>
            <a:off x="9606840" y="5702055"/>
            <a:ext cx="2386354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sklearn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normalization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선형대수의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normalization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적용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98F01F-1747-4AE0-9A08-0C281CCB2A8E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p124</a:t>
            </a:r>
          </a:p>
        </p:txBody>
      </p:sp>
    </p:spTree>
    <p:extLst>
      <p:ext uri="{BB962C8B-B14F-4D97-AF65-F5344CB8AC3E}">
        <p14:creationId xmlns:p14="http://schemas.microsoft.com/office/powerpoint/2010/main" val="128620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Train/Test Split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5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train_test_split()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8F6045-702B-4897-A6EB-1C3AF09CA0FC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CED0BE-63A0-44C2-B54E-A5BD57C4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89" y="1167804"/>
            <a:ext cx="7187222" cy="22572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842B6E-38C3-45B0-86B2-102A4AB4C25D}"/>
              </a:ext>
            </a:extLst>
          </p:cNvPr>
          <p:cNvSpPr/>
          <p:nvPr/>
        </p:nvSpPr>
        <p:spPr>
          <a:xfrm>
            <a:off x="2804745" y="2331609"/>
            <a:ext cx="6884865" cy="52902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BC0C05-092D-4A52-90F3-00E5584C250E}"/>
              </a:ext>
            </a:extLst>
          </p:cNvPr>
          <p:cNvSpPr/>
          <p:nvPr/>
        </p:nvSpPr>
        <p:spPr>
          <a:xfrm>
            <a:off x="2864828" y="3877752"/>
            <a:ext cx="7957038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train_test_split(                                                                                        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538CC5-D12A-481D-907F-0A23AD42FA5A}"/>
              </a:ext>
            </a:extLst>
          </p:cNvPr>
          <p:cNvSpPr/>
          <p:nvPr/>
        </p:nvSpPr>
        <p:spPr>
          <a:xfrm>
            <a:off x="4515651" y="3909736"/>
            <a:ext cx="71937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F834B6-AF84-47F9-A002-C9136478E3EE}"/>
              </a:ext>
            </a:extLst>
          </p:cNvPr>
          <p:cNvSpPr/>
          <p:nvPr/>
        </p:nvSpPr>
        <p:spPr>
          <a:xfrm>
            <a:off x="5311398" y="39097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en-US" altLang="ko-KR" sz="14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E58A8C-8372-4A0A-96F8-5A4F6C60FA23}"/>
              </a:ext>
            </a:extLst>
          </p:cNvPr>
          <p:cNvSpPr/>
          <p:nvPr/>
        </p:nvSpPr>
        <p:spPr>
          <a:xfrm>
            <a:off x="6345257" y="39097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train_size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29EEF2-FFB7-4AC3-996C-745A69498808}"/>
              </a:ext>
            </a:extLst>
          </p:cNvPr>
          <p:cNvSpPr/>
          <p:nvPr/>
        </p:nvSpPr>
        <p:spPr>
          <a:xfrm>
            <a:off x="7379116" y="3909736"/>
            <a:ext cx="1401850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64E869-9F71-40DB-9F86-D34C0B859630}"/>
              </a:ext>
            </a:extLst>
          </p:cNvPr>
          <p:cNvSpPr/>
          <p:nvPr/>
        </p:nvSpPr>
        <p:spPr>
          <a:xfrm>
            <a:off x="8857342" y="3909736"/>
            <a:ext cx="791308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shuffle,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05F9FB-B888-4A03-81B1-2D20BBE18935}"/>
              </a:ext>
            </a:extLst>
          </p:cNvPr>
          <p:cNvSpPr/>
          <p:nvPr/>
        </p:nvSpPr>
        <p:spPr>
          <a:xfrm>
            <a:off x="9725025" y="3909736"/>
            <a:ext cx="791308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E4388-5540-40E2-9364-5FE962CFC9EC}"/>
              </a:ext>
            </a:extLst>
          </p:cNvPr>
          <p:cNvSpPr txBox="1"/>
          <p:nvPr/>
        </p:nvSpPr>
        <p:spPr>
          <a:xfrm>
            <a:off x="5151308" y="3461993"/>
            <a:ext cx="546892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분할시킬 데이터를 입력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(Python list,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Numpy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array, Pandas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dataframe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..)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9176D81-6405-4EF8-A45E-0B21CADF8C1B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4863510" y="3621939"/>
            <a:ext cx="299625" cy="27597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498A44-CA7B-4FA2-8974-89B13AF0B5EE}"/>
              </a:ext>
            </a:extLst>
          </p:cNvPr>
          <p:cNvSpPr txBox="1"/>
          <p:nvPr/>
        </p:nvSpPr>
        <p:spPr>
          <a:xfrm>
            <a:off x="1090298" y="4279310"/>
            <a:ext cx="4377283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테스트 데이터셋의 비율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(float)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이나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갯수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(int) (default = 0.25)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A136-CF3F-4AB8-BB94-93643EE81C44}"/>
              </a:ext>
            </a:extLst>
          </p:cNvPr>
          <p:cNvSpPr txBox="1"/>
          <p:nvPr/>
        </p:nvSpPr>
        <p:spPr>
          <a:xfrm>
            <a:off x="856901" y="4611617"/>
            <a:ext cx="539038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학습 데이터셋의 비율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(float)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이나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갯수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(int) (default =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test_size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나머지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786831C-DC4A-4B0B-9368-0AE9BAF7B2E8}"/>
              </a:ext>
            </a:extLst>
          </p:cNvPr>
          <p:cNvCxnSpPr>
            <a:cxnSpLocks/>
            <a:stCxn id="10" idx="2"/>
            <a:endCxn id="20" idx="3"/>
          </p:cNvCxnSpPr>
          <p:nvPr/>
        </p:nvCxnSpPr>
        <p:spPr>
          <a:xfrm rot="5400000">
            <a:off x="5514218" y="4151505"/>
            <a:ext cx="229287" cy="322559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F197645-5BB9-468F-8190-3202F9D4A03A}"/>
              </a:ext>
            </a:extLst>
          </p:cNvPr>
          <p:cNvCxnSpPr>
            <a:cxnSpLocks/>
            <a:stCxn id="11" idx="2"/>
            <a:endCxn id="21" idx="3"/>
          </p:cNvCxnSpPr>
          <p:nvPr/>
        </p:nvCxnSpPr>
        <p:spPr>
          <a:xfrm rot="5400000">
            <a:off x="6254844" y="4190580"/>
            <a:ext cx="561594" cy="576717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B5007C-1E2A-431E-B3C2-C080510C6F94}"/>
              </a:ext>
            </a:extLst>
          </p:cNvPr>
          <p:cNvSpPr txBox="1"/>
          <p:nvPr/>
        </p:nvSpPr>
        <p:spPr>
          <a:xfrm>
            <a:off x="1460312" y="5009269"/>
            <a:ext cx="584242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분할시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셔플이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이루어지는데 이를 위한 시드값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RandomState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입력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7C0A8AB-D27C-4B00-9738-371B89298263}"/>
              </a:ext>
            </a:extLst>
          </p:cNvPr>
          <p:cNvCxnSpPr>
            <a:cxnSpLocks/>
            <a:stCxn id="12" idx="2"/>
            <a:endCxn id="28" idx="3"/>
          </p:cNvCxnSpPr>
          <p:nvPr/>
        </p:nvCxnSpPr>
        <p:spPr>
          <a:xfrm rot="5400000">
            <a:off x="7211768" y="4289114"/>
            <a:ext cx="959246" cy="77730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B547BF-FE36-4B34-8BF9-91F6C8593C5E}"/>
              </a:ext>
            </a:extLst>
          </p:cNvPr>
          <p:cNvSpPr txBox="1"/>
          <p:nvPr/>
        </p:nvSpPr>
        <p:spPr>
          <a:xfrm>
            <a:off x="5892645" y="5346057"/>
            <a:ext cx="230780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셔플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여부설정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(default = True)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C3CD35CA-CEF8-4F66-A577-CA0D360292E5}"/>
              </a:ext>
            </a:extLst>
          </p:cNvPr>
          <p:cNvCxnSpPr>
            <a:cxnSpLocks/>
            <a:stCxn id="13" idx="2"/>
            <a:endCxn id="32" idx="3"/>
          </p:cNvCxnSpPr>
          <p:nvPr/>
        </p:nvCxnSpPr>
        <p:spPr>
          <a:xfrm rot="5400000">
            <a:off x="8078707" y="4319886"/>
            <a:ext cx="1296034" cy="105254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EB6DC8-CA5F-4F5F-AD64-CDA21C7DB61E}"/>
              </a:ext>
            </a:extLst>
          </p:cNvPr>
          <p:cNvSpPr txBox="1"/>
          <p:nvPr/>
        </p:nvSpPr>
        <p:spPr>
          <a:xfrm>
            <a:off x="1428898" y="5675881"/>
            <a:ext cx="7873433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지정한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Data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비율을 유지한다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예를 들어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Label Set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Y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75%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이루어진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Binary Set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stratify=Y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설정하면 나누어진 데이터셋들도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각각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25%, 75%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유지한 채 분할된다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4B55336-94B6-4454-8992-894877098EA6}"/>
              </a:ext>
            </a:extLst>
          </p:cNvPr>
          <p:cNvCxnSpPr>
            <a:cxnSpLocks/>
            <a:stCxn id="14" idx="2"/>
            <a:endCxn id="36" idx="3"/>
          </p:cNvCxnSpPr>
          <p:nvPr/>
        </p:nvCxnSpPr>
        <p:spPr>
          <a:xfrm rot="5400000">
            <a:off x="8817785" y="4682687"/>
            <a:ext cx="1787440" cy="81834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12DBD-91BC-49B8-BC36-ED7E9630FC1D}"/>
              </a:ext>
            </a:extLst>
          </p:cNvPr>
          <p:cNvSpPr txBox="1"/>
          <p:nvPr/>
        </p:nvSpPr>
        <p:spPr>
          <a:xfrm>
            <a:off x="194874" y="6463469"/>
            <a:ext cx="614424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http://blog.naver.com/PostView.nhn?blogId=siniphia&amp;logNo=221396370872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3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24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 Algorithm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331039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https://deepinsight.tistory.com/135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C19A5E6-1D5E-4DA8-B01C-A88F7C57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121754"/>
            <a:ext cx="4543425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1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5524589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https://scikit-learn.org/stable/auto_examples/tree/plot_iris_dtc.html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FE5FAB-8726-4417-B982-079719050D4C}"/>
              </a:ext>
            </a:extLst>
          </p:cNvPr>
          <p:cNvSpPr/>
          <p:nvPr/>
        </p:nvSpPr>
        <p:spPr>
          <a:xfrm>
            <a:off x="778963" y="3323490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15B74A3-0637-48C8-83B5-6288E352D2B7}"/>
              </a:ext>
            </a:extLst>
          </p:cNvPr>
          <p:cNvSpPr/>
          <p:nvPr/>
        </p:nvSpPr>
        <p:spPr>
          <a:xfrm>
            <a:off x="3234948" y="1600201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kNN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(k-Nearest Neighbors)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91B40-0541-419E-ACC9-1C0EBE910252}"/>
              </a:ext>
            </a:extLst>
          </p:cNvPr>
          <p:cNvSpPr txBox="1"/>
          <p:nvPr/>
        </p:nvSpPr>
        <p:spPr>
          <a:xfrm>
            <a:off x="5367768" y="1147446"/>
            <a:ext cx="5486562" cy="1434047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알려진 범주로 알려지지 않은 범주 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해석 용이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기존의 범주가 존재해야 함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결측치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(NA)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및 이상치 전처리 중요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특징을 갖는 데이터 셋은 부적합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유클리드 거리 계산식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(Euclidean distance)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가장 유사한 범주를 가장 가까운 거리를 통해 선택</a:t>
            </a:r>
            <a:endParaRPr lang="en-US" altLang="ko-KR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적용 분야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개인별 영화 추천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비디오에서 얼굴 또는 글자 인식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유전자 데이터 패턴 식별</a:t>
            </a:r>
            <a:endParaRPr lang="en-US" altLang="ko-KR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AAFE4D-7A74-4B6A-A319-6D141287228F}"/>
              </a:ext>
            </a:extLst>
          </p:cNvPr>
          <p:cNvSpPr/>
          <p:nvPr/>
        </p:nvSpPr>
        <p:spPr>
          <a:xfrm>
            <a:off x="3234948" y="3328224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NB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(Naive Bayes)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E7D37-45FB-4635-9F46-88E27F970C43}"/>
              </a:ext>
            </a:extLst>
          </p:cNvPr>
          <p:cNvSpPr txBox="1"/>
          <p:nvPr/>
        </p:nvSpPr>
        <p:spPr>
          <a:xfrm>
            <a:off x="5367768" y="2916313"/>
            <a:ext cx="5678922" cy="1434047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통계적 분류기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주어진 데이터가 특정 클래스에 속하는지를 확률을 통해서 예측 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조건부 확률 이용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P(B|A) 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베이즈 확률 정리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(Bayes' theorem)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적용한 기계학습 방법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사전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사후 확률 사이의 관계를 나타낸 이론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특정 영역에서는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DT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kNN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분류기보다 성능이 우수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텍스트 데이터처럼 희소한 고차원인 경우 높은 정확도와 속도 제공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적용 분야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스팸 메일 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 유무 예측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 네트워크 상 침입자 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악성코드 유무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A6420-8DE0-4840-A251-1C27151D4082}"/>
              </a:ext>
            </a:extLst>
          </p:cNvPr>
          <p:cNvSpPr/>
          <p:nvPr/>
        </p:nvSpPr>
        <p:spPr>
          <a:xfrm>
            <a:off x="3234948" y="5342990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SVM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(Support Vector Machine)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3A466-36F6-4AF0-80AC-8D9579D37A95}"/>
              </a:ext>
            </a:extLst>
          </p:cNvPr>
          <p:cNvSpPr txBox="1"/>
          <p:nvPr/>
        </p:nvSpPr>
        <p:spPr>
          <a:xfrm>
            <a:off x="5367768" y="4773732"/>
            <a:ext cx="5690143" cy="1676421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SVM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알고리즘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가상의 직선을 중심으로 거리를 계산하여 최대의 직사각형 형태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(Margin)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영역을 넓힌다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즉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Margin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최대로 만드는 알고리즘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이진분류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두 범주를 직선으로 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선형분리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- 2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집합을 직선으로 분리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kNN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선형회귀 모델링 기법이 적용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=&gt;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분류와 수치 예측 가능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비선형 분류를 위해서 데이터의 차원을 고차원으로 변경하여 직선으로 분리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(Kernel Trick) 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비선형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(Non-Linear)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관계를 선형으로 변환하는 역할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트릭에 사용되는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함수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종류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linear(Gaussian), polynomial radial, sigmoid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561154-0CF9-4FE3-8CEC-A4050B496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01661" y="1899140"/>
            <a:ext cx="633287" cy="1723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F2CA8A3-DDB0-47EB-80A8-BC87F559EB63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601661" y="3622429"/>
            <a:ext cx="633287" cy="2019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E315F0D-018F-49F4-AD80-E41D0E5307B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601661" y="3622429"/>
            <a:ext cx="633287" cy="47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7362DFE5-8C5A-4FD9-8183-2FD3092E4AA9}"/>
              </a:ext>
            </a:extLst>
          </p:cNvPr>
          <p:cNvSpPr/>
          <p:nvPr/>
        </p:nvSpPr>
        <p:spPr>
          <a:xfrm>
            <a:off x="5137193" y="1233761"/>
            <a:ext cx="189098" cy="1324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82B2402A-AB0C-4484-B490-C6319214A25F}"/>
              </a:ext>
            </a:extLst>
          </p:cNvPr>
          <p:cNvSpPr/>
          <p:nvPr/>
        </p:nvSpPr>
        <p:spPr>
          <a:xfrm>
            <a:off x="5137193" y="4902500"/>
            <a:ext cx="189098" cy="145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7A1C612A-90BF-40F2-9AC1-6D376567ADBD}"/>
              </a:ext>
            </a:extLst>
          </p:cNvPr>
          <p:cNvSpPr/>
          <p:nvPr/>
        </p:nvSpPr>
        <p:spPr>
          <a:xfrm>
            <a:off x="5137193" y="2962726"/>
            <a:ext cx="189098" cy="1324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9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Decision Tree Learning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410811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https://ko.wikipedia.org/wiki/</a:t>
            </a:r>
            <a:r>
              <a:rPr lang="ko-KR" altLang="en-US" sz="1200" dirty="0">
                <a:latin typeface="맑은 고딕" panose="020B0503020000020004" pitchFamily="50" charset="-127"/>
              </a:rPr>
              <a:t>결정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 dirty="0">
                <a:latin typeface="맑은 고딕" panose="020B0503020000020004" pitchFamily="50" charset="-127"/>
              </a:rPr>
              <a:t>트리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 dirty="0">
                <a:latin typeface="맑은 고딕" panose="020B0503020000020004" pitchFamily="50" charset="-127"/>
              </a:rPr>
              <a:t>학습법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C66229-CC90-4871-89A4-EC8905C8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26" y="3429000"/>
            <a:ext cx="3333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FD28A-F531-4D46-A315-62165B61B434}"/>
              </a:ext>
            </a:extLst>
          </p:cNvPr>
          <p:cNvSpPr txBox="1"/>
          <p:nvPr/>
        </p:nvSpPr>
        <p:spPr>
          <a:xfrm>
            <a:off x="404109" y="1501028"/>
            <a:ext cx="8275787" cy="3204723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어떤 항목에 대한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관측값과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목표값을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연결시켜주는 예측 모델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트리 모델 중 목표 변수가 유한한 수의 값을 가지는 것을 분류 트리라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트리 구조에서 잎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리프 노드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클래스 라벨을 나타내고 가지는 클래스 라벨과 관련 있는 특징들의 논리곱을 나타낸다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결정 트리 중 목표 변수가 연속하는 값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일반적으로 실수를 가지는 것은 회귀 트리라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의사 결정 분석에서 결정 트리는 시각적이고 명시적인 방법으로 의사 결정 과정과 결정된 의사를 보여주는데 사용된다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마이닝 분야에서 결정 트리는 결정된 의사보다는 자료 자체를 표현하는데 사용된다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마이닝의 결과로서의 분류 트리는 의사 결정 분석의 입력 값으로 사용될 수 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82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8360444" y="3244334"/>
            <a:ext cx="2642262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hlinkClick r:id="rId3"/>
              </a:rPr>
              <a:t>https://scikit-learn.org/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065BD-C297-43B3-ABF8-52A4BFC6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55" y="93855"/>
            <a:ext cx="6954132" cy="66702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BCBE09-8C67-4BE7-A8F6-89DC7B6950C3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p87</a:t>
            </a:r>
          </a:p>
        </p:txBody>
      </p:sp>
    </p:spTree>
    <p:extLst>
      <p:ext uri="{BB962C8B-B14F-4D97-AF65-F5344CB8AC3E}">
        <p14:creationId xmlns:p14="http://schemas.microsoft.com/office/powerpoint/2010/main" val="401741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Decision Tree Learning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08EB81-D1D1-4DD2-B107-5D5A4E3C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2" y="1154244"/>
            <a:ext cx="7194945" cy="2184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58A87F-EC21-4EEC-BA8B-565FB299F855}"/>
              </a:ext>
            </a:extLst>
          </p:cNvPr>
          <p:cNvSpPr/>
          <p:nvPr/>
        </p:nvSpPr>
        <p:spPr>
          <a:xfrm>
            <a:off x="623219" y="2246403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9BDF2-493D-4CB3-A7F3-681AEE0C4E6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E5DE5-9D99-4B93-B996-45E887AB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13" y="3082812"/>
            <a:ext cx="7194945" cy="35555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F5722-464B-44A6-914D-5126F874E679}"/>
              </a:ext>
            </a:extLst>
          </p:cNvPr>
          <p:cNvSpPr/>
          <p:nvPr/>
        </p:nvSpPr>
        <p:spPr>
          <a:xfrm>
            <a:off x="4992998" y="4710647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AB356-35C7-4D80-B0AE-903A56F1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" y="1171886"/>
            <a:ext cx="7218459" cy="21779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KNeighborsClassifier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58A87F-EC21-4EEC-BA8B-565FB299F855}"/>
              </a:ext>
            </a:extLst>
          </p:cNvPr>
          <p:cNvSpPr/>
          <p:nvPr/>
        </p:nvSpPr>
        <p:spPr>
          <a:xfrm>
            <a:off x="623219" y="2246403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90730-7B90-4BA5-BDE1-60858E36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14" y="3042138"/>
            <a:ext cx="7201452" cy="3643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F5722-464B-44A6-914D-5126F874E679}"/>
              </a:ext>
            </a:extLst>
          </p:cNvPr>
          <p:cNvSpPr/>
          <p:nvPr/>
        </p:nvSpPr>
        <p:spPr>
          <a:xfrm>
            <a:off x="4992998" y="4710647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FEDC92-A3C8-4D4B-869D-531FDF681197}"/>
              </a:ext>
            </a:extLst>
          </p:cNvPr>
          <p:cNvSpPr/>
          <p:nvPr/>
        </p:nvSpPr>
        <p:spPr>
          <a:xfrm>
            <a:off x="4681306" y="6372854"/>
            <a:ext cx="1534855" cy="275207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5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</a:rPr>
              <a:t>Validate / Tuning</a:t>
            </a:r>
          </a:p>
        </p:txBody>
      </p:sp>
    </p:spTree>
    <p:extLst>
      <p:ext uri="{BB962C8B-B14F-4D97-AF65-F5344CB8AC3E}">
        <p14:creationId xmlns:p14="http://schemas.microsoft.com/office/powerpoint/2010/main" val="289780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B00489-816A-436B-85FF-1391D15B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8" y="1299780"/>
            <a:ext cx="6013268" cy="441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KFold()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C892A-224D-4B91-9999-B7B6207BA3B8}"/>
              </a:ext>
            </a:extLst>
          </p:cNvPr>
          <p:cNvSpPr/>
          <p:nvPr/>
        </p:nvSpPr>
        <p:spPr>
          <a:xfrm>
            <a:off x="6330462" y="2313411"/>
            <a:ext cx="5680194" cy="48254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E031-5FE5-483C-9529-0FB4EABCDD83}"/>
              </a:ext>
            </a:extLst>
          </p:cNvPr>
          <p:cNvSpPr txBox="1"/>
          <p:nvPr/>
        </p:nvSpPr>
        <p:spPr>
          <a:xfrm>
            <a:off x="1036510" y="4763187"/>
            <a:ext cx="3093279" cy="619400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index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값에서 보이는 것과 같이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KFold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그냥 순서대로 잘라내서 분할해준다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8540B-822E-454B-9A4B-F606617CBF10}"/>
              </a:ext>
            </a:extLst>
          </p:cNvPr>
          <p:cNvSpPr txBox="1"/>
          <p:nvPr/>
        </p:nvSpPr>
        <p:spPr>
          <a:xfrm>
            <a:off x="1708864" y="5420159"/>
            <a:ext cx="3692802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→ 불균형한 데이터 분포인 경우 문제가 있을 수 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E0D51E9F-CD16-45A5-AD3C-0EFEDB73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8" y="1343466"/>
            <a:ext cx="5679403" cy="27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8E911-A4D4-4F17-B711-4CED8C6890C0}"/>
              </a:ext>
            </a:extLst>
          </p:cNvPr>
          <p:cNvSpPr txBox="1"/>
          <p:nvPr/>
        </p:nvSpPr>
        <p:spPr>
          <a:xfrm>
            <a:off x="194874" y="6463469"/>
            <a:ext cx="735752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5"/>
              </a:rPr>
              <a:t>https://towardsdatascience.com/train-test-split-and-cross-validation-in-python-80b61beca4b6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C07B4-A09A-4E69-B322-67C84AEEFC5E}"/>
              </a:ext>
            </a:extLst>
          </p:cNvPr>
          <p:cNvSpPr txBox="1"/>
          <p:nvPr/>
        </p:nvSpPr>
        <p:spPr>
          <a:xfrm>
            <a:off x="6330462" y="644847"/>
            <a:ext cx="597403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교차검증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63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StratifiedKFold()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DE64B2-864E-41BF-A380-E3E504AC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8" y="1439868"/>
            <a:ext cx="6645710" cy="48340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8D1B-166B-4549-840B-F8A806A19011}"/>
              </a:ext>
            </a:extLst>
          </p:cNvPr>
          <p:cNvSpPr/>
          <p:nvPr/>
        </p:nvSpPr>
        <p:spPr>
          <a:xfrm>
            <a:off x="790274" y="2546493"/>
            <a:ext cx="6273914" cy="5373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2D5-319A-418C-9650-285F17339E0D}"/>
              </a:ext>
            </a:extLst>
          </p:cNvPr>
          <p:cNvSpPr txBox="1"/>
          <p:nvPr/>
        </p:nvSpPr>
        <p:spPr>
          <a:xfrm>
            <a:off x="7482134" y="4359775"/>
            <a:ext cx="2977862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target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분포에 맞춰서 데이터를 분류해준다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52EAD5D-9CF6-43B9-A0AB-09AE995AC3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62918" y="4507893"/>
            <a:ext cx="16192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50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cross_val_score()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669B8-2CD0-4736-950C-01FA21CF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5" y="1261855"/>
            <a:ext cx="8773749" cy="29626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602499-AC47-4754-ACC0-99A6E416E400}"/>
              </a:ext>
            </a:extLst>
          </p:cNvPr>
          <p:cNvSpPr/>
          <p:nvPr/>
        </p:nvSpPr>
        <p:spPr>
          <a:xfrm>
            <a:off x="2100329" y="3136823"/>
            <a:ext cx="5742409" cy="5559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F0CD4-FA84-4186-83A8-947B8016BC77}"/>
              </a:ext>
            </a:extLst>
          </p:cNvPr>
          <p:cNvSpPr/>
          <p:nvPr/>
        </p:nvSpPr>
        <p:spPr>
          <a:xfrm>
            <a:off x="2616908" y="5330552"/>
            <a:ext cx="7233671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cross_val_score(                                                                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19974D-E10C-4926-94EC-3DECB1AA36C8}"/>
              </a:ext>
            </a:extLst>
          </p:cNvPr>
          <p:cNvSpPr/>
          <p:nvPr/>
        </p:nvSpPr>
        <p:spPr>
          <a:xfrm>
            <a:off x="4791044" y="53625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AB16B6-EF7C-4BB1-985E-C0D37BD45E91}"/>
              </a:ext>
            </a:extLst>
          </p:cNvPr>
          <p:cNvSpPr/>
          <p:nvPr/>
        </p:nvSpPr>
        <p:spPr>
          <a:xfrm>
            <a:off x="5852057" y="5362536"/>
            <a:ext cx="65397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977583-85AA-4B96-9233-47CDD4B984DB}"/>
              </a:ext>
            </a:extLst>
          </p:cNvPr>
          <p:cNvSpPr/>
          <p:nvPr/>
        </p:nvSpPr>
        <p:spPr>
          <a:xfrm>
            <a:off x="6609561" y="5362536"/>
            <a:ext cx="71937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8DDD4C-A491-4232-9225-2B134A4F4F6D}"/>
              </a:ext>
            </a:extLst>
          </p:cNvPr>
          <p:cNvSpPr/>
          <p:nvPr/>
        </p:nvSpPr>
        <p:spPr>
          <a:xfrm>
            <a:off x="7430829" y="5362536"/>
            <a:ext cx="870439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scoring,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F46277-C3C8-447C-973F-E640ECD6B302}"/>
              </a:ext>
            </a:extLst>
          </p:cNvPr>
          <p:cNvSpPr/>
          <p:nvPr/>
        </p:nvSpPr>
        <p:spPr>
          <a:xfrm>
            <a:off x="8404798" y="5362536"/>
            <a:ext cx="4913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4781668-EF7F-4A80-BFF4-AE80B5503AC2}"/>
              </a:ext>
            </a:extLst>
          </p:cNvPr>
          <p:cNvCxnSpPr>
            <a:cxnSpLocks/>
            <a:stCxn id="7" idx="0"/>
            <a:endCxn id="15" idx="3"/>
          </p:cNvCxnSpPr>
          <p:nvPr/>
        </p:nvCxnSpPr>
        <p:spPr>
          <a:xfrm rot="16200000" flipV="1">
            <a:off x="4909876" y="5002625"/>
            <a:ext cx="285335" cy="434487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89627E-73DC-47CC-81F3-48E4656F25DB}"/>
              </a:ext>
            </a:extLst>
          </p:cNvPr>
          <p:cNvSpPr txBox="1"/>
          <p:nvPr/>
        </p:nvSpPr>
        <p:spPr>
          <a:xfrm>
            <a:off x="4323373" y="4929083"/>
            <a:ext cx="51192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모델명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F116E71-A549-4885-9666-0D28AF94244E}"/>
              </a:ext>
            </a:extLst>
          </p:cNvPr>
          <p:cNvCxnSpPr>
            <a:cxnSpLocks/>
            <a:stCxn id="8" idx="0"/>
            <a:endCxn id="25" idx="3"/>
          </p:cNvCxnSpPr>
          <p:nvPr/>
        </p:nvCxnSpPr>
        <p:spPr>
          <a:xfrm rot="16200000" flipV="1">
            <a:off x="5622916" y="4806408"/>
            <a:ext cx="640060" cy="47219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61D65A8-F21E-4A24-B2ED-D4E7C87F391D}"/>
              </a:ext>
            </a:extLst>
          </p:cNvPr>
          <p:cNvCxnSpPr>
            <a:cxnSpLocks/>
            <a:stCxn id="9" idx="0"/>
            <a:endCxn id="27" idx="3"/>
          </p:cNvCxnSpPr>
          <p:nvPr/>
        </p:nvCxnSpPr>
        <p:spPr>
          <a:xfrm rot="16200000" flipV="1">
            <a:off x="6417752" y="4811040"/>
            <a:ext cx="640060" cy="46293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C32E6E-5256-456E-8610-CC982CBB1F67}"/>
              </a:ext>
            </a:extLst>
          </p:cNvPr>
          <p:cNvSpPr txBox="1"/>
          <p:nvPr/>
        </p:nvSpPr>
        <p:spPr>
          <a:xfrm>
            <a:off x="4683564" y="4574358"/>
            <a:ext cx="1023284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학습용 데이터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62FBB-E46C-4532-BD7A-24FEE0CDEC2D}"/>
              </a:ext>
            </a:extLst>
          </p:cNvPr>
          <p:cNvSpPr txBox="1"/>
          <p:nvPr/>
        </p:nvSpPr>
        <p:spPr>
          <a:xfrm>
            <a:off x="6116218" y="4574358"/>
            <a:ext cx="390098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타겟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A1BBF-839D-418C-8CD1-E90D7C000E94}"/>
              </a:ext>
            </a:extLst>
          </p:cNvPr>
          <p:cNvSpPr txBox="1"/>
          <p:nvPr/>
        </p:nvSpPr>
        <p:spPr>
          <a:xfrm>
            <a:off x="6834943" y="5873757"/>
            <a:ext cx="80046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평가 방법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2527B4C-9DCC-47DB-AAED-41ABFD46143D}"/>
              </a:ext>
            </a:extLst>
          </p:cNvPr>
          <p:cNvCxnSpPr>
            <a:cxnSpLocks/>
            <a:stCxn id="11" idx="2"/>
            <a:endCxn id="29" idx="3"/>
          </p:cNvCxnSpPr>
          <p:nvPr/>
        </p:nvCxnSpPr>
        <p:spPr>
          <a:xfrm rot="5400000">
            <a:off x="7565262" y="5721088"/>
            <a:ext cx="370934" cy="23064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5C4023-AF81-4758-A0F6-1FAC7B8C14BD}"/>
              </a:ext>
            </a:extLst>
          </p:cNvPr>
          <p:cNvSpPr txBox="1"/>
          <p:nvPr/>
        </p:nvSpPr>
        <p:spPr>
          <a:xfrm>
            <a:off x="7107029" y="6154354"/>
            <a:ext cx="1165951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폴드 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몇 등분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57F0379-B7DF-43B2-AA41-4CEF43426E3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rot="5400000">
            <a:off x="8135960" y="5787962"/>
            <a:ext cx="651531" cy="377489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4A9AE7-24E4-4699-B8DC-A9081682B52E}"/>
              </a:ext>
            </a:extLst>
          </p:cNvPr>
          <p:cNvSpPr txBox="1"/>
          <p:nvPr/>
        </p:nvSpPr>
        <p:spPr>
          <a:xfrm>
            <a:off x="8094722" y="4437791"/>
            <a:ext cx="3783655" cy="619400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내부적으로는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StratifiedKFold()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개의 평가 지표를 위한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cross_validate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있음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75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GridSearchCV() – 1/2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58FEC-0D5C-49BB-8C6F-7868290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0" y="1248521"/>
            <a:ext cx="7696881" cy="39236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A96AC7-349B-481D-8745-95696F98D49C}"/>
              </a:ext>
            </a:extLst>
          </p:cNvPr>
          <p:cNvSpPr/>
          <p:nvPr/>
        </p:nvSpPr>
        <p:spPr>
          <a:xfrm>
            <a:off x="2566321" y="2547932"/>
            <a:ext cx="3948779" cy="61546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907A2-DCA6-4E67-A567-9476016F4FCE}"/>
              </a:ext>
            </a:extLst>
          </p:cNvPr>
          <p:cNvSpPr/>
          <p:nvPr/>
        </p:nvSpPr>
        <p:spPr>
          <a:xfrm>
            <a:off x="2159688" y="5844183"/>
            <a:ext cx="7957038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GridSearchCV(                                                                                   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6710B1-7A9B-441B-99C2-8F071E080159}"/>
              </a:ext>
            </a:extLst>
          </p:cNvPr>
          <p:cNvSpPr/>
          <p:nvPr/>
        </p:nvSpPr>
        <p:spPr>
          <a:xfrm>
            <a:off x="3985816" y="5876167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B5780F-5521-4615-9F0A-9C948C6EC31C}"/>
              </a:ext>
            </a:extLst>
          </p:cNvPr>
          <p:cNvSpPr/>
          <p:nvPr/>
        </p:nvSpPr>
        <p:spPr>
          <a:xfrm>
            <a:off x="5061767" y="5876167"/>
            <a:ext cx="115855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param_grid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19ED03-052F-4A89-B6FD-0F2246155226}"/>
              </a:ext>
            </a:extLst>
          </p:cNvPr>
          <p:cNvSpPr/>
          <p:nvPr/>
        </p:nvSpPr>
        <p:spPr>
          <a:xfrm>
            <a:off x="8926415" y="5876167"/>
            <a:ext cx="65397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refit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3E441B-1AED-4F65-A56C-05E1AA1DCB8D}"/>
              </a:ext>
            </a:extLst>
          </p:cNvPr>
          <p:cNvSpPr/>
          <p:nvPr/>
        </p:nvSpPr>
        <p:spPr>
          <a:xfrm>
            <a:off x="6338789" y="5876167"/>
            <a:ext cx="4913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16EDDCD-F8F7-47AE-AE20-CAA8E7CBB62D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4134018" y="6133722"/>
            <a:ext cx="299691" cy="36139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9C9D48-4CE8-4B3C-B2EB-90ECB220479E}"/>
              </a:ext>
            </a:extLst>
          </p:cNvPr>
          <p:cNvSpPr txBox="1"/>
          <p:nvPr/>
        </p:nvSpPr>
        <p:spPr>
          <a:xfrm>
            <a:off x="3591241" y="6316145"/>
            <a:ext cx="51192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모델명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3BC0B7C-29AF-476E-9F6C-99D83C8F8238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rot="16200000" flipV="1">
            <a:off x="5141581" y="5376704"/>
            <a:ext cx="341391" cy="65753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F3843-5093-44B3-A726-3A7E7932BD47}"/>
              </a:ext>
            </a:extLst>
          </p:cNvPr>
          <p:cNvSpPr txBox="1"/>
          <p:nvPr/>
        </p:nvSpPr>
        <p:spPr>
          <a:xfrm>
            <a:off x="2547978" y="5386658"/>
            <a:ext cx="2435530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찾고자 하는 파라미터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(dict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형식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6B01A-A818-4653-886F-F4580843E592}"/>
              </a:ext>
            </a:extLst>
          </p:cNvPr>
          <p:cNvSpPr txBox="1"/>
          <p:nvPr/>
        </p:nvSpPr>
        <p:spPr>
          <a:xfrm>
            <a:off x="6757703" y="6316145"/>
            <a:ext cx="1132289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병렬 처리 개수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009D656-082E-453A-9A37-987155D639F6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rot="5400000">
            <a:off x="7981515" y="6073049"/>
            <a:ext cx="299691" cy="48273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6D73E0-20DC-4E62-AC75-17B80A46B85E}"/>
              </a:ext>
            </a:extLst>
          </p:cNvPr>
          <p:cNvSpPr txBox="1"/>
          <p:nvPr/>
        </p:nvSpPr>
        <p:spPr>
          <a:xfrm>
            <a:off x="5187935" y="6316145"/>
            <a:ext cx="1165951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폴드 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몇 등분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675A354-C591-4FDE-8475-874AF8061ED4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6319328" y="6199130"/>
            <a:ext cx="299691" cy="23057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401EA6-E094-4D34-8E55-F5AF2A23EEEF}"/>
              </a:ext>
            </a:extLst>
          </p:cNvPr>
          <p:cNvSpPr/>
          <p:nvPr/>
        </p:nvSpPr>
        <p:spPr>
          <a:xfrm>
            <a:off x="6948598" y="5876167"/>
            <a:ext cx="8704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scoring,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EBA6-1619-4D14-8144-51F47DFDCDD5}"/>
              </a:ext>
            </a:extLst>
          </p:cNvPr>
          <p:cNvSpPr txBox="1"/>
          <p:nvPr/>
        </p:nvSpPr>
        <p:spPr>
          <a:xfrm>
            <a:off x="6138927" y="5386658"/>
            <a:ext cx="80046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평가 방법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733EDEFB-8DD0-4632-A590-3D6C26D41DF1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rot="16200000" flipV="1">
            <a:off x="6990911" y="5483259"/>
            <a:ext cx="341391" cy="44442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A59C291-724C-4AE9-849C-93330E570A07}"/>
              </a:ext>
            </a:extLst>
          </p:cNvPr>
          <p:cNvSpPr/>
          <p:nvPr/>
        </p:nvSpPr>
        <p:spPr>
          <a:xfrm>
            <a:off x="7937507" y="5876167"/>
            <a:ext cx="8704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n_jobs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A9F13-8AB8-4D6E-BF0C-471A402D54F6}"/>
              </a:ext>
            </a:extLst>
          </p:cNvPr>
          <p:cNvSpPr txBox="1"/>
          <p:nvPr/>
        </p:nvSpPr>
        <p:spPr>
          <a:xfrm>
            <a:off x="7257958" y="5386658"/>
            <a:ext cx="1577923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estimator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수정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D32CF25-F927-404C-9B4C-1512BD9B67AF}"/>
              </a:ext>
            </a:extLst>
          </p:cNvPr>
          <p:cNvCxnSpPr>
            <a:cxnSpLocks/>
            <a:stCxn id="10" idx="0"/>
            <a:endCxn id="29" idx="3"/>
          </p:cNvCxnSpPr>
          <p:nvPr/>
        </p:nvCxnSpPr>
        <p:spPr>
          <a:xfrm rot="16200000" flipV="1">
            <a:off x="8873947" y="5496711"/>
            <a:ext cx="341391" cy="41752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14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1E92B5-8312-46D5-8DB9-4E32FD75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2" y="1695208"/>
            <a:ext cx="8992855" cy="34675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GridSearchCV() – 2/2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A96AC7-349B-481D-8745-95696F98D49C}"/>
              </a:ext>
            </a:extLst>
          </p:cNvPr>
          <p:cNvSpPr/>
          <p:nvPr/>
        </p:nvSpPr>
        <p:spPr>
          <a:xfrm>
            <a:off x="1993115" y="3420208"/>
            <a:ext cx="5008186" cy="115087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4A94A7-EDBD-433E-A1AE-8D889EE9D429}"/>
              </a:ext>
            </a:extLst>
          </p:cNvPr>
          <p:cNvSpPr txBox="1"/>
          <p:nvPr/>
        </p:nvSpPr>
        <p:spPr>
          <a:xfrm>
            <a:off x="194874" y="6463469"/>
            <a:ext cx="657705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https://m.blog.naver.com/PostView.nhn?blogId=gustn3964&amp;logNo=221431933811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hlinkClick r:id="rId3"/>
              </a:rPr>
              <a:t>https://kahoot.it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scikit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-learn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모듈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p94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D14E05-67FD-404F-BC5E-92443B65C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8630"/>
              </p:ext>
            </p:extLst>
          </p:nvPr>
        </p:nvGraphicFramePr>
        <p:xfrm>
          <a:off x="594436" y="1174738"/>
          <a:ext cx="11003128" cy="5318136"/>
        </p:xfrm>
        <a:graphic>
          <a:graphicData uri="http://schemas.openxmlformats.org/drawingml/2006/table">
            <a:tbl>
              <a:tblPr/>
              <a:tblGrid>
                <a:gridCol w="1782135">
                  <a:extLst>
                    <a:ext uri="{9D8B030D-6E8A-4147-A177-3AD203B41FA5}">
                      <a16:colId xmlns:a16="http://schemas.microsoft.com/office/drawing/2014/main" val="1999244734"/>
                    </a:ext>
                  </a:extLst>
                </a:gridCol>
                <a:gridCol w="2073886">
                  <a:extLst>
                    <a:ext uri="{9D8B030D-6E8A-4147-A177-3AD203B41FA5}">
                      <a16:colId xmlns:a16="http://schemas.microsoft.com/office/drawing/2014/main" val="502593828"/>
                    </a:ext>
                  </a:extLst>
                </a:gridCol>
                <a:gridCol w="7147107">
                  <a:extLst>
                    <a:ext uri="{9D8B030D-6E8A-4147-A177-3AD203B41FA5}">
                      <a16:colId xmlns:a16="http://schemas.microsoft.com/office/drawing/2014/main" val="4030821765"/>
                    </a:ext>
                  </a:extLst>
                </a:gridCol>
              </a:tblGrid>
              <a:tr h="267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02720"/>
                  </a:ext>
                </a:extLst>
              </a:tr>
              <a:tr h="267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 데이터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sklearn.datasets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사이킷런에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내장되어 예제로 제공하는 데이터 세트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39961"/>
                  </a:ext>
                </a:extLst>
              </a:tr>
              <a:tr h="3077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피처처리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sklearn.preprocessing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 전처리에 필요한 다양한 가공 기능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 숫자형 코드 값으로 인코딩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스케일링 등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83393"/>
                  </a:ext>
                </a:extLst>
              </a:tr>
              <a:tr h="307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sklearn.feature_selection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알고리즘에 큰 영향을 미치는 피처를 우선순위대로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셀렉션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작업을 수행하는 다양한 기능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05681"/>
                  </a:ext>
                </a:extLst>
              </a:tr>
              <a:tr h="78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데이터나 이미지 데이터의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벡터화된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피처를 추출하는데 사용됨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 텍스트 데이터에서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 Vectorizer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Tf-Idf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Vectorizer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생성하는 기능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데이터의 피처 추출은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sklearn.feature_extraction.text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모듈에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데이터의 피처 추출은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sklearn.feature_extraction.image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모듈에 지원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있음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9292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 처리 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축소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sklearn.decomposition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축소와 관련한 알고리즘을 지원하는 모듈이다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PCA, NMF, Truncated SVD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통해 차원 축소 기능을 수행할 수 있다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32163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분리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 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 튜닝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sklearn.model_selection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검증을 위한 학습용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테스트용 분리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 Search)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최적 파라미터 추출 등의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66222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sklearn.metrics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클러스터링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페어와이즈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(Pairwise)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다양한 성능 측정 방법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Accuracy, Precision, Recall, ROC-AUC, RMSE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09504"/>
                  </a:ext>
                </a:extLst>
              </a:tr>
              <a:tr h="26700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sklearn.ensemble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앙상블 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 포레스트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에이다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부스트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그래디언트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등을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78239"/>
                  </a:ext>
                </a:extLst>
              </a:tr>
              <a:tr h="44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sklearn.linear_model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선형 회귀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릿지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(Ridge),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(Lasso)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로지스틱 회귀 등 회귀 관련 알고리즘을 지원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SGD(Stochastic Gradient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Desccent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알고리즘도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74053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sklearn.naïve_bayes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나이브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베이즈 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가우시안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NB.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다항 분포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74197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sklearn.neighbors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최근접 이웃 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K-NN(K-Nearest Neighborhood)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9702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sklearn.svm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서포트 벡터 머신 알고리즘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87501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sklearn.tree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 결정 트리 알고리즘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91983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sklearn.cluster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비지도 클러스터링 알고리즘 제공 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(K-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계층형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DBSCAN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47555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유틸리티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sklearn.pipeline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 처리 등의 변환과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학습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등을 함께 묶어서 실행할 수 있는 유틸리티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3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2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194874" y="6463469"/>
            <a:ext cx="483863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https://blogs.nvidia.com/blog/2020/09/03/what-is-mlops/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 descr="MLOps: The AI Lifecycle for IT Production">
            <a:extLst>
              <a:ext uri="{FF2B5EF4-FFF2-40B4-BE49-F238E27FC236}">
                <a16:creationId xmlns:a16="http://schemas.microsoft.com/office/drawing/2014/main" id="{415D0735-F853-4B8E-96E6-1A0D0CC9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6" y="338704"/>
            <a:ext cx="11106728" cy="58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B8236B-5440-4DD7-9B12-A726FA4ACE5A}"/>
              </a:ext>
            </a:extLst>
          </p:cNvPr>
          <p:cNvSpPr/>
          <p:nvPr/>
        </p:nvSpPr>
        <p:spPr>
          <a:xfrm>
            <a:off x="159783" y="4817488"/>
            <a:ext cx="11883102" cy="1284374"/>
          </a:xfrm>
          <a:prstGeom prst="roundRect">
            <a:avLst>
              <a:gd name="adj" fmla="val 68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EB8833-F367-4CE5-AE92-901DC263C7E1}"/>
              </a:ext>
            </a:extLst>
          </p:cNvPr>
          <p:cNvSpPr/>
          <p:nvPr/>
        </p:nvSpPr>
        <p:spPr>
          <a:xfrm>
            <a:off x="159783" y="1989121"/>
            <a:ext cx="11883102" cy="2580807"/>
          </a:xfrm>
          <a:prstGeom prst="roundRect">
            <a:avLst>
              <a:gd name="adj" fmla="val 686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5BAFCC-41EA-42C8-A046-8108199B4F52}"/>
              </a:ext>
            </a:extLst>
          </p:cNvPr>
          <p:cNvSpPr/>
          <p:nvPr/>
        </p:nvSpPr>
        <p:spPr>
          <a:xfrm>
            <a:off x="1503080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Ingestion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3B5866-2152-4F2A-8B57-A8E1DC8254EF}"/>
              </a:ext>
            </a:extLst>
          </p:cNvPr>
          <p:cNvSpPr/>
          <p:nvPr/>
        </p:nvSpPr>
        <p:spPr>
          <a:xfrm>
            <a:off x="1267949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D2A97D-7E72-45F9-882A-4C251C4D1183}"/>
              </a:ext>
            </a:extLst>
          </p:cNvPr>
          <p:cNvSpPr/>
          <p:nvPr/>
        </p:nvSpPr>
        <p:spPr>
          <a:xfrm>
            <a:off x="1267949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EF522D-1FA3-40EF-9EAE-26FAFCCD5588}"/>
              </a:ext>
            </a:extLst>
          </p:cNvPr>
          <p:cNvSpPr/>
          <p:nvPr/>
        </p:nvSpPr>
        <p:spPr>
          <a:xfrm>
            <a:off x="6552618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Train/Test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6F7FDEA-D12F-46A1-92D3-0B265F1C9D87}"/>
              </a:ext>
            </a:extLst>
          </p:cNvPr>
          <p:cNvSpPr/>
          <p:nvPr/>
        </p:nvSpPr>
        <p:spPr>
          <a:xfrm>
            <a:off x="6317487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5BC9A3-28BB-414C-8EFA-F8883973D81F}"/>
              </a:ext>
            </a:extLst>
          </p:cNvPr>
          <p:cNvSpPr/>
          <p:nvPr/>
        </p:nvSpPr>
        <p:spPr>
          <a:xfrm>
            <a:off x="4859367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8AE218-E98E-4D63-95A6-FD8FBAD964B2}"/>
              </a:ext>
            </a:extLst>
          </p:cNvPr>
          <p:cNvSpPr/>
          <p:nvPr/>
        </p:nvSpPr>
        <p:spPr>
          <a:xfrm>
            <a:off x="4624236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B3E097C-7718-4E9F-84F6-6D1603BB8B8F}"/>
              </a:ext>
            </a:extLst>
          </p:cNvPr>
          <p:cNvSpPr/>
          <p:nvPr/>
        </p:nvSpPr>
        <p:spPr>
          <a:xfrm>
            <a:off x="4624236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describe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BE857F-568C-4CFD-838A-F6E1C6AFA6AA}"/>
              </a:ext>
            </a:extLst>
          </p:cNvPr>
          <p:cNvSpPr/>
          <p:nvPr/>
        </p:nvSpPr>
        <p:spPr>
          <a:xfrm>
            <a:off x="3172431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1C78FF-A0FD-46FB-95F6-92D22B366042}"/>
              </a:ext>
            </a:extLst>
          </p:cNvPr>
          <p:cNvSpPr/>
          <p:nvPr/>
        </p:nvSpPr>
        <p:spPr>
          <a:xfrm>
            <a:off x="2937300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2A705E-5D95-42A5-9F4D-CDFF88124681}"/>
              </a:ext>
            </a:extLst>
          </p:cNvPr>
          <p:cNvSpPr/>
          <p:nvPr/>
        </p:nvSpPr>
        <p:spPr>
          <a:xfrm>
            <a:off x="2937300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get_dummies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7299EA-6A3C-43FC-9137-D59AFB608A55}"/>
              </a:ext>
            </a:extLst>
          </p:cNvPr>
          <p:cNvSpPr/>
          <p:nvPr/>
        </p:nvSpPr>
        <p:spPr>
          <a:xfrm>
            <a:off x="3125359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LabelEncoder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0A7212-5845-4F53-9F23-969463A8F2C4}"/>
              </a:ext>
            </a:extLst>
          </p:cNvPr>
          <p:cNvSpPr/>
          <p:nvPr/>
        </p:nvSpPr>
        <p:spPr>
          <a:xfrm>
            <a:off x="3125359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OneHotEncoder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E45B0E-CAF6-4AC4-A447-B5945241F60E}"/>
              </a:ext>
            </a:extLst>
          </p:cNvPr>
          <p:cNvSpPr/>
          <p:nvPr/>
        </p:nvSpPr>
        <p:spPr>
          <a:xfrm>
            <a:off x="4776085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StandardScaler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368F54-4408-4DAA-9106-21F2116FBCEB}"/>
              </a:ext>
            </a:extLst>
          </p:cNvPr>
          <p:cNvSpPr/>
          <p:nvPr/>
        </p:nvSpPr>
        <p:spPr>
          <a:xfrm>
            <a:off x="4776085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MinMaxScaler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272116-E4C2-43BC-BD6E-244423533F06}"/>
              </a:ext>
            </a:extLst>
          </p:cNvPr>
          <p:cNvSpPr/>
          <p:nvPr/>
        </p:nvSpPr>
        <p:spPr>
          <a:xfrm>
            <a:off x="8310024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F73E9C-15A2-46FC-806D-F6A96FD44EA1}"/>
              </a:ext>
            </a:extLst>
          </p:cNvPr>
          <p:cNvSpPr/>
          <p:nvPr/>
        </p:nvSpPr>
        <p:spPr>
          <a:xfrm>
            <a:off x="8074893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AB814-9941-4DF1-AB16-75E5BF714652}"/>
              </a:ext>
            </a:extLst>
          </p:cNvPr>
          <p:cNvSpPr/>
          <p:nvPr/>
        </p:nvSpPr>
        <p:spPr>
          <a:xfrm>
            <a:off x="10136180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Validate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D47158-E07F-4D3A-A100-C76BBB18F20D}"/>
              </a:ext>
            </a:extLst>
          </p:cNvPr>
          <p:cNvSpPr/>
          <p:nvPr/>
        </p:nvSpPr>
        <p:spPr>
          <a:xfrm>
            <a:off x="9901049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mode_selection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441163-4044-44CB-9C20-F62BE6016484}"/>
              </a:ext>
            </a:extLst>
          </p:cNvPr>
          <p:cNvSpPr/>
          <p:nvPr/>
        </p:nvSpPr>
        <p:spPr>
          <a:xfrm>
            <a:off x="10087398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cross_val_score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3F1686-FD07-4E91-851E-80D3C4213FD9}"/>
              </a:ext>
            </a:extLst>
          </p:cNvPr>
          <p:cNvSpPr/>
          <p:nvPr/>
        </p:nvSpPr>
        <p:spPr>
          <a:xfrm>
            <a:off x="10087398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GridSearchCV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8E53E8-09E4-4AFE-8454-9F1B47AB0A21}"/>
              </a:ext>
            </a:extLst>
          </p:cNvPr>
          <p:cNvSpPr/>
          <p:nvPr/>
        </p:nvSpPr>
        <p:spPr>
          <a:xfrm>
            <a:off x="8262952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</a:rPr>
              <a:t>DecisionTreeClassifier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C1FC813-1C1D-4DFD-9398-6B631062CC0E}"/>
              </a:ext>
            </a:extLst>
          </p:cNvPr>
          <p:cNvSpPr/>
          <p:nvPr/>
        </p:nvSpPr>
        <p:spPr>
          <a:xfrm>
            <a:off x="8262952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</a:rPr>
              <a:t>KNeighborsClassifier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A8006E7-BD5C-438E-8DE8-9FA186D8C685}"/>
              </a:ext>
            </a:extLst>
          </p:cNvPr>
          <p:cNvSpPr/>
          <p:nvPr/>
        </p:nvSpPr>
        <p:spPr>
          <a:xfrm>
            <a:off x="6505546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train_test_split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870ABC-CE45-4C70-BE71-C4F80E115F34}"/>
              </a:ext>
            </a:extLst>
          </p:cNvPr>
          <p:cNvSpPr/>
          <p:nvPr/>
        </p:nvSpPr>
        <p:spPr>
          <a:xfrm>
            <a:off x="6505546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KFold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3D15153-2CE4-4FE7-878A-73C8B5F31EA4}"/>
              </a:ext>
            </a:extLst>
          </p:cNvPr>
          <p:cNvSpPr/>
          <p:nvPr/>
        </p:nvSpPr>
        <p:spPr>
          <a:xfrm>
            <a:off x="6505546" y="4002812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StratifiedKFold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0C675E6-FBD0-4C79-8C33-1D513201DB58}"/>
              </a:ext>
            </a:extLst>
          </p:cNvPr>
          <p:cNvSpPr/>
          <p:nvPr/>
        </p:nvSpPr>
        <p:spPr>
          <a:xfrm>
            <a:off x="4624236" y="550132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A178E1-E97E-4C68-801A-940D9DADCD5D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2643728" y="1258476"/>
            <a:ext cx="528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28462CB-E879-4D02-8AC1-1486DC1B44F7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4313079" y="1258476"/>
            <a:ext cx="546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FEEF5D2-B848-416A-AA4D-5A06C115F4F5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6000015" y="1258476"/>
            <a:ext cx="55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4566B1-BBBC-49D9-BE3B-E2E9E6F9F11A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693266" y="1258476"/>
            <a:ext cx="616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97C420E-5F0F-4AB3-8F82-4211309C271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9450672" y="1258476"/>
            <a:ext cx="6855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Ingestion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46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 </a:t>
            </a:r>
            <a:r>
              <a:rPr lang="en-US" altLang="ko-KR" b="1" dirty="0">
                <a:latin typeface="맑은 고딕" panose="020B0503020000020004" pitchFamily="50" charset="-127"/>
              </a:rPr>
              <a:t>: datasets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332854-8EAF-4868-9206-DFDAD326B951}"/>
              </a:ext>
            </a:extLst>
          </p:cNvPr>
          <p:cNvGraphicFramePr>
            <a:graphicFrameLocks noGrp="1"/>
          </p:cNvGraphicFramePr>
          <p:nvPr/>
        </p:nvGraphicFramePr>
        <p:xfrm>
          <a:off x="1914155" y="1538756"/>
          <a:ext cx="8363690" cy="4667250"/>
        </p:xfrm>
        <a:graphic>
          <a:graphicData uri="http://schemas.openxmlformats.org/drawingml/2006/table">
            <a:tbl>
              <a:tblPr/>
              <a:tblGrid>
                <a:gridCol w="998593">
                  <a:extLst>
                    <a:ext uri="{9D8B030D-6E8A-4147-A177-3AD203B41FA5}">
                      <a16:colId xmlns:a16="http://schemas.microsoft.com/office/drawing/2014/main" val="1104665595"/>
                    </a:ext>
                  </a:extLst>
                </a:gridCol>
                <a:gridCol w="2540480">
                  <a:extLst>
                    <a:ext uri="{9D8B030D-6E8A-4147-A177-3AD203B41FA5}">
                      <a16:colId xmlns:a16="http://schemas.microsoft.com/office/drawing/2014/main" val="3014769129"/>
                    </a:ext>
                  </a:extLst>
                </a:gridCol>
                <a:gridCol w="1182241">
                  <a:extLst>
                    <a:ext uri="{9D8B030D-6E8A-4147-A177-3AD203B41FA5}">
                      <a16:colId xmlns:a16="http://schemas.microsoft.com/office/drawing/2014/main" val="817158631"/>
                    </a:ext>
                  </a:extLst>
                </a:gridCol>
                <a:gridCol w="3642376">
                  <a:extLst>
                    <a:ext uri="{9D8B030D-6E8A-4147-A177-3AD203B41FA5}">
                      <a16:colId xmlns:a16="http://schemas.microsoft.com/office/drawing/2014/main" val="83009714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41987"/>
                  </a:ext>
                </a:extLst>
              </a:tr>
              <a:tr h="3111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datasets.load_boston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 보스턴 집 특성 및 가격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66065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datasets.load_breast_cancer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위스콘신 유방암 특성 및 악성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레이블 포함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940284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datasets.load_diabetes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78308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datasets.load_digits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0~9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이미지 픽셀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8040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datasets.load_iris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붓꽃 특성 및 분류 정보 포함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91331"/>
                  </a:ext>
                </a:extLst>
              </a:tr>
              <a:tr h="3111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datasets.fetch_covtype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 조사 내용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964409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datasets.fetch_20newsgroups()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그룹 텍스트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57333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datasets.fetch_olivertti_faces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73166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datasets.fetch_lfw_people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455582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datasets.fetch_lfw_pairs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45069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datasets.fetch_rcv1()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로이터 뉴스 말뭉치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85990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datasets.fetch_mldata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웹사이트에서 다운로드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6187"/>
                  </a:ext>
                </a:extLst>
              </a:tr>
              <a:tr h="311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생성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datasets.make_classifications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분류를 위한 데이터 세트 생성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68585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datasets.make_blobs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Clustering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클러스터링을 위한 데이터 세트 생성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4564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p96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CAF6C8-C72B-4561-8D78-3EE044D6C000}"/>
              </a:ext>
            </a:extLst>
          </p:cNvPr>
          <p:cNvSpPr/>
          <p:nvPr/>
        </p:nvSpPr>
        <p:spPr>
          <a:xfrm>
            <a:off x="2902998" y="3098308"/>
            <a:ext cx="7374847" cy="292963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: reader (I/O API)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DFAC44-4158-40B3-9059-4EC3004D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1185"/>
              </p:ext>
            </p:extLst>
          </p:nvPr>
        </p:nvGraphicFramePr>
        <p:xfrm>
          <a:off x="2133601" y="1272987"/>
          <a:ext cx="7924799" cy="5031618"/>
        </p:xfrm>
        <a:graphic>
          <a:graphicData uri="http://schemas.openxmlformats.org/drawingml/2006/table">
            <a:tbl>
              <a:tblPr/>
              <a:tblGrid>
                <a:gridCol w="1495054">
                  <a:extLst>
                    <a:ext uri="{9D8B030D-6E8A-4147-A177-3AD203B41FA5}">
                      <a16:colId xmlns:a16="http://schemas.microsoft.com/office/drawing/2014/main" val="2001207856"/>
                    </a:ext>
                  </a:extLst>
                </a:gridCol>
                <a:gridCol w="2505227">
                  <a:extLst>
                    <a:ext uri="{9D8B030D-6E8A-4147-A177-3AD203B41FA5}">
                      <a16:colId xmlns:a16="http://schemas.microsoft.com/office/drawing/2014/main" val="2569021864"/>
                    </a:ext>
                  </a:extLst>
                </a:gridCol>
                <a:gridCol w="2060751">
                  <a:extLst>
                    <a:ext uri="{9D8B030D-6E8A-4147-A177-3AD203B41FA5}">
                      <a16:colId xmlns:a16="http://schemas.microsoft.com/office/drawing/2014/main" val="121671589"/>
                    </a:ext>
                  </a:extLst>
                </a:gridCol>
                <a:gridCol w="1863767">
                  <a:extLst>
                    <a:ext uri="{9D8B030D-6E8A-4147-A177-3AD203B41FA5}">
                      <a16:colId xmlns:a16="http://schemas.microsoft.com/office/drawing/2014/main" val="332862011"/>
                    </a:ext>
                  </a:extLst>
                </a:gridCol>
              </a:tblGrid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7407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91978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Fixed-Width Text 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read_fwf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39024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503225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78539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 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2224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 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65943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OpenDocument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00588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HDF5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read_hdf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to_hdf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76288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Feather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read_feather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to_feather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9644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Parquet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read_parquet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to_parquet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76446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read_orc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8150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259357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26557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25609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read_spss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0363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Pickle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read_pickle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to_pickle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7198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26331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BigQuery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read_gbq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to_gbq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53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A57049-35C4-4A8E-B875-64EE67ADFAEF}"/>
              </a:ext>
            </a:extLst>
          </p:cNvPr>
          <p:cNvSpPr txBox="1"/>
          <p:nvPr/>
        </p:nvSpPr>
        <p:spPr>
          <a:xfrm>
            <a:off x="194874" y="6463469"/>
            <a:ext cx="538705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https://pandas.pydata.org/pandas-docs/stable/user_guide/io.html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FA45D-ED1A-4C81-B7B2-AF9F8D42CECD}"/>
              </a:ext>
            </a:extLst>
          </p:cNvPr>
          <p:cNvSpPr/>
          <p:nvPr/>
        </p:nvSpPr>
        <p:spPr>
          <a:xfrm>
            <a:off x="2133600" y="1526960"/>
            <a:ext cx="7924799" cy="275207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2201</Words>
  <Application>Microsoft Office PowerPoint</Application>
  <PresentationFormat>와이드스크린</PresentationFormat>
  <Paragraphs>455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휴먼편지체</vt:lpstr>
      <vt:lpstr>Arial</vt:lpstr>
      <vt:lpstr>Office 테마</vt:lpstr>
      <vt:lpstr>사이킷런으로 시작하는 머신러닝</vt:lpstr>
      <vt:lpstr>PowerPoint 프레젠테이션</vt:lpstr>
      <vt:lpstr>PowerPoint 프레젠테이션</vt:lpstr>
      <vt:lpstr>scikit-learn 주요 모듈</vt:lpstr>
      <vt:lpstr>PowerPoint 프레젠테이션</vt:lpstr>
      <vt:lpstr>PowerPoint 프레젠테이션</vt:lpstr>
      <vt:lpstr>Data Ingestion</vt:lpstr>
      <vt:lpstr>sklearn : datasets</vt:lpstr>
      <vt:lpstr>pandas : reader (I/O API)</vt:lpstr>
      <vt:lpstr>iris data (붓꽃 데이터)</vt:lpstr>
      <vt:lpstr>실습</vt:lpstr>
      <vt:lpstr>실습</vt:lpstr>
      <vt:lpstr>Data Cleaning</vt:lpstr>
      <vt:lpstr>sklearn : preprocessing - LabelEncoder</vt:lpstr>
      <vt:lpstr>sklearn : preprocessing - OneHotEncoder</vt:lpstr>
      <vt:lpstr>pandas : get_dummies</vt:lpstr>
      <vt:lpstr>Data Preprocessing</vt:lpstr>
      <vt:lpstr>Why Scaler ???</vt:lpstr>
      <vt:lpstr>Scaler</vt:lpstr>
      <vt:lpstr>pandas : describe &amp; matplot</vt:lpstr>
      <vt:lpstr>preprocessing : StandardScaler</vt:lpstr>
      <vt:lpstr>preprocessing : MinMaxScaler</vt:lpstr>
      <vt:lpstr>preprocessing : Standard vs MinMaxScaler</vt:lpstr>
      <vt:lpstr>Train/Test Split</vt:lpstr>
      <vt:lpstr>model_selection : train_test_split()</vt:lpstr>
      <vt:lpstr>Training</vt:lpstr>
      <vt:lpstr>Machine Learning Algorithm</vt:lpstr>
      <vt:lpstr>Classification</vt:lpstr>
      <vt:lpstr>Decision Tree Learning</vt:lpstr>
      <vt:lpstr>Decision Tree Learning</vt:lpstr>
      <vt:lpstr>KNeighborsClassifier</vt:lpstr>
      <vt:lpstr>Validate / Tuning</vt:lpstr>
      <vt:lpstr>model_selection : KFold()</vt:lpstr>
      <vt:lpstr>model_selection : StratifiedKFold()</vt:lpstr>
      <vt:lpstr>model_selection : cross_val_score()</vt:lpstr>
      <vt:lpstr>model_selection : GridSearchCV() – 1/2</vt:lpstr>
      <vt:lpstr>model_selection : GridSearchCV() – 2/2</vt:lpstr>
      <vt:lpstr>https://kahoot.it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 Action</dc:title>
  <dc:creator>이민훈/Process &amp; Infra Lab(SR)/Engineer/삼성전자</dc:creator>
  <cp:lastModifiedBy>박 재규</cp:lastModifiedBy>
  <cp:revision>267</cp:revision>
  <dcterms:created xsi:type="dcterms:W3CDTF">2020-10-27T07:54:23Z</dcterms:created>
  <dcterms:modified xsi:type="dcterms:W3CDTF">2021-01-11T19:57:49Z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