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F2FED-F3D9-47DB-92C2-A9DD19E0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46645-8072-496D-95F1-8B6E213A8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8ACD9-0526-4692-83CA-5E0DB3E4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AE13A-E86F-43B2-86F6-DDD0C66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B57DF-D380-4869-A36A-92D712BB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6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3229-C6CA-427E-A2AB-A6977C99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1B310-5732-4F2A-AE1E-09AA09AE6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31CD-16F5-414B-A043-DB3AB1B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26A81-ADB8-4D16-A54E-CDDD164C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09347-37CD-458C-A3C3-7C24935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ABF30-6334-403E-8F31-475302F8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55926-C2B8-44B3-A51E-B849DE674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9DC70-D6E0-42C1-A237-3FEACE88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28168-77FD-4D77-8D97-2825D474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7D2DC-C228-4388-8F15-7BD64198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3995F-EF5F-408C-B079-E188924B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23F7-A4AC-46DC-85CD-0A32B026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77047-6EF3-40DA-B60F-41BB76ED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7CFD-6D1A-41B8-B63F-550B8414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05D0A-E576-42A5-8B88-EAE6D3F2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9F7DD-188A-4549-A409-E7CE8AD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BB543-76B0-49DD-887D-8C601F6A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7D7EF-1F71-4DC8-A1C3-5D8DF440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AE95B-DCD4-4E22-B36D-5C28587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09668-D9D2-47D6-8956-3858ADCB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8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E206-4373-4BE4-9DA2-E3AE23C7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04C01-E28E-4C8B-9A58-5F976FB9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0CDCD-79F0-4AE6-B832-3567115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15A12-C5CE-439C-B35C-71078E76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C7CC-957C-4A9D-9053-E3E001A1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75619-2766-400A-A48E-F063C1C7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EF3CD-151A-4CF2-B1AA-1F0B3B67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D96A3-DDBD-4AC9-93EF-BE29AF01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E4F08-003D-4F86-BF72-6DDC2671E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D952A-DD32-475D-88EF-995FFE4DC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1F8A6-9808-499A-948F-9E0E16176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3BFC9C-F3A1-4982-ABFB-0784DCC2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6FC0DB-26F2-4473-88D6-FED2B60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8E567A-A35C-4E20-BE77-1BA9529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0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674E4-F23C-4DA1-8282-1ECD2BED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1CB62F-021A-4060-B114-9332648F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96B1A1-0A7C-4F56-B99F-8F0E8D79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6BFB1-EBD5-42B3-A2CC-5081E744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7A48D7-BEA2-48BC-83D6-C6BE9947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7CBD6-7313-421E-B98B-82ECCDB0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0F5E3-70B9-4898-AA3F-4DC2C786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1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AF9F-0D42-484C-99A5-839D9447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1B134-0A43-4954-801A-6A9377F9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9956A-2DD3-4C17-817E-F2B407271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19FBE-2708-4B60-9082-970E39C3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5035D-1207-467D-BFBD-194AA5A9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87FE3-7A2B-4349-89F3-6C0E75B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7E72-2595-41E5-A5CF-5FD1536D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12DFF-0536-4CEF-B85C-70EFAE9F0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5DB17-4710-4154-AC25-CFBC9E35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27734-3DD8-437D-A0CD-5C4F4C76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846ED-4625-43A9-9B34-0DF5E5EE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0F8F5-F4CD-4371-868A-05DAB87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21A48D-A39D-486A-9CA1-E94222AA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DF67C-D5BA-473B-A0E2-0F4560A4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E1AF-EFDE-4F86-9BC4-9A9FEF535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6A5F-1B3E-4654-8D53-3A9E0FEAE1CA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B875A-FBE1-4F22-9476-23DB5548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6C744-5FB4-442B-AE58-99AF104C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514B-2A4C-4C1B-935C-79BC6B88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9B3A6-0FB6-4FB5-A6B5-0AE3934FC2D4}"/>
              </a:ext>
            </a:extLst>
          </p:cNvPr>
          <p:cNvSpPr txBox="1"/>
          <p:nvPr/>
        </p:nvSpPr>
        <p:spPr>
          <a:xfrm>
            <a:off x="3486150" y="1571714"/>
            <a:ext cx="870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</a:t>
            </a:r>
            <a:endParaRPr lang="ko-KR" altLang="en-US" sz="7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039BD-B6DB-4D41-AE65-38A37EDD3D7E}"/>
              </a:ext>
            </a:extLst>
          </p:cNvPr>
          <p:cNvSpPr txBox="1"/>
          <p:nvPr/>
        </p:nvSpPr>
        <p:spPr>
          <a:xfrm>
            <a:off x="8248650" y="240271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0681A-028D-4241-84DE-56DB47F5AD10}"/>
              </a:ext>
            </a:extLst>
          </p:cNvPr>
          <p:cNvSpPr txBox="1"/>
          <p:nvPr/>
        </p:nvSpPr>
        <p:spPr>
          <a:xfrm>
            <a:off x="9725025" y="5810250"/>
            <a:ext cx="317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2021-01-21</a:t>
            </a:r>
          </a:p>
          <a:p>
            <a:r>
              <a:rPr lang="en-US" altLang="ko-KR" dirty="0"/>
              <a:t>Written by BG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92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Recall &amp; Precision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Trade-off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789CF-CFF3-4A89-BDA5-7D20502B3C45}"/>
              </a:ext>
            </a:extLst>
          </p:cNvPr>
          <p:cNvSpPr txBox="1"/>
          <p:nvPr/>
        </p:nvSpPr>
        <p:spPr>
          <a:xfrm>
            <a:off x="2310064" y="1215856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하나가 증가하고 다른 하나가 감소하는 부분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507FB-C86E-4A68-A028-0B6DEB43F3F3}"/>
              </a:ext>
            </a:extLst>
          </p:cNvPr>
          <p:cNvSpPr txBox="1"/>
          <p:nvPr/>
        </p:nvSpPr>
        <p:spPr>
          <a:xfrm>
            <a:off x="834191" y="1772947"/>
            <a:ext cx="924025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분류기는 </a:t>
            </a:r>
            <a:r>
              <a:rPr lang="en-US" altLang="ko-KR" dirty="0"/>
              <a:t>Decision Function</a:t>
            </a:r>
            <a:r>
              <a:rPr lang="ko-KR" altLang="en-US" dirty="0"/>
              <a:t>을 사용하여 </a:t>
            </a:r>
            <a:r>
              <a:rPr lang="en-US" altLang="ko-KR" dirty="0"/>
              <a:t>True/False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Threshold</a:t>
            </a:r>
            <a:r>
              <a:rPr lang="ko-KR" altLang="en-US" dirty="0"/>
              <a:t>를 조절하여 분류기의 출력을 조절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Confidence Score &gt; Threshold -&gt; True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B9D5F-98D4-4FFB-9F2F-9C7B0B3808C3}"/>
              </a:ext>
            </a:extLst>
          </p:cNvPr>
          <p:cNvSpPr txBox="1"/>
          <p:nvPr/>
        </p:nvSpPr>
        <p:spPr>
          <a:xfrm>
            <a:off x="6745706" y="4678582"/>
            <a:ext cx="443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Threshold is 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119DA-B550-4190-8779-B6EE102BDCD4}"/>
              </a:ext>
            </a:extLst>
          </p:cNvPr>
          <p:cNvSpPr txBox="1"/>
          <p:nvPr/>
        </p:nvSpPr>
        <p:spPr>
          <a:xfrm>
            <a:off x="7102764" y="5177906"/>
            <a:ext cx="496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분류기는 </a:t>
            </a:r>
            <a:r>
              <a:rPr lang="en-US" altLang="ko-KR" dirty="0"/>
              <a:t>True</a:t>
            </a:r>
            <a:r>
              <a:rPr lang="ko-KR" altLang="en-US" dirty="0"/>
              <a:t>라고 응답하는 경우가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TP/FP</a:t>
            </a:r>
            <a:r>
              <a:rPr lang="ko-KR" altLang="en-US" dirty="0"/>
              <a:t> 증가</a:t>
            </a:r>
            <a:r>
              <a:rPr lang="en-US" altLang="ko-KR" dirty="0"/>
              <a:t>, FN </a:t>
            </a:r>
            <a:r>
              <a:rPr lang="ko-KR" altLang="en-US" dirty="0"/>
              <a:t>감소</a:t>
            </a:r>
            <a:r>
              <a:rPr lang="en-US" altLang="ko-KR" dirty="0"/>
              <a:t>(FP</a:t>
            </a:r>
            <a:r>
              <a:rPr lang="ko-KR" altLang="en-US" dirty="0"/>
              <a:t>와 </a:t>
            </a:r>
            <a:r>
              <a:rPr lang="en-US" altLang="ko-KR" dirty="0"/>
              <a:t>TP</a:t>
            </a:r>
            <a:r>
              <a:rPr lang="ko-KR" altLang="en-US" dirty="0"/>
              <a:t>가 많아지므로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Recall </a:t>
            </a:r>
            <a:r>
              <a:rPr lang="ko-KR" altLang="en-US" dirty="0"/>
              <a:t>상승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2AD1E1-4B74-4E9D-85BD-4D4C102AEE1E}"/>
                  </a:ext>
                </a:extLst>
              </p:cNvPr>
              <p:cNvSpPr txBox="1"/>
              <p:nvPr/>
            </p:nvSpPr>
            <p:spPr>
              <a:xfrm>
                <a:off x="5031853" y="3658281"/>
                <a:ext cx="7863347" cy="567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2AD1E1-4B74-4E9D-85BD-4D4C102A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853" y="3658281"/>
                <a:ext cx="7863347" cy="567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472F0-8FE4-4142-982E-1AEC6BB4FEF5}"/>
                  </a:ext>
                </a:extLst>
              </p:cNvPr>
              <p:cNvSpPr txBox="1"/>
              <p:nvPr/>
            </p:nvSpPr>
            <p:spPr>
              <a:xfrm>
                <a:off x="-875123" y="3658281"/>
                <a:ext cx="7863347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472F0-8FE4-4142-982E-1AEC6BB4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123" y="3658281"/>
                <a:ext cx="786334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FD163FA-99F3-4A0A-B2E0-F6273FE46D8F}"/>
              </a:ext>
            </a:extLst>
          </p:cNvPr>
          <p:cNvSpPr txBox="1"/>
          <p:nvPr/>
        </p:nvSpPr>
        <p:spPr>
          <a:xfrm>
            <a:off x="834191" y="4678582"/>
            <a:ext cx="443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Threshold is high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0A389-652F-49F1-B57B-07F1E2992338}"/>
              </a:ext>
            </a:extLst>
          </p:cNvPr>
          <p:cNvSpPr txBox="1"/>
          <p:nvPr/>
        </p:nvSpPr>
        <p:spPr>
          <a:xfrm>
            <a:off x="1135101" y="5177906"/>
            <a:ext cx="496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분류기는 </a:t>
            </a:r>
            <a:r>
              <a:rPr lang="en-US" altLang="ko-KR" dirty="0"/>
              <a:t>False</a:t>
            </a:r>
            <a:r>
              <a:rPr lang="ko-KR" altLang="en-US" dirty="0"/>
              <a:t>라고 응답하는 경우가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TN/FN/TP </a:t>
            </a:r>
            <a:r>
              <a:rPr lang="ko-KR" altLang="en-US" dirty="0"/>
              <a:t>증가</a:t>
            </a:r>
            <a:r>
              <a:rPr lang="en-US" altLang="ko-KR" dirty="0"/>
              <a:t>, FP </a:t>
            </a:r>
            <a:r>
              <a:rPr lang="ko-KR" altLang="en-US" dirty="0"/>
              <a:t>감소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Precision </a:t>
            </a:r>
            <a:r>
              <a:rPr lang="ko-KR" altLang="en-US" dirty="0"/>
              <a:t>상승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72051-4DB7-4A47-9F32-CDC81BA9DCA8}"/>
              </a:ext>
            </a:extLst>
          </p:cNvPr>
          <p:cNvSpPr txBox="1"/>
          <p:nvPr/>
        </p:nvSpPr>
        <p:spPr>
          <a:xfrm>
            <a:off x="9140082" y="1751965"/>
            <a:ext cx="33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반비례</a:t>
            </a:r>
            <a:r>
              <a:rPr lang="en-US" altLang="ko-KR" dirty="0">
                <a:solidFill>
                  <a:srgbClr val="0070C0"/>
                </a:solidFill>
              </a:rPr>
              <a:t>!!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9698C8E-42A8-4E9A-94F0-1D32F757E667}"/>
              </a:ext>
            </a:extLst>
          </p:cNvPr>
          <p:cNvSpPr/>
          <p:nvPr/>
        </p:nvSpPr>
        <p:spPr>
          <a:xfrm>
            <a:off x="4395537" y="2066623"/>
            <a:ext cx="5134334" cy="1582468"/>
          </a:xfrm>
          <a:custGeom>
            <a:avLst/>
            <a:gdLst>
              <a:gd name="connsiteX0" fmla="*/ 0 w 5134334"/>
              <a:gd name="connsiteY0" fmla="*/ 1510766 h 1582468"/>
              <a:gd name="connsiteX1" fmla="*/ 2037347 w 5134334"/>
              <a:gd name="connsiteY1" fmla="*/ 1045545 h 1582468"/>
              <a:gd name="connsiteX2" fmla="*/ 4267200 w 5134334"/>
              <a:gd name="connsiteY2" fmla="*/ 1558893 h 1582468"/>
              <a:gd name="connsiteX3" fmla="*/ 5053263 w 5134334"/>
              <a:gd name="connsiteY3" fmla="*/ 115103 h 1582468"/>
              <a:gd name="connsiteX4" fmla="*/ 5069305 w 5134334"/>
              <a:gd name="connsiteY4" fmla="*/ 195314 h 158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334" h="1582468">
                <a:moveTo>
                  <a:pt x="0" y="1510766"/>
                </a:moveTo>
                <a:cubicBezTo>
                  <a:pt x="663073" y="1274145"/>
                  <a:pt x="1326147" y="1037524"/>
                  <a:pt x="2037347" y="1045545"/>
                </a:cubicBezTo>
                <a:cubicBezTo>
                  <a:pt x="2748547" y="1053566"/>
                  <a:pt x="3764547" y="1713967"/>
                  <a:pt x="4267200" y="1558893"/>
                </a:cubicBezTo>
                <a:cubicBezTo>
                  <a:pt x="4769853" y="1403819"/>
                  <a:pt x="4919579" y="342366"/>
                  <a:pt x="5053263" y="115103"/>
                </a:cubicBezTo>
                <a:cubicBezTo>
                  <a:pt x="5186947" y="-112160"/>
                  <a:pt x="5128126" y="41577"/>
                  <a:pt x="5069305" y="1953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8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Recall &amp; Precision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Trade-off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5DCD93-30EB-4C1E-A459-992276BE7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5" y="1788261"/>
            <a:ext cx="6528179" cy="4339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9940D-209C-4395-93AA-85F570898426}"/>
              </a:ext>
            </a:extLst>
          </p:cNvPr>
          <p:cNvSpPr txBox="1"/>
          <p:nvPr/>
        </p:nvSpPr>
        <p:spPr>
          <a:xfrm>
            <a:off x="7078192" y="1572037"/>
            <a:ext cx="49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Threshold</a:t>
            </a:r>
            <a:r>
              <a:rPr lang="ko-KR" altLang="en-US" dirty="0">
                <a:solidFill>
                  <a:srgbClr val="0070C0"/>
                </a:solidFill>
              </a:rPr>
              <a:t>에 따라 서로 반비례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4F2EB-2305-4E37-854A-AD774E7E38E2}"/>
              </a:ext>
            </a:extLst>
          </p:cNvPr>
          <p:cNvSpPr txBox="1"/>
          <p:nvPr/>
        </p:nvSpPr>
        <p:spPr>
          <a:xfrm>
            <a:off x="6699323" y="2757733"/>
            <a:ext cx="5321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방범 시스템의 경우 </a:t>
            </a:r>
            <a:r>
              <a:rPr lang="en-US" altLang="ko-KR" dirty="0"/>
              <a:t>threshold</a:t>
            </a:r>
            <a:r>
              <a:rPr lang="ko-KR" altLang="en-US" dirty="0"/>
              <a:t>를 </a:t>
            </a:r>
            <a:r>
              <a:rPr lang="ko-KR" altLang="en-US" dirty="0" err="1"/>
              <a:t>낮춰야해요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높은 </a:t>
            </a:r>
            <a:r>
              <a:rPr lang="en-US" altLang="ko-KR" dirty="0"/>
              <a:t>Recall, </a:t>
            </a:r>
            <a:r>
              <a:rPr lang="ko-KR" altLang="en-US" dirty="0"/>
              <a:t>낮은 </a:t>
            </a:r>
            <a:r>
              <a:rPr lang="en-US" altLang="ko-KR" dirty="0"/>
              <a:t>Precision)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D9BA9-152B-47BA-827C-5E8C803D4BB6}"/>
              </a:ext>
            </a:extLst>
          </p:cNvPr>
          <p:cNvSpPr txBox="1"/>
          <p:nvPr/>
        </p:nvSpPr>
        <p:spPr>
          <a:xfrm>
            <a:off x="6699323" y="3704389"/>
            <a:ext cx="5321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스팸 차단 시스템의 경우 </a:t>
            </a:r>
            <a:r>
              <a:rPr lang="en-US" altLang="ko-KR" dirty="0"/>
              <a:t>threshold</a:t>
            </a:r>
            <a:r>
              <a:rPr lang="ko-KR" altLang="en-US" dirty="0"/>
              <a:t>가 높아요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높은 </a:t>
            </a:r>
            <a:r>
              <a:rPr lang="en-US" altLang="ko-KR" dirty="0"/>
              <a:t>Precision, </a:t>
            </a:r>
            <a:r>
              <a:rPr lang="ko-KR" altLang="en-US" dirty="0"/>
              <a:t>낮은 </a:t>
            </a:r>
            <a:r>
              <a:rPr lang="en-US" altLang="ko-KR" dirty="0"/>
              <a:t>Recall)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6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F1 score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F1 score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E7F300-D927-42EF-96E8-E73543565EB5}"/>
                  </a:ext>
                </a:extLst>
              </p:cNvPr>
              <p:cNvSpPr txBox="1"/>
              <p:nvPr/>
            </p:nvSpPr>
            <p:spPr>
              <a:xfrm>
                <a:off x="1808764" y="2022710"/>
                <a:ext cx="7487306" cy="75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E7F300-D927-42EF-96E8-E735435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64" y="2022710"/>
                <a:ext cx="7487306" cy="751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EB9131-1E5E-4D89-A881-03D071632CA5}"/>
              </a:ext>
            </a:extLst>
          </p:cNvPr>
          <p:cNvSpPr txBox="1"/>
          <p:nvPr/>
        </p:nvSpPr>
        <p:spPr>
          <a:xfrm>
            <a:off x="892926" y="3058059"/>
            <a:ext cx="1025090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F1 score</a:t>
            </a:r>
            <a:r>
              <a:rPr lang="ko-KR" altLang="en-US" dirty="0"/>
              <a:t> 는 </a:t>
            </a:r>
            <a:r>
              <a:rPr lang="en-US" altLang="ko-KR" dirty="0"/>
              <a:t>Precision 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을 하나의 값으로 보기 위한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Harmonic Mean</a:t>
            </a:r>
            <a:r>
              <a:rPr lang="ko-KR" altLang="en-US" dirty="0"/>
              <a:t>으로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Precision 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의 비율이 비슷하면 높은 값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FDB6E-F901-41DA-847A-2E613870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8" y="4627529"/>
            <a:ext cx="4938188" cy="1912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05AEC-10AB-480F-BDD9-8E3DFC2FCD64}"/>
              </a:ext>
            </a:extLst>
          </p:cNvPr>
          <p:cNvSpPr txBox="1"/>
          <p:nvPr/>
        </p:nvSpPr>
        <p:spPr>
          <a:xfrm>
            <a:off x="6096000" y="4343347"/>
            <a:ext cx="546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큰 값이 있다면 페널티를 주어서</a:t>
            </a:r>
            <a:r>
              <a:rPr lang="en-US" altLang="ko-KR" dirty="0"/>
              <a:t>, </a:t>
            </a:r>
            <a:r>
              <a:rPr lang="ko-KR" altLang="en-US" dirty="0"/>
              <a:t>작은 값 위주로 평균을 구해요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DF132-BFCF-4913-BF62-492BF9F307A2}"/>
              </a:ext>
            </a:extLst>
          </p:cNvPr>
          <p:cNvSpPr txBox="1"/>
          <p:nvPr/>
        </p:nvSpPr>
        <p:spPr>
          <a:xfrm>
            <a:off x="6096000" y="5174893"/>
            <a:ext cx="588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Recall, precision</a:t>
            </a:r>
            <a:r>
              <a:rPr lang="ko-KR" altLang="en-US" dirty="0"/>
              <a:t>이 각각 </a:t>
            </a:r>
            <a:r>
              <a:rPr lang="en-US" altLang="ko-KR" dirty="0"/>
              <a:t>1</a:t>
            </a:r>
            <a:r>
              <a:rPr lang="ko-KR" altLang="en-US" dirty="0"/>
              <a:t>과</a:t>
            </a:r>
            <a:r>
              <a:rPr lang="en-US" altLang="ko-KR" dirty="0"/>
              <a:t> 0.01</a:t>
            </a:r>
          </a:p>
          <a:p>
            <a:r>
              <a:rPr lang="en-US" altLang="ko-KR" dirty="0"/>
              <a:t>	-&gt; </a:t>
            </a:r>
            <a:r>
              <a:rPr lang="ko-KR" altLang="en-US" dirty="0"/>
              <a:t>산술평균 </a:t>
            </a:r>
            <a:r>
              <a:rPr lang="en-US" altLang="ko-KR" dirty="0"/>
              <a:t>(1+0.01) / 2 =0.505</a:t>
            </a:r>
          </a:p>
          <a:p>
            <a:r>
              <a:rPr lang="en-US" altLang="ko-KR" dirty="0"/>
              <a:t>	-&gt; </a:t>
            </a:r>
            <a:r>
              <a:rPr lang="ko-KR" altLang="en-US" dirty="0"/>
              <a:t>조화평균 </a:t>
            </a:r>
            <a:r>
              <a:rPr lang="en-US" altLang="ko-KR" dirty="0"/>
              <a:t>2*(1*0.01) / (1+0.01) =0.019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317FB25-FAAD-4332-A555-9605A52A07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882189" y="3645303"/>
            <a:ext cx="4946336" cy="5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4365F6-4FF4-4754-8DDA-C3B5BE8CA18B}"/>
              </a:ext>
            </a:extLst>
          </p:cNvPr>
          <p:cNvSpPr txBox="1"/>
          <p:nvPr/>
        </p:nvSpPr>
        <p:spPr>
          <a:xfrm>
            <a:off x="8828525" y="3460637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지표를 모두 균형 있게 반영</a:t>
            </a:r>
          </a:p>
        </p:txBody>
      </p:sp>
    </p:spTree>
    <p:extLst>
      <p:ext uri="{BB962C8B-B14F-4D97-AF65-F5344CB8AC3E}">
        <p14:creationId xmlns:p14="http://schemas.microsoft.com/office/powerpoint/2010/main" val="224651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 &amp; AUC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ROC(Receiver Operation Characteristic Curve)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A3E7A-12B3-45C5-917D-050079C2F6DD}"/>
              </a:ext>
            </a:extLst>
          </p:cNvPr>
          <p:cNvSpPr txBox="1"/>
          <p:nvPr/>
        </p:nvSpPr>
        <p:spPr>
          <a:xfrm>
            <a:off x="5534525" y="1835094"/>
            <a:ext cx="651309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Threshold</a:t>
            </a:r>
            <a:r>
              <a:rPr lang="ko-KR" altLang="en-US" dirty="0"/>
              <a:t>에서 분류모델의 성능을 보여주는 그래프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Recall-Fallout(FPR)</a:t>
            </a:r>
            <a:r>
              <a:rPr lang="ko-KR" altLang="en-US" dirty="0"/>
              <a:t>의 변화를 시각화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Curve</a:t>
            </a:r>
            <a:r>
              <a:rPr lang="ko-KR" altLang="en-US" dirty="0"/>
              <a:t>가 왼쪽 위 모서리에 가까울수록 모델의 성능이 좋음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y=x</a:t>
            </a:r>
            <a:r>
              <a:rPr lang="ko-KR" altLang="en-US" dirty="0"/>
              <a:t>에 가까울 수록 성능이 떨어지고 멀수록 성능이 좋음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AUC</a:t>
            </a:r>
            <a:r>
              <a:rPr lang="ko-KR" altLang="en-US" dirty="0"/>
              <a:t>를 측정하여 다양한 기준에서의 </a:t>
            </a:r>
            <a:r>
              <a:rPr lang="en-US" altLang="ko-KR" dirty="0"/>
              <a:t>TRP</a:t>
            </a:r>
            <a:r>
              <a:rPr lang="ko-KR" altLang="en-US" dirty="0"/>
              <a:t>와 </a:t>
            </a:r>
            <a:r>
              <a:rPr lang="en-US" altLang="ko-KR" dirty="0"/>
              <a:t>FPR</a:t>
            </a:r>
            <a:r>
              <a:rPr lang="ko-KR" altLang="en-US" dirty="0"/>
              <a:t>을 복합적으로 평가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실제로 병을 진단할 때</a:t>
            </a:r>
            <a:r>
              <a:rPr lang="en-US" altLang="ko-KR" dirty="0"/>
              <a:t>, </a:t>
            </a:r>
            <a:r>
              <a:rPr lang="ko-KR" altLang="en-US" dirty="0"/>
              <a:t>어디를 기준으로 잡을 지 결정 가능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3542E4-6F5B-4892-ADD5-0B39DEA325BF}"/>
                  </a:ext>
                </a:extLst>
              </p:cNvPr>
              <p:cNvSpPr txBox="1"/>
              <p:nvPr/>
            </p:nvSpPr>
            <p:spPr>
              <a:xfrm>
                <a:off x="1310258" y="5493293"/>
                <a:ext cx="519700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𝑇𝑁𝑅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speificity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3542E4-6F5B-4892-ADD5-0B39DEA3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58" y="5493293"/>
                <a:ext cx="5197000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A89ED23-A15E-4C65-900B-B1ED9471A1AC}"/>
              </a:ext>
            </a:extLst>
          </p:cNvPr>
          <p:cNvSpPr txBox="1"/>
          <p:nvPr/>
        </p:nvSpPr>
        <p:spPr>
          <a:xfrm>
            <a:off x="1288529" y="6016450"/>
            <a:ext cx="70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False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중 </a:t>
            </a:r>
            <a:r>
              <a:rPr lang="en-US" altLang="ko-KR" dirty="0"/>
              <a:t>True</a:t>
            </a:r>
            <a:r>
              <a:rPr lang="ko-KR" altLang="en-US" dirty="0"/>
              <a:t>라고 잘못 분류한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15BB6-E2E2-4C40-AB48-BAED54D459E4}"/>
              </a:ext>
            </a:extLst>
          </p:cNvPr>
          <p:cNvSpPr txBox="1"/>
          <p:nvPr/>
        </p:nvSpPr>
        <p:spPr>
          <a:xfrm>
            <a:off x="1310258" y="6440703"/>
            <a:ext cx="66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TNR : Recall</a:t>
            </a:r>
            <a:r>
              <a:rPr lang="ko-KR" altLang="en-US" dirty="0"/>
              <a:t>에 대응되는 지표</a:t>
            </a:r>
            <a:r>
              <a:rPr lang="en-US" altLang="ko-KR" dirty="0"/>
              <a:t>(False</a:t>
            </a:r>
            <a:r>
              <a:rPr lang="ko-KR" altLang="en-US" dirty="0"/>
              <a:t>를 </a:t>
            </a:r>
            <a:r>
              <a:rPr lang="en-US" altLang="ko-KR" dirty="0"/>
              <a:t>False</a:t>
            </a:r>
            <a:r>
              <a:rPr lang="ko-KR" altLang="en-US" dirty="0"/>
              <a:t>로 예측한 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DF754B-8F27-4B77-8B1D-9C5852699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7" y="1666181"/>
            <a:ext cx="5021900" cy="34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 &amp; AUC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AUC(Area </a:t>
            </a:r>
            <a:r>
              <a:rPr lang="en-US" altLang="ko-KR" sz="2800"/>
              <a:t>Under Curve)</a:t>
            </a:r>
            <a:endParaRPr lang="ko-KR" altLang="en-US" sz="2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DF754B-8F27-4B77-8B1D-9C585269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7" y="1666181"/>
            <a:ext cx="5021900" cy="3499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A0C584-10E4-48AD-9A59-E8C289EF1347}"/>
              </a:ext>
            </a:extLst>
          </p:cNvPr>
          <p:cNvSpPr txBox="1"/>
          <p:nvPr/>
        </p:nvSpPr>
        <p:spPr>
          <a:xfrm>
            <a:off x="5534525" y="1835094"/>
            <a:ext cx="665747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ROC </a:t>
            </a:r>
            <a:r>
              <a:rPr lang="ko-KR" altLang="en-US" dirty="0"/>
              <a:t>커브의 밑면적을 구한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에 가까울수록 성능이 좋음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 모두 </a:t>
            </a:r>
            <a:r>
              <a:rPr lang="en-US" altLang="ko-KR" dirty="0"/>
              <a:t>0~1 </a:t>
            </a:r>
            <a:r>
              <a:rPr lang="ko-KR" altLang="en-US" dirty="0"/>
              <a:t>사이의 값을 가지기 때문에</a:t>
            </a:r>
            <a:r>
              <a:rPr lang="en-US" altLang="ko-KR" dirty="0"/>
              <a:t>, </a:t>
            </a: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정사각형으로 나타내요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93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 &amp; AUC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AUC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AB342-49EF-409B-B8B9-A9A7E2C0B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5" y="2190849"/>
            <a:ext cx="3551547" cy="1475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92EC94-E6D1-4034-8AEA-57AFA5DA9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99" y="2190849"/>
            <a:ext cx="3551547" cy="1479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3A681-3804-424C-B4C0-4A10D5AB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18" y="2190849"/>
            <a:ext cx="3389047" cy="16310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27B149-8648-4CEA-B87E-828EF5B8D170}"/>
              </a:ext>
            </a:extLst>
          </p:cNvPr>
          <p:cNvSpPr/>
          <p:nvPr/>
        </p:nvSpPr>
        <p:spPr>
          <a:xfrm>
            <a:off x="3881718" y="1775012"/>
            <a:ext cx="45719" cy="49485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6B791B-5DB2-4FF2-8F61-94B1A292D5C5}"/>
              </a:ext>
            </a:extLst>
          </p:cNvPr>
          <p:cNvSpPr/>
          <p:nvPr/>
        </p:nvSpPr>
        <p:spPr>
          <a:xfrm>
            <a:off x="7961672" y="1775012"/>
            <a:ext cx="45719" cy="49485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D3FE5-5EB7-4F36-A793-E362948A6844}"/>
              </a:ext>
            </a:extLst>
          </p:cNvPr>
          <p:cNvSpPr txBox="1"/>
          <p:nvPr/>
        </p:nvSpPr>
        <p:spPr>
          <a:xfrm>
            <a:off x="22074" y="4230729"/>
            <a:ext cx="365788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AUC =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모델의 이상적인 분류 성능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클래스 완벽 구별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8E2EC-9A6A-48DA-838C-93E876678165}"/>
              </a:ext>
            </a:extLst>
          </p:cNvPr>
          <p:cNvSpPr txBox="1"/>
          <p:nvPr/>
        </p:nvSpPr>
        <p:spPr>
          <a:xfrm>
            <a:off x="4267059" y="4249270"/>
            <a:ext cx="365788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AUC = 0.7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분포가 겹치면 </a:t>
            </a:r>
            <a:r>
              <a:rPr lang="en-US" altLang="ko-KR" dirty="0"/>
              <a:t>‘type 1 error’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‘type 2 error’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설정한 </a:t>
            </a:r>
            <a:r>
              <a:rPr lang="en-US" altLang="ko-KR" dirty="0"/>
              <a:t>threshold</a:t>
            </a:r>
            <a:r>
              <a:rPr lang="ko-KR" altLang="en-US" dirty="0"/>
              <a:t>에 따라 </a:t>
            </a:r>
            <a:r>
              <a:rPr lang="ko-KR" altLang="en-US" dirty="0" err="1"/>
              <a:t>오류값들을</a:t>
            </a:r>
            <a:r>
              <a:rPr lang="ko-KR" altLang="en-US" dirty="0"/>
              <a:t> 최소화 또는 최대화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클래스 구분 확률 </a:t>
            </a:r>
            <a:r>
              <a:rPr lang="en-US" altLang="ko-KR" dirty="0"/>
              <a:t>70%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D62FB-753D-49E4-A581-1F2488572E3D}"/>
              </a:ext>
            </a:extLst>
          </p:cNvPr>
          <p:cNvSpPr txBox="1"/>
          <p:nvPr/>
        </p:nvSpPr>
        <p:spPr>
          <a:xfrm>
            <a:off x="8205867" y="4230729"/>
            <a:ext cx="365788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AUC = 0.5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성능 최악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구분할 수 있는 능력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5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 &amp;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AP &amp; </a:t>
            </a:r>
            <a:r>
              <a:rPr lang="en-US" altLang="ko-KR" sz="2800" dirty="0" err="1"/>
              <a:t>mAP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BD7C0-D972-4AAB-8201-E553B046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1" y="1953620"/>
            <a:ext cx="4746053" cy="417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3F16D-4086-4E42-B23F-F558F726C0A2}"/>
              </a:ext>
            </a:extLst>
          </p:cNvPr>
          <p:cNvSpPr txBox="1"/>
          <p:nvPr/>
        </p:nvSpPr>
        <p:spPr>
          <a:xfrm>
            <a:off x="5967663" y="2149642"/>
            <a:ext cx="580724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PR-curve</a:t>
            </a:r>
            <a:r>
              <a:rPr lang="ko-KR" altLang="en-US" dirty="0"/>
              <a:t>는 </a:t>
            </a:r>
            <a:r>
              <a:rPr lang="en-US" altLang="ko-KR" dirty="0"/>
              <a:t>confidence </a:t>
            </a:r>
            <a:r>
              <a:rPr lang="ko-KR" altLang="en-US" dirty="0"/>
              <a:t>레벨에 대한 </a:t>
            </a:r>
            <a:r>
              <a:rPr lang="en-US" altLang="ko-KR" dirty="0"/>
              <a:t>threshold</a:t>
            </a:r>
            <a:r>
              <a:rPr lang="ko-KR" altLang="en-US" dirty="0"/>
              <a:t>값의 변화에 의한 물체 검출기의 성능을 평가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Threshold </a:t>
            </a:r>
            <a:r>
              <a:rPr lang="ko-KR" altLang="en-US" dirty="0"/>
              <a:t>값의 변화에 따라 </a:t>
            </a:r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값의 변화를 그래프로 나타냄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 </a:t>
            </a:r>
            <a:r>
              <a:rPr lang="ko-KR" altLang="en-US" dirty="0"/>
              <a:t>축</a:t>
            </a:r>
            <a:r>
              <a:rPr lang="en-US" altLang="ko-KR" dirty="0"/>
              <a:t>: Recall,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축</a:t>
            </a:r>
            <a:r>
              <a:rPr lang="en-US" altLang="ko-KR" dirty="0"/>
              <a:t>: 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Recall</a:t>
            </a:r>
            <a:r>
              <a:rPr lang="ko-KR" altLang="en-US" dirty="0"/>
              <a:t>값의 변화에 따른 </a:t>
            </a:r>
            <a:r>
              <a:rPr lang="en-US" altLang="ko-KR" dirty="0"/>
              <a:t>Precision</a:t>
            </a:r>
            <a:r>
              <a:rPr lang="ko-KR" altLang="en-US" dirty="0"/>
              <a:t>값을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8692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 &amp;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AP &amp; </a:t>
            </a:r>
            <a:r>
              <a:rPr lang="en-US" altLang="ko-KR" sz="2800" dirty="0" err="1"/>
              <a:t>mAP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3F16D-4086-4E42-B23F-F558F726C0A2}"/>
              </a:ext>
            </a:extLst>
          </p:cNvPr>
          <p:cNvSpPr txBox="1"/>
          <p:nvPr/>
        </p:nvSpPr>
        <p:spPr>
          <a:xfrm>
            <a:off x="5935579" y="2334456"/>
            <a:ext cx="58072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</a:t>
            </a:r>
            <a:r>
              <a:rPr lang="ko-KR" altLang="en-US" dirty="0"/>
              <a:t>는</a:t>
            </a:r>
            <a:r>
              <a:rPr lang="en-US" altLang="ko-KR" dirty="0"/>
              <a:t> Average</a:t>
            </a:r>
            <a:r>
              <a:rPr lang="ko-KR" altLang="en-US" dirty="0"/>
              <a:t> </a:t>
            </a:r>
            <a:r>
              <a:rPr lang="en-US" altLang="ko-KR" dirty="0"/>
              <a:t>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en-US" altLang="ko-KR" dirty="0"/>
              <a:t>PR curve </a:t>
            </a:r>
            <a:r>
              <a:rPr lang="ko-KR" altLang="en-US" dirty="0"/>
              <a:t>아래쪽의 면적의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단조적으로 감소하는 그래프가 되게 하기 위해 변형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 비전 분야에서는 대부분 </a:t>
            </a:r>
            <a:r>
              <a:rPr lang="en-US" altLang="ko-KR" dirty="0"/>
              <a:t>AP</a:t>
            </a:r>
            <a:r>
              <a:rPr lang="ko-KR" altLang="en-US" dirty="0"/>
              <a:t>로 평가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59DD2-0E8F-4EEA-8296-133C5357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1953620"/>
            <a:ext cx="4491789" cy="3801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7598AC-4ED7-4C94-BBDA-50B67BC18B6E}"/>
                  </a:ext>
                </a:extLst>
              </p:cNvPr>
              <p:cNvSpPr txBox="1"/>
              <p:nvPr/>
            </p:nvSpPr>
            <p:spPr>
              <a:xfrm>
                <a:off x="5919537" y="4327852"/>
                <a:ext cx="58072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왼쪽의 경우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=1∗0.33+0.88∗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0.47−0.33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=0.4532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7598AC-4ED7-4C94-BBDA-50B67BC1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4327852"/>
                <a:ext cx="5807242" cy="646331"/>
              </a:xfrm>
              <a:prstGeom prst="rect">
                <a:avLst/>
              </a:prstGeom>
              <a:blipFill>
                <a:blip r:embed="rId3"/>
                <a:stretch>
                  <a:fillRect l="-839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0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 &amp;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AP &amp; </a:t>
            </a:r>
            <a:r>
              <a:rPr lang="en-US" altLang="ko-KR" sz="2800" dirty="0" err="1"/>
              <a:t>mAP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5CB44F-F27E-45F6-B239-E76C9BEF0D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73" y="1738642"/>
            <a:ext cx="5460415" cy="3442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4E79D4-DEBA-41FB-8A89-4A61B9534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3" y="1738642"/>
            <a:ext cx="4659414" cy="3442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942139-AF09-425A-A4E9-2AB0E66BBFA2}"/>
              </a:ext>
            </a:extLst>
          </p:cNvPr>
          <p:cNvSpPr txBox="1"/>
          <p:nvPr/>
        </p:nvSpPr>
        <p:spPr>
          <a:xfrm>
            <a:off x="625642" y="5181600"/>
            <a:ext cx="10668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mAP</a:t>
            </a:r>
            <a:r>
              <a:rPr lang="ko-KR" altLang="en-US" dirty="0"/>
              <a:t> 는 </a:t>
            </a:r>
            <a:r>
              <a:rPr lang="en-US" altLang="ko-KR" dirty="0"/>
              <a:t>mean average 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물체 클래스가 여러 개인 경우 각 클래스당 </a:t>
            </a:r>
            <a:r>
              <a:rPr lang="en-US" altLang="ko-KR" dirty="0"/>
              <a:t>AP</a:t>
            </a:r>
            <a:r>
              <a:rPr lang="ko-KR" altLang="en-US" dirty="0"/>
              <a:t>를 구한 다음에 클래스 평균 </a:t>
            </a:r>
            <a:r>
              <a:rPr lang="en-US" altLang="ko-KR" dirty="0"/>
              <a:t>AP</a:t>
            </a:r>
            <a:r>
              <a:rPr lang="ko-KR" altLang="en-US" dirty="0"/>
              <a:t>를 구하는 것이 </a:t>
            </a:r>
            <a:r>
              <a:rPr lang="en-US" altLang="ko-KR" dirty="0" err="1"/>
              <a:t>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AA95C4-6E84-426E-B8C9-AB0BB3721C35}"/>
              </a:ext>
            </a:extLst>
          </p:cNvPr>
          <p:cNvSpPr/>
          <p:nvPr/>
        </p:nvSpPr>
        <p:spPr>
          <a:xfrm>
            <a:off x="381001" y="1343640"/>
            <a:ext cx="1801906" cy="950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Dataset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271F9E-4B6B-4FB5-9437-8ABEC9C3E59F}"/>
              </a:ext>
            </a:extLst>
          </p:cNvPr>
          <p:cNvSpPr/>
          <p:nvPr/>
        </p:nvSpPr>
        <p:spPr>
          <a:xfrm>
            <a:off x="2709583" y="1343640"/>
            <a:ext cx="1801906" cy="950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8AB08D-BF27-4ADA-8A19-532F57BCC047}"/>
              </a:ext>
            </a:extLst>
          </p:cNvPr>
          <p:cNvSpPr/>
          <p:nvPr/>
        </p:nvSpPr>
        <p:spPr>
          <a:xfrm>
            <a:off x="5000068" y="1343640"/>
            <a:ext cx="1801906" cy="950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C3B3DA-334E-410C-8B41-36D3A412922B}"/>
              </a:ext>
            </a:extLst>
          </p:cNvPr>
          <p:cNvSpPr/>
          <p:nvPr/>
        </p:nvSpPr>
        <p:spPr>
          <a:xfrm>
            <a:off x="7328650" y="1343639"/>
            <a:ext cx="1801906" cy="950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Predict/</a:t>
            </a:r>
          </a:p>
          <a:p>
            <a:pPr algn="ctr"/>
            <a:r>
              <a:rPr lang="en-US" altLang="ko-KR" dirty="0"/>
              <a:t>interpolation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9DF7A98-D71E-4DE7-8545-F03388B90FA9}"/>
              </a:ext>
            </a:extLst>
          </p:cNvPr>
          <p:cNvSpPr/>
          <p:nvPr/>
        </p:nvSpPr>
        <p:spPr>
          <a:xfrm>
            <a:off x="9657232" y="1343638"/>
            <a:ext cx="1801906" cy="950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F791C-1B58-4D2E-B17F-DA1F6985C879}"/>
              </a:ext>
            </a:extLst>
          </p:cNvPr>
          <p:cNvSpPr txBox="1"/>
          <p:nvPr/>
        </p:nvSpPr>
        <p:spPr>
          <a:xfrm>
            <a:off x="524439" y="3539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Dataset 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0593C-AE8B-45D0-9057-EE3D1FEB6875}"/>
              </a:ext>
            </a:extLst>
          </p:cNvPr>
          <p:cNvSpPr txBox="1"/>
          <p:nvPr/>
        </p:nvSpPr>
        <p:spPr>
          <a:xfrm>
            <a:off x="3567958" y="3539836"/>
            <a:ext cx="8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Iris, titanic, </a:t>
            </a:r>
            <a:r>
              <a:rPr lang="en-US" altLang="ko-KR" dirty="0" err="1"/>
              <a:t>mnist</a:t>
            </a:r>
            <a:r>
              <a:rPr lang="en-US" altLang="ko-KR" dirty="0"/>
              <a:t>, food101, pascal-VOC, MS-coco ……. Custom dataset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C2682-3E08-46A4-B7B5-0AFE6E6C8EFB}"/>
              </a:ext>
            </a:extLst>
          </p:cNvPr>
          <p:cNvSpPr txBox="1"/>
          <p:nvPr/>
        </p:nvSpPr>
        <p:spPr>
          <a:xfrm>
            <a:off x="524439" y="417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preprocessing   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F5220-C1B9-4C4E-9491-14D2330920D8}"/>
              </a:ext>
            </a:extLst>
          </p:cNvPr>
          <p:cNvSpPr txBox="1"/>
          <p:nvPr/>
        </p:nvSpPr>
        <p:spPr>
          <a:xfrm>
            <a:off x="3641911" y="4179927"/>
            <a:ext cx="8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LabelEncoder</a:t>
            </a:r>
            <a:r>
              <a:rPr lang="en-US" altLang="ko-KR" dirty="0"/>
              <a:t>, </a:t>
            </a:r>
            <a:r>
              <a:rPr lang="en-US" altLang="ko-KR" dirty="0" err="1"/>
              <a:t>OneHotEncoder</a:t>
            </a:r>
            <a:r>
              <a:rPr lang="en-US" altLang="ko-KR" dirty="0"/>
              <a:t>, </a:t>
            </a:r>
            <a:r>
              <a:rPr lang="en-US" altLang="ko-KR" dirty="0" err="1"/>
              <a:t>StandardScaler</a:t>
            </a:r>
            <a:r>
              <a:rPr lang="en-US" altLang="ko-KR" dirty="0"/>
              <a:t>, </a:t>
            </a:r>
            <a:r>
              <a:rPr lang="en-US" altLang="ko-KR" dirty="0" err="1"/>
              <a:t>MinMaxScaler</a:t>
            </a:r>
            <a:r>
              <a:rPr lang="en-US" altLang="ko-KR" dirty="0"/>
              <a:t>, split,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0FDC9-CE9E-4726-B790-80223CAEF272}"/>
              </a:ext>
            </a:extLst>
          </p:cNvPr>
          <p:cNvSpPr txBox="1"/>
          <p:nvPr/>
        </p:nvSpPr>
        <p:spPr>
          <a:xfrm>
            <a:off x="524439" y="4820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Training        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90584-4386-494E-8E01-C7F37FD0710E}"/>
              </a:ext>
            </a:extLst>
          </p:cNvPr>
          <p:cNvSpPr txBox="1"/>
          <p:nvPr/>
        </p:nvSpPr>
        <p:spPr>
          <a:xfrm>
            <a:off x="3771902" y="4849510"/>
            <a:ext cx="906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Generalized linear models, Decision trees, Random forests, Gradient boosting machine, Deep learning, Clustering, Dimension reduction , RL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8FD04-F504-4E6A-B244-B03D79FDCFC4}"/>
              </a:ext>
            </a:extLst>
          </p:cNvPr>
          <p:cNvSpPr txBox="1"/>
          <p:nvPr/>
        </p:nvSpPr>
        <p:spPr>
          <a:xfrm>
            <a:off x="524439" y="54517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Predict/interpolation    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0E2F7-FE5F-496A-9AC1-9C851E5FFB91}"/>
              </a:ext>
            </a:extLst>
          </p:cNvPr>
          <p:cNvSpPr txBox="1"/>
          <p:nvPr/>
        </p:nvSpPr>
        <p:spPr>
          <a:xfrm>
            <a:off x="524439" y="6100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Evaluation      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8040B-C5CB-4B8A-A7EB-B50393602D15}"/>
              </a:ext>
            </a:extLst>
          </p:cNvPr>
          <p:cNvSpPr txBox="1"/>
          <p:nvPr/>
        </p:nvSpPr>
        <p:spPr>
          <a:xfrm>
            <a:off x="3641911" y="6100200"/>
            <a:ext cx="8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Accuracy, precision, recall, F-1 score, AP, </a:t>
            </a:r>
            <a:r>
              <a:rPr lang="en-US" altLang="ko-KR" dirty="0" err="1"/>
              <a:t>mAP</a:t>
            </a:r>
            <a:r>
              <a:rPr lang="en-US" altLang="ko-KR" dirty="0"/>
              <a:t>, BLEU score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75EC0B-1E89-4C65-ADDD-98F8D7B97810}"/>
              </a:ext>
            </a:extLst>
          </p:cNvPr>
          <p:cNvCxnSpPr/>
          <p:nvPr/>
        </p:nvCxnSpPr>
        <p:spPr>
          <a:xfrm>
            <a:off x="2337953" y="3750334"/>
            <a:ext cx="1272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34FD934-F3A5-4DA3-8739-3E16EB4A8236}"/>
              </a:ext>
            </a:extLst>
          </p:cNvPr>
          <p:cNvCxnSpPr>
            <a:cxnSpLocks/>
          </p:cNvCxnSpPr>
          <p:nvPr/>
        </p:nvCxnSpPr>
        <p:spPr>
          <a:xfrm>
            <a:off x="2783882" y="4371459"/>
            <a:ext cx="98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AFF0B93-11A9-46B2-AA1D-BAE57305F9EE}"/>
              </a:ext>
            </a:extLst>
          </p:cNvPr>
          <p:cNvCxnSpPr>
            <a:cxnSpLocks/>
          </p:cNvCxnSpPr>
          <p:nvPr/>
        </p:nvCxnSpPr>
        <p:spPr>
          <a:xfrm>
            <a:off x="1731819" y="5032347"/>
            <a:ext cx="2040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41622C-465F-419B-A511-1D9A7D235137}"/>
              </a:ext>
            </a:extLst>
          </p:cNvPr>
          <p:cNvCxnSpPr>
            <a:cxnSpLocks/>
          </p:cNvCxnSpPr>
          <p:nvPr/>
        </p:nvCxnSpPr>
        <p:spPr>
          <a:xfrm>
            <a:off x="2005308" y="6284866"/>
            <a:ext cx="176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ML pipeline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053404-ABED-4313-8A2C-A3E4F834C8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82907" y="1818770"/>
            <a:ext cx="5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374C4F6-6DA2-4B05-93CC-DD4B11894C63}"/>
              </a:ext>
            </a:extLst>
          </p:cNvPr>
          <p:cNvCxnSpPr/>
          <p:nvPr/>
        </p:nvCxnSpPr>
        <p:spPr>
          <a:xfrm>
            <a:off x="4473392" y="1818770"/>
            <a:ext cx="5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320A4E-4518-4FD9-AC21-D90D908321A3}"/>
              </a:ext>
            </a:extLst>
          </p:cNvPr>
          <p:cNvCxnSpPr/>
          <p:nvPr/>
        </p:nvCxnSpPr>
        <p:spPr>
          <a:xfrm>
            <a:off x="6801974" y="1827732"/>
            <a:ext cx="5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9F71BA-C285-4510-9C49-53A743E72F32}"/>
              </a:ext>
            </a:extLst>
          </p:cNvPr>
          <p:cNvCxnSpPr/>
          <p:nvPr/>
        </p:nvCxnSpPr>
        <p:spPr>
          <a:xfrm>
            <a:off x="9130556" y="1845658"/>
            <a:ext cx="5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4621E36-AF6D-4712-BA45-F4E41BE7C53A}"/>
              </a:ext>
            </a:extLst>
          </p:cNvPr>
          <p:cNvSpPr/>
          <p:nvPr/>
        </p:nvSpPr>
        <p:spPr>
          <a:xfrm>
            <a:off x="7449671" y="2598703"/>
            <a:ext cx="1680885" cy="7518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Tuning</a:t>
            </a:r>
            <a:endParaRPr lang="ko-KR" altLang="en-US" dirty="0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9CA7863-875F-482B-8320-5226E14A29C5}"/>
              </a:ext>
            </a:extLst>
          </p:cNvPr>
          <p:cNvCxnSpPr>
            <a:stCxn id="8" idx="2"/>
            <a:endCxn id="38" idx="3"/>
          </p:cNvCxnSpPr>
          <p:nvPr/>
        </p:nvCxnSpPr>
        <p:spPr>
          <a:xfrm rot="5400000">
            <a:off x="9504015" y="1920439"/>
            <a:ext cx="680712" cy="1427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BE579E47-3123-433A-8E95-08538E6F5342}"/>
              </a:ext>
            </a:extLst>
          </p:cNvPr>
          <p:cNvCxnSpPr>
            <a:stCxn id="38" idx="1"/>
            <a:endCxn id="6" idx="2"/>
          </p:cNvCxnSpPr>
          <p:nvPr/>
        </p:nvCxnSpPr>
        <p:spPr>
          <a:xfrm rot="10800000">
            <a:off x="5901021" y="2293899"/>
            <a:ext cx="1548650" cy="6807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E36D6A6-E162-4D00-8984-256D0C8D6580}"/>
              </a:ext>
            </a:extLst>
          </p:cNvPr>
          <p:cNvCxnSpPr>
            <a:stCxn id="38" idx="1"/>
            <a:endCxn id="5" idx="2"/>
          </p:cNvCxnSpPr>
          <p:nvPr/>
        </p:nvCxnSpPr>
        <p:spPr>
          <a:xfrm rot="10800000">
            <a:off x="3610537" y="2293899"/>
            <a:ext cx="3839135" cy="6807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is evaluation important?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269756" y="1224135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Evaluation</a:t>
            </a:r>
            <a:endParaRPr lang="ko-KR" altLang="en-US" sz="2800" dirty="0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CAEFCB7A-F2BA-41A4-8B88-FA9074C6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12" y="1963641"/>
            <a:ext cx="5915610" cy="1201263"/>
          </a:xfrm>
          <a:prstGeom prst="rect">
            <a:avLst/>
          </a:prstGeom>
        </p:spPr>
      </p:pic>
      <p:pic>
        <p:nvPicPr>
          <p:cNvPr id="22" name="그림 2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3E172FCF-B002-4D7E-AA49-C1E39F97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2143574"/>
            <a:ext cx="5073151" cy="44050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5F3B54-4DF3-44C6-9E41-7A8659B20210}"/>
              </a:ext>
            </a:extLst>
          </p:cNvPr>
          <p:cNvSpPr txBox="1"/>
          <p:nvPr/>
        </p:nvSpPr>
        <p:spPr>
          <a:xfrm>
            <a:off x="5613539" y="3756134"/>
            <a:ext cx="641709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학습된 모델의 퍼포먼스를 측정해야 해요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처음 만나는 데이터에 대해서도 훌륭한 성능을</a:t>
            </a:r>
            <a:r>
              <a:rPr lang="en-US" altLang="ko-KR" dirty="0"/>
              <a:t>..!!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보통 분류기를 하나만 만들지는 않아요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어느 정도의 성능을 갖고 있는지 설명할 필요가 있어요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193E5-4A30-4464-B5F9-CE4F9E781E45}"/>
              </a:ext>
            </a:extLst>
          </p:cNvPr>
          <p:cNvSpPr txBox="1"/>
          <p:nvPr/>
        </p:nvSpPr>
        <p:spPr>
          <a:xfrm>
            <a:off x="5865612" y="3323765"/>
            <a:ext cx="691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Accuracy, precision, recall, F-1 score, AP, </a:t>
            </a:r>
            <a:r>
              <a:rPr lang="en-US" altLang="ko-KR" dirty="0" err="1">
                <a:solidFill>
                  <a:srgbClr val="0070C0"/>
                </a:solidFill>
              </a:rPr>
              <a:t>mAP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etc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362CE0-FF67-4EFF-8E6D-F11F5F6D3ACA}"/>
              </a:ext>
            </a:extLst>
          </p:cNvPr>
          <p:cNvSpPr txBox="1"/>
          <p:nvPr/>
        </p:nvSpPr>
        <p:spPr>
          <a:xfrm>
            <a:off x="507864" y="6457091"/>
            <a:ext cx="7762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https://paperswithcode.com/sota/object-detection-on-coco</a:t>
            </a:r>
          </a:p>
        </p:txBody>
      </p:sp>
    </p:spTree>
    <p:extLst>
      <p:ext uri="{BB962C8B-B14F-4D97-AF65-F5344CB8AC3E}">
        <p14:creationId xmlns:p14="http://schemas.microsoft.com/office/powerpoint/2010/main" val="424025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Confusion matrix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BC35-53DD-4BD9-8532-0B2274DAE495}"/>
              </a:ext>
            </a:extLst>
          </p:cNvPr>
          <p:cNvSpPr txBox="1"/>
          <p:nvPr/>
        </p:nvSpPr>
        <p:spPr>
          <a:xfrm>
            <a:off x="5633137" y="3409244"/>
            <a:ext cx="638475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True Positive : </a:t>
            </a:r>
            <a:r>
              <a:rPr lang="ko-KR" altLang="en-US" dirty="0"/>
              <a:t>실제 </a:t>
            </a:r>
            <a:r>
              <a:rPr lang="en-US" altLang="ko-KR" dirty="0"/>
              <a:t>Positive</a:t>
            </a:r>
            <a:r>
              <a:rPr lang="ko-KR" altLang="en-US" dirty="0"/>
              <a:t>인 정답을 </a:t>
            </a:r>
            <a:r>
              <a:rPr lang="en-US" altLang="ko-KR" dirty="0"/>
              <a:t>Positive</a:t>
            </a:r>
            <a:r>
              <a:rPr lang="ko-KR" altLang="en-US" dirty="0"/>
              <a:t>로 예측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True</a:t>
            </a:r>
            <a:r>
              <a:rPr lang="ko-KR" altLang="en-US" dirty="0"/>
              <a:t> </a:t>
            </a:r>
            <a:r>
              <a:rPr lang="en-US" altLang="ko-KR" dirty="0"/>
              <a:t>Negative : </a:t>
            </a:r>
            <a:r>
              <a:rPr lang="ko-KR" altLang="en-US" dirty="0"/>
              <a:t>실제 </a:t>
            </a:r>
            <a:r>
              <a:rPr lang="en-US" altLang="ko-KR" dirty="0"/>
              <a:t>Negative</a:t>
            </a:r>
            <a:r>
              <a:rPr lang="ko-KR" altLang="en-US" dirty="0"/>
              <a:t>인 정답을 </a:t>
            </a:r>
            <a:r>
              <a:rPr lang="en-US" altLang="ko-KR" dirty="0"/>
              <a:t>Negative</a:t>
            </a:r>
            <a:r>
              <a:rPr lang="ko-KR" altLang="en-US" dirty="0"/>
              <a:t>로 예측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False Positive : </a:t>
            </a:r>
            <a:r>
              <a:rPr lang="ko-KR" altLang="en-US" dirty="0"/>
              <a:t>실제 </a:t>
            </a:r>
            <a:r>
              <a:rPr lang="en-US" altLang="ko-KR" dirty="0"/>
              <a:t>Negative</a:t>
            </a:r>
            <a:r>
              <a:rPr lang="ko-KR" altLang="en-US" dirty="0"/>
              <a:t>인 정답을 </a:t>
            </a:r>
            <a:r>
              <a:rPr lang="en-US" altLang="ko-KR" dirty="0"/>
              <a:t>Positive</a:t>
            </a:r>
            <a:r>
              <a:rPr lang="ko-KR" altLang="en-US" dirty="0"/>
              <a:t>로 예측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False Negative : </a:t>
            </a:r>
            <a:r>
              <a:rPr lang="ko-KR" altLang="en-US" dirty="0"/>
              <a:t>실제 </a:t>
            </a:r>
            <a:r>
              <a:rPr lang="en-US" altLang="ko-KR" dirty="0"/>
              <a:t>Positive</a:t>
            </a:r>
            <a:r>
              <a:rPr lang="ko-KR" altLang="en-US" dirty="0"/>
              <a:t>인 정답을 </a:t>
            </a:r>
            <a:r>
              <a:rPr lang="en-US" altLang="ko-KR" dirty="0"/>
              <a:t>Negative</a:t>
            </a:r>
            <a:r>
              <a:rPr lang="ko-KR" altLang="en-US" dirty="0"/>
              <a:t>로 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96A30-DD8A-4D15-9478-7E19A49D56DD}"/>
              </a:ext>
            </a:extLst>
          </p:cNvPr>
          <p:cNvSpPr/>
          <p:nvPr/>
        </p:nvSpPr>
        <p:spPr>
          <a:xfrm>
            <a:off x="5936522" y="3526470"/>
            <a:ext cx="6033247" cy="104887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1E409-84D8-4C26-AA5D-E40A858A66BE}"/>
              </a:ext>
            </a:extLst>
          </p:cNvPr>
          <p:cNvSpPr txBox="1"/>
          <p:nvPr/>
        </p:nvSpPr>
        <p:spPr>
          <a:xfrm>
            <a:off x="11326285" y="3199197"/>
            <a:ext cx="138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4B2A93-3294-4A23-9953-FFEC4526C7AA}"/>
              </a:ext>
            </a:extLst>
          </p:cNvPr>
          <p:cNvSpPr/>
          <p:nvPr/>
        </p:nvSpPr>
        <p:spPr>
          <a:xfrm>
            <a:off x="5936521" y="4657393"/>
            <a:ext cx="6033247" cy="1048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87EB-9EE3-4550-8014-92B3C2C6269E}"/>
              </a:ext>
            </a:extLst>
          </p:cNvPr>
          <p:cNvSpPr txBox="1"/>
          <p:nvPr/>
        </p:nvSpPr>
        <p:spPr>
          <a:xfrm>
            <a:off x="11278158" y="5682507"/>
            <a:ext cx="138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1D14C176-EFBE-4C18-8B6D-F65CA76B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" y="2098167"/>
            <a:ext cx="5465481" cy="4029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3AA73-E6D2-4E17-8390-502EDE540443}"/>
              </a:ext>
            </a:extLst>
          </p:cNvPr>
          <p:cNvSpPr txBox="1"/>
          <p:nvPr/>
        </p:nvSpPr>
        <p:spPr>
          <a:xfrm>
            <a:off x="5924108" y="2089607"/>
            <a:ext cx="572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정답을 맞히거나 틀리는 경우의 수를 표현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A1232-3B06-4F49-9052-83E37666C6B2}"/>
              </a:ext>
            </a:extLst>
          </p:cNvPr>
          <p:cNvSpPr txBox="1"/>
          <p:nvPr/>
        </p:nvSpPr>
        <p:spPr>
          <a:xfrm>
            <a:off x="3551382" y="1194841"/>
            <a:ext cx="86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 분류의 예측 오류가 얼마인지와 어떠한 유형의 예측 오류가 발생하고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1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820E0-C8B5-4F12-971E-01DFBF22558C}"/>
              </a:ext>
            </a:extLst>
          </p:cNvPr>
          <p:cNvSpPr txBox="1"/>
          <p:nvPr/>
        </p:nvSpPr>
        <p:spPr>
          <a:xfrm>
            <a:off x="0" y="982877"/>
            <a:ext cx="9605149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False Positive : </a:t>
            </a:r>
            <a:r>
              <a:rPr lang="ko-KR" altLang="en-US" dirty="0"/>
              <a:t>실제 </a:t>
            </a:r>
            <a:r>
              <a:rPr lang="en-US" altLang="ko-KR" dirty="0"/>
              <a:t>Negative</a:t>
            </a:r>
            <a:r>
              <a:rPr lang="ko-KR" altLang="en-US" dirty="0"/>
              <a:t>인 정답을 </a:t>
            </a:r>
            <a:r>
              <a:rPr lang="en-US" altLang="ko-KR" dirty="0"/>
              <a:t>Positive</a:t>
            </a:r>
            <a:r>
              <a:rPr lang="ko-KR" altLang="en-US" dirty="0"/>
              <a:t>로 예측 </a:t>
            </a:r>
            <a:r>
              <a:rPr lang="en-US" altLang="ko-KR" dirty="0"/>
              <a:t>- Type 1 error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False Negative : </a:t>
            </a:r>
            <a:r>
              <a:rPr lang="ko-KR" altLang="en-US" dirty="0"/>
              <a:t>실제 </a:t>
            </a:r>
            <a:r>
              <a:rPr lang="en-US" altLang="ko-KR" dirty="0"/>
              <a:t>Positive</a:t>
            </a:r>
            <a:r>
              <a:rPr lang="ko-KR" altLang="en-US" dirty="0"/>
              <a:t>인 정답을 </a:t>
            </a:r>
            <a:r>
              <a:rPr lang="en-US" altLang="ko-KR" dirty="0"/>
              <a:t>Negative</a:t>
            </a:r>
            <a:r>
              <a:rPr lang="ko-KR" altLang="en-US" dirty="0"/>
              <a:t>로 예측 </a:t>
            </a:r>
            <a:r>
              <a:rPr lang="en-US" altLang="ko-KR" dirty="0"/>
              <a:t>- Type 2 error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32408-002D-4A23-8EDF-8CB2E750F83F}"/>
              </a:ext>
            </a:extLst>
          </p:cNvPr>
          <p:cNvSpPr txBox="1"/>
          <p:nvPr/>
        </p:nvSpPr>
        <p:spPr>
          <a:xfrm>
            <a:off x="731007" y="2926567"/>
            <a:ext cx="840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중고차 성능 판별  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0BA41C-E793-4F2E-AA6F-1D89B266E7A0}"/>
              </a:ext>
            </a:extLst>
          </p:cNvPr>
          <p:cNvSpPr txBox="1"/>
          <p:nvPr/>
        </p:nvSpPr>
        <p:spPr>
          <a:xfrm>
            <a:off x="731007" y="4555640"/>
            <a:ext cx="938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2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암환자 진단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60222-37E9-4AC7-A47F-3E5EF36DBA81}"/>
              </a:ext>
            </a:extLst>
          </p:cNvPr>
          <p:cNvSpPr txBox="1"/>
          <p:nvPr/>
        </p:nvSpPr>
        <p:spPr>
          <a:xfrm>
            <a:off x="1691968" y="3607479"/>
            <a:ext cx="922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좋은 자동차라 예측하고 구매하였지만 실제로는 좋지 않은 자동차였을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67DC6-EDAF-492B-9E4E-2A7BAF26785C}"/>
              </a:ext>
            </a:extLst>
          </p:cNvPr>
          <p:cNvSpPr txBox="1"/>
          <p:nvPr/>
        </p:nvSpPr>
        <p:spPr>
          <a:xfrm>
            <a:off x="7869656" y="1368081"/>
            <a:ext cx="435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 과제의 성격에 따라 경중이 달라요</a:t>
            </a: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F33380B4-E488-4AE1-BF52-B1E5DE21AA30}"/>
              </a:ext>
            </a:extLst>
          </p:cNvPr>
          <p:cNvSpPr/>
          <p:nvPr/>
        </p:nvSpPr>
        <p:spPr>
          <a:xfrm rot="2578598">
            <a:off x="6983505" y="117185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21838-4194-468E-BDDA-009E12AF22B1}"/>
              </a:ext>
            </a:extLst>
          </p:cNvPr>
          <p:cNvSpPr txBox="1"/>
          <p:nvPr/>
        </p:nvSpPr>
        <p:spPr>
          <a:xfrm>
            <a:off x="1691968" y="5220309"/>
            <a:ext cx="922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 환자를 건강하다고 판별하는 경우는 훨씬 치명적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4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Accuracy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Accuracy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433D1-EE52-48DB-A56F-EDF3F9A6F703}"/>
                  </a:ext>
                </a:extLst>
              </p:cNvPr>
              <p:cNvSpPr txBox="1"/>
              <p:nvPr/>
            </p:nvSpPr>
            <p:spPr>
              <a:xfrm>
                <a:off x="1563277" y="2417264"/>
                <a:ext cx="7863347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433D1-EE52-48DB-A56F-EDF3F9A6F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77" y="2417264"/>
                <a:ext cx="7863347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206068-946E-4AD7-8B77-E559439DE658}"/>
              </a:ext>
            </a:extLst>
          </p:cNvPr>
          <p:cNvSpPr txBox="1"/>
          <p:nvPr/>
        </p:nvSpPr>
        <p:spPr>
          <a:xfrm>
            <a:off x="1053117" y="3865580"/>
            <a:ext cx="1036320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정확도는 전체 예측 건수에서 정답을 맞힌 건수의 비율을 의미해요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여기서 정답을 맞힐 때 답이 </a:t>
            </a:r>
            <a:r>
              <a:rPr lang="en-US" altLang="ko-KR" dirty="0"/>
              <a:t>Positive</a:t>
            </a:r>
            <a:r>
              <a:rPr lang="ko-KR" altLang="en-US" dirty="0"/>
              <a:t>이건 </a:t>
            </a:r>
            <a:r>
              <a:rPr lang="en-US" altLang="ko-KR" dirty="0"/>
              <a:t>Negative</a:t>
            </a:r>
            <a:r>
              <a:rPr lang="ko-KR" altLang="en-US" dirty="0"/>
              <a:t>이건 상관없어요</a:t>
            </a:r>
            <a:r>
              <a:rPr lang="en-US" altLang="ko-KR" dirty="0"/>
              <a:t>.(</a:t>
            </a:r>
            <a:r>
              <a:rPr lang="ko-KR" altLang="en-US" dirty="0"/>
              <a:t>맞히기만 하면 돼요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예를 들면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대답한 비율을 의미하죠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93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Accuracy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Accuracy Paradox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7FB1B-F958-4CE5-8F14-9CED9ED19F3B}"/>
              </a:ext>
            </a:extLst>
          </p:cNvPr>
          <p:cNvSpPr txBox="1"/>
          <p:nvPr/>
        </p:nvSpPr>
        <p:spPr>
          <a:xfrm>
            <a:off x="737937" y="1948934"/>
            <a:ext cx="107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Imbalanced dataset?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E8F310-DA22-408A-AADE-C830C583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2512515"/>
            <a:ext cx="4844715" cy="3750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3FEB5-CE37-4B92-BA32-5AF903E5A9D6}"/>
              </a:ext>
            </a:extLst>
          </p:cNvPr>
          <p:cNvSpPr txBox="1"/>
          <p:nvPr/>
        </p:nvSpPr>
        <p:spPr>
          <a:xfrm>
            <a:off x="5791200" y="1487269"/>
            <a:ext cx="606391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사기범을 </a:t>
            </a:r>
            <a:r>
              <a:rPr lang="en-US" altLang="ko-KR" dirty="0"/>
              <a:t>positive, </a:t>
            </a:r>
            <a:r>
              <a:rPr lang="ko-KR" altLang="en-US" dirty="0"/>
              <a:t>일반인을 </a:t>
            </a:r>
            <a:r>
              <a:rPr lang="en-US" altLang="ko-KR" dirty="0"/>
              <a:t>negative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일반인에 비해서 엄청나게 작은 비율</a:t>
            </a:r>
            <a:r>
              <a:rPr lang="en-US" altLang="ko-KR" dirty="0"/>
              <a:t>(</a:t>
            </a:r>
            <a:r>
              <a:rPr lang="ko-KR" altLang="en-US" dirty="0"/>
              <a:t>예를 들면 </a:t>
            </a:r>
            <a:r>
              <a:rPr lang="en-US" altLang="ko-KR" dirty="0"/>
              <a:t>1:99)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분류기의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99%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4867D-8F16-4B21-9A84-5CBB168AF27E}"/>
              </a:ext>
            </a:extLst>
          </p:cNvPr>
          <p:cNvSpPr/>
          <p:nvPr/>
        </p:nvSpPr>
        <p:spPr>
          <a:xfrm>
            <a:off x="6096000" y="2354998"/>
            <a:ext cx="3128682" cy="442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A27F2B-C89A-45B1-90B0-B0BBD52118F9}"/>
              </a:ext>
            </a:extLst>
          </p:cNvPr>
          <p:cNvCxnSpPr>
            <a:stCxn id="11" idx="2"/>
          </p:cNvCxnSpPr>
          <p:nvPr/>
        </p:nvCxnSpPr>
        <p:spPr>
          <a:xfrm>
            <a:off x="7660341" y="2797861"/>
            <a:ext cx="0" cy="519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7ED518-3BEF-4BBB-B7DE-68B8FF483245}"/>
              </a:ext>
            </a:extLst>
          </p:cNvPr>
          <p:cNvSpPr txBox="1"/>
          <p:nvPr/>
        </p:nvSpPr>
        <p:spPr>
          <a:xfrm>
            <a:off x="5921189" y="3403696"/>
            <a:ext cx="580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사기꾼을 일반인으로</a:t>
            </a:r>
            <a:r>
              <a:rPr lang="en-US" altLang="ko-KR" dirty="0"/>
              <a:t>(false) </a:t>
            </a:r>
            <a:r>
              <a:rPr lang="ko-KR" altLang="en-US" dirty="0"/>
              <a:t>분류했고</a:t>
            </a:r>
            <a:r>
              <a:rPr lang="en-US" altLang="ko-KR" dirty="0"/>
              <a:t>, </a:t>
            </a:r>
            <a:r>
              <a:rPr lang="ko-KR" altLang="en-US" dirty="0"/>
              <a:t>일반인들을 모두 일반인으로 분류했기 때문이에요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A4455-8B7A-4BC7-ADB6-3F7F9247A254}"/>
              </a:ext>
            </a:extLst>
          </p:cNvPr>
          <p:cNvSpPr txBox="1"/>
          <p:nvPr/>
        </p:nvSpPr>
        <p:spPr>
          <a:xfrm>
            <a:off x="5791200" y="4572000"/>
            <a:ext cx="588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즉</a:t>
            </a:r>
            <a:r>
              <a:rPr lang="en-US" altLang="ko-KR" b="1" dirty="0"/>
              <a:t>, Accuracy</a:t>
            </a:r>
            <a:r>
              <a:rPr lang="ko-KR" altLang="en-US" b="1" dirty="0"/>
              <a:t>는 </a:t>
            </a:r>
            <a:r>
              <a:rPr lang="en-US" altLang="ko-KR" b="1" dirty="0"/>
              <a:t>bias</a:t>
            </a:r>
            <a:r>
              <a:rPr lang="ko-KR" altLang="en-US" b="1" dirty="0"/>
              <a:t>에 관해 단점을 가져요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63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Recall &amp; Precision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Recall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433D1-EE52-48DB-A56F-EDF3F9A6F703}"/>
                  </a:ext>
                </a:extLst>
              </p:cNvPr>
              <p:cNvSpPr txBox="1"/>
              <p:nvPr/>
            </p:nvSpPr>
            <p:spPr>
              <a:xfrm>
                <a:off x="1563277" y="2417264"/>
                <a:ext cx="7863347" cy="567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433D1-EE52-48DB-A56F-EDF3F9A6F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77" y="2417264"/>
                <a:ext cx="7863347" cy="5671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89412F-A721-4D16-B2A1-2B1527B37596}"/>
              </a:ext>
            </a:extLst>
          </p:cNvPr>
          <p:cNvSpPr txBox="1"/>
          <p:nvPr/>
        </p:nvSpPr>
        <p:spPr>
          <a:xfrm>
            <a:off x="1053117" y="3865580"/>
            <a:ext cx="1093033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Sensitivity </a:t>
            </a:r>
            <a:r>
              <a:rPr lang="ko-KR" altLang="en-US" dirty="0"/>
              <a:t>혹은 </a:t>
            </a:r>
            <a:r>
              <a:rPr lang="en-US" altLang="ko-KR" dirty="0"/>
              <a:t>TPR(Ture</a:t>
            </a:r>
            <a:r>
              <a:rPr lang="ko-KR" altLang="en-US" dirty="0"/>
              <a:t> </a:t>
            </a:r>
            <a:r>
              <a:rPr lang="en-US" altLang="ko-KR" dirty="0"/>
              <a:t>Positive Rate) </a:t>
            </a:r>
            <a:r>
              <a:rPr lang="ko-KR" altLang="en-US" dirty="0"/>
              <a:t>라고도 불려요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실제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인 샘플들 중에서 분류기가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라고 예측한 비율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의미해요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실제 </a:t>
            </a:r>
            <a:r>
              <a:rPr lang="en-US" altLang="ko-KR" dirty="0"/>
              <a:t>Positive </a:t>
            </a:r>
            <a:r>
              <a:rPr lang="ko-KR" altLang="en-US" dirty="0"/>
              <a:t>양성인 데이터 예측을 </a:t>
            </a:r>
            <a:r>
              <a:rPr lang="en-US" altLang="ko-KR" dirty="0"/>
              <a:t>Negative</a:t>
            </a:r>
            <a:r>
              <a:rPr lang="ko-KR" altLang="en-US" dirty="0"/>
              <a:t>로 잘못 판단하게 되면 업무 상 큰 영향이 발생하는 경우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-&gt;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가 발생하는 확률이 적을 때 사용</a:t>
            </a:r>
            <a:r>
              <a:rPr lang="ko-KR" altLang="en-US" dirty="0"/>
              <a:t>하면 좋아요 </a:t>
            </a:r>
            <a:r>
              <a:rPr lang="en-US" altLang="ko-KR" dirty="0"/>
              <a:t>(ex</a:t>
            </a:r>
            <a:r>
              <a:rPr lang="ko-KR" altLang="en-US" dirty="0"/>
              <a:t> 암 판단 모델</a:t>
            </a:r>
            <a:r>
              <a:rPr lang="en-US" altLang="ko-KR" dirty="0"/>
              <a:t>, </a:t>
            </a:r>
            <a:r>
              <a:rPr lang="ko-KR" altLang="en-US" dirty="0"/>
              <a:t>금융 사기 적발 모델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666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8654C2-64C7-415D-B670-F5F13064CE72}"/>
              </a:ext>
            </a:extLst>
          </p:cNvPr>
          <p:cNvSpPr/>
          <p:nvPr/>
        </p:nvSpPr>
        <p:spPr>
          <a:xfrm>
            <a:off x="0" y="730136"/>
            <a:ext cx="7102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3D248-0AF7-4681-9AC6-F45A8FDBEE0E}"/>
              </a:ext>
            </a:extLst>
          </p:cNvPr>
          <p:cNvSpPr txBox="1"/>
          <p:nvPr/>
        </p:nvSpPr>
        <p:spPr>
          <a:xfrm>
            <a:off x="22074" y="216060"/>
            <a:ext cx="651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Recall &amp; Precision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D99CF-7CEA-4C3B-BC74-1EF9D84A6814}"/>
              </a:ext>
            </a:extLst>
          </p:cNvPr>
          <p:cNvSpPr txBox="1"/>
          <p:nvPr/>
        </p:nvSpPr>
        <p:spPr>
          <a:xfrm>
            <a:off x="171145" y="1103128"/>
            <a:ext cx="823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2800" dirty="0"/>
              <a:t>Precision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433D1-EE52-48DB-A56F-EDF3F9A6F703}"/>
                  </a:ext>
                </a:extLst>
              </p:cNvPr>
              <p:cNvSpPr txBox="1"/>
              <p:nvPr/>
            </p:nvSpPr>
            <p:spPr>
              <a:xfrm>
                <a:off x="1563277" y="2417264"/>
                <a:ext cx="7863347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A433D1-EE52-48DB-A56F-EDF3F9A6F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77" y="2417264"/>
                <a:ext cx="7863347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37E803-9D1E-418E-8F9D-FD8F7558F688}"/>
              </a:ext>
            </a:extLst>
          </p:cNvPr>
          <p:cNvSpPr txBox="1"/>
          <p:nvPr/>
        </p:nvSpPr>
        <p:spPr>
          <a:xfrm>
            <a:off x="855893" y="3614568"/>
            <a:ext cx="1093033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PPV(Positive Predictive Value) </a:t>
            </a:r>
            <a:r>
              <a:rPr lang="ko-KR" altLang="en-US" dirty="0"/>
              <a:t>라고 불려요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분류기가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라고 분류한 것 중에서 실제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인 것의 비율</a:t>
            </a:r>
            <a:r>
              <a:rPr lang="ko-KR" altLang="en-US" dirty="0"/>
              <a:t>을 의미해요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실제 </a:t>
            </a:r>
            <a:r>
              <a:rPr lang="en-US" altLang="ko-KR" dirty="0"/>
              <a:t>Negative </a:t>
            </a:r>
            <a:r>
              <a:rPr lang="ko-KR" altLang="en-US" dirty="0"/>
              <a:t>음성인 데이터 예측을 </a:t>
            </a:r>
            <a:r>
              <a:rPr lang="en-US" altLang="ko-KR" dirty="0"/>
              <a:t>Positive </a:t>
            </a:r>
            <a:r>
              <a:rPr lang="ko-KR" altLang="en-US" dirty="0"/>
              <a:t>로 잘못 판단하게 되면 업무상 큰 영향이 발생하는 경우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(ex</a:t>
            </a:r>
            <a:r>
              <a:rPr lang="ko-KR" altLang="en-US" dirty="0"/>
              <a:t> 스팸 메일 여부를 판단하는 모델의 경우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18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1021</Words>
  <Application>Microsoft Office PowerPoint</Application>
  <PresentationFormat>와이드스크린</PresentationFormat>
  <Paragraphs>161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박병건</dc:creator>
  <cp:lastModifiedBy>박병건</cp:lastModifiedBy>
  <cp:revision>36</cp:revision>
  <dcterms:created xsi:type="dcterms:W3CDTF">2021-01-20T12:35:01Z</dcterms:created>
  <dcterms:modified xsi:type="dcterms:W3CDTF">2021-01-21T10:14:50Z</dcterms:modified>
</cp:coreProperties>
</file>