
<file path=[Content_Types].xml><?xml version="1.0" encoding="utf-8"?>
<Types xmlns="http://schemas.openxmlformats.org/package/2006/content-types">
  <Default Extension="vml" ContentType="application/vnd.openxmlformats-officedocument.vmlDrawing"/>
  <Default Extension="xls" ContentType="application/vnd.ms-excel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0" r:id="rId4"/>
  </p:sldMasterIdLst>
  <p:notesMasterIdLst>
    <p:notesMasterId r:id="rId6"/>
  </p:notesMasterIdLst>
  <p:sldIdLst>
    <p:sldId id="258" r:id="rId5"/>
    <p:sldId id="259" r:id="rId7"/>
    <p:sldId id="260" r:id="rId8"/>
    <p:sldId id="269" r:id="rId9"/>
    <p:sldId id="271" r:id="rId10"/>
    <p:sldId id="278" r:id="rId11"/>
    <p:sldId id="261" r:id="rId12"/>
    <p:sldId id="268" r:id="rId13"/>
    <p:sldId id="280" r:id="rId14"/>
    <p:sldId id="262" r:id="rId15"/>
    <p:sldId id="267" r:id="rId16"/>
    <p:sldId id="297" r:id="rId17"/>
    <p:sldId id="263" r:id="rId18"/>
    <p:sldId id="274" r:id="rId19"/>
    <p:sldId id="316" r:id="rId20"/>
    <p:sldId id="275" r:id="rId21"/>
    <p:sldId id="283" r:id="rId22"/>
    <p:sldId id="295" r:id="rId23"/>
    <p:sldId id="270" r:id="rId24"/>
    <p:sldId id="264" r:id="rId25"/>
    <p:sldId id="311" r:id="rId26"/>
    <p:sldId id="312" r:id="rId27"/>
    <p:sldId id="313" r:id="rId28"/>
    <p:sldId id="266" r:id="rId29"/>
    <p:sldId id="265" r:id="rId3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34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355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5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560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403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608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r>
              <a:rPr lang="en-US" altLang="zh-CN"/>
              <a:t>1998</a:t>
            </a:r>
            <a:r>
              <a:rPr lang="zh-CN" altLang="en-US"/>
              <a:t>的方法是在</a:t>
            </a:r>
            <a:r>
              <a:rPr lang="en-US" altLang="zh-CN"/>
              <a:t>1997</a:t>
            </a:r>
            <a:r>
              <a:rPr lang="zh-CN" altLang="en-US"/>
              <a:t>的</a:t>
            </a:r>
            <a:r>
              <a:rPr lang="en-US" altLang="zh-CN"/>
              <a:t>Richard Gibbon</a:t>
            </a:r>
            <a:r>
              <a:rPr lang="zh-CN" altLang="en-US"/>
              <a:t>的方法的基础上改进的。在</a:t>
            </a:r>
            <a:r>
              <a:rPr lang="en-US" altLang="zh-CN"/>
              <a:t>2015</a:t>
            </a:r>
            <a:r>
              <a:rPr lang="zh-CN" altLang="en-US"/>
              <a:t>年之前，主要的方式都是在于找到输入特征和运行时间直接的关系。</a:t>
            </a:r>
            <a:r>
              <a:rPr lang="en-US" altLang="zh-CN"/>
              <a:t>2008</a:t>
            </a:r>
            <a:r>
              <a:rPr lang="zh-CN" altLang="en-US"/>
              <a:t>年定义</a:t>
            </a:r>
            <a:r>
              <a:rPr lang="en-US" altLang="zh-CN"/>
              <a:t>session</a:t>
            </a:r>
            <a:r>
              <a:rPr lang="zh-CN" altLang="en-US"/>
              <a:t>的方式主要是提交时间差满足一定的范围。</a:t>
            </a:r>
            <a:r>
              <a:rPr lang="en-US" altLang="zh-CN"/>
              <a:t>2017</a:t>
            </a:r>
            <a:r>
              <a:rPr lang="zh-CN" altLang="en-US"/>
              <a:t>年用</a:t>
            </a:r>
            <a:r>
              <a:rPr lang="en-US" altLang="zh-CN"/>
              <a:t>MICA</a:t>
            </a:r>
            <a:r>
              <a:rPr lang="zh-CN" altLang="en-US"/>
              <a:t>和</a:t>
            </a:r>
            <a:r>
              <a:rPr lang="en-US" altLang="zh-CN"/>
              <a:t>pref</a:t>
            </a:r>
            <a:r>
              <a:rPr lang="zh-CN" altLang="en-US"/>
              <a:t>工具得到的特征进行任务分类与预测任务。</a:t>
            </a:r>
            <a:r>
              <a:rPr lang="en-US" altLang="zh-CN"/>
              <a:t>ABC</a:t>
            </a:r>
            <a:r>
              <a:rPr lang="zh-CN" altLang="en-US"/>
              <a:t>算法指的是：</a:t>
            </a:r>
            <a:r>
              <a:rPr lang="en-US" altLang="zh-CN"/>
              <a:t>the artifical bee colony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813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4813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50178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5017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5222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r>
              <a:rPr lang="zh-CN" altLang="en-US"/>
              <a:t>别的数据集可能还有一些别的特征：比如输入文件</a:t>
            </a:r>
            <a:endParaRPr lang="zh-CN" altLang="en-US"/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5837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5837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60418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6041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6246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6246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6656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r>
              <a:rPr lang="zh-CN" altLang="en-US"/>
              <a:t>在同一错误率的情况下长任务和短任务对于错误的影响是不同的。</a:t>
            </a: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6861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6861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5632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r>
              <a:rPr lang="en-US" altLang="zh-CN"/>
              <a:t>boosting_type:gbdt </a:t>
            </a:r>
            <a:r>
              <a:rPr lang="zh-CN" altLang="en-US"/>
              <a:t>查一下</a:t>
            </a:r>
            <a:r>
              <a:rPr lang="en-US" altLang="zh-CN"/>
              <a:t>metric</a:t>
            </a:r>
            <a:r>
              <a:rPr lang="zh-CN" altLang="en-US"/>
              <a:t>的含义：</a:t>
            </a:r>
            <a:endParaRPr lang="zh-CN" altLang="en-US"/>
          </a:p>
        </p:txBody>
      </p:sp>
      <p:sp>
        <p:nvSpPr>
          <p:cNvPr id="5632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0658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lIns="91440" tIns="45720" rIns="91440" bIns="45720" rtlCol="0" anchor="b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7270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7270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9698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r>
              <a:rPr lang="zh-CN" altLang="en-US"/>
              <a:t>帮助估计队列时间和等待时间，引导对于资源的选择</a:t>
            </a:r>
            <a:endParaRPr lang="zh-CN" altLang="en-US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5842" name="Notes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en-US" altLang="zh-CN" dirty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789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9938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198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r>
              <a:rPr lang="zh-CN" altLang="en-US"/>
              <a:t>数据抽样：有些用户的数据太少了</a:t>
            </a:r>
            <a:endParaRPr lang="zh-CN" altLang="en-US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/>
          <p:cNvSpPr/>
          <p:nvPr/>
        </p:nvSpPr>
        <p:spPr>
          <a:xfrm>
            <a:off x="-76200" y="3786188"/>
            <a:ext cx="4291013" cy="14716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90289" y="0"/>
              </a:cxn>
              <a:cxn ang="0">
                <a:pos x="3478299" y="1470986"/>
              </a:cxn>
              <a:cxn ang="0">
                <a:pos x="0" y="1470986"/>
              </a:cxn>
              <a:cxn ang="0">
                <a:pos x="0" y="0"/>
              </a:cxn>
            </a:cxnLst>
            <a:pathLst>
              <a:path w="7413" h="2222">
                <a:moveTo>
                  <a:pt x="0" y="0"/>
                </a:moveTo>
                <a:lnTo>
                  <a:pt x="7413" y="0"/>
                </a:lnTo>
                <a:lnTo>
                  <a:pt x="6010" y="2222"/>
                </a:lnTo>
                <a:lnTo>
                  <a:pt x="0" y="22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3" name="Freeform 5"/>
          <p:cNvSpPr/>
          <p:nvPr/>
        </p:nvSpPr>
        <p:spPr bwMode="auto">
          <a:xfrm>
            <a:off x="2505075" y="1509713"/>
            <a:ext cx="6692900" cy="1600200"/>
          </a:xfrm>
          <a:custGeom>
            <a:avLst/>
            <a:gdLst>
              <a:gd name="T0" fmla="*/ 11567 w 11567"/>
              <a:gd name="T1" fmla="*/ 2441 h 2441"/>
              <a:gd name="T2" fmla="*/ 0 w 11567"/>
              <a:gd name="T3" fmla="*/ 2441 h 2441"/>
              <a:gd name="T4" fmla="*/ 1542 w 11567"/>
              <a:gd name="T5" fmla="*/ 0 h 2441"/>
              <a:gd name="T6" fmla="*/ 11567 w 11567"/>
              <a:gd name="T7" fmla="*/ 0 h 2441"/>
              <a:gd name="T8" fmla="*/ 11567 w 11567"/>
              <a:gd name="T9" fmla="*/ 2441 h 2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7" h="2441">
                <a:moveTo>
                  <a:pt x="11567" y="2441"/>
                </a:moveTo>
                <a:lnTo>
                  <a:pt x="0" y="2441"/>
                </a:lnTo>
                <a:lnTo>
                  <a:pt x="1542" y="0"/>
                </a:lnTo>
                <a:lnTo>
                  <a:pt x="11567" y="0"/>
                </a:lnTo>
                <a:lnTo>
                  <a:pt x="11567" y="244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fontAlgn="base"/>
            <a:endParaRPr lang="zh-CN" altLang="en-US" sz="2400" strike="noStrike" noProof="1"/>
          </a:p>
        </p:txBody>
      </p:sp>
      <p:sp>
        <p:nvSpPr>
          <p:cNvPr id="15" name="Freeform 7"/>
          <p:cNvSpPr/>
          <p:nvPr/>
        </p:nvSpPr>
        <p:spPr>
          <a:xfrm>
            <a:off x="-76200" y="1933575"/>
            <a:ext cx="8085138" cy="2816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84349" y="0"/>
              </a:cxn>
              <a:cxn ang="0">
                <a:pos x="6670600" y="2816338"/>
              </a:cxn>
              <a:cxn ang="0">
                <a:pos x="0" y="2816338"/>
              </a:cxn>
              <a:cxn ang="0">
                <a:pos x="0" y="0"/>
              </a:cxn>
            </a:cxnLst>
            <a:pathLst>
              <a:path w="13970" h="3869">
                <a:moveTo>
                  <a:pt x="0" y="0"/>
                </a:moveTo>
                <a:lnTo>
                  <a:pt x="13970" y="0"/>
                </a:lnTo>
                <a:lnTo>
                  <a:pt x="11527" y="3869"/>
                </a:lnTo>
                <a:lnTo>
                  <a:pt x="0" y="3869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8" name="Freeform 8"/>
          <p:cNvSpPr/>
          <p:nvPr/>
        </p:nvSpPr>
        <p:spPr>
          <a:xfrm>
            <a:off x="8470900" y="1966913"/>
            <a:ext cx="420688" cy="758825"/>
          </a:xfrm>
          <a:custGeom>
            <a:avLst/>
            <a:gdLst/>
            <a:ahLst/>
            <a:cxnLst>
              <a:cxn ang="0">
                <a:pos x="338077" y="287587"/>
              </a:cxn>
              <a:cxn ang="0">
                <a:pos x="419702" y="379771"/>
              </a:cxn>
              <a:cxn ang="0">
                <a:pos x="338077" y="471306"/>
              </a:cxn>
              <a:cxn ang="0">
                <a:pos x="81624" y="758894"/>
              </a:cxn>
              <a:cxn ang="0">
                <a:pos x="0" y="667359"/>
              </a:cxn>
              <a:cxn ang="0">
                <a:pos x="256452" y="379771"/>
              </a:cxn>
              <a:cxn ang="0">
                <a:pos x="0" y="91534"/>
              </a:cxn>
              <a:cxn ang="0">
                <a:pos x="81624" y="0"/>
              </a:cxn>
              <a:cxn ang="0">
                <a:pos x="338077" y="287587"/>
              </a:cxn>
            </a:cxnLst>
            <a:pathLst>
              <a:path w="725" h="1169">
                <a:moveTo>
                  <a:pt x="584" y="443"/>
                </a:moveTo>
                <a:lnTo>
                  <a:pt x="725" y="585"/>
                </a:lnTo>
                <a:lnTo>
                  <a:pt x="584" y="726"/>
                </a:lnTo>
                <a:lnTo>
                  <a:pt x="141" y="1169"/>
                </a:lnTo>
                <a:lnTo>
                  <a:pt x="0" y="1028"/>
                </a:lnTo>
                <a:lnTo>
                  <a:pt x="443" y="585"/>
                </a:lnTo>
                <a:lnTo>
                  <a:pt x="0" y="141"/>
                </a:lnTo>
                <a:lnTo>
                  <a:pt x="141" y="0"/>
                </a:lnTo>
                <a:lnTo>
                  <a:pt x="584" y="443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" name="Freeform 9"/>
          <p:cNvSpPr/>
          <p:nvPr/>
        </p:nvSpPr>
        <p:spPr>
          <a:xfrm>
            <a:off x="7989888" y="6248400"/>
            <a:ext cx="1208087" cy="609600"/>
          </a:xfrm>
          <a:custGeom>
            <a:avLst/>
            <a:gdLst/>
            <a:ahLst/>
            <a:cxnLst>
              <a:cxn ang="0">
                <a:pos x="1208886" y="0"/>
              </a:cxn>
              <a:cxn ang="0">
                <a:pos x="1208886" y="609600"/>
              </a:cxn>
              <a:cxn ang="0">
                <a:pos x="0" y="609600"/>
              </a:cxn>
              <a:cxn ang="0">
                <a:pos x="383277" y="0"/>
              </a:cxn>
              <a:cxn ang="0">
                <a:pos x="1208886" y="0"/>
              </a:cxn>
            </a:cxnLst>
            <a:pathLst>
              <a:path w="2088" h="1048">
                <a:moveTo>
                  <a:pt x="2088" y="0"/>
                </a:moveTo>
                <a:lnTo>
                  <a:pt x="2088" y="1048"/>
                </a:lnTo>
                <a:lnTo>
                  <a:pt x="0" y="1048"/>
                </a:lnTo>
                <a:lnTo>
                  <a:pt x="662" y="0"/>
                </a:lnTo>
                <a:lnTo>
                  <a:pt x="2088" y="0"/>
                </a:lnTo>
                <a:close/>
              </a:path>
            </a:pathLst>
          </a:custGeom>
          <a:solidFill>
            <a:srgbClr val="C1C0C3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" name="Freeform 10"/>
          <p:cNvSpPr/>
          <p:nvPr/>
        </p:nvSpPr>
        <p:spPr>
          <a:xfrm>
            <a:off x="7770813" y="6367463"/>
            <a:ext cx="1427162" cy="490537"/>
          </a:xfrm>
          <a:custGeom>
            <a:avLst/>
            <a:gdLst/>
            <a:ahLst/>
            <a:cxnLst>
              <a:cxn ang="0">
                <a:pos x="1427705" y="0"/>
              </a:cxn>
              <a:cxn ang="0">
                <a:pos x="1427705" y="489835"/>
              </a:cxn>
              <a:cxn ang="0">
                <a:pos x="0" y="489835"/>
              </a:cxn>
              <a:cxn ang="0">
                <a:pos x="308458" y="0"/>
              </a:cxn>
              <a:cxn ang="0">
                <a:pos x="1427705" y="0"/>
              </a:cxn>
            </a:cxnLst>
            <a:pathLst>
              <a:path w="2467" h="843">
                <a:moveTo>
                  <a:pt x="2467" y="0"/>
                </a:moveTo>
                <a:lnTo>
                  <a:pt x="2467" y="843"/>
                </a:lnTo>
                <a:lnTo>
                  <a:pt x="0" y="843"/>
                </a:lnTo>
                <a:lnTo>
                  <a:pt x="533" y="0"/>
                </a:lnTo>
                <a:lnTo>
                  <a:pt x="2467" y="0"/>
                </a:lnTo>
                <a:close/>
              </a:path>
            </a:pathLst>
          </a:custGeom>
          <a:solidFill>
            <a:srgbClr val="00B0F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447800" y="2315598"/>
            <a:ext cx="5192951" cy="1555240"/>
          </a:xfrm>
        </p:spPr>
        <p:txBody>
          <a:bodyPr anchor="ctr">
            <a:normAutofit/>
          </a:bodyPr>
          <a:lstStyle>
            <a:lvl1pPr algn="dist">
              <a:defRPr sz="4050" b="1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z="4050" strike="noStrike" noProof="1" dirty="0" smtClean="0"/>
              <a:t>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7800" y="3922174"/>
            <a:ext cx="5192951" cy="649826"/>
          </a:xfrm>
        </p:spPr>
        <p:txBody>
          <a:bodyPr>
            <a:normAutofit/>
          </a:bodyPr>
          <a:lstStyle>
            <a:lvl1pPr marL="0" indent="0" algn="dist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79B4BA0F-66ED-4DF7-B6DA-01F0005067A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C552E7D3-F83D-47D9-B208-EFCA87CE44D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7" grpId="0" bldLvl="0" animBg="1"/>
      <p:bldP spid="18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609600"/>
            <a:ext cx="78867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79B4BA0F-66ED-4DF7-B6DA-01F0005067A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C552E7D3-F83D-47D9-B208-EFCA87CE44D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/>
          <p:cNvSpPr/>
          <p:nvPr/>
        </p:nvSpPr>
        <p:spPr>
          <a:xfrm>
            <a:off x="-76200" y="3786188"/>
            <a:ext cx="4291013" cy="14716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90289" y="0"/>
              </a:cxn>
              <a:cxn ang="0">
                <a:pos x="3478299" y="1470986"/>
              </a:cxn>
              <a:cxn ang="0">
                <a:pos x="0" y="1470986"/>
              </a:cxn>
              <a:cxn ang="0">
                <a:pos x="0" y="0"/>
              </a:cxn>
            </a:cxnLst>
            <a:pathLst>
              <a:path w="7413" h="2222">
                <a:moveTo>
                  <a:pt x="0" y="0"/>
                </a:moveTo>
                <a:lnTo>
                  <a:pt x="7413" y="0"/>
                </a:lnTo>
                <a:lnTo>
                  <a:pt x="6010" y="2222"/>
                </a:lnTo>
                <a:lnTo>
                  <a:pt x="0" y="22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3" name="Freeform 5"/>
          <p:cNvSpPr/>
          <p:nvPr/>
        </p:nvSpPr>
        <p:spPr bwMode="auto">
          <a:xfrm>
            <a:off x="2505075" y="1509713"/>
            <a:ext cx="6692900" cy="1600200"/>
          </a:xfrm>
          <a:custGeom>
            <a:avLst/>
            <a:gdLst>
              <a:gd name="T0" fmla="*/ 11567 w 11567"/>
              <a:gd name="T1" fmla="*/ 2441 h 2441"/>
              <a:gd name="T2" fmla="*/ 0 w 11567"/>
              <a:gd name="T3" fmla="*/ 2441 h 2441"/>
              <a:gd name="T4" fmla="*/ 1542 w 11567"/>
              <a:gd name="T5" fmla="*/ 0 h 2441"/>
              <a:gd name="T6" fmla="*/ 11567 w 11567"/>
              <a:gd name="T7" fmla="*/ 0 h 2441"/>
              <a:gd name="T8" fmla="*/ 11567 w 11567"/>
              <a:gd name="T9" fmla="*/ 2441 h 2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7" h="2441">
                <a:moveTo>
                  <a:pt x="11567" y="2441"/>
                </a:moveTo>
                <a:lnTo>
                  <a:pt x="0" y="2441"/>
                </a:lnTo>
                <a:lnTo>
                  <a:pt x="1542" y="0"/>
                </a:lnTo>
                <a:lnTo>
                  <a:pt x="11567" y="0"/>
                </a:lnTo>
                <a:lnTo>
                  <a:pt x="11567" y="244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fontAlgn="base"/>
            <a:endParaRPr lang="zh-CN" altLang="en-US" sz="2400" strike="noStrike" noProof="1"/>
          </a:p>
        </p:txBody>
      </p:sp>
      <p:sp>
        <p:nvSpPr>
          <p:cNvPr id="15" name="Freeform 7"/>
          <p:cNvSpPr/>
          <p:nvPr/>
        </p:nvSpPr>
        <p:spPr>
          <a:xfrm>
            <a:off x="-76200" y="1933575"/>
            <a:ext cx="8085138" cy="2816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84349" y="0"/>
              </a:cxn>
              <a:cxn ang="0">
                <a:pos x="6670600" y="2816338"/>
              </a:cxn>
              <a:cxn ang="0">
                <a:pos x="0" y="2816338"/>
              </a:cxn>
              <a:cxn ang="0">
                <a:pos x="0" y="0"/>
              </a:cxn>
            </a:cxnLst>
            <a:pathLst>
              <a:path w="13970" h="3869">
                <a:moveTo>
                  <a:pt x="0" y="0"/>
                </a:moveTo>
                <a:lnTo>
                  <a:pt x="13970" y="0"/>
                </a:lnTo>
                <a:lnTo>
                  <a:pt x="11527" y="3869"/>
                </a:lnTo>
                <a:lnTo>
                  <a:pt x="0" y="3869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3318" name="Freeform 8"/>
          <p:cNvSpPr/>
          <p:nvPr/>
        </p:nvSpPr>
        <p:spPr>
          <a:xfrm>
            <a:off x="8470900" y="1966913"/>
            <a:ext cx="420688" cy="758825"/>
          </a:xfrm>
          <a:custGeom>
            <a:avLst/>
            <a:gdLst/>
            <a:ahLst/>
            <a:cxnLst>
              <a:cxn ang="0">
                <a:pos x="338077" y="287587"/>
              </a:cxn>
              <a:cxn ang="0">
                <a:pos x="419702" y="379771"/>
              </a:cxn>
              <a:cxn ang="0">
                <a:pos x="338077" y="471306"/>
              </a:cxn>
              <a:cxn ang="0">
                <a:pos x="81624" y="758894"/>
              </a:cxn>
              <a:cxn ang="0">
                <a:pos x="0" y="667359"/>
              </a:cxn>
              <a:cxn ang="0">
                <a:pos x="256452" y="379771"/>
              </a:cxn>
              <a:cxn ang="0">
                <a:pos x="0" y="91534"/>
              </a:cxn>
              <a:cxn ang="0">
                <a:pos x="81624" y="0"/>
              </a:cxn>
              <a:cxn ang="0">
                <a:pos x="338077" y="287587"/>
              </a:cxn>
            </a:cxnLst>
            <a:pathLst>
              <a:path w="725" h="1169">
                <a:moveTo>
                  <a:pt x="584" y="443"/>
                </a:moveTo>
                <a:lnTo>
                  <a:pt x="725" y="585"/>
                </a:lnTo>
                <a:lnTo>
                  <a:pt x="584" y="726"/>
                </a:lnTo>
                <a:lnTo>
                  <a:pt x="141" y="1169"/>
                </a:lnTo>
                <a:lnTo>
                  <a:pt x="0" y="1028"/>
                </a:lnTo>
                <a:lnTo>
                  <a:pt x="443" y="585"/>
                </a:lnTo>
                <a:lnTo>
                  <a:pt x="0" y="141"/>
                </a:lnTo>
                <a:lnTo>
                  <a:pt x="141" y="0"/>
                </a:lnTo>
                <a:lnTo>
                  <a:pt x="584" y="443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" name="Freeform 9"/>
          <p:cNvSpPr/>
          <p:nvPr/>
        </p:nvSpPr>
        <p:spPr>
          <a:xfrm>
            <a:off x="7989888" y="6248400"/>
            <a:ext cx="1208087" cy="609600"/>
          </a:xfrm>
          <a:custGeom>
            <a:avLst/>
            <a:gdLst/>
            <a:ahLst/>
            <a:cxnLst>
              <a:cxn ang="0">
                <a:pos x="1208886" y="0"/>
              </a:cxn>
              <a:cxn ang="0">
                <a:pos x="1208886" y="609600"/>
              </a:cxn>
              <a:cxn ang="0">
                <a:pos x="0" y="609600"/>
              </a:cxn>
              <a:cxn ang="0">
                <a:pos x="383277" y="0"/>
              </a:cxn>
              <a:cxn ang="0">
                <a:pos x="1208886" y="0"/>
              </a:cxn>
            </a:cxnLst>
            <a:pathLst>
              <a:path w="2088" h="1048">
                <a:moveTo>
                  <a:pt x="2088" y="0"/>
                </a:moveTo>
                <a:lnTo>
                  <a:pt x="2088" y="1048"/>
                </a:lnTo>
                <a:lnTo>
                  <a:pt x="0" y="1048"/>
                </a:lnTo>
                <a:lnTo>
                  <a:pt x="662" y="0"/>
                </a:lnTo>
                <a:lnTo>
                  <a:pt x="2088" y="0"/>
                </a:lnTo>
                <a:close/>
              </a:path>
            </a:pathLst>
          </a:custGeom>
          <a:solidFill>
            <a:srgbClr val="C1C0C3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" name="Freeform 10"/>
          <p:cNvSpPr/>
          <p:nvPr/>
        </p:nvSpPr>
        <p:spPr>
          <a:xfrm>
            <a:off x="7770813" y="6367463"/>
            <a:ext cx="1427162" cy="490537"/>
          </a:xfrm>
          <a:custGeom>
            <a:avLst/>
            <a:gdLst/>
            <a:ahLst/>
            <a:cxnLst>
              <a:cxn ang="0">
                <a:pos x="1427705" y="0"/>
              </a:cxn>
              <a:cxn ang="0">
                <a:pos x="1427705" y="489835"/>
              </a:cxn>
              <a:cxn ang="0">
                <a:pos x="0" y="489835"/>
              </a:cxn>
              <a:cxn ang="0">
                <a:pos x="308458" y="0"/>
              </a:cxn>
              <a:cxn ang="0">
                <a:pos x="1427705" y="0"/>
              </a:cxn>
            </a:cxnLst>
            <a:pathLst>
              <a:path w="2467" h="843">
                <a:moveTo>
                  <a:pt x="2467" y="0"/>
                </a:moveTo>
                <a:lnTo>
                  <a:pt x="2467" y="843"/>
                </a:lnTo>
                <a:lnTo>
                  <a:pt x="0" y="843"/>
                </a:lnTo>
                <a:lnTo>
                  <a:pt x="533" y="0"/>
                </a:lnTo>
                <a:lnTo>
                  <a:pt x="2467" y="0"/>
                </a:lnTo>
                <a:close/>
              </a:path>
            </a:pathLst>
          </a:custGeom>
          <a:solidFill>
            <a:srgbClr val="00B0F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447800" y="2315598"/>
            <a:ext cx="5192951" cy="1555240"/>
          </a:xfrm>
        </p:spPr>
        <p:txBody>
          <a:bodyPr anchor="ctr">
            <a:normAutofit/>
          </a:bodyPr>
          <a:lstStyle>
            <a:lvl1pPr algn="dist">
              <a:defRPr sz="4050" b="1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z="4050" strike="noStrike" noProof="1" dirty="0" smtClean="0"/>
              <a:t>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7800" y="3922174"/>
            <a:ext cx="5192951" cy="649826"/>
          </a:xfrm>
        </p:spPr>
        <p:txBody>
          <a:bodyPr>
            <a:normAutofit/>
          </a:bodyPr>
          <a:lstStyle>
            <a:lvl1pPr marL="0" indent="0" algn="dist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79B4BA0F-66ED-4DF7-B6DA-01F0005067A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C552E7D3-F83D-47D9-B208-EFCA87CE44D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7" grpId="0" bldLvl="0" animBg="1"/>
      <p:bldP spid="18" grpId="0" bldLvl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79B4BA0F-66ED-4DF7-B6DA-01F0005067A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C552E7D3-F83D-47D9-B208-EFCA87CE44D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alphaModFix amt="5000"/>
            <a:lum/>
          </a:blip>
          <a:srcRect/>
          <a:stretch>
            <a:fillRect l="-49000" r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3"/>
          <p:cNvSpPr/>
          <p:nvPr/>
        </p:nvSpPr>
        <p:spPr>
          <a:xfrm>
            <a:off x="2595563" y="1738313"/>
            <a:ext cx="3476625" cy="34766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fontAlgn="base"/>
            <a:endParaRPr lang="id-ID" sz="3200" strike="noStrike" noProof="1">
              <a:latin typeface="+mn-ea"/>
            </a:endParaRPr>
          </a:p>
        </p:txBody>
      </p:sp>
      <p:sp>
        <p:nvSpPr>
          <p:cNvPr id="30" name="Oval 4"/>
          <p:cNvSpPr/>
          <p:nvPr/>
        </p:nvSpPr>
        <p:spPr>
          <a:xfrm>
            <a:off x="2478088" y="1620838"/>
            <a:ext cx="3711575" cy="3711575"/>
          </a:xfrm>
          <a:prstGeom prst="ellipse">
            <a:avLst/>
          </a:prstGeom>
          <a:noFill/>
          <a:ln w="19050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fontAlgn="base"/>
            <a:endParaRPr lang="id-ID" sz="3200" strike="noStrike" noProof="1">
              <a:latin typeface="+mn-ea"/>
            </a:endParaRPr>
          </a:p>
        </p:txBody>
      </p:sp>
      <p:cxnSp>
        <p:nvCxnSpPr>
          <p:cNvPr id="31" name="Straight Connector 6"/>
          <p:cNvCxnSpPr/>
          <p:nvPr/>
        </p:nvCxnSpPr>
        <p:spPr>
          <a:xfrm>
            <a:off x="1600200" y="0"/>
            <a:ext cx="1406525" cy="1879600"/>
          </a:xfrm>
          <a:prstGeom prst="line">
            <a:avLst/>
          </a:prstGeom>
          <a:ln w="1079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7"/>
          <p:cNvCxnSpPr/>
          <p:nvPr/>
        </p:nvCxnSpPr>
        <p:spPr>
          <a:xfrm flipH="1" flipV="1">
            <a:off x="5334000" y="5214938"/>
            <a:ext cx="1192213" cy="1770063"/>
          </a:xfrm>
          <a:prstGeom prst="line">
            <a:avLst/>
          </a:prstGeom>
          <a:ln w="1079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67" name="Group 14"/>
          <p:cNvGrpSpPr/>
          <p:nvPr/>
        </p:nvGrpSpPr>
        <p:grpSpPr>
          <a:xfrm>
            <a:off x="6454775" y="1376363"/>
            <a:ext cx="576263" cy="576262"/>
            <a:chOff x="10052201" y="3853902"/>
            <a:chExt cx="867438" cy="867438"/>
          </a:xfrm>
        </p:grpSpPr>
        <p:sp>
          <p:nvSpPr>
            <p:cNvPr id="34" name="Oval 15"/>
            <p:cNvSpPr/>
            <p:nvPr/>
          </p:nvSpPr>
          <p:spPr>
            <a:xfrm>
              <a:off x="10079361" y="3881062"/>
              <a:ext cx="813118" cy="81311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id-ID" sz="3200" strike="noStrike" noProof="1">
                <a:latin typeface="+mn-ea"/>
              </a:endParaRPr>
            </a:p>
          </p:txBody>
        </p:sp>
        <p:sp>
          <p:nvSpPr>
            <p:cNvPr id="35" name="Oval 16"/>
            <p:cNvSpPr/>
            <p:nvPr/>
          </p:nvSpPr>
          <p:spPr>
            <a:xfrm>
              <a:off x="10052201" y="3853902"/>
              <a:ext cx="867438" cy="867438"/>
            </a:xfrm>
            <a:prstGeom prst="ellipse">
              <a:avLst/>
            </a:prstGeom>
            <a:noFill/>
            <a:ln w="19050">
              <a:solidFill>
                <a:schemeClr val="accent1"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id-ID" sz="3200" strike="noStrike" noProof="1">
                <a:latin typeface="+mn-ea"/>
              </a:endParaRPr>
            </a:p>
          </p:txBody>
        </p:sp>
      </p:grpSp>
      <p:sp>
        <p:nvSpPr>
          <p:cNvPr id="36" name="Oval 18"/>
          <p:cNvSpPr/>
          <p:nvPr/>
        </p:nvSpPr>
        <p:spPr>
          <a:xfrm>
            <a:off x="6027738" y="1949450"/>
            <a:ext cx="374650" cy="373063"/>
          </a:xfrm>
          <a:prstGeom prst="ellipse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fontAlgn="base"/>
            <a:endParaRPr lang="id-ID" sz="3200" strike="noStrike" noProof="1">
              <a:latin typeface="+mn-ea"/>
            </a:endParaRPr>
          </a:p>
        </p:txBody>
      </p:sp>
      <p:cxnSp>
        <p:nvCxnSpPr>
          <p:cNvPr id="37" name="Straight Connector 19"/>
          <p:cNvCxnSpPr>
            <a:stCxn id="36" idx="7"/>
          </p:cNvCxnSpPr>
          <p:nvPr/>
        </p:nvCxnSpPr>
        <p:spPr>
          <a:xfrm flipV="1">
            <a:off x="6346825" y="1857375"/>
            <a:ext cx="161925" cy="146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20"/>
          <p:cNvCxnSpPr>
            <a:stCxn id="36" idx="7"/>
          </p:cNvCxnSpPr>
          <p:nvPr/>
        </p:nvCxnSpPr>
        <p:spPr>
          <a:xfrm flipH="1" flipV="1">
            <a:off x="7013575" y="1801813"/>
            <a:ext cx="214313" cy="1333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73" name="Group 26"/>
          <p:cNvGrpSpPr/>
          <p:nvPr/>
        </p:nvGrpSpPr>
        <p:grpSpPr>
          <a:xfrm rot="-358254">
            <a:off x="3846513" y="5568950"/>
            <a:ext cx="576262" cy="576263"/>
            <a:chOff x="10052201" y="3853902"/>
            <a:chExt cx="867438" cy="867438"/>
          </a:xfrm>
        </p:grpSpPr>
        <p:sp>
          <p:nvSpPr>
            <p:cNvPr id="40" name="Oval 27"/>
            <p:cNvSpPr/>
            <p:nvPr/>
          </p:nvSpPr>
          <p:spPr>
            <a:xfrm>
              <a:off x="10079361" y="3881062"/>
              <a:ext cx="813118" cy="81311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id-ID" sz="3200" strike="noStrike" noProof="1">
                <a:latin typeface="+mn-ea"/>
              </a:endParaRPr>
            </a:p>
          </p:txBody>
        </p:sp>
        <p:sp>
          <p:nvSpPr>
            <p:cNvPr id="41" name="Oval 28"/>
            <p:cNvSpPr/>
            <p:nvPr/>
          </p:nvSpPr>
          <p:spPr>
            <a:xfrm>
              <a:off x="10052201" y="3853902"/>
              <a:ext cx="867438" cy="867438"/>
            </a:xfrm>
            <a:prstGeom prst="ellipse">
              <a:avLst/>
            </a:prstGeom>
            <a:noFill/>
            <a:ln w="19050">
              <a:solidFill>
                <a:schemeClr val="accent1"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id-ID" sz="3200" strike="noStrike" noProof="1">
                <a:latin typeface="+mn-ea"/>
              </a:endParaRPr>
            </a:p>
          </p:txBody>
        </p:sp>
      </p:grpSp>
      <p:cxnSp>
        <p:nvCxnSpPr>
          <p:cNvPr id="42" name="Straight Connector 29"/>
          <p:cNvCxnSpPr>
            <a:stCxn id="36" idx="7"/>
          </p:cNvCxnSpPr>
          <p:nvPr/>
        </p:nvCxnSpPr>
        <p:spPr>
          <a:xfrm rot="21241746" flipV="1">
            <a:off x="3008313" y="6018213"/>
            <a:ext cx="831850" cy="2143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31"/>
          <p:cNvSpPr/>
          <p:nvPr/>
        </p:nvSpPr>
        <p:spPr>
          <a:xfrm rot="21241746">
            <a:off x="2686050" y="6157913"/>
            <a:ext cx="331788" cy="330200"/>
          </a:xfrm>
          <a:prstGeom prst="ellipse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fontAlgn="base"/>
            <a:endParaRPr lang="id-ID" sz="3200" strike="noStrike" noProof="1">
              <a:latin typeface="+mn-ea"/>
            </a:endParaRPr>
          </a:p>
        </p:txBody>
      </p:sp>
      <p:grpSp>
        <p:nvGrpSpPr>
          <p:cNvPr id="15378" name="Group 1"/>
          <p:cNvGrpSpPr/>
          <p:nvPr/>
        </p:nvGrpSpPr>
        <p:grpSpPr>
          <a:xfrm>
            <a:off x="7188200" y="1465263"/>
            <a:ext cx="1273175" cy="1271587"/>
            <a:chOff x="4716470" y="303487"/>
            <a:chExt cx="1272361" cy="1272361"/>
          </a:xfrm>
        </p:grpSpPr>
        <p:sp>
          <p:nvSpPr>
            <p:cNvPr id="45" name="Oval 13"/>
            <p:cNvSpPr/>
            <p:nvPr/>
          </p:nvSpPr>
          <p:spPr>
            <a:xfrm>
              <a:off x="4716470" y="303487"/>
              <a:ext cx="1272361" cy="1272361"/>
            </a:xfrm>
            <a:prstGeom prst="ellipse">
              <a:avLst/>
            </a:prstGeom>
            <a:noFill/>
            <a:ln w="19050">
              <a:solidFill>
                <a:schemeClr val="accent1"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id-ID" sz="3200" strike="noStrike" noProof="1">
                <a:latin typeface="+mn-ea"/>
              </a:endParaRPr>
            </a:p>
          </p:txBody>
        </p:sp>
        <p:sp>
          <p:nvSpPr>
            <p:cNvPr id="46" name="Oval 17"/>
            <p:cNvSpPr/>
            <p:nvPr/>
          </p:nvSpPr>
          <p:spPr>
            <a:xfrm>
              <a:off x="4756308" y="343325"/>
              <a:ext cx="1192685" cy="1192685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id-ID" sz="3200" strike="noStrike" noProof="1">
                <a:latin typeface="+mn-ea"/>
              </a:endParaRPr>
            </a:p>
          </p:txBody>
        </p:sp>
        <p:grpSp>
          <p:nvGrpSpPr>
            <p:cNvPr id="47" name="Group 37"/>
            <p:cNvGrpSpPr/>
            <p:nvPr/>
          </p:nvGrpSpPr>
          <p:grpSpPr>
            <a:xfrm rot="20934628">
              <a:off x="4988398" y="562277"/>
              <a:ext cx="751586" cy="751586"/>
              <a:chOff x="2776538" y="3397251"/>
              <a:chExt cx="342900" cy="342900"/>
            </a:xfrm>
            <a:solidFill>
              <a:schemeClr val="bg1"/>
            </a:solidFill>
          </p:grpSpPr>
          <p:sp>
            <p:nvSpPr>
              <p:cNvPr id="48" name="Freeform 44"/>
              <p:cNvSpPr>
                <a:spLocks noEditPoints="1"/>
              </p:cNvSpPr>
              <p:nvPr/>
            </p:nvSpPr>
            <p:spPr bwMode="auto">
              <a:xfrm>
                <a:off x="2776538" y="3397251"/>
                <a:ext cx="342900" cy="342900"/>
              </a:xfrm>
              <a:custGeom>
                <a:avLst/>
                <a:gdLst>
                  <a:gd name="T0" fmla="*/ 73 w 128"/>
                  <a:gd name="T1" fmla="*/ 14 h 128"/>
                  <a:gd name="T2" fmla="*/ 89 w 128"/>
                  <a:gd name="T3" fmla="*/ 26 h 128"/>
                  <a:gd name="T4" fmla="*/ 97 w 128"/>
                  <a:gd name="T5" fmla="*/ 21 h 128"/>
                  <a:gd name="T6" fmla="*/ 106 w 128"/>
                  <a:gd name="T7" fmla="*/ 29 h 128"/>
                  <a:gd name="T8" fmla="*/ 102 w 128"/>
                  <a:gd name="T9" fmla="*/ 39 h 128"/>
                  <a:gd name="T10" fmla="*/ 115 w 128"/>
                  <a:gd name="T11" fmla="*/ 55 h 128"/>
                  <a:gd name="T12" fmla="*/ 119 w 128"/>
                  <a:gd name="T13" fmla="*/ 69 h 128"/>
                  <a:gd name="T14" fmla="*/ 109 w 128"/>
                  <a:gd name="T15" fmla="*/ 73 h 128"/>
                  <a:gd name="T16" fmla="*/ 106 w 128"/>
                  <a:gd name="T17" fmla="*/ 93 h 128"/>
                  <a:gd name="T18" fmla="*/ 100 w 128"/>
                  <a:gd name="T19" fmla="*/ 106 h 128"/>
                  <a:gd name="T20" fmla="*/ 93 w 128"/>
                  <a:gd name="T21" fmla="*/ 106 h 128"/>
                  <a:gd name="T22" fmla="*/ 73 w 128"/>
                  <a:gd name="T23" fmla="*/ 109 h 128"/>
                  <a:gd name="T24" fmla="*/ 69 w 128"/>
                  <a:gd name="T25" fmla="*/ 119 h 128"/>
                  <a:gd name="T26" fmla="*/ 55 w 128"/>
                  <a:gd name="T27" fmla="*/ 115 h 128"/>
                  <a:gd name="T28" fmla="*/ 39 w 128"/>
                  <a:gd name="T29" fmla="*/ 102 h 128"/>
                  <a:gd name="T30" fmla="*/ 32 w 128"/>
                  <a:gd name="T31" fmla="*/ 108 h 128"/>
                  <a:gd name="T32" fmla="*/ 22 w 128"/>
                  <a:gd name="T33" fmla="*/ 100 h 128"/>
                  <a:gd name="T34" fmla="*/ 26 w 128"/>
                  <a:gd name="T35" fmla="*/ 89 h 128"/>
                  <a:gd name="T36" fmla="*/ 14 w 128"/>
                  <a:gd name="T37" fmla="*/ 73 h 128"/>
                  <a:gd name="T38" fmla="*/ 9 w 128"/>
                  <a:gd name="T39" fmla="*/ 60 h 128"/>
                  <a:gd name="T40" fmla="*/ 20 w 128"/>
                  <a:gd name="T41" fmla="*/ 55 h 128"/>
                  <a:gd name="T42" fmla="*/ 22 w 128"/>
                  <a:gd name="T43" fmla="*/ 35 h 128"/>
                  <a:gd name="T44" fmla="*/ 29 w 128"/>
                  <a:gd name="T45" fmla="*/ 22 h 128"/>
                  <a:gd name="T46" fmla="*/ 35 w 128"/>
                  <a:gd name="T47" fmla="*/ 22 h 128"/>
                  <a:gd name="T48" fmla="*/ 55 w 128"/>
                  <a:gd name="T49" fmla="*/ 20 h 128"/>
                  <a:gd name="T50" fmla="*/ 60 w 128"/>
                  <a:gd name="T51" fmla="*/ 9 h 128"/>
                  <a:gd name="T52" fmla="*/ 69 w 128"/>
                  <a:gd name="T53" fmla="*/ 0 h 128"/>
                  <a:gd name="T54" fmla="*/ 46 w 128"/>
                  <a:gd name="T55" fmla="*/ 13 h 128"/>
                  <a:gd name="T56" fmla="*/ 32 w 128"/>
                  <a:gd name="T57" fmla="*/ 12 h 128"/>
                  <a:gd name="T58" fmla="*/ 16 w 128"/>
                  <a:gd name="T59" fmla="*/ 22 h 128"/>
                  <a:gd name="T60" fmla="*/ 15 w 128"/>
                  <a:gd name="T61" fmla="*/ 41 h 128"/>
                  <a:gd name="T62" fmla="*/ 0 w 128"/>
                  <a:gd name="T63" fmla="*/ 60 h 128"/>
                  <a:gd name="T64" fmla="*/ 13 w 128"/>
                  <a:gd name="T65" fmla="*/ 83 h 128"/>
                  <a:gd name="T66" fmla="*/ 12 w 128"/>
                  <a:gd name="T67" fmla="*/ 97 h 128"/>
                  <a:gd name="T68" fmla="*/ 22 w 128"/>
                  <a:gd name="T69" fmla="*/ 113 h 128"/>
                  <a:gd name="T70" fmla="*/ 41 w 128"/>
                  <a:gd name="T71" fmla="*/ 114 h 128"/>
                  <a:gd name="T72" fmla="*/ 60 w 128"/>
                  <a:gd name="T73" fmla="*/ 128 h 128"/>
                  <a:gd name="T74" fmla="*/ 83 w 128"/>
                  <a:gd name="T75" fmla="*/ 116 h 128"/>
                  <a:gd name="T76" fmla="*/ 97 w 128"/>
                  <a:gd name="T77" fmla="*/ 117 h 128"/>
                  <a:gd name="T78" fmla="*/ 113 w 128"/>
                  <a:gd name="T79" fmla="*/ 106 h 128"/>
                  <a:gd name="T80" fmla="*/ 114 w 128"/>
                  <a:gd name="T81" fmla="*/ 88 h 128"/>
                  <a:gd name="T82" fmla="*/ 128 w 128"/>
                  <a:gd name="T83" fmla="*/ 69 h 128"/>
                  <a:gd name="T84" fmla="*/ 116 w 128"/>
                  <a:gd name="T85" fmla="*/ 46 h 128"/>
                  <a:gd name="T86" fmla="*/ 117 w 128"/>
                  <a:gd name="T87" fmla="*/ 32 h 128"/>
                  <a:gd name="T88" fmla="*/ 106 w 128"/>
                  <a:gd name="T89" fmla="*/ 16 h 128"/>
                  <a:gd name="T90" fmla="*/ 88 w 128"/>
                  <a:gd name="T91" fmla="*/ 15 h 128"/>
                  <a:gd name="T92" fmla="*/ 69 w 128"/>
                  <a:gd name="T9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28" h="128">
                    <a:moveTo>
                      <a:pt x="69" y="9"/>
                    </a:moveTo>
                    <a:cubicBezTo>
                      <a:pt x="71" y="9"/>
                      <a:pt x="73" y="11"/>
                      <a:pt x="73" y="14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9" y="21"/>
                      <a:pt x="85" y="23"/>
                      <a:pt x="89" y="26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4" y="21"/>
                      <a:pt x="95" y="21"/>
                      <a:pt x="97" y="21"/>
                    </a:cubicBezTo>
                    <a:cubicBezTo>
                      <a:pt x="98" y="21"/>
                      <a:pt x="99" y="21"/>
                      <a:pt x="100" y="22"/>
                    </a:cubicBezTo>
                    <a:cubicBezTo>
                      <a:pt x="106" y="29"/>
                      <a:pt x="106" y="29"/>
                      <a:pt x="106" y="29"/>
                    </a:cubicBezTo>
                    <a:cubicBezTo>
                      <a:pt x="108" y="31"/>
                      <a:pt x="108" y="33"/>
                      <a:pt x="106" y="35"/>
                    </a:cubicBezTo>
                    <a:cubicBezTo>
                      <a:pt x="102" y="39"/>
                      <a:pt x="102" y="39"/>
                      <a:pt x="102" y="39"/>
                    </a:cubicBezTo>
                    <a:cubicBezTo>
                      <a:pt x="106" y="44"/>
                      <a:pt x="108" y="49"/>
                      <a:pt x="109" y="55"/>
                    </a:cubicBezTo>
                    <a:cubicBezTo>
                      <a:pt x="115" y="55"/>
                      <a:pt x="115" y="55"/>
                      <a:pt x="115" y="55"/>
                    </a:cubicBezTo>
                    <a:cubicBezTo>
                      <a:pt x="117" y="55"/>
                      <a:pt x="119" y="57"/>
                      <a:pt x="119" y="60"/>
                    </a:cubicBezTo>
                    <a:cubicBezTo>
                      <a:pt x="119" y="69"/>
                      <a:pt x="119" y="69"/>
                      <a:pt x="119" y="69"/>
                    </a:cubicBezTo>
                    <a:cubicBezTo>
                      <a:pt x="119" y="71"/>
                      <a:pt x="117" y="73"/>
                      <a:pt x="115" y="73"/>
                    </a:cubicBezTo>
                    <a:cubicBezTo>
                      <a:pt x="109" y="73"/>
                      <a:pt x="109" y="73"/>
                      <a:pt x="109" y="73"/>
                    </a:cubicBezTo>
                    <a:cubicBezTo>
                      <a:pt x="108" y="79"/>
                      <a:pt x="106" y="85"/>
                      <a:pt x="102" y="89"/>
                    </a:cubicBezTo>
                    <a:cubicBezTo>
                      <a:pt x="106" y="93"/>
                      <a:pt x="106" y="93"/>
                      <a:pt x="106" y="93"/>
                    </a:cubicBezTo>
                    <a:cubicBezTo>
                      <a:pt x="108" y="95"/>
                      <a:pt x="108" y="98"/>
                      <a:pt x="106" y="100"/>
                    </a:cubicBezTo>
                    <a:cubicBezTo>
                      <a:pt x="100" y="106"/>
                      <a:pt x="100" y="106"/>
                      <a:pt x="100" y="106"/>
                    </a:cubicBezTo>
                    <a:cubicBezTo>
                      <a:pt x="99" y="107"/>
                      <a:pt x="98" y="108"/>
                      <a:pt x="97" y="108"/>
                    </a:cubicBezTo>
                    <a:cubicBezTo>
                      <a:pt x="95" y="108"/>
                      <a:pt x="94" y="107"/>
                      <a:pt x="93" y="106"/>
                    </a:cubicBezTo>
                    <a:cubicBezTo>
                      <a:pt x="89" y="102"/>
                      <a:pt x="89" y="102"/>
                      <a:pt x="89" y="102"/>
                    </a:cubicBezTo>
                    <a:cubicBezTo>
                      <a:pt x="85" y="106"/>
                      <a:pt x="79" y="108"/>
                      <a:pt x="73" y="109"/>
                    </a:cubicBezTo>
                    <a:cubicBezTo>
                      <a:pt x="73" y="115"/>
                      <a:pt x="73" y="115"/>
                      <a:pt x="73" y="115"/>
                    </a:cubicBezTo>
                    <a:cubicBezTo>
                      <a:pt x="73" y="117"/>
                      <a:pt x="71" y="119"/>
                      <a:pt x="69" y="119"/>
                    </a:cubicBezTo>
                    <a:cubicBezTo>
                      <a:pt x="60" y="119"/>
                      <a:pt x="60" y="119"/>
                      <a:pt x="60" y="119"/>
                    </a:cubicBezTo>
                    <a:cubicBezTo>
                      <a:pt x="57" y="119"/>
                      <a:pt x="55" y="117"/>
                      <a:pt x="55" y="115"/>
                    </a:cubicBezTo>
                    <a:cubicBezTo>
                      <a:pt x="55" y="109"/>
                      <a:pt x="55" y="109"/>
                      <a:pt x="55" y="109"/>
                    </a:cubicBezTo>
                    <a:cubicBezTo>
                      <a:pt x="49" y="108"/>
                      <a:pt x="44" y="106"/>
                      <a:pt x="39" y="102"/>
                    </a:cubicBezTo>
                    <a:cubicBezTo>
                      <a:pt x="35" y="106"/>
                      <a:pt x="35" y="106"/>
                      <a:pt x="35" y="106"/>
                    </a:cubicBezTo>
                    <a:cubicBezTo>
                      <a:pt x="34" y="107"/>
                      <a:pt x="33" y="108"/>
                      <a:pt x="32" y="108"/>
                    </a:cubicBezTo>
                    <a:cubicBezTo>
                      <a:pt x="31" y="108"/>
                      <a:pt x="30" y="107"/>
                      <a:pt x="29" y="106"/>
                    </a:cubicBezTo>
                    <a:cubicBezTo>
                      <a:pt x="22" y="100"/>
                      <a:pt x="22" y="100"/>
                      <a:pt x="22" y="100"/>
                    </a:cubicBezTo>
                    <a:cubicBezTo>
                      <a:pt x="21" y="98"/>
                      <a:pt x="21" y="95"/>
                      <a:pt x="22" y="93"/>
                    </a:cubicBezTo>
                    <a:cubicBezTo>
                      <a:pt x="26" y="89"/>
                      <a:pt x="26" y="89"/>
                      <a:pt x="26" y="89"/>
                    </a:cubicBezTo>
                    <a:cubicBezTo>
                      <a:pt x="23" y="85"/>
                      <a:pt x="21" y="79"/>
                      <a:pt x="20" y="73"/>
                    </a:cubicBezTo>
                    <a:cubicBezTo>
                      <a:pt x="14" y="73"/>
                      <a:pt x="14" y="73"/>
                      <a:pt x="14" y="73"/>
                    </a:cubicBezTo>
                    <a:cubicBezTo>
                      <a:pt x="11" y="73"/>
                      <a:pt x="9" y="71"/>
                      <a:pt x="9" y="69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9" y="57"/>
                      <a:pt x="11" y="55"/>
                      <a:pt x="14" y="55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21" y="49"/>
                      <a:pt x="23" y="44"/>
                      <a:pt x="26" y="39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1" y="33"/>
                      <a:pt x="21" y="31"/>
                      <a:pt x="22" y="29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0" y="21"/>
                      <a:pt x="31" y="21"/>
                      <a:pt x="32" y="21"/>
                    </a:cubicBezTo>
                    <a:cubicBezTo>
                      <a:pt x="33" y="21"/>
                      <a:pt x="34" y="21"/>
                      <a:pt x="35" y="22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44" y="23"/>
                      <a:pt x="49" y="21"/>
                      <a:pt x="55" y="20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11"/>
                      <a:pt x="57" y="9"/>
                      <a:pt x="60" y="9"/>
                    </a:cubicBezTo>
                    <a:cubicBezTo>
                      <a:pt x="69" y="9"/>
                      <a:pt x="69" y="9"/>
                      <a:pt x="69" y="9"/>
                    </a:cubicBezTo>
                    <a:moveTo>
                      <a:pt x="69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53" y="0"/>
                      <a:pt x="47" y="6"/>
                      <a:pt x="46" y="13"/>
                    </a:cubicBezTo>
                    <a:cubicBezTo>
                      <a:pt x="44" y="13"/>
                      <a:pt x="42" y="14"/>
                      <a:pt x="41" y="15"/>
                    </a:cubicBezTo>
                    <a:cubicBezTo>
                      <a:pt x="38" y="13"/>
                      <a:pt x="35" y="12"/>
                      <a:pt x="32" y="12"/>
                    </a:cubicBezTo>
                    <a:cubicBezTo>
                      <a:pt x="28" y="12"/>
                      <a:pt x="25" y="13"/>
                      <a:pt x="22" y="16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3" y="25"/>
                      <a:pt x="12" y="28"/>
                      <a:pt x="12" y="32"/>
                    </a:cubicBezTo>
                    <a:cubicBezTo>
                      <a:pt x="12" y="35"/>
                      <a:pt x="13" y="38"/>
                      <a:pt x="15" y="41"/>
                    </a:cubicBezTo>
                    <a:cubicBezTo>
                      <a:pt x="14" y="42"/>
                      <a:pt x="13" y="44"/>
                      <a:pt x="13" y="46"/>
                    </a:cubicBezTo>
                    <a:cubicBezTo>
                      <a:pt x="6" y="47"/>
                      <a:pt x="0" y="53"/>
                      <a:pt x="0" y="6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6"/>
                      <a:pt x="6" y="82"/>
                      <a:pt x="13" y="83"/>
                    </a:cubicBezTo>
                    <a:cubicBezTo>
                      <a:pt x="13" y="84"/>
                      <a:pt x="14" y="86"/>
                      <a:pt x="15" y="88"/>
                    </a:cubicBezTo>
                    <a:cubicBezTo>
                      <a:pt x="13" y="90"/>
                      <a:pt x="12" y="93"/>
                      <a:pt x="12" y="97"/>
                    </a:cubicBezTo>
                    <a:cubicBezTo>
                      <a:pt x="12" y="100"/>
                      <a:pt x="13" y="104"/>
                      <a:pt x="16" y="106"/>
                    </a:cubicBezTo>
                    <a:cubicBezTo>
                      <a:pt x="22" y="113"/>
                      <a:pt x="22" y="113"/>
                      <a:pt x="22" y="113"/>
                    </a:cubicBezTo>
                    <a:cubicBezTo>
                      <a:pt x="25" y="115"/>
                      <a:pt x="28" y="117"/>
                      <a:pt x="32" y="117"/>
                    </a:cubicBezTo>
                    <a:cubicBezTo>
                      <a:pt x="35" y="117"/>
                      <a:pt x="38" y="116"/>
                      <a:pt x="41" y="114"/>
                    </a:cubicBezTo>
                    <a:cubicBezTo>
                      <a:pt x="42" y="115"/>
                      <a:pt x="44" y="115"/>
                      <a:pt x="46" y="116"/>
                    </a:cubicBezTo>
                    <a:cubicBezTo>
                      <a:pt x="47" y="123"/>
                      <a:pt x="53" y="128"/>
                      <a:pt x="60" y="128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76" y="128"/>
                      <a:pt x="82" y="123"/>
                      <a:pt x="83" y="116"/>
                    </a:cubicBezTo>
                    <a:cubicBezTo>
                      <a:pt x="84" y="115"/>
                      <a:pt x="86" y="115"/>
                      <a:pt x="88" y="114"/>
                    </a:cubicBezTo>
                    <a:cubicBezTo>
                      <a:pt x="90" y="116"/>
                      <a:pt x="93" y="117"/>
                      <a:pt x="97" y="117"/>
                    </a:cubicBezTo>
                    <a:cubicBezTo>
                      <a:pt x="100" y="117"/>
                      <a:pt x="104" y="115"/>
                      <a:pt x="106" y="113"/>
                    </a:cubicBezTo>
                    <a:cubicBezTo>
                      <a:pt x="113" y="106"/>
                      <a:pt x="113" y="106"/>
                      <a:pt x="113" y="106"/>
                    </a:cubicBezTo>
                    <a:cubicBezTo>
                      <a:pt x="115" y="104"/>
                      <a:pt x="117" y="100"/>
                      <a:pt x="117" y="97"/>
                    </a:cubicBezTo>
                    <a:cubicBezTo>
                      <a:pt x="117" y="93"/>
                      <a:pt x="116" y="90"/>
                      <a:pt x="114" y="88"/>
                    </a:cubicBezTo>
                    <a:cubicBezTo>
                      <a:pt x="115" y="86"/>
                      <a:pt x="115" y="84"/>
                      <a:pt x="116" y="83"/>
                    </a:cubicBezTo>
                    <a:cubicBezTo>
                      <a:pt x="123" y="82"/>
                      <a:pt x="128" y="76"/>
                      <a:pt x="128" y="69"/>
                    </a:cubicBezTo>
                    <a:cubicBezTo>
                      <a:pt x="128" y="60"/>
                      <a:pt x="128" y="60"/>
                      <a:pt x="128" y="60"/>
                    </a:cubicBezTo>
                    <a:cubicBezTo>
                      <a:pt x="128" y="53"/>
                      <a:pt x="123" y="47"/>
                      <a:pt x="116" y="46"/>
                    </a:cubicBezTo>
                    <a:cubicBezTo>
                      <a:pt x="115" y="44"/>
                      <a:pt x="115" y="42"/>
                      <a:pt x="114" y="41"/>
                    </a:cubicBezTo>
                    <a:cubicBezTo>
                      <a:pt x="116" y="38"/>
                      <a:pt x="117" y="35"/>
                      <a:pt x="117" y="32"/>
                    </a:cubicBezTo>
                    <a:cubicBezTo>
                      <a:pt x="117" y="28"/>
                      <a:pt x="115" y="25"/>
                      <a:pt x="113" y="22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4" y="13"/>
                      <a:pt x="100" y="12"/>
                      <a:pt x="97" y="12"/>
                    </a:cubicBezTo>
                    <a:cubicBezTo>
                      <a:pt x="93" y="12"/>
                      <a:pt x="90" y="13"/>
                      <a:pt x="88" y="15"/>
                    </a:cubicBezTo>
                    <a:cubicBezTo>
                      <a:pt x="86" y="14"/>
                      <a:pt x="84" y="13"/>
                      <a:pt x="83" y="13"/>
                    </a:cubicBezTo>
                    <a:cubicBezTo>
                      <a:pt x="82" y="6"/>
                      <a:pt x="76" y="0"/>
                      <a:pt x="6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fontAlgn="base"/>
                <a:endParaRPr lang="id-ID" sz="3200" strike="noStrike" noProof="1">
                  <a:latin typeface="+mn-ea"/>
                </a:endParaRPr>
              </a:p>
            </p:txBody>
          </p:sp>
          <p:sp>
            <p:nvSpPr>
              <p:cNvPr id="49" name="Freeform 45"/>
              <p:cNvSpPr>
                <a:spLocks noEditPoints="1"/>
              </p:cNvSpPr>
              <p:nvPr/>
            </p:nvSpPr>
            <p:spPr bwMode="auto">
              <a:xfrm>
                <a:off x="2870200" y="3490913"/>
                <a:ext cx="158750" cy="158750"/>
              </a:xfrm>
              <a:custGeom>
                <a:avLst/>
                <a:gdLst>
                  <a:gd name="T0" fmla="*/ 29 w 59"/>
                  <a:gd name="T1" fmla="*/ 59 h 59"/>
                  <a:gd name="T2" fmla="*/ 0 w 59"/>
                  <a:gd name="T3" fmla="*/ 29 h 59"/>
                  <a:gd name="T4" fmla="*/ 29 w 59"/>
                  <a:gd name="T5" fmla="*/ 0 h 59"/>
                  <a:gd name="T6" fmla="*/ 59 w 59"/>
                  <a:gd name="T7" fmla="*/ 29 h 59"/>
                  <a:gd name="T8" fmla="*/ 29 w 59"/>
                  <a:gd name="T9" fmla="*/ 59 h 59"/>
                  <a:gd name="T10" fmla="*/ 29 w 59"/>
                  <a:gd name="T11" fmla="*/ 4 h 59"/>
                  <a:gd name="T12" fmla="*/ 4 w 59"/>
                  <a:gd name="T13" fmla="*/ 29 h 59"/>
                  <a:gd name="T14" fmla="*/ 29 w 59"/>
                  <a:gd name="T15" fmla="*/ 54 h 59"/>
                  <a:gd name="T16" fmla="*/ 54 w 59"/>
                  <a:gd name="T17" fmla="*/ 29 h 59"/>
                  <a:gd name="T18" fmla="*/ 29 w 59"/>
                  <a:gd name="T19" fmla="*/ 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59">
                    <a:moveTo>
                      <a:pt x="29" y="59"/>
                    </a:moveTo>
                    <a:cubicBezTo>
                      <a:pt x="13" y="59"/>
                      <a:pt x="0" y="46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6" y="0"/>
                      <a:pt x="59" y="13"/>
                      <a:pt x="59" y="29"/>
                    </a:cubicBezTo>
                    <a:cubicBezTo>
                      <a:pt x="59" y="46"/>
                      <a:pt x="46" y="59"/>
                      <a:pt x="29" y="59"/>
                    </a:cubicBezTo>
                    <a:close/>
                    <a:moveTo>
                      <a:pt x="29" y="4"/>
                    </a:moveTo>
                    <a:cubicBezTo>
                      <a:pt x="15" y="4"/>
                      <a:pt x="4" y="15"/>
                      <a:pt x="4" y="29"/>
                    </a:cubicBezTo>
                    <a:cubicBezTo>
                      <a:pt x="4" y="43"/>
                      <a:pt x="15" y="54"/>
                      <a:pt x="29" y="54"/>
                    </a:cubicBezTo>
                    <a:cubicBezTo>
                      <a:pt x="43" y="54"/>
                      <a:pt x="54" y="43"/>
                      <a:pt x="54" y="29"/>
                    </a:cubicBezTo>
                    <a:cubicBezTo>
                      <a:pt x="54" y="15"/>
                      <a:pt x="43" y="4"/>
                      <a:pt x="29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fontAlgn="base"/>
                <a:endParaRPr lang="id-ID" sz="3200" strike="noStrike" noProof="1">
                  <a:latin typeface="+mn-ea"/>
                </a:endParaRPr>
              </a:p>
            </p:txBody>
          </p:sp>
          <p:sp>
            <p:nvSpPr>
              <p:cNvPr id="50" name="Freeform 46"/>
              <p:cNvSpPr>
                <a:spLocks noEditPoints="1"/>
              </p:cNvSpPr>
              <p:nvPr/>
            </p:nvSpPr>
            <p:spPr bwMode="auto">
              <a:xfrm>
                <a:off x="2905125" y="3525838"/>
                <a:ext cx="85725" cy="85725"/>
              </a:xfrm>
              <a:custGeom>
                <a:avLst/>
                <a:gdLst>
                  <a:gd name="T0" fmla="*/ 16 w 32"/>
                  <a:gd name="T1" fmla="*/ 32 h 32"/>
                  <a:gd name="T2" fmla="*/ 0 w 32"/>
                  <a:gd name="T3" fmla="*/ 16 h 32"/>
                  <a:gd name="T4" fmla="*/ 16 w 32"/>
                  <a:gd name="T5" fmla="*/ 0 h 32"/>
                  <a:gd name="T6" fmla="*/ 32 w 32"/>
                  <a:gd name="T7" fmla="*/ 16 h 32"/>
                  <a:gd name="T8" fmla="*/ 16 w 32"/>
                  <a:gd name="T9" fmla="*/ 32 h 32"/>
                  <a:gd name="T10" fmla="*/ 16 w 32"/>
                  <a:gd name="T11" fmla="*/ 5 h 32"/>
                  <a:gd name="T12" fmla="*/ 5 w 32"/>
                  <a:gd name="T13" fmla="*/ 16 h 32"/>
                  <a:gd name="T14" fmla="*/ 16 w 32"/>
                  <a:gd name="T15" fmla="*/ 28 h 32"/>
                  <a:gd name="T16" fmla="*/ 28 w 32"/>
                  <a:gd name="T17" fmla="*/ 16 h 32"/>
                  <a:gd name="T18" fmla="*/ 16 w 32"/>
                  <a:gd name="T1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close/>
                    <a:moveTo>
                      <a:pt x="16" y="5"/>
                    </a:moveTo>
                    <a:cubicBezTo>
                      <a:pt x="10" y="5"/>
                      <a:pt x="5" y="10"/>
                      <a:pt x="5" y="16"/>
                    </a:cubicBezTo>
                    <a:cubicBezTo>
                      <a:pt x="5" y="23"/>
                      <a:pt x="10" y="28"/>
                      <a:pt x="16" y="28"/>
                    </a:cubicBezTo>
                    <a:cubicBezTo>
                      <a:pt x="23" y="28"/>
                      <a:pt x="28" y="23"/>
                      <a:pt x="28" y="16"/>
                    </a:cubicBezTo>
                    <a:cubicBezTo>
                      <a:pt x="28" y="10"/>
                      <a:pt x="23" y="5"/>
                      <a:pt x="16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fontAlgn="base"/>
                <a:endParaRPr lang="id-ID" sz="3200" strike="noStrike" noProof="1">
                  <a:latin typeface="+mn-ea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70160" y="3461640"/>
            <a:ext cx="3402751" cy="881761"/>
          </a:xfrm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79B4BA0F-66ED-4DF7-B6DA-01F0005067A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C552E7D3-F83D-47D9-B208-EFCA87CE44D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6685"/>
            <a:ext cx="3867150" cy="4349749"/>
          </a:xfrm>
        </p:spPr>
        <p:txBody>
          <a:bodyPr>
            <a:normAutofit/>
          </a:bodyPr>
          <a:lstStyle/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6685"/>
            <a:ext cx="3867150" cy="4349749"/>
          </a:xfrm>
        </p:spPr>
        <p:txBody>
          <a:bodyPr>
            <a:normAutofit/>
          </a:bodyPr>
          <a:lstStyle/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79B4BA0F-66ED-4DF7-B6DA-01F0005067A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C552E7D3-F83D-47D9-B208-EFCA87CE44D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6186"/>
            <a:ext cx="7886700" cy="1325033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0634"/>
            <a:ext cx="3868737" cy="82550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6133"/>
            <a:ext cx="3868737" cy="3683000"/>
          </a:xfrm>
        </p:spPr>
        <p:txBody>
          <a:bodyPr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0634"/>
            <a:ext cx="3887788" cy="82550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6133"/>
            <a:ext cx="3887788" cy="3683000"/>
          </a:xfrm>
        </p:spPr>
        <p:txBody>
          <a:bodyPr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79B4BA0F-66ED-4DF7-B6DA-01F0005067A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C552E7D3-F83D-47D9-B208-EFCA87CE44D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alphaModFix amt="5000"/>
            <a:lum/>
          </a:blip>
          <a:srcRect/>
          <a:stretch>
            <a:fillRect l="-49000" r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hape 33"/>
          <p:cNvSpPr/>
          <p:nvPr/>
        </p:nvSpPr>
        <p:spPr>
          <a:xfrm>
            <a:off x="0" y="6486525"/>
            <a:ext cx="9144000" cy="371475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txBody>
          <a:bodyPr lIns="0" tIns="0" rIns="0" bIns="0" anchor="ctr"/>
          <a:p>
            <a:pPr lvl="0" indent="0" algn="ctr"/>
            <a:endParaRPr lang="zh-CN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6" name="Shape 42">
            <a:hlinkClick r:id="" action="ppaction://hlinkshowjump?jump=nextslide"/>
          </p:cNvPr>
          <p:cNvSpPr/>
          <p:nvPr/>
        </p:nvSpPr>
        <p:spPr>
          <a:xfrm>
            <a:off x="8539163" y="6600825"/>
            <a:ext cx="179387" cy="241300"/>
          </a:xfrm>
          <a:custGeom>
            <a:avLst/>
            <a:gdLst/>
            <a:ahLst/>
            <a:cxnLst>
              <a:cxn ang="0">
                <a:pos x="90010" y="120014"/>
              </a:cxn>
              <a:cxn ang="5400000">
                <a:pos x="90010" y="120014"/>
              </a:cxn>
              <a:cxn ang="10800000">
                <a:pos x="90010" y="120014"/>
              </a:cxn>
              <a:cxn ang="16200000">
                <a:pos x="90010" y="120014"/>
              </a:cxn>
            </a:cxnLst>
            <a:pathLst>
              <a:path w="21600" h="21600">
                <a:moveTo>
                  <a:pt x="8506" y="4324"/>
                </a:moveTo>
                <a:lnTo>
                  <a:pt x="8506" y="6419"/>
                </a:lnTo>
                <a:lnTo>
                  <a:pt x="13839" y="10800"/>
                </a:lnTo>
                <a:lnTo>
                  <a:pt x="8506" y="15181"/>
                </a:lnTo>
                <a:lnTo>
                  <a:pt x="8506" y="17276"/>
                </a:lnTo>
                <a:lnTo>
                  <a:pt x="16315" y="10800"/>
                </a:lnTo>
                <a:close/>
                <a:moveTo>
                  <a:pt x="10800" y="0"/>
                </a:move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7" name="Shape 43">
            <a:hlinkClick r:id="" action="ppaction://hlinkshowjump?jump=previousslide"/>
          </p:cNvPr>
          <p:cNvSpPr/>
          <p:nvPr/>
        </p:nvSpPr>
        <p:spPr>
          <a:xfrm flipH="1">
            <a:off x="8332788" y="6600825"/>
            <a:ext cx="179387" cy="241300"/>
          </a:xfrm>
          <a:custGeom>
            <a:avLst/>
            <a:gdLst/>
            <a:ahLst/>
            <a:cxnLst>
              <a:cxn ang="0">
                <a:pos x="90010" y="120014"/>
              </a:cxn>
              <a:cxn ang="5400000">
                <a:pos x="90010" y="120014"/>
              </a:cxn>
              <a:cxn ang="10800000">
                <a:pos x="90010" y="120014"/>
              </a:cxn>
              <a:cxn ang="16200000">
                <a:pos x="90010" y="120014"/>
              </a:cxn>
            </a:cxnLst>
            <a:pathLst>
              <a:path w="21600" h="21600">
                <a:moveTo>
                  <a:pt x="8506" y="4324"/>
                </a:moveTo>
                <a:lnTo>
                  <a:pt x="16315" y="10800"/>
                </a:lnTo>
                <a:lnTo>
                  <a:pt x="8506" y="17276"/>
                </a:lnTo>
                <a:lnTo>
                  <a:pt x="8506" y="15181"/>
                </a:lnTo>
                <a:lnTo>
                  <a:pt x="13839" y="10800"/>
                </a:lnTo>
                <a:lnTo>
                  <a:pt x="8506" y="6419"/>
                </a:lnTo>
                <a:close/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8" name="Shape 32"/>
          <p:cNvSpPr/>
          <p:nvPr/>
        </p:nvSpPr>
        <p:spPr>
          <a:xfrm>
            <a:off x="0" y="0"/>
            <a:ext cx="9144000" cy="111125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txBody>
          <a:bodyPr lIns="0" tIns="0" rIns="0" bIns="0" anchor="ctr"/>
          <a:p>
            <a:pPr lvl="0" indent="0" algn="ctr"/>
            <a:endParaRPr lang="zh-CN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AutoShape 81"/>
          <p:cNvSpPr/>
          <p:nvPr/>
        </p:nvSpPr>
        <p:spPr bwMode="auto">
          <a:xfrm>
            <a:off x="4098925" y="2073275"/>
            <a:ext cx="946150" cy="9461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35" y="9811"/>
                </a:moveTo>
                <a:cubicBezTo>
                  <a:pt x="20220" y="10144"/>
                  <a:pt x="20081" y="10800"/>
                  <a:pt x="18899" y="10800"/>
                </a:cubicBezTo>
                <a:lnTo>
                  <a:pt x="17549" y="10800"/>
                </a:lnTo>
                <a:cubicBezTo>
                  <a:pt x="17363" y="10800"/>
                  <a:pt x="17212" y="10950"/>
                  <a:pt x="17212" y="11137"/>
                </a:cubicBezTo>
                <a:cubicBezTo>
                  <a:pt x="17212" y="11324"/>
                  <a:pt x="17363" y="11475"/>
                  <a:pt x="17549" y="11475"/>
                </a:cubicBezTo>
                <a:lnTo>
                  <a:pt x="18858" y="11475"/>
                </a:lnTo>
                <a:cubicBezTo>
                  <a:pt x="19870" y="11475"/>
                  <a:pt x="20003" y="12314"/>
                  <a:pt x="19938" y="12719"/>
                </a:cubicBezTo>
                <a:cubicBezTo>
                  <a:pt x="19855" y="13223"/>
                  <a:pt x="19618" y="14175"/>
                  <a:pt x="18478" y="14175"/>
                </a:cubicBezTo>
                <a:lnTo>
                  <a:pt x="16874" y="14175"/>
                </a:lnTo>
                <a:cubicBezTo>
                  <a:pt x="16688" y="14175"/>
                  <a:pt x="16537" y="14325"/>
                  <a:pt x="16537" y="14512"/>
                </a:cubicBezTo>
                <a:cubicBezTo>
                  <a:pt x="16537" y="14699"/>
                  <a:pt x="16688" y="14850"/>
                  <a:pt x="16874" y="14850"/>
                </a:cubicBezTo>
                <a:lnTo>
                  <a:pt x="18203" y="14850"/>
                </a:lnTo>
                <a:cubicBezTo>
                  <a:pt x="19343" y="14850"/>
                  <a:pt x="19243" y="15718"/>
                  <a:pt x="19079" y="16237"/>
                </a:cubicBezTo>
                <a:cubicBezTo>
                  <a:pt x="18864" y="16918"/>
                  <a:pt x="18732" y="17549"/>
                  <a:pt x="17297" y="17549"/>
                </a:cubicBezTo>
                <a:lnTo>
                  <a:pt x="16196" y="17549"/>
                </a:lnTo>
                <a:cubicBezTo>
                  <a:pt x="16009" y="17549"/>
                  <a:pt x="15859" y="17700"/>
                  <a:pt x="15859" y="17887"/>
                </a:cubicBezTo>
                <a:cubicBezTo>
                  <a:pt x="15859" y="18073"/>
                  <a:pt x="16009" y="18225"/>
                  <a:pt x="16196" y="18225"/>
                </a:cubicBezTo>
                <a:lnTo>
                  <a:pt x="17255" y="18225"/>
                </a:lnTo>
                <a:cubicBezTo>
                  <a:pt x="17993" y="18225"/>
                  <a:pt x="18027" y="18923"/>
                  <a:pt x="17950" y="19174"/>
                </a:cubicBezTo>
                <a:cubicBezTo>
                  <a:pt x="17866" y="19448"/>
                  <a:pt x="17767" y="19651"/>
                  <a:pt x="17762" y="19660"/>
                </a:cubicBezTo>
                <a:cubicBezTo>
                  <a:pt x="17558" y="20028"/>
                  <a:pt x="17229" y="20249"/>
                  <a:pt x="16534" y="20249"/>
                </a:cubicBezTo>
                <a:lnTo>
                  <a:pt x="12844" y="20249"/>
                </a:lnTo>
                <a:cubicBezTo>
                  <a:pt x="10990" y="20249"/>
                  <a:pt x="9151" y="19829"/>
                  <a:pt x="9104" y="19818"/>
                </a:cubicBezTo>
                <a:cubicBezTo>
                  <a:pt x="6299" y="19172"/>
                  <a:pt x="6152" y="19122"/>
                  <a:pt x="5976" y="19072"/>
                </a:cubicBezTo>
                <a:cubicBezTo>
                  <a:pt x="5976" y="19072"/>
                  <a:pt x="5405" y="18976"/>
                  <a:pt x="5405" y="18478"/>
                </a:cubicBezTo>
                <a:lnTo>
                  <a:pt x="5399" y="9155"/>
                </a:lnTo>
                <a:cubicBezTo>
                  <a:pt x="5399" y="8839"/>
                  <a:pt x="5601" y="8552"/>
                  <a:pt x="5935" y="8452"/>
                </a:cubicBezTo>
                <a:cubicBezTo>
                  <a:pt x="5977" y="8435"/>
                  <a:pt x="6034" y="8419"/>
                  <a:pt x="6074" y="8401"/>
                </a:cubicBezTo>
                <a:cubicBezTo>
                  <a:pt x="9158" y="7125"/>
                  <a:pt x="10097" y="4324"/>
                  <a:pt x="10124" y="2025"/>
                </a:cubicBezTo>
                <a:cubicBezTo>
                  <a:pt x="10128" y="1702"/>
                  <a:pt x="10378" y="1350"/>
                  <a:pt x="10800" y="1350"/>
                </a:cubicBezTo>
                <a:cubicBezTo>
                  <a:pt x="11514" y="1350"/>
                  <a:pt x="12774" y="2782"/>
                  <a:pt x="12774" y="4554"/>
                </a:cubicBezTo>
                <a:cubicBezTo>
                  <a:pt x="12774" y="6155"/>
                  <a:pt x="12711" y="6432"/>
                  <a:pt x="12149" y="8100"/>
                </a:cubicBezTo>
                <a:cubicBezTo>
                  <a:pt x="18899" y="8100"/>
                  <a:pt x="18852" y="8196"/>
                  <a:pt x="19448" y="8353"/>
                </a:cubicBezTo>
                <a:cubicBezTo>
                  <a:pt x="20187" y="8564"/>
                  <a:pt x="20249" y="9175"/>
                  <a:pt x="20249" y="9386"/>
                </a:cubicBezTo>
                <a:cubicBezTo>
                  <a:pt x="20249" y="9618"/>
                  <a:pt x="20243" y="9584"/>
                  <a:pt x="20235" y="9811"/>
                </a:cubicBezTo>
                <a:moveTo>
                  <a:pt x="4724" y="19575"/>
                </a:moveTo>
                <a:cubicBezTo>
                  <a:pt x="4724" y="19948"/>
                  <a:pt x="4423" y="20249"/>
                  <a:pt x="4049" y="20249"/>
                </a:cubicBezTo>
                <a:lnTo>
                  <a:pt x="2024" y="20249"/>
                </a:lnTo>
                <a:cubicBezTo>
                  <a:pt x="1652" y="20249"/>
                  <a:pt x="1349" y="19948"/>
                  <a:pt x="1349" y="19575"/>
                </a:cubicBezTo>
                <a:lnTo>
                  <a:pt x="1349" y="8774"/>
                </a:lnTo>
                <a:cubicBezTo>
                  <a:pt x="1349" y="8401"/>
                  <a:pt x="1652" y="8100"/>
                  <a:pt x="2024" y="8100"/>
                </a:cubicBezTo>
                <a:lnTo>
                  <a:pt x="4049" y="8100"/>
                </a:lnTo>
                <a:cubicBezTo>
                  <a:pt x="4423" y="8100"/>
                  <a:pt x="4724" y="8401"/>
                  <a:pt x="4724" y="8774"/>
                </a:cubicBezTo>
                <a:cubicBezTo>
                  <a:pt x="4724" y="8774"/>
                  <a:pt x="4724" y="19575"/>
                  <a:pt x="4724" y="19575"/>
                </a:cubicBezTo>
                <a:close/>
                <a:moveTo>
                  <a:pt x="19686" y="7069"/>
                </a:moveTo>
                <a:cubicBezTo>
                  <a:pt x="18842" y="6846"/>
                  <a:pt x="16858" y="6849"/>
                  <a:pt x="13956" y="6773"/>
                </a:cubicBezTo>
                <a:cubicBezTo>
                  <a:pt x="14093" y="6139"/>
                  <a:pt x="14124" y="5568"/>
                  <a:pt x="14124" y="4554"/>
                </a:cubicBezTo>
                <a:cubicBezTo>
                  <a:pt x="14124" y="2133"/>
                  <a:pt x="12361" y="0"/>
                  <a:pt x="10800" y="0"/>
                </a:cubicBezTo>
                <a:cubicBezTo>
                  <a:pt x="9698" y="0"/>
                  <a:pt x="8789" y="901"/>
                  <a:pt x="8774" y="2009"/>
                </a:cubicBezTo>
                <a:cubicBezTo>
                  <a:pt x="8760" y="3368"/>
                  <a:pt x="8340" y="5716"/>
                  <a:pt x="6074" y="6906"/>
                </a:cubicBezTo>
                <a:cubicBezTo>
                  <a:pt x="5908" y="6994"/>
                  <a:pt x="5433" y="7228"/>
                  <a:pt x="5364" y="7259"/>
                </a:cubicBezTo>
                <a:lnTo>
                  <a:pt x="5399" y="7289"/>
                </a:lnTo>
                <a:cubicBezTo>
                  <a:pt x="5045" y="6984"/>
                  <a:pt x="4554" y="6750"/>
                  <a:pt x="4049" y="6750"/>
                </a:cubicBezTo>
                <a:lnTo>
                  <a:pt x="2024" y="6750"/>
                </a:lnTo>
                <a:cubicBezTo>
                  <a:pt x="908" y="6750"/>
                  <a:pt x="0" y="7658"/>
                  <a:pt x="0" y="8774"/>
                </a:cubicBezTo>
                <a:lnTo>
                  <a:pt x="0" y="19575"/>
                </a:lnTo>
                <a:cubicBezTo>
                  <a:pt x="0" y="20691"/>
                  <a:pt x="908" y="21599"/>
                  <a:pt x="2024" y="21599"/>
                </a:cubicBezTo>
                <a:lnTo>
                  <a:pt x="4049" y="21599"/>
                </a:lnTo>
                <a:cubicBezTo>
                  <a:pt x="4853" y="21599"/>
                  <a:pt x="5525" y="21114"/>
                  <a:pt x="5850" y="20434"/>
                </a:cubicBezTo>
                <a:cubicBezTo>
                  <a:pt x="5859" y="20437"/>
                  <a:pt x="5873" y="20441"/>
                  <a:pt x="5882" y="20442"/>
                </a:cubicBezTo>
                <a:cubicBezTo>
                  <a:pt x="5927" y="20454"/>
                  <a:pt x="5979" y="20467"/>
                  <a:pt x="6044" y="20485"/>
                </a:cubicBezTo>
                <a:cubicBezTo>
                  <a:pt x="6056" y="20487"/>
                  <a:pt x="6062" y="20488"/>
                  <a:pt x="6074" y="20492"/>
                </a:cubicBezTo>
                <a:cubicBezTo>
                  <a:pt x="6464" y="20588"/>
                  <a:pt x="7212" y="20768"/>
                  <a:pt x="8812" y="21135"/>
                </a:cubicBezTo>
                <a:cubicBezTo>
                  <a:pt x="9155" y="21213"/>
                  <a:pt x="10966" y="21599"/>
                  <a:pt x="12844" y="21599"/>
                </a:cubicBezTo>
                <a:lnTo>
                  <a:pt x="16534" y="21599"/>
                </a:lnTo>
                <a:cubicBezTo>
                  <a:pt x="17659" y="21599"/>
                  <a:pt x="18469" y="21167"/>
                  <a:pt x="18952" y="20298"/>
                </a:cubicBezTo>
                <a:cubicBezTo>
                  <a:pt x="18958" y="20285"/>
                  <a:pt x="19114" y="19982"/>
                  <a:pt x="19240" y="19572"/>
                </a:cubicBezTo>
                <a:cubicBezTo>
                  <a:pt x="19336" y="19263"/>
                  <a:pt x="19371" y="18827"/>
                  <a:pt x="19256" y="18384"/>
                </a:cubicBezTo>
                <a:cubicBezTo>
                  <a:pt x="19981" y="17886"/>
                  <a:pt x="20214" y="17133"/>
                  <a:pt x="20366" y="16643"/>
                </a:cubicBezTo>
                <a:cubicBezTo>
                  <a:pt x="20620" y="15838"/>
                  <a:pt x="20544" y="15235"/>
                  <a:pt x="20367" y="14803"/>
                </a:cubicBezTo>
                <a:cubicBezTo>
                  <a:pt x="20775" y="14418"/>
                  <a:pt x="21122" y="13831"/>
                  <a:pt x="21269" y="12935"/>
                </a:cubicBezTo>
                <a:cubicBezTo>
                  <a:pt x="21361" y="12380"/>
                  <a:pt x="21263" y="11809"/>
                  <a:pt x="21007" y="11334"/>
                </a:cubicBezTo>
                <a:cubicBezTo>
                  <a:pt x="21389" y="10905"/>
                  <a:pt x="21564" y="10365"/>
                  <a:pt x="21583" y="9865"/>
                </a:cubicBezTo>
                <a:lnTo>
                  <a:pt x="21591" y="9724"/>
                </a:lnTo>
                <a:cubicBezTo>
                  <a:pt x="21596" y="9635"/>
                  <a:pt x="21600" y="9581"/>
                  <a:pt x="21600" y="9386"/>
                </a:cubicBezTo>
                <a:cubicBezTo>
                  <a:pt x="21600" y="8533"/>
                  <a:pt x="21010" y="7446"/>
                  <a:pt x="19686" y="706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defTabSz="608965" fontAlgn="base"/>
            <a:endParaRPr lang="en-US" sz="4000" strike="noStrike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gency FB" pitchFamily="34" charset="0"/>
            </a:endParaRPr>
          </a:p>
        </p:txBody>
      </p:sp>
      <p:sp>
        <p:nvSpPr>
          <p:cNvPr id="11" name="标题 9"/>
          <p:cNvSpPr>
            <a:spLocks noGrp="1"/>
          </p:cNvSpPr>
          <p:nvPr>
            <p:ph type="title" hasCustomPrompt="1"/>
          </p:nvPr>
        </p:nvSpPr>
        <p:spPr>
          <a:xfrm>
            <a:off x="2175279" y="3148824"/>
            <a:ext cx="4793444" cy="1325033"/>
          </a:xfrm>
        </p:spPr>
        <p:txBody>
          <a:bodyPr>
            <a:normAutofit/>
          </a:bodyPr>
          <a:lstStyle>
            <a:lvl1pPr algn="ctr">
              <a:defRPr sz="4950" b="1">
                <a:solidFill>
                  <a:schemeClr val="accent2"/>
                </a:solidFill>
              </a:defRPr>
            </a:lvl1pPr>
          </a:lstStyle>
          <a:p>
            <a:pPr fontAlgn="auto"/>
            <a:r>
              <a:rPr lang="zh-CN" altLang="en-US" sz="4950" strike="noStrike" noProof="1" dirty="0" smtClean="0"/>
              <a:t>编辑标题</a:t>
            </a:r>
            <a:endParaRPr lang="zh-CN" altLang="en-US" strike="noStrike" noProof="1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2182422" y="4474348"/>
            <a:ext cx="4779157" cy="935853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fontAlgn="auto"/>
            <a:r>
              <a:rPr lang="zh-CN" altLang="en-US" strike="noStrike" noProof="1" dirty="0" smtClean="0"/>
              <a:t>编辑文本</a:t>
            </a:r>
            <a:endParaRPr lang="zh-CN" altLang="en-US" strike="noStrike" noProof="1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79B4BA0F-66ED-4DF7-B6DA-01F0005067A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C552E7D3-F83D-47D9-B208-EFCA87CE44D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blipFill dpi="0" rotWithShape="1">
          <a:blip r:embed="rId2">
            <a:alphaModFix amt="5000"/>
            <a:lum/>
          </a:blip>
          <a:srcRect/>
          <a:stretch>
            <a:fillRect l="-49000" r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hape 33"/>
          <p:cNvSpPr/>
          <p:nvPr/>
        </p:nvSpPr>
        <p:spPr>
          <a:xfrm>
            <a:off x="0" y="6486525"/>
            <a:ext cx="9144000" cy="371475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txBody>
          <a:bodyPr lIns="0" tIns="0" rIns="0" bIns="0" anchor="ctr"/>
          <a:p>
            <a:pPr lvl="0" indent="0" algn="ctr"/>
            <a:endParaRPr lang="zh-CN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9460" name="组合 10"/>
          <p:cNvGrpSpPr/>
          <p:nvPr/>
        </p:nvGrpSpPr>
        <p:grpSpPr>
          <a:xfrm>
            <a:off x="8342313" y="6553200"/>
            <a:ext cx="515937" cy="239713"/>
            <a:chOff x="11109578" y="6601462"/>
            <a:chExt cx="515723" cy="240028"/>
          </a:xfrm>
        </p:grpSpPr>
        <p:sp>
          <p:nvSpPr>
            <p:cNvPr id="19461" name="Shape 42">
              <a:hlinkClick r:id="" action="ppaction://hlinkshowjump?jump=nextslide"/>
            </p:cNvPr>
            <p:cNvSpPr/>
            <p:nvPr/>
          </p:nvSpPr>
          <p:spPr>
            <a:xfrm>
              <a:off x="11385273" y="6601462"/>
              <a:ext cx="240028" cy="240028"/>
            </a:xfrm>
            <a:custGeom>
              <a:avLst/>
              <a:gdLst/>
              <a:ahLst/>
              <a:cxnLst>
                <a:cxn ang="0">
                  <a:pos x="120014" y="120014"/>
                </a:cxn>
                <a:cxn ang="5400000">
                  <a:pos x="120014" y="120014"/>
                </a:cxn>
                <a:cxn ang="10800000">
                  <a:pos x="120014" y="120014"/>
                </a:cxn>
                <a:cxn ang="16200000">
                  <a:pos x="120014" y="120014"/>
                </a:cxn>
              </a:cxnLst>
              <a:pathLst>
                <a:path w="21600" h="21600">
                  <a:moveTo>
                    <a:pt x="8506" y="4324"/>
                  </a:moveTo>
                  <a:lnTo>
                    <a:pt x="8506" y="6419"/>
                  </a:lnTo>
                  <a:lnTo>
                    <a:pt x="13839" y="10800"/>
                  </a:lnTo>
                  <a:lnTo>
                    <a:pt x="8506" y="15181"/>
                  </a:lnTo>
                  <a:lnTo>
                    <a:pt x="8506" y="17276"/>
                  </a:lnTo>
                  <a:lnTo>
                    <a:pt x="16315" y="10800"/>
                  </a:lnTo>
                  <a:close/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2" name="Shape 43">
              <a:hlinkClick r:id="" action="ppaction://hlinkshowjump?jump=previousslide"/>
            </p:cNvPr>
            <p:cNvSpPr/>
            <p:nvPr/>
          </p:nvSpPr>
          <p:spPr>
            <a:xfrm flipH="1">
              <a:off x="11109578" y="6601462"/>
              <a:ext cx="240028" cy="240028"/>
            </a:xfrm>
            <a:custGeom>
              <a:avLst/>
              <a:gdLst/>
              <a:ahLst/>
              <a:cxnLst>
                <a:cxn ang="0">
                  <a:pos x="120014" y="120014"/>
                </a:cxn>
                <a:cxn ang="5400000">
                  <a:pos x="120014" y="120014"/>
                </a:cxn>
                <a:cxn ang="10800000">
                  <a:pos x="120014" y="120014"/>
                </a:cxn>
                <a:cxn ang="16200000">
                  <a:pos x="120014" y="120014"/>
                </a:cxn>
              </a:cxnLst>
              <a:pathLst>
                <a:path w="21600" h="21600">
                  <a:moveTo>
                    <a:pt x="8506" y="4324"/>
                  </a:moveTo>
                  <a:lnTo>
                    <a:pt x="16315" y="10800"/>
                  </a:lnTo>
                  <a:lnTo>
                    <a:pt x="8506" y="17276"/>
                  </a:lnTo>
                  <a:lnTo>
                    <a:pt x="8506" y="15181"/>
                  </a:lnTo>
                  <a:lnTo>
                    <a:pt x="13839" y="10800"/>
                  </a:lnTo>
                  <a:lnTo>
                    <a:pt x="8506" y="6419"/>
                  </a:lnTo>
                  <a:close/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9463" name="Shape 32"/>
          <p:cNvSpPr/>
          <p:nvPr/>
        </p:nvSpPr>
        <p:spPr>
          <a:xfrm>
            <a:off x="0" y="0"/>
            <a:ext cx="9144000" cy="111125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txBody>
          <a:bodyPr lIns="0" tIns="0" rIns="0" bIns="0" anchor="ctr"/>
          <a:p>
            <a:pPr lvl="0" indent="0" algn="ctr"/>
            <a:endParaRPr lang="zh-CN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79B4BA0F-66ED-4DF7-B6DA-01F0005067A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C552E7D3-F83D-47D9-B208-EFCA87CE44D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0" y="711200"/>
            <a:ext cx="3196800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dirty="0" smtClean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4014391" y="733425"/>
            <a:ext cx="4478400" cy="54036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smtClean="0"/>
              <a:t>图片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0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79B4BA0F-66ED-4DF7-B6DA-01F0005067A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C552E7D3-F83D-47D9-B208-EFCA87CE44D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15200" y="366186"/>
            <a:ext cx="1200151" cy="5810249"/>
          </a:xfrm>
        </p:spPr>
        <p:txBody>
          <a:bodyPr vert="eaVert">
            <a:normAutofit/>
          </a:bodyPr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6186"/>
            <a:ext cx="6515099" cy="5810249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79B4BA0F-66ED-4DF7-B6DA-01F0005067A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C552E7D3-F83D-47D9-B208-EFCA87CE44D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79B4BA0F-66ED-4DF7-B6DA-01F0005067A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C552E7D3-F83D-47D9-B208-EFCA87CE44D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609600"/>
            <a:ext cx="78867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79B4BA0F-66ED-4DF7-B6DA-01F0005067A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C552E7D3-F83D-47D9-B208-EFCA87CE44D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/>
          <p:nvPr/>
        </p:nvSpPr>
        <p:spPr bwMode="auto">
          <a:xfrm>
            <a:off x="2504908" y="1509127"/>
            <a:ext cx="6693711" cy="1601355"/>
          </a:xfrm>
          <a:custGeom>
            <a:avLst/>
            <a:gdLst>
              <a:gd name="T0" fmla="*/ 11567 w 11567"/>
              <a:gd name="T1" fmla="*/ 2441 h 2441"/>
              <a:gd name="T2" fmla="*/ 0 w 11567"/>
              <a:gd name="T3" fmla="*/ 2441 h 2441"/>
              <a:gd name="T4" fmla="*/ 1542 w 11567"/>
              <a:gd name="T5" fmla="*/ 0 h 2441"/>
              <a:gd name="T6" fmla="*/ 11567 w 11567"/>
              <a:gd name="T7" fmla="*/ 0 h 2441"/>
              <a:gd name="T8" fmla="*/ 11567 w 11567"/>
              <a:gd name="T9" fmla="*/ 2441 h 2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7" h="2441">
                <a:moveTo>
                  <a:pt x="11567" y="2441"/>
                </a:moveTo>
                <a:lnTo>
                  <a:pt x="0" y="2441"/>
                </a:lnTo>
                <a:lnTo>
                  <a:pt x="1542" y="0"/>
                </a:lnTo>
                <a:lnTo>
                  <a:pt x="11567" y="0"/>
                </a:lnTo>
                <a:lnTo>
                  <a:pt x="11567" y="244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4" name="Freeform 6"/>
          <p:cNvSpPr/>
          <p:nvPr/>
        </p:nvSpPr>
        <p:spPr bwMode="auto">
          <a:xfrm>
            <a:off x="-76199" y="3786814"/>
            <a:ext cx="4290289" cy="1470986"/>
          </a:xfrm>
          <a:custGeom>
            <a:avLst/>
            <a:gdLst>
              <a:gd name="T0" fmla="*/ 0 w 7413"/>
              <a:gd name="T1" fmla="*/ 0 h 2222"/>
              <a:gd name="T2" fmla="*/ 7413 w 7413"/>
              <a:gd name="T3" fmla="*/ 0 h 2222"/>
              <a:gd name="T4" fmla="*/ 6010 w 7413"/>
              <a:gd name="T5" fmla="*/ 2222 h 2222"/>
              <a:gd name="T6" fmla="*/ 0 w 7413"/>
              <a:gd name="T7" fmla="*/ 2222 h 2222"/>
              <a:gd name="T8" fmla="*/ 0 w 7413"/>
              <a:gd name="T9" fmla="*/ 0 h 2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13" h="2222">
                <a:moveTo>
                  <a:pt x="0" y="0"/>
                </a:moveTo>
                <a:lnTo>
                  <a:pt x="7413" y="0"/>
                </a:lnTo>
                <a:lnTo>
                  <a:pt x="6010" y="2222"/>
                </a:lnTo>
                <a:lnTo>
                  <a:pt x="0" y="22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5" name="Freeform 7"/>
          <p:cNvSpPr/>
          <p:nvPr/>
        </p:nvSpPr>
        <p:spPr bwMode="auto">
          <a:xfrm>
            <a:off x="-76199" y="1933438"/>
            <a:ext cx="8084349" cy="2816338"/>
          </a:xfrm>
          <a:custGeom>
            <a:avLst/>
            <a:gdLst>
              <a:gd name="T0" fmla="*/ 0 w 13970"/>
              <a:gd name="T1" fmla="*/ 0 h 3869"/>
              <a:gd name="T2" fmla="*/ 13970 w 13970"/>
              <a:gd name="T3" fmla="*/ 0 h 3869"/>
              <a:gd name="T4" fmla="*/ 11527 w 13970"/>
              <a:gd name="T5" fmla="*/ 3869 h 3869"/>
              <a:gd name="T6" fmla="*/ 0 w 13970"/>
              <a:gd name="T7" fmla="*/ 3869 h 3869"/>
              <a:gd name="T8" fmla="*/ 0 w 13970"/>
              <a:gd name="T9" fmla="*/ 0 h 3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70" h="3869">
                <a:moveTo>
                  <a:pt x="0" y="0"/>
                </a:moveTo>
                <a:lnTo>
                  <a:pt x="13970" y="0"/>
                </a:lnTo>
                <a:lnTo>
                  <a:pt x="11527" y="3869"/>
                </a:lnTo>
                <a:lnTo>
                  <a:pt x="0" y="3869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6" name="Freeform 8"/>
          <p:cNvSpPr/>
          <p:nvPr/>
        </p:nvSpPr>
        <p:spPr bwMode="auto">
          <a:xfrm>
            <a:off x="8471614" y="1966327"/>
            <a:ext cx="419702" cy="758894"/>
          </a:xfrm>
          <a:custGeom>
            <a:avLst/>
            <a:gdLst>
              <a:gd name="T0" fmla="*/ 584 w 725"/>
              <a:gd name="T1" fmla="*/ 443 h 1169"/>
              <a:gd name="T2" fmla="*/ 725 w 725"/>
              <a:gd name="T3" fmla="*/ 585 h 1169"/>
              <a:gd name="T4" fmla="*/ 584 w 725"/>
              <a:gd name="T5" fmla="*/ 726 h 1169"/>
              <a:gd name="T6" fmla="*/ 141 w 725"/>
              <a:gd name="T7" fmla="*/ 1169 h 1169"/>
              <a:gd name="T8" fmla="*/ 0 w 725"/>
              <a:gd name="T9" fmla="*/ 1028 h 1169"/>
              <a:gd name="T10" fmla="*/ 443 w 725"/>
              <a:gd name="T11" fmla="*/ 585 h 1169"/>
              <a:gd name="T12" fmla="*/ 0 w 725"/>
              <a:gd name="T13" fmla="*/ 141 h 1169"/>
              <a:gd name="T14" fmla="*/ 141 w 725"/>
              <a:gd name="T15" fmla="*/ 0 h 1169"/>
              <a:gd name="T16" fmla="*/ 584 w 725"/>
              <a:gd name="T17" fmla="*/ 443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5" h="1169">
                <a:moveTo>
                  <a:pt x="584" y="443"/>
                </a:moveTo>
                <a:lnTo>
                  <a:pt x="725" y="585"/>
                </a:lnTo>
                <a:lnTo>
                  <a:pt x="584" y="726"/>
                </a:lnTo>
                <a:lnTo>
                  <a:pt x="141" y="1169"/>
                </a:lnTo>
                <a:lnTo>
                  <a:pt x="0" y="1028"/>
                </a:lnTo>
                <a:lnTo>
                  <a:pt x="443" y="585"/>
                </a:lnTo>
                <a:lnTo>
                  <a:pt x="0" y="141"/>
                </a:lnTo>
                <a:lnTo>
                  <a:pt x="141" y="0"/>
                </a:lnTo>
                <a:lnTo>
                  <a:pt x="584" y="4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7" name="Freeform 9"/>
          <p:cNvSpPr/>
          <p:nvPr/>
        </p:nvSpPr>
        <p:spPr bwMode="auto">
          <a:xfrm>
            <a:off x="7989732" y="6248400"/>
            <a:ext cx="1208886" cy="609600"/>
          </a:xfrm>
          <a:custGeom>
            <a:avLst/>
            <a:gdLst>
              <a:gd name="T0" fmla="*/ 2088 w 2088"/>
              <a:gd name="T1" fmla="*/ 0 h 1048"/>
              <a:gd name="T2" fmla="*/ 2088 w 2088"/>
              <a:gd name="T3" fmla="*/ 1048 h 1048"/>
              <a:gd name="T4" fmla="*/ 0 w 2088"/>
              <a:gd name="T5" fmla="*/ 1048 h 1048"/>
              <a:gd name="T6" fmla="*/ 662 w 2088"/>
              <a:gd name="T7" fmla="*/ 0 h 1048"/>
              <a:gd name="T8" fmla="*/ 2088 w 2088"/>
              <a:gd name="T9" fmla="*/ 0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8" h="1048">
                <a:moveTo>
                  <a:pt x="2088" y="0"/>
                </a:moveTo>
                <a:lnTo>
                  <a:pt x="2088" y="1048"/>
                </a:lnTo>
                <a:lnTo>
                  <a:pt x="0" y="1048"/>
                </a:lnTo>
                <a:lnTo>
                  <a:pt x="662" y="0"/>
                </a:lnTo>
                <a:lnTo>
                  <a:pt x="2088" y="0"/>
                </a:lnTo>
                <a:close/>
              </a:path>
            </a:pathLst>
          </a:custGeom>
          <a:solidFill>
            <a:srgbClr val="C1C0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8" name="Freeform 10"/>
          <p:cNvSpPr/>
          <p:nvPr/>
        </p:nvSpPr>
        <p:spPr bwMode="auto">
          <a:xfrm>
            <a:off x="7770914" y="6368164"/>
            <a:ext cx="1427705" cy="489835"/>
          </a:xfrm>
          <a:custGeom>
            <a:avLst/>
            <a:gdLst>
              <a:gd name="T0" fmla="*/ 2467 w 2467"/>
              <a:gd name="T1" fmla="*/ 0 h 843"/>
              <a:gd name="T2" fmla="*/ 2467 w 2467"/>
              <a:gd name="T3" fmla="*/ 843 h 843"/>
              <a:gd name="T4" fmla="*/ 0 w 2467"/>
              <a:gd name="T5" fmla="*/ 843 h 843"/>
              <a:gd name="T6" fmla="*/ 533 w 2467"/>
              <a:gd name="T7" fmla="*/ 0 h 843"/>
              <a:gd name="T8" fmla="*/ 2467 w 2467"/>
              <a:gd name="T9" fmla="*/ 0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7" h="843">
                <a:moveTo>
                  <a:pt x="2467" y="0"/>
                </a:moveTo>
                <a:lnTo>
                  <a:pt x="2467" y="843"/>
                </a:lnTo>
                <a:lnTo>
                  <a:pt x="0" y="843"/>
                </a:lnTo>
                <a:lnTo>
                  <a:pt x="533" y="0"/>
                </a:lnTo>
                <a:lnTo>
                  <a:pt x="2467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447800" y="2315598"/>
            <a:ext cx="5192951" cy="1555240"/>
          </a:xfrm>
        </p:spPr>
        <p:txBody>
          <a:bodyPr anchor="ctr">
            <a:normAutofit/>
          </a:bodyPr>
          <a:lstStyle>
            <a:lvl1pPr algn="dist">
              <a:defRPr sz="405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7800" y="3922174"/>
            <a:ext cx="5192951" cy="649826"/>
          </a:xfrm>
        </p:spPr>
        <p:txBody>
          <a:bodyPr>
            <a:normAutofit/>
          </a:bodyPr>
          <a:lstStyle>
            <a:lvl1pPr marL="0" indent="0" algn="dist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9B4BA0F-66ED-4DF7-B6DA-01F0005067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C552E7D3-F83D-47D9-B208-EFCA87CE44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7" grpId="0" bldLvl="0" animBg="1"/>
      <p:bldP spid="18" grpId="0" bldLvl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9B4BA0F-66ED-4DF7-B6DA-01F0005067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C552E7D3-F83D-47D9-B208-EFCA87CE44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alphaModFix amt="5000"/>
            <a:lum/>
          </a:blip>
          <a:srcRect/>
          <a:stretch>
            <a:fillRect l="-49000" r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3"/>
          <p:cNvSpPr/>
          <p:nvPr/>
        </p:nvSpPr>
        <p:spPr>
          <a:xfrm>
            <a:off x="2594876" y="1737632"/>
            <a:ext cx="3478035" cy="34780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id-ID" sz="3200">
              <a:latin typeface="+mn-ea"/>
            </a:endParaRPr>
          </a:p>
        </p:txBody>
      </p:sp>
      <p:sp>
        <p:nvSpPr>
          <p:cNvPr id="30" name="Oval 4"/>
          <p:cNvSpPr/>
          <p:nvPr/>
        </p:nvSpPr>
        <p:spPr>
          <a:xfrm>
            <a:off x="2478703" y="1621459"/>
            <a:ext cx="3710383" cy="3710383"/>
          </a:xfrm>
          <a:prstGeom prst="ellipse">
            <a:avLst/>
          </a:prstGeom>
          <a:noFill/>
          <a:ln w="19050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id-ID" sz="3200">
              <a:latin typeface="+mn-ea"/>
            </a:endParaRPr>
          </a:p>
        </p:txBody>
      </p:sp>
      <p:cxnSp>
        <p:nvCxnSpPr>
          <p:cNvPr id="31" name="Straight Connector 6"/>
          <p:cNvCxnSpPr/>
          <p:nvPr/>
        </p:nvCxnSpPr>
        <p:spPr>
          <a:xfrm>
            <a:off x="1600200" y="1"/>
            <a:ext cx="1406556" cy="1879087"/>
          </a:xfrm>
          <a:prstGeom prst="line">
            <a:avLst/>
          </a:prstGeom>
          <a:ln w="1079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7"/>
          <p:cNvCxnSpPr/>
          <p:nvPr/>
        </p:nvCxnSpPr>
        <p:spPr>
          <a:xfrm flipH="1" flipV="1">
            <a:off x="5334319" y="5215163"/>
            <a:ext cx="1192453" cy="1769837"/>
          </a:xfrm>
          <a:prstGeom prst="line">
            <a:avLst/>
          </a:prstGeom>
          <a:ln w="1079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14"/>
          <p:cNvGrpSpPr/>
          <p:nvPr/>
        </p:nvGrpSpPr>
        <p:grpSpPr>
          <a:xfrm>
            <a:off x="6455135" y="1377021"/>
            <a:ext cx="576215" cy="576215"/>
            <a:chOff x="10052201" y="3853902"/>
            <a:chExt cx="867438" cy="867438"/>
          </a:xfrm>
        </p:grpSpPr>
        <p:sp>
          <p:nvSpPr>
            <p:cNvPr id="34" name="Oval 15"/>
            <p:cNvSpPr/>
            <p:nvPr/>
          </p:nvSpPr>
          <p:spPr>
            <a:xfrm>
              <a:off x="10079361" y="3881062"/>
              <a:ext cx="813118" cy="81311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200">
                <a:latin typeface="+mn-ea"/>
              </a:endParaRPr>
            </a:p>
          </p:txBody>
        </p:sp>
        <p:sp>
          <p:nvSpPr>
            <p:cNvPr id="35" name="Oval 16"/>
            <p:cNvSpPr/>
            <p:nvPr/>
          </p:nvSpPr>
          <p:spPr>
            <a:xfrm>
              <a:off x="10052201" y="3853902"/>
              <a:ext cx="867438" cy="867438"/>
            </a:xfrm>
            <a:prstGeom prst="ellipse">
              <a:avLst/>
            </a:prstGeom>
            <a:noFill/>
            <a:ln w="19050">
              <a:solidFill>
                <a:schemeClr val="accent1"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200">
                <a:latin typeface="+mn-ea"/>
              </a:endParaRPr>
            </a:p>
          </p:txBody>
        </p:sp>
      </p:grpSp>
      <p:sp>
        <p:nvSpPr>
          <p:cNvPr id="36" name="Oval 18"/>
          <p:cNvSpPr/>
          <p:nvPr/>
        </p:nvSpPr>
        <p:spPr>
          <a:xfrm>
            <a:off x="6027595" y="1949193"/>
            <a:ext cx="374041" cy="374041"/>
          </a:xfrm>
          <a:prstGeom prst="ellipse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id-ID" sz="3200">
              <a:latin typeface="+mn-ea"/>
            </a:endParaRPr>
          </a:p>
        </p:txBody>
      </p:sp>
      <p:cxnSp>
        <p:nvCxnSpPr>
          <p:cNvPr id="37" name="Straight Connector 19"/>
          <p:cNvCxnSpPr>
            <a:stCxn id="36" idx="7"/>
          </p:cNvCxnSpPr>
          <p:nvPr/>
        </p:nvCxnSpPr>
        <p:spPr>
          <a:xfrm flipV="1">
            <a:off x="6346859" y="1857451"/>
            <a:ext cx="161943" cy="1465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20"/>
          <p:cNvCxnSpPr/>
          <p:nvPr/>
        </p:nvCxnSpPr>
        <p:spPr>
          <a:xfrm flipH="1" flipV="1">
            <a:off x="7013309" y="1801921"/>
            <a:ext cx="215365" cy="133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26"/>
          <p:cNvGrpSpPr/>
          <p:nvPr/>
        </p:nvGrpSpPr>
        <p:grpSpPr>
          <a:xfrm rot="21241746">
            <a:off x="3846475" y="5568783"/>
            <a:ext cx="576215" cy="576215"/>
            <a:chOff x="10052201" y="3853902"/>
            <a:chExt cx="867438" cy="867438"/>
          </a:xfrm>
        </p:grpSpPr>
        <p:sp>
          <p:nvSpPr>
            <p:cNvPr id="40" name="Oval 27"/>
            <p:cNvSpPr/>
            <p:nvPr/>
          </p:nvSpPr>
          <p:spPr>
            <a:xfrm>
              <a:off x="10079361" y="3881062"/>
              <a:ext cx="813118" cy="81311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200">
                <a:latin typeface="+mn-ea"/>
              </a:endParaRPr>
            </a:p>
          </p:txBody>
        </p:sp>
        <p:sp>
          <p:nvSpPr>
            <p:cNvPr id="41" name="Oval 28"/>
            <p:cNvSpPr/>
            <p:nvPr/>
          </p:nvSpPr>
          <p:spPr>
            <a:xfrm>
              <a:off x="10052201" y="3853902"/>
              <a:ext cx="867438" cy="867438"/>
            </a:xfrm>
            <a:prstGeom prst="ellipse">
              <a:avLst/>
            </a:prstGeom>
            <a:noFill/>
            <a:ln w="19050">
              <a:solidFill>
                <a:schemeClr val="accent1"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200">
                <a:latin typeface="+mn-ea"/>
              </a:endParaRPr>
            </a:p>
          </p:txBody>
        </p:sp>
      </p:grpSp>
      <p:cxnSp>
        <p:nvCxnSpPr>
          <p:cNvPr id="42" name="Straight Connector 29"/>
          <p:cNvCxnSpPr/>
          <p:nvPr/>
        </p:nvCxnSpPr>
        <p:spPr>
          <a:xfrm rot="21241746" flipV="1">
            <a:off x="3008876" y="6018823"/>
            <a:ext cx="831772" cy="2133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31"/>
          <p:cNvSpPr/>
          <p:nvPr/>
        </p:nvSpPr>
        <p:spPr>
          <a:xfrm rot="21241746">
            <a:off x="2686469" y="6157535"/>
            <a:ext cx="330816" cy="330816"/>
          </a:xfrm>
          <a:prstGeom prst="ellipse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id-ID" sz="3200">
              <a:latin typeface="+mn-ea"/>
            </a:endParaRPr>
          </a:p>
        </p:txBody>
      </p:sp>
      <p:grpSp>
        <p:nvGrpSpPr>
          <p:cNvPr id="44" name="Group 1"/>
          <p:cNvGrpSpPr/>
          <p:nvPr/>
        </p:nvGrpSpPr>
        <p:grpSpPr>
          <a:xfrm>
            <a:off x="7188837" y="1464944"/>
            <a:ext cx="1272361" cy="1272361"/>
            <a:chOff x="4716470" y="303487"/>
            <a:chExt cx="1272361" cy="1272361"/>
          </a:xfrm>
        </p:grpSpPr>
        <p:sp>
          <p:nvSpPr>
            <p:cNvPr id="45" name="Oval 13"/>
            <p:cNvSpPr/>
            <p:nvPr/>
          </p:nvSpPr>
          <p:spPr>
            <a:xfrm>
              <a:off x="4716470" y="303487"/>
              <a:ext cx="1272361" cy="1272361"/>
            </a:xfrm>
            <a:prstGeom prst="ellipse">
              <a:avLst/>
            </a:prstGeom>
            <a:noFill/>
            <a:ln w="19050">
              <a:solidFill>
                <a:schemeClr val="accent1"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200">
                <a:latin typeface="+mn-ea"/>
              </a:endParaRPr>
            </a:p>
          </p:txBody>
        </p:sp>
        <p:sp>
          <p:nvSpPr>
            <p:cNvPr id="46" name="Oval 17"/>
            <p:cNvSpPr/>
            <p:nvPr/>
          </p:nvSpPr>
          <p:spPr>
            <a:xfrm>
              <a:off x="4756308" y="343325"/>
              <a:ext cx="1192685" cy="1192685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200">
                <a:latin typeface="+mn-ea"/>
              </a:endParaRPr>
            </a:p>
          </p:txBody>
        </p:sp>
        <p:grpSp>
          <p:nvGrpSpPr>
            <p:cNvPr id="47" name="Group 37"/>
            <p:cNvGrpSpPr/>
            <p:nvPr/>
          </p:nvGrpSpPr>
          <p:grpSpPr>
            <a:xfrm rot="20934628">
              <a:off x="4988398" y="562277"/>
              <a:ext cx="751586" cy="751586"/>
              <a:chOff x="2776538" y="3397251"/>
              <a:chExt cx="342900" cy="342900"/>
            </a:xfrm>
            <a:solidFill>
              <a:schemeClr val="bg1"/>
            </a:solidFill>
          </p:grpSpPr>
          <p:sp>
            <p:nvSpPr>
              <p:cNvPr id="48" name="Freeform 44"/>
              <p:cNvSpPr>
                <a:spLocks noEditPoints="1"/>
              </p:cNvSpPr>
              <p:nvPr/>
            </p:nvSpPr>
            <p:spPr bwMode="auto">
              <a:xfrm>
                <a:off x="2776538" y="3397251"/>
                <a:ext cx="342900" cy="342900"/>
              </a:xfrm>
              <a:custGeom>
                <a:avLst/>
                <a:gdLst>
                  <a:gd name="T0" fmla="*/ 73 w 128"/>
                  <a:gd name="T1" fmla="*/ 14 h 128"/>
                  <a:gd name="T2" fmla="*/ 89 w 128"/>
                  <a:gd name="T3" fmla="*/ 26 h 128"/>
                  <a:gd name="T4" fmla="*/ 97 w 128"/>
                  <a:gd name="T5" fmla="*/ 21 h 128"/>
                  <a:gd name="T6" fmla="*/ 106 w 128"/>
                  <a:gd name="T7" fmla="*/ 29 h 128"/>
                  <a:gd name="T8" fmla="*/ 102 w 128"/>
                  <a:gd name="T9" fmla="*/ 39 h 128"/>
                  <a:gd name="T10" fmla="*/ 115 w 128"/>
                  <a:gd name="T11" fmla="*/ 55 h 128"/>
                  <a:gd name="T12" fmla="*/ 119 w 128"/>
                  <a:gd name="T13" fmla="*/ 69 h 128"/>
                  <a:gd name="T14" fmla="*/ 109 w 128"/>
                  <a:gd name="T15" fmla="*/ 73 h 128"/>
                  <a:gd name="T16" fmla="*/ 106 w 128"/>
                  <a:gd name="T17" fmla="*/ 93 h 128"/>
                  <a:gd name="T18" fmla="*/ 100 w 128"/>
                  <a:gd name="T19" fmla="*/ 106 h 128"/>
                  <a:gd name="T20" fmla="*/ 93 w 128"/>
                  <a:gd name="T21" fmla="*/ 106 h 128"/>
                  <a:gd name="T22" fmla="*/ 73 w 128"/>
                  <a:gd name="T23" fmla="*/ 109 h 128"/>
                  <a:gd name="T24" fmla="*/ 69 w 128"/>
                  <a:gd name="T25" fmla="*/ 119 h 128"/>
                  <a:gd name="T26" fmla="*/ 55 w 128"/>
                  <a:gd name="T27" fmla="*/ 115 h 128"/>
                  <a:gd name="T28" fmla="*/ 39 w 128"/>
                  <a:gd name="T29" fmla="*/ 102 h 128"/>
                  <a:gd name="T30" fmla="*/ 32 w 128"/>
                  <a:gd name="T31" fmla="*/ 108 h 128"/>
                  <a:gd name="T32" fmla="*/ 22 w 128"/>
                  <a:gd name="T33" fmla="*/ 100 h 128"/>
                  <a:gd name="T34" fmla="*/ 26 w 128"/>
                  <a:gd name="T35" fmla="*/ 89 h 128"/>
                  <a:gd name="T36" fmla="*/ 14 w 128"/>
                  <a:gd name="T37" fmla="*/ 73 h 128"/>
                  <a:gd name="T38" fmla="*/ 9 w 128"/>
                  <a:gd name="T39" fmla="*/ 60 h 128"/>
                  <a:gd name="T40" fmla="*/ 20 w 128"/>
                  <a:gd name="T41" fmla="*/ 55 h 128"/>
                  <a:gd name="T42" fmla="*/ 22 w 128"/>
                  <a:gd name="T43" fmla="*/ 35 h 128"/>
                  <a:gd name="T44" fmla="*/ 29 w 128"/>
                  <a:gd name="T45" fmla="*/ 22 h 128"/>
                  <a:gd name="T46" fmla="*/ 35 w 128"/>
                  <a:gd name="T47" fmla="*/ 22 h 128"/>
                  <a:gd name="T48" fmla="*/ 55 w 128"/>
                  <a:gd name="T49" fmla="*/ 20 h 128"/>
                  <a:gd name="T50" fmla="*/ 60 w 128"/>
                  <a:gd name="T51" fmla="*/ 9 h 128"/>
                  <a:gd name="T52" fmla="*/ 69 w 128"/>
                  <a:gd name="T53" fmla="*/ 0 h 128"/>
                  <a:gd name="T54" fmla="*/ 46 w 128"/>
                  <a:gd name="T55" fmla="*/ 13 h 128"/>
                  <a:gd name="T56" fmla="*/ 32 w 128"/>
                  <a:gd name="T57" fmla="*/ 12 h 128"/>
                  <a:gd name="T58" fmla="*/ 16 w 128"/>
                  <a:gd name="T59" fmla="*/ 22 h 128"/>
                  <a:gd name="T60" fmla="*/ 15 w 128"/>
                  <a:gd name="T61" fmla="*/ 41 h 128"/>
                  <a:gd name="T62" fmla="*/ 0 w 128"/>
                  <a:gd name="T63" fmla="*/ 60 h 128"/>
                  <a:gd name="T64" fmla="*/ 13 w 128"/>
                  <a:gd name="T65" fmla="*/ 83 h 128"/>
                  <a:gd name="T66" fmla="*/ 12 w 128"/>
                  <a:gd name="T67" fmla="*/ 97 h 128"/>
                  <a:gd name="T68" fmla="*/ 22 w 128"/>
                  <a:gd name="T69" fmla="*/ 113 h 128"/>
                  <a:gd name="T70" fmla="*/ 41 w 128"/>
                  <a:gd name="T71" fmla="*/ 114 h 128"/>
                  <a:gd name="T72" fmla="*/ 60 w 128"/>
                  <a:gd name="T73" fmla="*/ 128 h 128"/>
                  <a:gd name="T74" fmla="*/ 83 w 128"/>
                  <a:gd name="T75" fmla="*/ 116 h 128"/>
                  <a:gd name="T76" fmla="*/ 97 w 128"/>
                  <a:gd name="T77" fmla="*/ 117 h 128"/>
                  <a:gd name="T78" fmla="*/ 113 w 128"/>
                  <a:gd name="T79" fmla="*/ 106 h 128"/>
                  <a:gd name="T80" fmla="*/ 114 w 128"/>
                  <a:gd name="T81" fmla="*/ 88 h 128"/>
                  <a:gd name="T82" fmla="*/ 128 w 128"/>
                  <a:gd name="T83" fmla="*/ 69 h 128"/>
                  <a:gd name="T84" fmla="*/ 116 w 128"/>
                  <a:gd name="T85" fmla="*/ 46 h 128"/>
                  <a:gd name="T86" fmla="*/ 117 w 128"/>
                  <a:gd name="T87" fmla="*/ 32 h 128"/>
                  <a:gd name="T88" fmla="*/ 106 w 128"/>
                  <a:gd name="T89" fmla="*/ 16 h 128"/>
                  <a:gd name="T90" fmla="*/ 88 w 128"/>
                  <a:gd name="T91" fmla="*/ 15 h 128"/>
                  <a:gd name="T92" fmla="*/ 69 w 128"/>
                  <a:gd name="T9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28" h="128">
                    <a:moveTo>
                      <a:pt x="69" y="9"/>
                    </a:moveTo>
                    <a:cubicBezTo>
                      <a:pt x="71" y="9"/>
                      <a:pt x="73" y="11"/>
                      <a:pt x="73" y="14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9" y="21"/>
                      <a:pt x="85" y="23"/>
                      <a:pt x="89" y="26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4" y="21"/>
                      <a:pt x="95" y="21"/>
                      <a:pt x="97" y="21"/>
                    </a:cubicBezTo>
                    <a:cubicBezTo>
                      <a:pt x="98" y="21"/>
                      <a:pt x="99" y="21"/>
                      <a:pt x="100" y="22"/>
                    </a:cubicBezTo>
                    <a:cubicBezTo>
                      <a:pt x="106" y="29"/>
                      <a:pt x="106" y="29"/>
                      <a:pt x="106" y="29"/>
                    </a:cubicBezTo>
                    <a:cubicBezTo>
                      <a:pt x="108" y="31"/>
                      <a:pt x="108" y="33"/>
                      <a:pt x="106" y="35"/>
                    </a:cubicBezTo>
                    <a:cubicBezTo>
                      <a:pt x="102" y="39"/>
                      <a:pt x="102" y="39"/>
                      <a:pt x="102" y="39"/>
                    </a:cubicBezTo>
                    <a:cubicBezTo>
                      <a:pt x="106" y="44"/>
                      <a:pt x="108" y="49"/>
                      <a:pt x="109" y="55"/>
                    </a:cubicBezTo>
                    <a:cubicBezTo>
                      <a:pt x="115" y="55"/>
                      <a:pt x="115" y="55"/>
                      <a:pt x="115" y="55"/>
                    </a:cubicBezTo>
                    <a:cubicBezTo>
                      <a:pt x="117" y="55"/>
                      <a:pt x="119" y="57"/>
                      <a:pt x="119" y="60"/>
                    </a:cubicBezTo>
                    <a:cubicBezTo>
                      <a:pt x="119" y="69"/>
                      <a:pt x="119" y="69"/>
                      <a:pt x="119" y="69"/>
                    </a:cubicBezTo>
                    <a:cubicBezTo>
                      <a:pt x="119" y="71"/>
                      <a:pt x="117" y="73"/>
                      <a:pt x="115" y="73"/>
                    </a:cubicBezTo>
                    <a:cubicBezTo>
                      <a:pt x="109" y="73"/>
                      <a:pt x="109" y="73"/>
                      <a:pt x="109" y="73"/>
                    </a:cubicBezTo>
                    <a:cubicBezTo>
                      <a:pt x="108" y="79"/>
                      <a:pt x="106" y="85"/>
                      <a:pt x="102" y="89"/>
                    </a:cubicBezTo>
                    <a:cubicBezTo>
                      <a:pt x="106" y="93"/>
                      <a:pt x="106" y="93"/>
                      <a:pt x="106" y="93"/>
                    </a:cubicBezTo>
                    <a:cubicBezTo>
                      <a:pt x="108" y="95"/>
                      <a:pt x="108" y="98"/>
                      <a:pt x="106" y="100"/>
                    </a:cubicBezTo>
                    <a:cubicBezTo>
                      <a:pt x="100" y="106"/>
                      <a:pt x="100" y="106"/>
                      <a:pt x="100" y="106"/>
                    </a:cubicBezTo>
                    <a:cubicBezTo>
                      <a:pt x="99" y="107"/>
                      <a:pt x="98" y="108"/>
                      <a:pt x="97" y="108"/>
                    </a:cubicBezTo>
                    <a:cubicBezTo>
                      <a:pt x="95" y="108"/>
                      <a:pt x="94" y="107"/>
                      <a:pt x="93" y="106"/>
                    </a:cubicBezTo>
                    <a:cubicBezTo>
                      <a:pt x="89" y="102"/>
                      <a:pt x="89" y="102"/>
                      <a:pt x="89" y="102"/>
                    </a:cubicBezTo>
                    <a:cubicBezTo>
                      <a:pt x="85" y="106"/>
                      <a:pt x="79" y="108"/>
                      <a:pt x="73" y="109"/>
                    </a:cubicBezTo>
                    <a:cubicBezTo>
                      <a:pt x="73" y="115"/>
                      <a:pt x="73" y="115"/>
                      <a:pt x="73" y="115"/>
                    </a:cubicBezTo>
                    <a:cubicBezTo>
                      <a:pt x="73" y="117"/>
                      <a:pt x="71" y="119"/>
                      <a:pt x="69" y="119"/>
                    </a:cubicBezTo>
                    <a:cubicBezTo>
                      <a:pt x="60" y="119"/>
                      <a:pt x="60" y="119"/>
                      <a:pt x="60" y="119"/>
                    </a:cubicBezTo>
                    <a:cubicBezTo>
                      <a:pt x="57" y="119"/>
                      <a:pt x="55" y="117"/>
                      <a:pt x="55" y="115"/>
                    </a:cubicBezTo>
                    <a:cubicBezTo>
                      <a:pt x="55" y="109"/>
                      <a:pt x="55" y="109"/>
                      <a:pt x="55" y="109"/>
                    </a:cubicBezTo>
                    <a:cubicBezTo>
                      <a:pt x="49" y="108"/>
                      <a:pt x="44" y="106"/>
                      <a:pt x="39" y="102"/>
                    </a:cubicBezTo>
                    <a:cubicBezTo>
                      <a:pt x="35" y="106"/>
                      <a:pt x="35" y="106"/>
                      <a:pt x="35" y="106"/>
                    </a:cubicBezTo>
                    <a:cubicBezTo>
                      <a:pt x="34" y="107"/>
                      <a:pt x="33" y="108"/>
                      <a:pt x="32" y="108"/>
                    </a:cubicBezTo>
                    <a:cubicBezTo>
                      <a:pt x="31" y="108"/>
                      <a:pt x="30" y="107"/>
                      <a:pt x="29" y="106"/>
                    </a:cubicBezTo>
                    <a:cubicBezTo>
                      <a:pt x="22" y="100"/>
                      <a:pt x="22" y="100"/>
                      <a:pt x="22" y="100"/>
                    </a:cubicBezTo>
                    <a:cubicBezTo>
                      <a:pt x="21" y="98"/>
                      <a:pt x="21" y="95"/>
                      <a:pt x="22" y="93"/>
                    </a:cubicBezTo>
                    <a:cubicBezTo>
                      <a:pt x="26" y="89"/>
                      <a:pt x="26" y="89"/>
                      <a:pt x="26" y="89"/>
                    </a:cubicBezTo>
                    <a:cubicBezTo>
                      <a:pt x="23" y="85"/>
                      <a:pt x="21" y="79"/>
                      <a:pt x="20" y="73"/>
                    </a:cubicBezTo>
                    <a:cubicBezTo>
                      <a:pt x="14" y="73"/>
                      <a:pt x="14" y="73"/>
                      <a:pt x="14" y="73"/>
                    </a:cubicBezTo>
                    <a:cubicBezTo>
                      <a:pt x="11" y="73"/>
                      <a:pt x="9" y="71"/>
                      <a:pt x="9" y="69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9" y="57"/>
                      <a:pt x="11" y="55"/>
                      <a:pt x="14" y="55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21" y="49"/>
                      <a:pt x="23" y="44"/>
                      <a:pt x="26" y="39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1" y="33"/>
                      <a:pt x="21" y="31"/>
                      <a:pt x="22" y="29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0" y="21"/>
                      <a:pt x="31" y="21"/>
                      <a:pt x="32" y="21"/>
                    </a:cubicBezTo>
                    <a:cubicBezTo>
                      <a:pt x="33" y="21"/>
                      <a:pt x="34" y="21"/>
                      <a:pt x="35" y="22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44" y="23"/>
                      <a:pt x="49" y="21"/>
                      <a:pt x="55" y="20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11"/>
                      <a:pt x="57" y="9"/>
                      <a:pt x="60" y="9"/>
                    </a:cubicBezTo>
                    <a:cubicBezTo>
                      <a:pt x="69" y="9"/>
                      <a:pt x="69" y="9"/>
                      <a:pt x="69" y="9"/>
                    </a:cubicBezTo>
                    <a:moveTo>
                      <a:pt x="69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53" y="0"/>
                      <a:pt x="47" y="6"/>
                      <a:pt x="46" y="13"/>
                    </a:cubicBezTo>
                    <a:cubicBezTo>
                      <a:pt x="44" y="13"/>
                      <a:pt x="42" y="14"/>
                      <a:pt x="41" y="15"/>
                    </a:cubicBezTo>
                    <a:cubicBezTo>
                      <a:pt x="38" y="13"/>
                      <a:pt x="35" y="12"/>
                      <a:pt x="32" y="12"/>
                    </a:cubicBezTo>
                    <a:cubicBezTo>
                      <a:pt x="28" y="12"/>
                      <a:pt x="25" y="13"/>
                      <a:pt x="22" y="16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3" y="25"/>
                      <a:pt x="12" y="28"/>
                      <a:pt x="12" y="32"/>
                    </a:cubicBezTo>
                    <a:cubicBezTo>
                      <a:pt x="12" y="35"/>
                      <a:pt x="13" y="38"/>
                      <a:pt x="15" y="41"/>
                    </a:cubicBezTo>
                    <a:cubicBezTo>
                      <a:pt x="14" y="42"/>
                      <a:pt x="13" y="44"/>
                      <a:pt x="13" y="46"/>
                    </a:cubicBezTo>
                    <a:cubicBezTo>
                      <a:pt x="6" y="47"/>
                      <a:pt x="0" y="53"/>
                      <a:pt x="0" y="6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6"/>
                      <a:pt x="6" y="82"/>
                      <a:pt x="13" y="83"/>
                    </a:cubicBezTo>
                    <a:cubicBezTo>
                      <a:pt x="13" y="84"/>
                      <a:pt x="14" y="86"/>
                      <a:pt x="15" y="88"/>
                    </a:cubicBezTo>
                    <a:cubicBezTo>
                      <a:pt x="13" y="90"/>
                      <a:pt x="12" y="93"/>
                      <a:pt x="12" y="97"/>
                    </a:cubicBezTo>
                    <a:cubicBezTo>
                      <a:pt x="12" y="100"/>
                      <a:pt x="13" y="104"/>
                      <a:pt x="16" y="106"/>
                    </a:cubicBezTo>
                    <a:cubicBezTo>
                      <a:pt x="22" y="113"/>
                      <a:pt x="22" y="113"/>
                      <a:pt x="22" y="113"/>
                    </a:cubicBezTo>
                    <a:cubicBezTo>
                      <a:pt x="25" y="115"/>
                      <a:pt x="28" y="117"/>
                      <a:pt x="32" y="117"/>
                    </a:cubicBezTo>
                    <a:cubicBezTo>
                      <a:pt x="35" y="117"/>
                      <a:pt x="38" y="116"/>
                      <a:pt x="41" y="114"/>
                    </a:cubicBezTo>
                    <a:cubicBezTo>
                      <a:pt x="42" y="115"/>
                      <a:pt x="44" y="115"/>
                      <a:pt x="46" y="116"/>
                    </a:cubicBezTo>
                    <a:cubicBezTo>
                      <a:pt x="47" y="123"/>
                      <a:pt x="53" y="128"/>
                      <a:pt x="60" y="128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76" y="128"/>
                      <a:pt x="82" y="123"/>
                      <a:pt x="83" y="116"/>
                    </a:cubicBezTo>
                    <a:cubicBezTo>
                      <a:pt x="84" y="115"/>
                      <a:pt x="86" y="115"/>
                      <a:pt x="88" y="114"/>
                    </a:cubicBezTo>
                    <a:cubicBezTo>
                      <a:pt x="90" y="116"/>
                      <a:pt x="93" y="117"/>
                      <a:pt x="97" y="117"/>
                    </a:cubicBezTo>
                    <a:cubicBezTo>
                      <a:pt x="100" y="117"/>
                      <a:pt x="104" y="115"/>
                      <a:pt x="106" y="113"/>
                    </a:cubicBezTo>
                    <a:cubicBezTo>
                      <a:pt x="113" y="106"/>
                      <a:pt x="113" y="106"/>
                      <a:pt x="113" y="106"/>
                    </a:cubicBezTo>
                    <a:cubicBezTo>
                      <a:pt x="115" y="104"/>
                      <a:pt x="117" y="100"/>
                      <a:pt x="117" y="97"/>
                    </a:cubicBezTo>
                    <a:cubicBezTo>
                      <a:pt x="117" y="93"/>
                      <a:pt x="116" y="90"/>
                      <a:pt x="114" y="88"/>
                    </a:cubicBezTo>
                    <a:cubicBezTo>
                      <a:pt x="115" y="86"/>
                      <a:pt x="115" y="84"/>
                      <a:pt x="116" y="83"/>
                    </a:cubicBezTo>
                    <a:cubicBezTo>
                      <a:pt x="123" y="82"/>
                      <a:pt x="128" y="76"/>
                      <a:pt x="128" y="69"/>
                    </a:cubicBezTo>
                    <a:cubicBezTo>
                      <a:pt x="128" y="60"/>
                      <a:pt x="128" y="60"/>
                      <a:pt x="128" y="60"/>
                    </a:cubicBezTo>
                    <a:cubicBezTo>
                      <a:pt x="128" y="53"/>
                      <a:pt x="123" y="47"/>
                      <a:pt x="116" y="46"/>
                    </a:cubicBezTo>
                    <a:cubicBezTo>
                      <a:pt x="115" y="44"/>
                      <a:pt x="115" y="42"/>
                      <a:pt x="114" y="41"/>
                    </a:cubicBezTo>
                    <a:cubicBezTo>
                      <a:pt x="116" y="38"/>
                      <a:pt x="117" y="35"/>
                      <a:pt x="117" y="32"/>
                    </a:cubicBezTo>
                    <a:cubicBezTo>
                      <a:pt x="117" y="28"/>
                      <a:pt x="115" y="25"/>
                      <a:pt x="113" y="22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4" y="13"/>
                      <a:pt x="100" y="12"/>
                      <a:pt x="97" y="12"/>
                    </a:cubicBezTo>
                    <a:cubicBezTo>
                      <a:pt x="93" y="12"/>
                      <a:pt x="90" y="13"/>
                      <a:pt x="88" y="15"/>
                    </a:cubicBezTo>
                    <a:cubicBezTo>
                      <a:pt x="86" y="14"/>
                      <a:pt x="84" y="13"/>
                      <a:pt x="83" y="13"/>
                    </a:cubicBezTo>
                    <a:cubicBezTo>
                      <a:pt x="82" y="6"/>
                      <a:pt x="76" y="0"/>
                      <a:pt x="6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id-ID" sz="3200">
                  <a:latin typeface="+mn-ea"/>
                </a:endParaRPr>
              </a:p>
            </p:txBody>
          </p:sp>
          <p:sp>
            <p:nvSpPr>
              <p:cNvPr id="49" name="Freeform 45"/>
              <p:cNvSpPr>
                <a:spLocks noEditPoints="1"/>
              </p:cNvSpPr>
              <p:nvPr/>
            </p:nvSpPr>
            <p:spPr bwMode="auto">
              <a:xfrm>
                <a:off x="2870200" y="3490913"/>
                <a:ext cx="158750" cy="158750"/>
              </a:xfrm>
              <a:custGeom>
                <a:avLst/>
                <a:gdLst>
                  <a:gd name="T0" fmla="*/ 29 w 59"/>
                  <a:gd name="T1" fmla="*/ 59 h 59"/>
                  <a:gd name="T2" fmla="*/ 0 w 59"/>
                  <a:gd name="T3" fmla="*/ 29 h 59"/>
                  <a:gd name="T4" fmla="*/ 29 w 59"/>
                  <a:gd name="T5" fmla="*/ 0 h 59"/>
                  <a:gd name="T6" fmla="*/ 59 w 59"/>
                  <a:gd name="T7" fmla="*/ 29 h 59"/>
                  <a:gd name="T8" fmla="*/ 29 w 59"/>
                  <a:gd name="T9" fmla="*/ 59 h 59"/>
                  <a:gd name="T10" fmla="*/ 29 w 59"/>
                  <a:gd name="T11" fmla="*/ 4 h 59"/>
                  <a:gd name="T12" fmla="*/ 4 w 59"/>
                  <a:gd name="T13" fmla="*/ 29 h 59"/>
                  <a:gd name="T14" fmla="*/ 29 w 59"/>
                  <a:gd name="T15" fmla="*/ 54 h 59"/>
                  <a:gd name="T16" fmla="*/ 54 w 59"/>
                  <a:gd name="T17" fmla="*/ 29 h 59"/>
                  <a:gd name="T18" fmla="*/ 29 w 59"/>
                  <a:gd name="T19" fmla="*/ 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59">
                    <a:moveTo>
                      <a:pt x="29" y="59"/>
                    </a:moveTo>
                    <a:cubicBezTo>
                      <a:pt x="13" y="59"/>
                      <a:pt x="0" y="46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6" y="0"/>
                      <a:pt x="59" y="13"/>
                      <a:pt x="59" y="29"/>
                    </a:cubicBezTo>
                    <a:cubicBezTo>
                      <a:pt x="59" y="46"/>
                      <a:pt x="46" y="59"/>
                      <a:pt x="29" y="59"/>
                    </a:cubicBezTo>
                    <a:close/>
                    <a:moveTo>
                      <a:pt x="29" y="4"/>
                    </a:moveTo>
                    <a:cubicBezTo>
                      <a:pt x="15" y="4"/>
                      <a:pt x="4" y="15"/>
                      <a:pt x="4" y="29"/>
                    </a:cubicBezTo>
                    <a:cubicBezTo>
                      <a:pt x="4" y="43"/>
                      <a:pt x="15" y="54"/>
                      <a:pt x="29" y="54"/>
                    </a:cubicBezTo>
                    <a:cubicBezTo>
                      <a:pt x="43" y="54"/>
                      <a:pt x="54" y="43"/>
                      <a:pt x="54" y="29"/>
                    </a:cubicBezTo>
                    <a:cubicBezTo>
                      <a:pt x="54" y="15"/>
                      <a:pt x="43" y="4"/>
                      <a:pt x="29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id-ID" sz="3200">
                  <a:latin typeface="+mn-ea"/>
                </a:endParaRPr>
              </a:p>
            </p:txBody>
          </p:sp>
          <p:sp>
            <p:nvSpPr>
              <p:cNvPr id="50" name="Freeform 46"/>
              <p:cNvSpPr>
                <a:spLocks noEditPoints="1"/>
              </p:cNvSpPr>
              <p:nvPr/>
            </p:nvSpPr>
            <p:spPr bwMode="auto">
              <a:xfrm>
                <a:off x="2905125" y="3525838"/>
                <a:ext cx="85725" cy="85725"/>
              </a:xfrm>
              <a:custGeom>
                <a:avLst/>
                <a:gdLst>
                  <a:gd name="T0" fmla="*/ 16 w 32"/>
                  <a:gd name="T1" fmla="*/ 32 h 32"/>
                  <a:gd name="T2" fmla="*/ 0 w 32"/>
                  <a:gd name="T3" fmla="*/ 16 h 32"/>
                  <a:gd name="T4" fmla="*/ 16 w 32"/>
                  <a:gd name="T5" fmla="*/ 0 h 32"/>
                  <a:gd name="T6" fmla="*/ 32 w 32"/>
                  <a:gd name="T7" fmla="*/ 16 h 32"/>
                  <a:gd name="T8" fmla="*/ 16 w 32"/>
                  <a:gd name="T9" fmla="*/ 32 h 32"/>
                  <a:gd name="T10" fmla="*/ 16 w 32"/>
                  <a:gd name="T11" fmla="*/ 5 h 32"/>
                  <a:gd name="T12" fmla="*/ 5 w 32"/>
                  <a:gd name="T13" fmla="*/ 16 h 32"/>
                  <a:gd name="T14" fmla="*/ 16 w 32"/>
                  <a:gd name="T15" fmla="*/ 28 h 32"/>
                  <a:gd name="T16" fmla="*/ 28 w 32"/>
                  <a:gd name="T17" fmla="*/ 16 h 32"/>
                  <a:gd name="T18" fmla="*/ 16 w 32"/>
                  <a:gd name="T1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close/>
                    <a:moveTo>
                      <a:pt x="16" y="5"/>
                    </a:moveTo>
                    <a:cubicBezTo>
                      <a:pt x="10" y="5"/>
                      <a:pt x="5" y="10"/>
                      <a:pt x="5" y="16"/>
                    </a:cubicBezTo>
                    <a:cubicBezTo>
                      <a:pt x="5" y="23"/>
                      <a:pt x="10" y="28"/>
                      <a:pt x="16" y="28"/>
                    </a:cubicBezTo>
                    <a:cubicBezTo>
                      <a:pt x="23" y="28"/>
                      <a:pt x="28" y="23"/>
                      <a:pt x="28" y="16"/>
                    </a:cubicBezTo>
                    <a:cubicBezTo>
                      <a:pt x="28" y="10"/>
                      <a:pt x="23" y="5"/>
                      <a:pt x="16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id-ID" sz="3200">
                  <a:latin typeface="+mn-ea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70160" y="3461640"/>
            <a:ext cx="3402751" cy="881761"/>
          </a:xfrm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9B4BA0F-66ED-4DF7-B6DA-01F0005067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C552E7D3-F83D-47D9-B208-EFCA87CE44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6685"/>
            <a:ext cx="3867150" cy="4349749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6685"/>
            <a:ext cx="3867150" cy="4349749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9B4BA0F-66ED-4DF7-B6DA-01F0005067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C552E7D3-F83D-47D9-B208-EFCA87CE44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6186"/>
            <a:ext cx="7886700" cy="1325033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0634"/>
            <a:ext cx="3868737" cy="82550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6133"/>
            <a:ext cx="3868737" cy="36830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0634"/>
            <a:ext cx="3887788" cy="82550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6133"/>
            <a:ext cx="3887788" cy="36830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9B4BA0F-66ED-4DF7-B6DA-01F0005067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C552E7D3-F83D-47D9-B208-EFCA87CE44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alphaModFix amt="5000"/>
            <a:lum/>
          </a:blip>
          <a:srcRect/>
          <a:stretch>
            <a:fillRect l="-49000" r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3"/>
          <p:cNvSpPr/>
          <p:nvPr/>
        </p:nvSpPr>
        <p:spPr>
          <a:xfrm>
            <a:off x="0" y="6486203"/>
            <a:ext cx="9144000" cy="371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/>
            <a:endParaRPr sz="2400">
              <a:latin typeface="+mn-ea"/>
              <a:ea typeface="+mn-ea"/>
            </a:endParaRPr>
          </a:p>
        </p:txBody>
      </p:sp>
      <p:sp>
        <p:nvSpPr>
          <p:cNvPr id="7" name="Shape 42">
            <a:hlinkClick r:id="" action="ppaction://hlinkshowjump?jump=nextslide"/>
          </p:cNvPr>
          <p:cNvSpPr/>
          <p:nvPr/>
        </p:nvSpPr>
        <p:spPr>
          <a:xfrm>
            <a:off x="8538955" y="6601462"/>
            <a:ext cx="180021" cy="240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506" y="4324"/>
                </a:moveTo>
                <a:lnTo>
                  <a:pt x="8506" y="6419"/>
                </a:lnTo>
                <a:lnTo>
                  <a:pt x="13839" y="10800"/>
                </a:lnTo>
                <a:lnTo>
                  <a:pt x="8506" y="15181"/>
                </a:lnTo>
                <a:lnTo>
                  <a:pt x="8506" y="17276"/>
                </a:lnTo>
                <a:lnTo>
                  <a:pt x="16315" y="10800"/>
                </a:lnTo>
                <a:close/>
                <a:moveTo>
                  <a:pt x="10800" y="0"/>
                </a:move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/>
            <a:endParaRPr sz="2400">
              <a:latin typeface="+mn-ea"/>
              <a:ea typeface="+mn-ea"/>
            </a:endParaRPr>
          </a:p>
        </p:txBody>
      </p:sp>
      <p:sp>
        <p:nvSpPr>
          <p:cNvPr id="8" name="Shape 43">
            <a:hlinkClick r:id="" action="ppaction://hlinkshowjump?jump=previousslide"/>
          </p:cNvPr>
          <p:cNvSpPr/>
          <p:nvPr/>
        </p:nvSpPr>
        <p:spPr>
          <a:xfrm flipH="1">
            <a:off x="8332184" y="6601462"/>
            <a:ext cx="180021" cy="240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506" y="4324"/>
                </a:moveTo>
                <a:lnTo>
                  <a:pt x="16315" y="10800"/>
                </a:lnTo>
                <a:lnTo>
                  <a:pt x="8506" y="17276"/>
                </a:lnTo>
                <a:lnTo>
                  <a:pt x="8506" y="15181"/>
                </a:lnTo>
                <a:lnTo>
                  <a:pt x="13839" y="10800"/>
                </a:lnTo>
                <a:lnTo>
                  <a:pt x="8506" y="6419"/>
                </a:lnTo>
                <a:close/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/>
            <a:endParaRPr sz="2400">
              <a:latin typeface="+mn-ea"/>
              <a:ea typeface="+mn-ea"/>
            </a:endParaRPr>
          </a:p>
        </p:txBody>
      </p:sp>
      <p:sp>
        <p:nvSpPr>
          <p:cNvPr id="9" name="Shape 32"/>
          <p:cNvSpPr/>
          <p:nvPr/>
        </p:nvSpPr>
        <p:spPr>
          <a:xfrm>
            <a:off x="0" y="-2"/>
            <a:ext cx="9144000" cy="11117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/>
            <a:endParaRPr sz="2400">
              <a:latin typeface="+mn-ea"/>
              <a:ea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9B4BA0F-66ED-4DF7-B6DA-01F0005067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C552E7D3-F83D-47D9-B208-EFCA87CE44DA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9"/>
          <p:cNvSpPr>
            <a:spLocks noGrp="1"/>
          </p:cNvSpPr>
          <p:nvPr>
            <p:ph type="title" hasCustomPrompt="1"/>
          </p:nvPr>
        </p:nvSpPr>
        <p:spPr>
          <a:xfrm>
            <a:off x="2175279" y="3148824"/>
            <a:ext cx="4793444" cy="1325033"/>
          </a:xfrm>
        </p:spPr>
        <p:txBody>
          <a:bodyPr>
            <a:normAutofit/>
          </a:bodyPr>
          <a:lstStyle>
            <a:lvl1pPr algn="ctr">
              <a:defRPr sz="4950" b="1"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2182422" y="4474348"/>
            <a:ext cx="4779157" cy="935853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3" name="AutoShape 81"/>
          <p:cNvSpPr/>
          <p:nvPr/>
        </p:nvSpPr>
        <p:spPr bwMode="auto">
          <a:xfrm>
            <a:off x="4099372" y="2073711"/>
            <a:ext cx="945256" cy="94526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35" y="9811"/>
                </a:moveTo>
                <a:cubicBezTo>
                  <a:pt x="20220" y="10144"/>
                  <a:pt x="20081" y="10800"/>
                  <a:pt x="18899" y="10800"/>
                </a:cubicBezTo>
                <a:lnTo>
                  <a:pt x="17549" y="10800"/>
                </a:lnTo>
                <a:cubicBezTo>
                  <a:pt x="17363" y="10800"/>
                  <a:pt x="17212" y="10950"/>
                  <a:pt x="17212" y="11137"/>
                </a:cubicBezTo>
                <a:cubicBezTo>
                  <a:pt x="17212" y="11324"/>
                  <a:pt x="17363" y="11475"/>
                  <a:pt x="17549" y="11475"/>
                </a:cubicBezTo>
                <a:lnTo>
                  <a:pt x="18858" y="11475"/>
                </a:lnTo>
                <a:cubicBezTo>
                  <a:pt x="19870" y="11475"/>
                  <a:pt x="20003" y="12314"/>
                  <a:pt x="19938" y="12719"/>
                </a:cubicBezTo>
                <a:cubicBezTo>
                  <a:pt x="19855" y="13223"/>
                  <a:pt x="19618" y="14175"/>
                  <a:pt x="18478" y="14175"/>
                </a:cubicBezTo>
                <a:lnTo>
                  <a:pt x="16874" y="14175"/>
                </a:lnTo>
                <a:cubicBezTo>
                  <a:pt x="16688" y="14175"/>
                  <a:pt x="16537" y="14325"/>
                  <a:pt x="16537" y="14512"/>
                </a:cubicBezTo>
                <a:cubicBezTo>
                  <a:pt x="16537" y="14699"/>
                  <a:pt x="16688" y="14850"/>
                  <a:pt x="16874" y="14850"/>
                </a:cubicBezTo>
                <a:lnTo>
                  <a:pt x="18203" y="14850"/>
                </a:lnTo>
                <a:cubicBezTo>
                  <a:pt x="19343" y="14850"/>
                  <a:pt x="19243" y="15718"/>
                  <a:pt x="19079" y="16237"/>
                </a:cubicBezTo>
                <a:cubicBezTo>
                  <a:pt x="18864" y="16918"/>
                  <a:pt x="18732" y="17549"/>
                  <a:pt x="17297" y="17549"/>
                </a:cubicBezTo>
                <a:lnTo>
                  <a:pt x="16196" y="17549"/>
                </a:lnTo>
                <a:cubicBezTo>
                  <a:pt x="16009" y="17549"/>
                  <a:pt x="15859" y="17700"/>
                  <a:pt x="15859" y="17887"/>
                </a:cubicBezTo>
                <a:cubicBezTo>
                  <a:pt x="15859" y="18073"/>
                  <a:pt x="16009" y="18225"/>
                  <a:pt x="16196" y="18225"/>
                </a:cubicBezTo>
                <a:lnTo>
                  <a:pt x="17255" y="18225"/>
                </a:lnTo>
                <a:cubicBezTo>
                  <a:pt x="17993" y="18225"/>
                  <a:pt x="18027" y="18923"/>
                  <a:pt x="17950" y="19174"/>
                </a:cubicBezTo>
                <a:cubicBezTo>
                  <a:pt x="17866" y="19448"/>
                  <a:pt x="17767" y="19651"/>
                  <a:pt x="17762" y="19660"/>
                </a:cubicBezTo>
                <a:cubicBezTo>
                  <a:pt x="17558" y="20028"/>
                  <a:pt x="17229" y="20249"/>
                  <a:pt x="16534" y="20249"/>
                </a:cubicBezTo>
                <a:lnTo>
                  <a:pt x="12844" y="20249"/>
                </a:lnTo>
                <a:cubicBezTo>
                  <a:pt x="10990" y="20249"/>
                  <a:pt x="9151" y="19829"/>
                  <a:pt x="9104" y="19818"/>
                </a:cubicBezTo>
                <a:cubicBezTo>
                  <a:pt x="6299" y="19172"/>
                  <a:pt x="6152" y="19122"/>
                  <a:pt x="5976" y="19072"/>
                </a:cubicBezTo>
                <a:cubicBezTo>
                  <a:pt x="5976" y="19072"/>
                  <a:pt x="5405" y="18976"/>
                  <a:pt x="5405" y="18478"/>
                </a:cubicBezTo>
                <a:lnTo>
                  <a:pt x="5399" y="9155"/>
                </a:lnTo>
                <a:cubicBezTo>
                  <a:pt x="5399" y="8839"/>
                  <a:pt x="5601" y="8552"/>
                  <a:pt x="5935" y="8452"/>
                </a:cubicBezTo>
                <a:cubicBezTo>
                  <a:pt x="5977" y="8435"/>
                  <a:pt x="6034" y="8419"/>
                  <a:pt x="6074" y="8401"/>
                </a:cubicBezTo>
                <a:cubicBezTo>
                  <a:pt x="9158" y="7125"/>
                  <a:pt x="10097" y="4324"/>
                  <a:pt x="10124" y="2025"/>
                </a:cubicBezTo>
                <a:cubicBezTo>
                  <a:pt x="10128" y="1702"/>
                  <a:pt x="10378" y="1350"/>
                  <a:pt x="10800" y="1350"/>
                </a:cubicBezTo>
                <a:cubicBezTo>
                  <a:pt x="11514" y="1350"/>
                  <a:pt x="12774" y="2782"/>
                  <a:pt x="12774" y="4554"/>
                </a:cubicBezTo>
                <a:cubicBezTo>
                  <a:pt x="12774" y="6155"/>
                  <a:pt x="12711" y="6432"/>
                  <a:pt x="12149" y="8100"/>
                </a:cubicBezTo>
                <a:cubicBezTo>
                  <a:pt x="18899" y="8100"/>
                  <a:pt x="18852" y="8196"/>
                  <a:pt x="19448" y="8353"/>
                </a:cubicBezTo>
                <a:cubicBezTo>
                  <a:pt x="20187" y="8564"/>
                  <a:pt x="20249" y="9175"/>
                  <a:pt x="20249" y="9386"/>
                </a:cubicBezTo>
                <a:cubicBezTo>
                  <a:pt x="20249" y="9618"/>
                  <a:pt x="20243" y="9584"/>
                  <a:pt x="20235" y="9811"/>
                </a:cubicBezTo>
                <a:moveTo>
                  <a:pt x="4724" y="19575"/>
                </a:moveTo>
                <a:cubicBezTo>
                  <a:pt x="4724" y="19948"/>
                  <a:pt x="4423" y="20249"/>
                  <a:pt x="4049" y="20249"/>
                </a:cubicBezTo>
                <a:lnTo>
                  <a:pt x="2024" y="20249"/>
                </a:lnTo>
                <a:cubicBezTo>
                  <a:pt x="1652" y="20249"/>
                  <a:pt x="1349" y="19948"/>
                  <a:pt x="1349" y="19575"/>
                </a:cubicBezTo>
                <a:lnTo>
                  <a:pt x="1349" y="8774"/>
                </a:lnTo>
                <a:cubicBezTo>
                  <a:pt x="1349" y="8401"/>
                  <a:pt x="1652" y="8100"/>
                  <a:pt x="2024" y="8100"/>
                </a:cubicBezTo>
                <a:lnTo>
                  <a:pt x="4049" y="8100"/>
                </a:lnTo>
                <a:cubicBezTo>
                  <a:pt x="4423" y="8100"/>
                  <a:pt x="4724" y="8401"/>
                  <a:pt x="4724" y="8774"/>
                </a:cubicBezTo>
                <a:cubicBezTo>
                  <a:pt x="4724" y="8774"/>
                  <a:pt x="4724" y="19575"/>
                  <a:pt x="4724" y="19575"/>
                </a:cubicBezTo>
                <a:close/>
                <a:moveTo>
                  <a:pt x="19686" y="7069"/>
                </a:moveTo>
                <a:cubicBezTo>
                  <a:pt x="18842" y="6846"/>
                  <a:pt x="16858" y="6849"/>
                  <a:pt x="13956" y="6773"/>
                </a:cubicBezTo>
                <a:cubicBezTo>
                  <a:pt x="14093" y="6139"/>
                  <a:pt x="14124" y="5568"/>
                  <a:pt x="14124" y="4554"/>
                </a:cubicBezTo>
                <a:cubicBezTo>
                  <a:pt x="14124" y="2133"/>
                  <a:pt x="12361" y="0"/>
                  <a:pt x="10800" y="0"/>
                </a:cubicBezTo>
                <a:cubicBezTo>
                  <a:pt x="9698" y="0"/>
                  <a:pt x="8789" y="901"/>
                  <a:pt x="8774" y="2009"/>
                </a:cubicBezTo>
                <a:cubicBezTo>
                  <a:pt x="8760" y="3368"/>
                  <a:pt x="8340" y="5716"/>
                  <a:pt x="6074" y="6906"/>
                </a:cubicBezTo>
                <a:cubicBezTo>
                  <a:pt x="5908" y="6994"/>
                  <a:pt x="5433" y="7228"/>
                  <a:pt x="5364" y="7259"/>
                </a:cubicBezTo>
                <a:lnTo>
                  <a:pt x="5399" y="7289"/>
                </a:lnTo>
                <a:cubicBezTo>
                  <a:pt x="5045" y="6984"/>
                  <a:pt x="4554" y="6750"/>
                  <a:pt x="4049" y="6750"/>
                </a:cubicBezTo>
                <a:lnTo>
                  <a:pt x="2024" y="6750"/>
                </a:lnTo>
                <a:cubicBezTo>
                  <a:pt x="908" y="6750"/>
                  <a:pt x="0" y="7658"/>
                  <a:pt x="0" y="8774"/>
                </a:cubicBezTo>
                <a:lnTo>
                  <a:pt x="0" y="19575"/>
                </a:lnTo>
                <a:cubicBezTo>
                  <a:pt x="0" y="20691"/>
                  <a:pt x="908" y="21599"/>
                  <a:pt x="2024" y="21599"/>
                </a:cubicBezTo>
                <a:lnTo>
                  <a:pt x="4049" y="21599"/>
                </a:lnTo>
                <a:cubicBezTo>
                  <a:pt x="4853" y="21599"/>
                  <a:pt x="5525" y="21114"/>
                  <a:pt x="5850" y="20434"/>
                </a:cubicBezTo>
                <a:cubicBezTo>
                  <a:pt x="5859" y="20437"/>
                  <a:pt x="5873" y="20441"/>
                  <a:pt x="5882" y="20442"/>
                </a:cubicBezTo>
                <a:cubicBezTo>
                  <a:pt x="5927" y="20454"/>
                  <a:pt x="5979" y="20467"/>
                  <a:pt x="6044" y="20485"/>
                </a:cubicBezTo>
                <a:cubicBezTo>
                  <a:pt x="6056" y="20487"/>
                  <a:pt x="6062" y="20488"/>
                  <a:pt x="6074" y="20492"/>
                </a:cubicBezTo>
                <a:cubicBezTo>
                  <a:pt x="6464" y="20588"/>
                  <a:pt x="7212" y="20768"/>
                  <a:pt x="8812" y="21135"/>
                </a:cubicBezTo>
                <a:cubicBezTo>
                  <a:pt x="9155" y="21213"/>
                  <a:pt x="10966" y="21599"/>
                  <a:pt x="12844" y="21599"/>
                </a:cubicBezTo>
                <a:lnTo>
                  <a:pt x="16534" y="21599"/>
                </a:lnTo>
                <a:cubicBezTo>
                  <a:pt x="17659" y="21599"/>
                  <a:pt x="18469" y="21167"/>
                  <a:pt x="18952" y="20298"/>
                </a:cubicBezTo>
                <a:cubicBezTo>
                  <a:pt x="18958" y="20285"/>
                  <a:pt x="19114" y="19982"/>
                  <a:pt x="19240" y="19572"/>
                </a:cubicBezTo>
                <a:cubicBezTo>
                  <a:pt x="19336" y="19263"/>
                  <a:pt x="19371" y="18827"/>
                  <a:pt x="19256" y="18384"/>
                </a:cubicBezTo>
                <a:cubicBezTo>
                  <a:pt x="19981" y="17886"/>
                  <a:pt x="20214" y="17133"/>
                  <a:pt x="20366" y="16643"/>
                </a:cubicBezTo>
                <a:cubicBezTo>
                  <a:pt x="20620" y="15838"/>
                  <a:pt x="20544" y="15235"/>
                  <a:pt x="20367" y="14803"/>
                </a:cubicBezTo>
                <a:cubicBezTo>
                  <a:pt x="20775" y="14418"/>
                  <a:pt x="21122" y="13831"/>
                  <a:pt x="21269" y="12935"/>
                </a:cubicBezTo>
                <a:cubicBezTo>
                  <a:pt x="21361" y="12380"/>
                  <a:pt x="21263" y="11809"/>
                  <a:pt x="21007" y="11334"/>
                </a:cubicBezTo>
                <a:cubicBezTo>
                  <a:pt x="21389" y="10905"/>
                  <a:pt x="21564" y="10365"/>
                  <a:pt x="21583" y="9865"/>
                </a:cubicBezTo>
                <a:lnTo>
                  <a:pt x="21591" y="9724"/>
                </a:lnTo>
                <a:cubicBezTo>
                  <a:pt x="21596" y="9635"/>
                  <a:pt x="21600" y="9581"/>
                  <a:pt x="21600" y="9386"/>
                </a:cubicBezTo>
                <a:cubicBezTo>
                  <a:pt x="21600" y="8533"/>
                  <a:pt x="21010" y="7446"/>
                  <a:pt x="19686" y="706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defTabSz="608965"/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gency FB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blipFill dpi="0" rotWithShape="1">
          <a:blip r:embed="rId2">
            <a:alphaModFix amt="5000"/>
            <a:lum/>
          </a:blip>
          <a:srcRect/>
          <a:stretch>
            <a:fillRect l="-49000" r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3"/>
          <p:cNvSpPr/>
          <p:nvPr/>
        </p:nvSpPr>
        <p:spPr>
          <a:xfrm>
            <a:off x="0" y="6486203"/>
            <a:ext cx="9144000" cy="371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/>
            <a:endParaRPr sz="2400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342527" y="6553200"/>
            <a:ext cx="515723" cy="240028"/>
            <a:chOff x="11109578" y="6601462"/>
            <a:chExt cx="515723" cy="240028"/>
          </a:xfrm>
        </p:grpSpPr>
        <p:sp>
          <p:nvSpPr>
            <p:cNvPr id="9" name="Shape 42">
              <a:hlinkClick r:id="" action="ppaction://hlinkshowjump?jump=nextslide"/>
            </p:cNvPr>
            <p:cNvSpPr/>
            <p:nvPr/>
          </p:nvSpPr>
          <p:spPr>
            <a:xfrm>
              <a:off x="11385273" y="6601462"/>
              <a:ext cx="240028" cy="240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06" y="4324"/>
                  </a:moveTo>
                  <a:lnTo>
                    <a:pt x="8506" y="6419"/>
                  </a:lnTo>
                  <a:lnTo>
                    <a:pt x="13839" y="10800"/>
                  </a:lnTo>
                  <a:lnTo>
                    <a:pt x="8506" y="15181"/>
                  </a:lnTo>
                  <a:lnTo>
                    <a:pt x="8506" y="17276"/>
                  </a:lnTo>
                  <a:lnTo>
                    <a:pt x="16315" y="10800"/>
                  </a:lnTo>
                  <a:close/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/>
              <a:endParaRPr sz="3200">
                <a:latin typeface="+mn-ea"/>
                <a:ea typeface="+mn-ea"/>
              </a:endParaRPr>
            </a:p>
          </p:txBody>
        </p:sp>
        <p:sp>
          <p:nvSpPr>
            <p:cNvPr id="10" name="Shape 43">
              <a:hlinkClick r:id="" action="ppaction://hlinkshowjump?jump=previousslide"/>
            </p:cNvPr>
            <p:cNvSpPr/>
            <p:nvPr/>
          </p:nvSpPr>
          <p:spPr>
            <a:xfrm flipH="1">
              <a:off x="11109578" y="6601462"/>
              <a:ext cx="240028" cy="240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06" y="4324"/>
                  </a:moveTo>
                  <a:lnTo>
                    <a:pt x="16315" y="10800"/>
                  </a:lnTo>
                  <a:lnTo>
                    <a:pt x="8506" y="17276"/>
                  </a:lnTo>
                  <a:lnTo>
                    <a:pt x="8506" y="15181"/>
                  </a:lnTo>
                  <a:lnTo>
                    <a:pt x="13839" y="10800"/>
                  </a:lnTo>
                  <a:lnTo>
                    <a:pt x="8506" y="6419"/>
                  </a:lnTo>
                  <a:close/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/>
              <a:endParaRPr sz="3200">
                <a:latin typeface="+mn-ea"/>
                <a:ea typeface="+mn-ea"/>
              </a:endParaRPr>
            </a:p>
          </p:txBody>
        </p:sp>
      </p:grpSp>
      <p:sp>
        <p:nvSpPr>
          <p:cNvPr id="5" name="Shape 32"/>
          <p:cNvSpPr/>
          <p:nvPr/>
        </p:nvSpPr>
        <p:spPr>
          <a:xfrm>
            <a:off x="0" y="-2"/>
            <a:ext cx="9144000" cy="11117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/>
            <a:endParaRPr sz="2400">
              <a:latin typeface="+mn-ea"/>
              <a:ea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9B4BA0F-66ED-4DF7-B6DA-01F0005067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C552E7D3-F83D-47D9-B208-EFCA87CE44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0" y="711200"/>
            <a:ext cx="3196800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4014391" y="733425"/>
            <a:ext cx="4478400" cy="54036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0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9B4BA0F-66ED-4DF7-B6DA-01F0005067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C552E7D3-F83D-47D9-B208-EFCA87CE44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15200" y="366186"/>
            <a:ext cx="1200151" cy="5810249"/>
          </a:xfrm>
        </p:spPr>
        <p:txBody>
          <a:bodyPr vert="eaVer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6186"/>
            <a:ext cx="6515099" cy="5810249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9B4BA0F-66ED-4DF7-B6DA-01F0005067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C552E7D3-F83D-47D9-B208-EFCA87CE44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alphaModFix amt="5000"/>
            <a:lum/>
          </a:blip>
          <a:srcRect/>
          <a:stretch>
            <a:fillRect l="-49000" r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3"/>
          <p:cNvSpPr/>
          <p:nvPr/>
        </p:nvSpPr>
        <p:spPr>
          <a:xfrm>
            <a:off x="2595563" y="1738313"/>
            <a:ext cx="3476625" cy="34766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fontAlgn="base"/>
            <a:endParaRPr lang="id-ID" sz="3200" strike="noStrike" noProof="1">
              <a:latin typeface="+mn-ea"/>
            </a:endParaRPr>
          </a:p>
        </p:txBody>
      </p:sp>
      <p:sp>
        <p:nvSpPr>
          <p:cNvPr id="30" name="Oval 4"/>
          <p:cNvSpPr/>
          <p:nvPr/>
        </p:nvSpPr>
        <p:spPr>
          <a:xfrm>
            <a:off x="2478088" y="1620838"/>
            <a:ext cx="3711575" cy="3711575"/>
          </a:xfrm>
          <a:prstGeom prst="ellipse">
            <a:avLst/>
          </a:prstGeom>
          <a:noFill/>
          <a:ln w="19050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fontAlgn="base"/>
            <a:endParaRPr lang="id-ID" sz="3200" strike="noStrike" noProof="1">
              <a:latin typeface="+mn-ea"/>
            </a:endParaRPr>
          </a:p>
        </p:txBody>
      </p:sp>
      <p:cxnSp>
        <p:nvCxnSpPr>
          <p:cNvPr id="31" name="Straight Connector 6"/>
          <p:cNvCxnSpPr/>
          <p:nvPr/>
        </p:nvCxnSpPr>
        <p:spPr>
          <a:xfrm>
            <a:off x="1600200" y="0"/>
            <a:ext cx="1406525" cy="1879600"/>
          </a:xfrm>
          <a:prstGeom prst="line">
            <a:avLst/>
          </a:prstGeom>
          <a:ln w="1079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7"/>
          <p:cNvCxnSpPr/>
          <p:nvPr/>
        </p:nvCxnSpPr>
        <p:spPr>
          <a:xfrm flipH="1" flipV="1">
            <a:off x="5334000" y="5214938"/>
            <a:ext cx="1192213" cy="1770063"/>
          </a:xfrm>
          <a:prstGeom prst="line">
            <a:avLst/>
          </a:prstGeom>
          <a:ln w="1079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7" name="Group 14"/>
          <p:cNvGrpSpPr/>
          <p:nvPr/>
        </p:nvGrpSpPr>
        <p:grpSpPr>
          <a:xfrm>
            <a:off x="6454775" y="1376363"/>
            <a:ext cx="576263" cy="576262"/>
            <a:chOff x="10052201" y="3853902"/>
            <a:chExt cx="867438" cy="867438"/>
          </a:xfrm>
        </p:grpSpPr>
        <p:sp>
          <p:nvSpPr>
            <p:cNvPr id="34" name="Oval 15"/>
            <p:cNvSpPr/>
            <p:nvPr/>
          </p:nvSpPr>
          <p:spPr>
            <a:xfrm>
              <a:off x="10079361" y="3881062"/>
              <a:ext cx="813118" cy="81311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id-ID" sz="3200" strike="noStrike" noProof="1">
                <a:latin typeface="+mn-ea"/>
              </a:endParaRPr>
            </a:p>
          </p:txBody>
        </p:sp>
        <p:sp>
          <p:nvSpPr>
            <p:cNvPr id="35" name="Oval 16"/>
            <p:cNvSpPr/>
            <p:nvPr/>
          </p:nvSpPr>
          <p:spPr>
            <a:xfrm>
              <a:off x="10052201" y="3853902"/>
              <a:ext cx="867438" cy="867438"/>
            </a:xfrm>
            <a:prstGeom prst="ellipse">
              <a:avLst/>
            </a:prstGeom>
            <a:noFill/>
            <a:ln w="19050">
              <a:solidFill>
                <a:schemeClr val="accent1"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id-ID" sz="3200" strike="noStrike" noProof="1">
                <a:latin typeface="+mn-ea"/>
              </a:endParaRPr>
            </a:p>
          </p:txBody>
        </p:sp>
      </p:grpSp>
      <p:sp>
        <p:nvSpPr>
          <p:cNvPr id="36" name="Oval 18"/>
          <p:cNvSpPr/>
          <p:nvPr/>
        </p:nvSpPr>
        <p:spPr>
          <a:xfrm>
            <a:off x="6027738" y="1949450"/>
            <a:ext cx="374650" cy="373063"/>
          </a:xfrm>
          <a:prstGeom prst="ellipse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fontAlgn="base"/>
            <a:endParaRPr lang="id-ID" sz="3200" strike="noStrike" noProof="1">
              <a:latin typeface="+mn-ea"/>
            </a:endParaRPr>
          </a:p>
        </p:txBody>
      </p:sp>
      <p:cxnSp>
        <p:nvCxnSpPr>
          <p:cNvPr id="37" name="Straight Connector 19"/>
          <p:cNvCxnSpPr>
            <a:stCxn id="36" idx="7"/>
          </p:cNvCxnSpPr>
          <p:nvPr/>
        </p:nvCxnSpPr>
        <p:spPr>
          <a:xfrm flipV="1">
            <a:off x="6346825" y="1857375"/>
            <a:ext cx="161925" cy="146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20"/>
          <p:cNvCxnSpPr>
            <a:stCxn id="36" idx="7"/>
          </p:cNvCxnSpPr>
          <p:nvPr/>
        </p:nvCxnSpPr>
        <p:spPr>
          <a:xfrm flipH="1" flipV="1">
            <a:off x="7013575" y="1801813"/>
            <a:ext cx="214313" cy="1333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33" name="Group 26"/>
          <p:cNvGrpSpPr/>
          <p:nvPr/>
        </p:nvGrpSpPr>
        <p:grpSpPr>
          <a:xfrm rot="-358254">
            <a:off x="3846513" y="5568950"/>
            <a:ext cx="576262" cy="576263"/>
            <a:chOff x="10052201" y="3853902"/>
            <a:chExt cx="867438" cy="867438"/>
          </a:xfrm>
        </p:grpSpPr>
        <p:sp>
          <p:nvSpPr>
            <p:cNvPr id="40" name="Oval 27"/>
            <p:cNvSpPr/>
            <p:nvPr/>
          </p:nvSpPr>
          <p:spPr>
            <a:xfrm>
              <a:off x="10079361" y="3881062"/>
              <a:ext cx="813118" cy="81311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id-ID" sz="3200" strike="noStrike" noProof="1">
                <a:latin typeface="+mn-ea"/>
              </a:endParaRPr>
            </a:p>
          </p:txBody>
        </p:sp>
        <p:sp>
          <p:nvSpPr>
            <p:cNvPr id="41" name="Oval 28"/>
            <p:cNvSpPr/>
            <p:nvPr/>
          </p:nvSpPr>
          <p:spPr>
            <a:xfrm>
              <a:off x="10052201" y="3853902"/>
              <a:ext cx="867438" cy="867438"/>
            </a:xfrm>
            <a:prstGeom prst="ellipse">
              <a:avLst/>
            </a:prstGeom>
            <a:noFill/>
            <a:ln w="19050">
              <a:solidFill>
                <a:schemeClr val="accent1"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id-ID" sz="3200" strike="noStrike" noProof="1">
                <a:latin typeface="+mn-ea"/>
              </a:endParaRPr>
            </a:p>
          </p:txBody>
        </p:sp>
      </p:grpSp>
      <p:cxnSp>
        <p:nvCxnSpPr>
          <p:cNvPr id="42" name="Straight Connector 29"/>
          <p:cNvCxnSpPr>
            <a:stCxn id="36" idx="7"/>
          </p:cNvCxnSpPr>
          <p:nvPr/>
        </p:nvCxnSpPr>
        <p:spPr>
          <a:xfrm rot="21241746" flipV="1">
            <a:off x="3008313" y="6018213"/>
            <a:ext cx="831850" cy="2143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31"/>
          <p:cNvSpPr/>
          <p:nvPr/>
        </p:nvSpPr>
        <p:spPr>
          <a:xfrm rot="21241746">
            <a:off x="2686050" y="6157913"/>
            <a:ext cx="331788" cy="330200"/>
          </a:xfrm>
          <a:prstGeom prst="ellipse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fontAlgn="base"/>
            <a:endParaRPr lang="id-ID" sz="3200" strike="noStrike" noProof="1">
              <a:latin typeface="+mn-ea"/>
            </a:endParaRPr>
          </a:p>
        </p:txBody>
      </p:sp>
      <p:grpSp>
        <p:nvGrpSpPr>
          <p:cNvPr id="5138" name="Group 1"/>
          <p:cNvGrpSpPr/>
          <p:nvPr/>
        </p:nvGrpSpPr>
        <p:grpSpPr>
          <a:xfrm>
            <a:off x="7188200" y="1465263"/>
            <a:ext cx="1273175" cy="1271587"/>
            <a:chOff x="4716470" y="303487"/>
            <a:chExt cx="1272361" cy="1272361"/>
          </a:xfrm>
        </p:grpSpPr>
        <p:sp>
          <p:nvSpPr>
            <p:cNvPr id="45" name="Oval 13"/>
            <p:cNvSpPr/>
            <p:nvPr/>
          </p:nvSpPr>
          <p:spPr>
            <a:xfrm>
              <a:off x="4716470" y="303487"/>
              <a:ext cx="1272361" cy="1272361"/>
            </a:xfrm>
            <a:prstGeom prst="ellipse">
              <a:avLst/>
            </a:prstGeom>
            <a:noFill/>
            <a:ln w="19050">
              <a:solidFill>
                <a:schemeClr val="accent1"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id-ID" sz="3200" strike="noStrike" noProof="1">
                <a:latin typeface="+mn-ea"/>
              </a:endParaRPr>
            </a:p>
          </p:txBody>
        </p:sp>
        <p:sp>
          <p:nvSpPr>
            <p:cNvPr id="46" name="Oval 17"/>
            <p:cNvSpPr/>
            <p:nvPr/>
          </p:nvSpPr>
          <p:spPr>
            <a:xfrm>
              <a:off x="4756308" y="343325"/>
              <a:ext cx="1192685" cy="1192685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id-ID" sz="3200" strike="noStrike" noProof="1">
                <a:latin typeface="+mn-ea"/>
              </a:endParaRPr>
            </a:p>
          </p:txBody>
        </p:sp>
        <p:grpSp>
          <p:nvGrpSpPr>
            <p:cNvPr id="47" name="Group 37"/>
            <p:cNvGrpSpPr/>
            <p:nvPr/>
          </p:nvGrpSpPr>
          <p:grpSpPr>
            <a:xfrm rot="20934628">
              <a:off x="4988398" y="562277"/>
              <a:ext cx="751586" cy="751586"/>
              <a:chOff x="2776538" y="3397251"/>
              <a:chExt cx="342900" cy="342900"/>
            </a:xfrm>
            <a:solidFill>
              <a:schemeClr val="bg1"/>
            </a:solidFill>
          </p:grpSpPr>
          <p:sp>
            <p:nvSpPr>
              <p:cNvPr id="48" name="Freeform 44"/>
              <p:cNvSpPr>
                <a:spLocks noEditPoints="1"/>
              </p:cNvSpPr>
              <p:nvPr/>
            </p:nvSpPr>
            <p:spPr bwMode="auto">
              <a:xfrm>
                <a:off x="2776538" y="3397251"/>
                <a:ext cx="342900" cy="342900"/>
              </a:xfrm>
              <a:custGeom>
                <a:avLst/>
                <a:gdLst>
                  <a:gd name="T0" fmla="*/ 73 w 128"/>
                  <a:gd name="T1" fmla="*/ 14 h 128"/>
                  <a:gd name="T2" fmla="*/ 89 w 128"/>
                  <a:gd name="T3" fmla="*/ 26 h 128"/>
                  <a:gd name="T4" fmla="*/ 97 w 128"/>
                  <a:gd name="T5" fmla="*/ 21 h 128"/>
                  <a:gd name="T6" fmla="*/ 106 w 128"/>
                  <a:gd name="T7" fmla="*/ 29 h 128"/>
                  <a:gd name="T8" fmla="*/ 102 w 128"/>
                  <a:gd name="T9" fmla="*/ 39 h 128"/>
                  <a:gd name="T10" fmla="*/ 115 w 128"/>
                  <a:gd name="T11" fmla="*/ 55 h 128"/>
                  <a:gd name="T12" fmla="*/ 119 w 128"/>
                  <a:gd name="T13" fmla="*/ 69 h 128"/>
                  <a:gd name="T14" fmla="*/ 109 w 128"/>
                  <a:gd name="T15" fmla="*/ 73 h 128"/>
                  <a:gd name="T16" fmla="*/ 106 w 128"/>
                  <a:gd name="T17" fmla="*/ 93 h 128"/>
                  <a:gd name="T18" fmla="*/ 100 w 128"/>
                  <a:gd name="T19" fmla="*/ 106 h 128"/>
                  <a:gd name="T20" fmla="*/ 93 w 128"/>
                  <a:gd name="T21" fmla="*/ 106 h 128"/>
                  <a:gd name="T22" fmla="*/ 73 w 128"/>
                  <a:gd name="T23" fmla="*/ 109 h 128"/>
                  <a:gd name="T24" fmla="*/ 69 w 128"/>
                  <a:gd name="T25" fmla="*/ 119 h 128"/>
                  <a:gd name="T26" fmla="*/ 55 w 128"/>
                  <a:gd name="T27" fmla="*/ 115 h 128"/>
                  <a:gd name="T28" fmla="*/ 39 w 128"/>
                  <a:gd name="T29" fmla="*/ 102 h 128"/>
                  <a:gd name="T30" fmla="*/ 32 w 128"/>
                  <a:gd name="T31" fmla="*/ 108 h 128"/>
                  <a:gd name="T32" fmla="*/ 22 w 128"/>
                  <a:gd name="T33" fmla="*/ 100 h 128"/>
                  <a:gd name="T34" fmla="*/ 26 w 128"/>
                  <a:gd name="T35" fmla="*/ 89 h 128"/>
                  <a:gd name="T36" fmla="*/ 14 w 128"/>
                  <a:gd name="T37" fmla="*/ 73 h 128"/>
                  <a:gd name="T38" fmla="*/ 9 w 128"/>
                  <a:gd name="T39" fmla="*/ 60 h 128"/>
                  <a:gd name="T40" fmla="*/ 20 w 128"/>
                  <a:gd name="T41" fmla="*/ 55 h 128"/>
                  <a:gd name="T42" fmla="*/ 22 w 128"/>
                  <a:gd name="T43" fmla="*/ 35 h 128"/>
                  <a:gd name="T44" fmla="*/ 29 w 128"/>
                  <a:gd name="T45" fmla="*/ 22 h 128"/>
                  <a:gd name="T46" fmla="*/ 35 w 128"/>
                  <a:gd name="T47" fmla="*/ 22 h 128"/>
                  <a:gd name="T48" fmla="*/ 55 w 128"/>
                  <a:gd name="T49" fmla="*/ 20 h 128"/>
                  <a:gd name="T50" fmla="*/ 60 w 128"/>
                  <a:gd name="T51" fmla="*/ 9 h 128"/>
                  <a:gd name="T52" fmla="*/ 69 w 128"/>
                  <a:gd name="T53" fmla="*/ 0 h 128"/>
                  <a:gd name="T54" fmla="*/ 46 w 128"/>
                  <a:gd name="T55" fmla="*/ 13 h 128"/>
                  <a:gd name="T56" fmla="*/ 32 w 128"/>
                  <a:gd name="T57" fmla="*/ 12 h 128"/>
                  <a:gd name="T58" fmla="*/ 16 w 128"/>
                  <a:gd name="T59" fmla="*/ 22 h 128"/>
                  <a:gd name="T60" fmla="*/ 15 w 128"/>
                  <a:gd name="T61" fmla="*/ 41 h 128"/>
                  <a:gd name="T62" fmla="*/ 0 w 128"/>
                  <a:gd name="T63" fmla="*/ 60 h 128"/>
                  <a:gd name="T64" fmla="*/ 13 w 128"/>
                  <a:gd name="T65" fmla="*/ 83 h 128"/>
                  <a:gd name="T66" fmla="*/ 12 w 128"/>
                  <a:gd name="T67" fmla="*/ 97 h 128"/>
                  <a:gd name="T68" fmla="*/ 22 w 128"/>
                  <a:gd name="T69" fmla="*/ 113 h 128"/>
                  <a:gd name="T70" fmla="*/ 41 w 128"/>
                  <a:gd name="T71" fmla="*/ 114 h 128"/>
                  <a:gd name="T72" fmla="*/ 60 w 128"/>
                  <a:gd name="T73" fmla="*/ 128 h 128"/>
                  <a:gd name="T74" fmla="*/ 83 w 128"/>
                  <a:gd name="T75" fmla="*/ 116 h 128"/>
                  <a:gd name="T76" fmla="*/ 97 w 128"/>
                  <a:gd name="T77" fmla="*/ 117 h 128"/>
                  <a:gd name="T78" fmla="*/ 113 w 128"/>
                  <a:gd name="T79" fmla="*/ 106 h 128"/>
                  <a:gd name="T80" fmla="*/ 114 w 128"/>
                  <a:gd name="T81" fmla="*/ 88 h 128"/>
                  <a:gd name="T82" fmla="*/ 128 w 128"/>
                  <a:gd name="T83" fmla="*/ 69 h 128"/>
                  <a:gd name="T84" fmla="*/ 116 w 128"/>
                  <a:gd name="T85" fmla="*/ 46 h 128"/>
                  <a:gd name="T86" fmla="*/ 117 w 128"/>
                  <a:gd name="T87" fmla="*/ 32 h 128"/>
                  <a:gd name="T88" fmla="*/ 106 w 128"/>
                  <a:gd name="T89" fmla="*/ 16 h 128"/>
                  <a:gd name="T90" fmla="*/ 88 w 128"/>
                  <a:gd name="T91" fmla="*/ 15 h 128"/>
                  <a:gd name="T92" fmla="*/ 69 w 128"/>
                  <a:gd name="T9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28" h="128">
                    <a:moveTo>
                      <a:pt x="69" y="9"/>
                    </a:moveTo>
                    <a:cubicBezTo>
                      <a:pt x="71" y="9"/>
                      <a:pt x="73" y="11"/>
                      <a:pt x="73" y="14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9" y="21"/>
                      <a:pt x="85" y="23"/>
                      <a:pt x="89" y="26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4" y="21"/>
                      <a:pt x="95" y="21"/>
                      <a:pt x="97" y="21"/>
                    </a:cubicBezTo>
                    <a:cubicBezTo>
                      <a:pt x="98" y="21"/>
                      <a:pt x="99" y="21"/>
                      <a:pt x="100" y="22"/>
                    </a:cubicBezTo>
                    <a:cubicBezTo>
                      <a:pt x="106" y="29"/>
                      <a:pt x="106" y="29"/>
                      <a:pt x="106" y="29"/>
                    </a:cubicBezTo>
                    <a:cubicBezTo>
                      <a:pt x="108" y="31"/>
                      <a:pt x="108" y="33"/>
                      <a:pt x="106" y="35"/>
                    </a:cubicBezTo>
                    <a:cubicBezTo>
                      <a:pt x="102" y="39"/>
                      <a:pt x="102" y="39"/>
                      <a:pt x="102" y="39"/>
                    </a:cubicBezTo>
                    <a:cubicBezTo>
                      <a:pt x="106" y="44"/>
                      <a:pt x="108" y="49"/>
                      <a:pt x="109" y="55"/>
                    </a:cubicBezTo>
                    <a:cubicBezTo>
                      <a:pt x="115" y="55"/>
                      <a:pt x="115" y="55"/>
                      <a:pt x="115" y="55"/>
                    </a:cubicBezTo>
                    <a:cubicBezTo>
                      <a:pt x="117" y="55"/>
                      <a:pt x="119" y="57"/>
                      <a:pt x="119" y="60"/>
                    </a:cubicBezTo>
                    <a:cubicBezTo>
                      <a:pt x="119" y="69"/>
                      <a:pt x="119" y="69"/>
                      <a:pt x="119" y="69"/>
                    </a:cubicBezTo>
                    <a:cubicBezTo>
                      <a:pt x="119" y="71"/>
                      <a:pt x="117" y="73"/>
                      <a:pt x="115" y="73"/>
                    </a:cubicBezTo>
                    <a:cubicBezTo>
                      <a:pt x="109" y="73"/>
                      <a:pt x="109" y="73"/>
                      <a:pt x="109" y="73"/>
                    </a:cubicBezTo>
                    <a:cubicBezTo>
                      <a:pt x="108" y="79"/>
                      <a:pt x="106" y="85"/>
                      <a:pt x="102" y="89"/>
                    </a:cubicBezTo>
                    <a:cubicBezTo>
                      <a:pt x="106" y="93"/>
                      <a:pt x="106" y="93"/>
                      <a:pt x="106" y="93"/>
                    </a:cubicBezTo>
                    <a:cubicBezTo>
                      <a:pt x="108" y="95"/>
                      <a:pt x="108" y="98"/>
                      <a:pt x="106" y="100"/>
                    </a:cubicBezTo>
                    <a:cubicBezTo>
                      <a:pt x="100" y="106"/>
                      <a:pt x="100" y="106"/>
                      <a:pt x="100" y="106"/>
                    </a:cubicBezTo>
                    <a:cubicBezTo>
                      <a:pt x="99" y="107"/>
                      <a:pt x="98" y="108"/>
                      <a:pt x="97" y="108"/>
                    </a:cubicBezTo>
                    <a:cubicBezTo>
                      <a:pt x="95" y="108"/>
                      <a:pt x="94" y="107"/>
                      <a:pt x="93" y="106"/>
                    </a:cubicBezTo>
                    <a:cubicBezTo>
                      <a:pt x="89" y="102"/>
                      <a:pt x="89" y="102"/>
                      <a:pt x="89" y="102"/>
                    </a:cubicBezTo>
                    <a:cubicBezTo>
                      <a:pt x="85" y="106"/>
                      <a:pt x="79" y="108"/>
                      <a:pt x="73" y="109"/>
                    </a:cubicBezTo>
                    <a:cubicBezTo>
                      <a:pt x="73" y="115"/>
                      <a:pt x="73" y="115"/>
                      <a:pt x="73" y="115"/>
                    </a:cubicBezTo>
                    <a:cubicBezTo>
                      <a:pt x="73" y="117"/>
                      <a:pt x="71" y="119"/>
                      <a:pt x="69" y="119"/>
                    </a:cubicBezTo>
                    <a:cubicBezTo>
                      <a:pt x="60" y="119"/>
                      <a:pt x="60" y="119"/>
                      <a:pt x="60" y="119"/>
                    </a:cubicBezTo>
                    <a:cubicBezTo>
                      <a:pt x="57" y="119"/>
                      <a:pt x="55" y="117"/>
                      <a:pt x="55" y="115"/>
                    </a:cubicBezTo>
                    <a:cubicBezTo>
                      <a:pt x="55" y="109"/>
                      <a:pt x="55" y="109"/>
                      <a:pt x="55" y="109"/>
                    </a:cubicBezTo>
                    <a:cubicBezTo>
                      <a:pt x="49" y="108"/>
                      <a:pt x="44" y="106"/>
                      <a:pt x="39" y="102"/>
                    </a:cubicBezTo>
                    <a:cubicBezTo>
                      <a:pt x="35" y="106"/>
                      <a:pt x="35" y="106"/>
                      <a:pt x="35" y="106"/>
                    </a:cubicBezTo>
                    <a:cubicBezTo>
                      <a:pt x="34" y="107"/>
                      <a:pt x="33" y="108"/>
                      <a:pt x="32" y="108"/>
                    </a:cubicBezTo>
                    <a:cubicBezTo>
                      <a:pt x="31" y="108"/>
                      <a:pt x="30" y="107"/>
                      <a:pt x="29" y="106"/>
                    </a:cubicBezTo>
                    <a:cubicBezTo>
                      <a:pt x="22" y="100"/>
                      <a:pt x="22" y="100"/>
                      <a:pt x="22" y="100"/>
                    </a:cubicBezTo>
                    <a:cubicBezTo>
                      <a:pt x="21" y="98"/>
                      <a:pt x="21" y="95"/>
                      <a:pt x="22" y="93"/>
                    </a:cubicBezTo>
                    <a:cubicBezTo>
                      <a:pt x="26" y="89"/>
                      <a:pt x="26" y="89"/>
                      <a:pt x="26" y="89"/>
                    </a:cubicBezTo>
                    <a:cubicBezTo>
                      <a:pt x="23" y="85"/>
                      <a:pt x="21" y="79"/>
                      <a:pt x="20" y="73"/>
                    </a:cubicBezTo>
                    <a:cubicBezTo>
                      <a:pt x="14" y="73"/>
                      <a:pt x="14" y="73"/>
                      <a:pt x="14" y="73"/>
                    </a:cubicBezTo>
                    <a:cubicBezTo>
                      <a:pt x="11" y="73"/>
                      <a:pt x="9" y="71"/>
                      <a:pt x="9" y="69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9" y="57"/>
                      <a:pt x="11" y="55"/>
                      <a:pt x="14" y="55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21" y="49"/>
                      <a:pt x="23" y="44"/>
                      <a:pt x="26" y="39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1" y="33"/>
                      <a:pt x="21" y="31"/>
                      <a:pt x="22" y="29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0" y="21"/>
                      <a:pt x="31" y="21"/>
                      <a:pt x="32" y="21"/>
                    </a:cubicBezTo>
                    <a:cubicBezTo>
                      <a:pt x="33" y="21"/>
                      <a:pt x="34" y="21"/>
                      <a:pt x="35" y="22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44" y="23"/>
                      <a:pt x="49" y="21"/>
                      <a:pt x="55" y="20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11"/>
                      <a:pt x="57" y="9"/>
                      <a:pt x="60" y="9"/>
                    </a:cubicBezTo>
                    <a:cubicBezTo>
                      <a:pt x="69" y="9"/>
                      <a:pt x="69" y="9"/>
                      <a:pt x="69" y="9"/>
                    </a:cubicBezTo>
                    <a:moveTo>
                      <a:pt x="69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53" y="0"/>
                      <a:pt x="47" y="6"/>
                      <a:pt x="46" y="13"/>
                    </a:cubicBezTo>
                    <a:cubicBezTo>
                      <a:pt x="44" y="13"/>
                      <a:pt x="42" y="14"/>
                      <a:pt x="41" y="15"/>
                    </a:cubicBezTo>
                    <a:cubicBezTo>
                      <a:pt x="38" y="13"/>
                      <a:pt x="35" y="12"/>
                      <a:pt x="32" y="12"/>
                    </a:cubicBezTo>
                    <a:cubicBezTo>
                      <a:pt x="28" y="12"/>
                      <a:pt x="25" y="13"/>
                      <a:pt x="22" y="16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3" y="25"/>
                      <a:pt x="12" y="28"/>
                      <a:pt x="12" y="32"/>
                    </a:cubicBezTo>
                    <a:cubicBezTo>
                      <a:pt x="12" y="35"/>
                      <a:pt x="13" y="38"/>
                      <a:pt x="15" y="41"/>
                    </a:cubicBezTo>
                    <a:cubicBezTo>
                      <a:pt x="14" y="42"/>
                      <a:pt x="13" y="44"/>
                      <a:pt x="13" y="46"/>
                    </a:cubicBezTo>
                    <a:cubicBezTo>
                      <a:pt x="6" y="47"/>
                      <a:pt x="0" y="53"/>
                      <a:pt x="0" y="6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6"/>
                      <a:pt x="6" y="82"/>
                      <a:pt x="13" y="83"/>
                    </a:cubicBezTo>
                    <a:cubicBezTo>
                      <a:pt x="13" y="84"/>
                      <a:pt x="14" y="86"/>
                      <a:pt x="15" y="88"/>
                    </a:cubicBezTo>
                    <a:cubicBezTo>
                      <a:pt x="13" y="90"/>
                      <a:pt x="12" y="93"/>
                      <a:pt x="12" y="97"/>
                    </a:cubicBezTo>
                    <a:cubicBezTo>
                      <a:pt x="12" y="100"/>
                      <a:pt x="13" y="104"/>
                      <a:pt x="16" y="106"/>
                    </a:cubicBezTo>
                    <a:cubicBezTo>
                      <a:pt x="22" y="113"/>
                      <a:pt x="22" y="113"/>
                      <a:pt x="22" y="113"/>
                    </a:cubicBezTo>
                    <a:cubicBezTo>
                      <a:pt x="25" y="115"/>
                      <a:pt x="28" y="117"/>
                      <a:pt x="32" y="117"/>
                    </a:cubicBezTo>
                    <a:cubicBezTo>
                      <a:pt x="35" y="117"/>
                      <a:pt x="38" y="116"/>
                      <a:pt x="41" y="114"/>
                    </a:cubicBezTo>
                    <a:cubicBezTo>
                      <a:pt x="42" y="115"/>
                      <a:pt x="44" y="115"/>
                      <a:pt x="46" y="116"/>
                    </a:cubicBezTo>
                    <a:cubicBezTo>
                      <a:pt x="47" y="123"/>
                      <a:pt x="53" y="128"/>
                      <a:pt x="60" y="128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76" y="128"/>
                      <a:pt x="82" y="123"/>
                      <a:pt x="83" y="116"/>
                    </a:cubicBezTo>
                    <a:cubicBezTo>
                      <a:pt x="84" y="115"/>
                      <a:pt x="86" y="115"/>
                      <a:pt x="88" y="114"/>
                    </a:cubicBezTo>
                    <a:cubicBezTo>
                      <a:pt x="90" y="116"/>
                      <a:pt x="93" y="117"/>
                      <a:pt x="97" y="117"/>
                    </a:cubicBezTo>
                    <a:cubicBezTo>
                      <a:pt x="100" y="117"/>
                      <a:pt x="104" y="115"/>
                      <a:pt x="106" y="113"/>
                    </a:cubicBezTo>
                    <a:cubicBezTo>
                      <a:pt x="113" y="106"/>
                      <a:pt x="113" y="106"/>
                      <a:pt x="113" y="106"/>
                    </a:cubicBezTo>
                    <a:cubicBezTo>
                      <a:pt x="115" y="104"/>
                      <a:pt x="117" y="100"/>
                      <a:pt x="117" y="97"/>
                    </a:cubicBezTo>
                    <a:cubicBezTo>
                      <a:pt x="117" y="93"/>
                      <a:pt x="116" y="90"/>
                      <a:pt x="114" y="88"/>
                    </a:cubicBezTo>
                    <a:cubicBezTo>
                      <a:pt x="115" y="86"/>
                      <a:pt x="115" y="84"/>
                      <a:pt x="116" y="83"/>
                    </a:cubicBezTo>
                    <a:cubicBezTo>
                      <a:pt x="123" y="82"/>
                      <a:pt x="128" y="76"/>
                      <a:pt x="128" y="69"/>
                    </a:cubicBezTo>
                    <a:cubicBezTo>
                      <a:pt x="128" y="60"/>
                      <a:pt x="128" y="60"/>
                      <a:pt x="128" y="60"/>
                    </a:cubicBezTo>
                    <a:cubicBezTo>
                      <a:pt x="128" y="53"/>
                      <a:pt x="123" y="47"/>
                      <a:pt x="116" y="46"/>
                    </a:cubicBezTo>
                    <a:cubicBezTo>
                      <a:pt x="115" y="44"/>
                      <a:pt x="115" y="42"/>
                      <a:pt x="114" y="41"/>
                    </a:cubicBezTo>
                    <a:cubicBezTo>
                      <a:pt x="116" y="38"/>
                      <a:pt x="117" y="35"/>
                      <a:pt x="117" y="32"/>
                    </a:cubicBezTo>
                    <a:cubicBezTo>
                      <a:pt x="117" y="28"/>
                      <a:pt x="115" y="25"/>
                      <a:pt x="113" y="22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4" y="13"/>
                      <a:pt x="100" y="12"/>
                      <a:pt x="97" y="12"/>
                    </a:cubicBezTo>
                    <a:cubicBezTo>
                      <a:pt x="93" y="12"/>
                      <a:pt x="90" y="13"/>
                      <a:pt x="88" y="15"/>
                    </a:cubicBezTo>
                    <a:cubicBezTo>
                      <a:pt x="86" y="14"/>
                      <a:pt x="84" y="13"/>
                      <a:pt x="83" y="13"/>
                    </a:cubicBezTo>
                    <a:cubicBezTo>
                      <a:pt x="82" y="6"/>
                      <a:pt x="76" y="0"/>
                      <a:pt x="6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fontAlgn="base"/>
                <a:endParaRPr lang="id-ID" sz="3200" strike="noStrike" noProof="1">
                  <a:latin typeface="+mn-ea"/>
                </a:endParaRPr>
              </a:p>
            </p:txBody>
          </p:sp>
          <p:sp>
            <p:nvSpPr>
              <p:cNvPr id="49" name="Freeform 45"/>
              <p:cNvSpPr>
                <a:spLocks noEditPoints="1"/>
              </p:cNvSpPr>
              <p:nvPr/>
            </p:nvSpPr>
            <p:spPr bwMode="auto">
              <a:xfrm>
                <a:off x="2870200" y="3490913"/>
                <a:ext cx="158750" cy="158750"/>
              </a:xfrm>
              <a:custGeom>
                <a:avLst/>
                <a:gdLst>
                  <a:gd name="T0" fmla="*/ 29 w 59"/>
                  <a:gd name="T1" fmla="*/ 59 h 59"/>
                  <a:gd name="T2" fmla="*/ 0 w 59"/>
                  <a:gd name="T3" fmla="*/ 29 h 59"/>
                  <a:gd name="T4" fmla="*/ 29 w 59"/>
                  <a:gd name="T5" fmla="*/ 0 h 59"/>
                  <a:gd name="T6" fmla="*/ 59 w 59"/>
                  <a:gd name="T7" fmla="*/ 29 h 59"/>
                  <a:gd name="T8" fmla="*/ 29 w 59"/>
                  <a:gd name="T9" fmla="*/ 59 h 59"/>
                  <a:gd name="T10" fmla="*/ 29 w 59"/>
                  <a:gd name="T11" fmla="*/ 4 h 59"/>
                  <a:gd name="T12" fmla="*/ 4 w 59"/>
                  <a:gd name="T13" fmla="*/ 29 h 59"/>
                  <a:gd name="T14" fmla="*/ 29 w 59"/>
                  <a:gd name="T15" fmla="*/ 54 h 59"/>
                  <a:gd name="T16" fmla="*/ 54 w 59"/>
                  <a:gd name="T17" fmla="*/ 29 h 59"/>
                  <a:gd name="T18" fmla="*/ 29 w 59"/>
                  <a:gd name="T19" fmla="*/ 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59">
                    <a:moveTo>
                      <a:pt x="29" y="59"/>
                    </a:moveTo>
                    <a:cubicBezTo>
                      <a:pt x="13" y="59"/>
                      <a:pt x="0" y="46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6" y="0"/>
                      <a:pt x="59" y="13"/>
                      <a:pt x="59" y="29"/>
                    </a:cubicBezTo>
                    <a:cubicBezTo>
                      <a:pt x="59" y="46"/>
                      <a:pt x="46" y="59"/>
                      <a:pt x="29" y="59"/>
                    </a:cubicBezTo>
                    <a:close/>
                    <a:moveTo>
                      <a:pt x="29" y="4"/>
                    </a:moveTo>
                    <a:cubicBezTo>
                      <a:pt x="15" y="4"/>
                      <a:pt x="4" y="15"/>
                      <a:pt x="4" y="29"/>
                    </a:cubicBezTo>
                    <a:cubicBezTo>
                      <a:pt x="4" y="43"/>
                      <a:pt x="15" y="54"/>
                      <a:pt x="29" y="54"/>
                    </a:cubicBezTo>
                    <a:cubicBezTo>
                      <a:pt x="43" y="54"/>
                      <a:pt x="54" y="43"/>
                      <a:pt x="54" y="29"/>
                    </a:cubicBezTo>
                    <a:cubicBezTo>
                      <a:pt x="54" y="15"/>
                      <a:pt x="43" y="4"/>
                      <a:pt x="29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fontAlgn="base"/>
                <a:endParaRPr lang="id-ID" sz="3200" strike="noStrike" noProof="1">
                  <a:latin typeface="+mn-ea"/>
                </a:endParaRPr>
              </a:p>
            </p:txBody>
          </p:sp>
          <p:sp>
            <p:nvSpPr>
              <p:cNvPr id="50" name="Freeform 46"/>
              <p:cNvSpPr>
                <a:spLocks noEditPoints="1"/>
              </p:cNvSpPr>
              <p:nvPr/>
            </p:nvSpPr>
            <p:spPr bwMode="auto">
              <a:xfrm>
                <a:off x="2905125" y="3525838"/>
                <a:ext cx="85725" cy="85725"/>
              </a:xfrm>
              <a:custGeom>
                <a:avLst/>
                <a:gdLst>
                  <a:gd name="T0" fmla="*/ 16 w 32"/>
                  <a:gd name="T1" fmla="*/ 32 h 32"/>
                  <a:gd name="T2" fmla="*/ 0 w 32"/>
                  <a:gd name="T3" fmla="*/ 16 h 32"/>
                  <a:gd name="T4" fmla="*/ 16 w 32"/>
                  <a:gd name="T5" fmla="*/ 0 h 32"/>
                  <a:gd name="T6" fmla="*/ 32 w 32"/>
                  <a:gd name="T7" fmla="*/ 16 h 32"/>
                  <a:gd name="T8" fmla="*/ 16 w 32"/>
                  <a:gd name="T9" fmla="*/ 32 h 32"/>
                  <a:gd name="T10" fmla="*/ 16 w 32"/>
                  <a:gd name="T11" fmla="*/ 5 h 32"/>
                  <a:gd name="T12" fmla="*/ 5 w 32"/>
                  <a:gd name="T13" fmla="*/ 16 h 32"/>
                  <a:gd name="T14" fmla="*/ 16 w 32"/>
                  <a:gd name="T15" fmla="*/ 28 h 32"/>
                  <a:gd name="T16" fmla="*/ 28 w 32"/>
                  <a:gd name="T17" fmla="*/ 16 h 32"/>
                  <a:gd name="T18" fmla="*/ 16 w 32"/>
                  <a:gd name="T1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close/>
                    <a:moveTo>
                      <a:pt x="16" y="5"/>
                    </a:moveTo>
                    <a:cubicBezTo>
                      <a:pt x="10" y="5"/>
                      <a:pt x="5" y="10"/>
                      <a:pt x="5" y="16"/>
                    </a:cubicBezTo>
                    <a:cubicBezTo>
                      <a:pt x="5" y="23"/>
                      <a:pt x="10" y="28"/>
                      <a:pt x="16" y="28"/>
                    </a:cubicBezTo>
                    <a:cubicBezTo>
                      <a:pt x="23" y="28"/>
                      <a:pt x="28" y="23"/>
                      <a:pt x="28" y="16"/>
                    </a:cubicBezTo>
                    <a:cubicBezTo>
                      <a:pt x="28" y="10"/>
                      <a:pt x="23" y="5"/>
                      <a:pt x="16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fontAlgn="base"/>
                <a:endParaRPr lang="id-ID" sz="3200" strike="noStrike" noProof="1">
                  <a:latin typeface="+mn-ea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70160" y="3461640"/>
            <a:ext cx="3402751" cy="881761"/>
          </a:xfrm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79B4BA0F-66ED-4DF7-B6DA-01F0005067A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C552E7D3-F83D-47D9-B208-EFCA87CE44D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9B4BA0F-66ED-4DF7-B6DA-01F0005067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C552E7D3-F83D-47D9-B208-EFCA87CE44DA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609600"/>
            <a:ext cx="78867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6685"/>
            <a:ext cx="3867150" cy="4349749"/>
          </a:xfrm>
        </p:spPr>
        <p:txBody>
          <a:bodyPr>
            <a:normAutofit/>
          </a:bodyPr>
          <a:lstStyle/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6685"/>
            <a:ext cx="3867150" cy="4349749"/>
          </a:xfrm>
        </p:spPr>
        <p:txBody>
          <a:bodyPr>
            <a:normAutofit/>
          </a:bodyPr>
          <a:lstStyle/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79B4BA0F-66ED-4DF7-B6DA-01F0005067A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C552E7D3-F83D-47D9-B208-EFCA87CE44D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6186"/>
            <a:ext cx="7886700" cy="1325033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0634"/>
            <a:ext cx="3868737" cy="82550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6133"/>
            <a:ext cx="3868737" cy="3683000"/>
          </a:xfrm>
        </p:spPr>
        <p:txBody>
          <a:bodyPr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0634"/>
            <a:ext cx="3887788" cy="82550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6133"/>
            <a:ext cx="3887788" cy="3683000"/>
          </a:xfrm>
        </p:spPr>
        <p:txBody>
          <a:bodyPr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79B4BA0F-66ED-4DF7-B6DA-01F0005067A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C552E7D3-F83D-47D9-B208-EFCA87CE44D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alphaModFix amt="5000"/>
            <a:lum/>
          </a:blip>
          <a:srcRect/>
          <a:stretch>
            <a:fillRect l="-49000" r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hape 33"/>
          <p:cNvSpPr/>
          <p:nvPr/>
        </p:nvSpPr>
        <p:spPr>
          <a:xfrm>
            <a:off x="0" y="6486525"/>
            <a:ext cx="9144000" cy="371475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txBody>
          <a:bodyPr lIns="0" tIns="0" rIns="0" bIns="0" anchor="ctr"/>
          <a:p>
            <a:pPr lvl="0" indent="0" algn="ctr"/>
            <a:endParaRPr lang="zh-CN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6" name="Shape 42">
            <a:hlinkClick r:id="" action="ppaction://hlinkshowjump?jump=nextslide"/>
          </p:cNvPr>
          <p:cNvSpPr/>
          <p:nvPr/>
        </p:nvSpPr>
        <p:spPr>
          <a:xfrm>
            <a:off x="8539163" y="6600825"/>
            <a:ext cx="179387" cy="241300"/>
          </a:xfrm>
          <a:custGeom>
            <a:avLst/>
            <a:gdLst/>
            <a:ahLst/>
            <a:cxnLst>
              <a:cxn ang="0">
                <a:pos x="90010" y="120014"/>
              </a:cxn>
              <a:cxn ang="5400000">
                <a:pos x="90010" y="120014"/>
              </a:cxn>
              <a:cxn ang="10800000">
                <a:pos x="90010" y="120014"/>
              </a:cxn>
              <a:cxn ang="16200000">
                <a:pos x="90010" y="120014"/>
              </a:cxn>
            </a:cxnLst>
            <a:pathLst>
              <a:path w="21600" h="21600">
                <a:moveTo>
                  <a:pt x="8506" y="4324"/>
                </a:moveTo>
                <a:lnTo>
                  <a:pt x="8506" y="6419"/>
                </a:lnTo>
                <a:lnTo>
                  <a:pt x="13839" y="10800"/>
                </a:lnTo>
                <a:lnTo>
                  <a:pt x="8506" y="15181"/>
                </a:lnTo>
                <a:lnTo>
                  <a:pt x="8506" y="17276"/>
                </a:lnTo>
                <a:lnTo>
                  <a:pt x="16315" y="10800"/>
                </a:lnTo>
                <a:close/>
                <a:moveTo>
                  <a:pt x="10800" y="0"/>
                </a:move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197" name="Shape 43">
            <a:hlinkClick r:id="" action="ppaction://hlinkshowjump?jump=previousslide"/>
          </p:cNvPr>
          <p:cNvSpPr/>
          <p:nvPr/>
        </p:nvSpPr>
        <p:spPr>
          <a:xfrm flipH="1">
            <a:off x="8332788" y="6600825"/>
            <a:ext cx="179387" cy="241300"/>
          </a:xfrm>
          <a:custGeom>
            <a:avLst/>
            <a:gdLst/>
            <a:ahLst/>
            <a:cxnLst>
              <a:cxn ang="0">
                <a:pos x="90010" y="120014"/>
              </a:cxn>
              <a:cxn ang="5400000">
                <a:pos x="90010" y="120014"/>
              </a:cxn>
              <a:cxn ang="10800000">
                <a:pos x="90010" y="120014"/>
              </a:cxn>
              <a:cxn ang="16200000">
                <a:pos x="90010" y="120014"/>
              </a:cxn>
            </a:cxnLst>
            <a:pathLst>
              <a:path w="21600" h="21600">
                <a:moveTo>
                  <a:pt x="8506" y="4324"/>
                </a:moveTo>
                <a:lnTo>
                  <a:pt x="16315" y="10800"/>
                </a:lnTo>
                <a:lnTo>
                  <a:pt x="8506" y="17276"/>
                </a:lnTo>
                <a:lnTo>
                  <a:pt x="8506" y="15181"/>
                </a:lnTo>
                <a:lnTo>
                  <a:pt x="13839" y="10800"/>
                </a:lnTo>
                <a:lnTo>
                  <a:pt x="8506" y="6419"/>
                </a:lnTo>
                <a:close/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198" name="Shape 32"/>
          <p:cNvSpPr/>
          <p:nvPr/>
        </p:nvSpPr>
        <p:spPr>
          <a:xfrm>
            <a:off x="0" y="0"/>
            <a:ext cx="9144000" cy="111125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txBody>
          <a:bodyPr lIns="0" tIns="0" rIns="0" bIns="0" anchor="ctr"/>
          <a:p>
            <a:pPr lvl="0" indent="0" algn="ctr"/>
            <a:endParaRPr lang="zh-CN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AutoShape 81"/>
          <p:cNvSpPr/>
          <p:nvPr/>
        </p:nvSpPr>
        <p:spPr bwMode="auto">
          <a:xfrm>
            <a:off x="4098925" y="2073275"/>
            <a:ext cx="946150" cy="9461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35" y="9811"/>
                </a:moveTo>
                <a:cubicBezTo>
                  <a:pt x="20220" y="10144"/>
                  <a:pt x="20081" y="10800"/>
                  <a:pt x="18899" y="10800"/>
                </a:cubicBezTo>
                <a:lnTo>
                  <a:pt x="17549" y="10800"/>
                </a:lnTo>
                <a:cubicBezTo>
                  <a:pt x="17363" y="10800"/>
                  <a:pt x="17212" y="10950"/>
                  <a:pt x="17212" y="11137"/>
                </a:cubicBezTo>
                <a:cubicBezTo>
                  <a:pt x="17212" y="11324"/>
                  <a:pt x="17363" y="11475"/>
                  <a:pt x="17549" y="11475"/>
                </a:cubicBezTo>
                <a:lnTo>
                  <a:pt x="18858" y="11475"/>
                </a:lnTo>
                <a:cubicBezTo>
                  <a:pt x="19870" y="11475"/>
                  <a:pt x="20003" y="12314"/>
                  <a:pt x="19938" y="12719"/>
                </a:cubicBezTo>
                <a:cubicBezTo>
                  <a:pt x="19855" y="13223"/>
                  <a:pt x="19618" y="14175"/>
                  <a:pt x="18478" y="14175"/>
                </a:cubicBezTo>
                <a:lnTo>
                  <a:pt x="16874" y="14175"/>
                </a:lnTo>
                <a:cubicBezTo>
                  <a:pt x="16688" y="14175"/>
                  <a:pt x="16537" y="14325"/>
                  <a:pt x="16537" y="14512"/>
                </a:cubicBezTo>
                <a:cubicBezTo>
                  <a:pt x="16537" y="14699"/>
                  <a:pt x="16688" y="14850"/>
                  <a:pt x="16874" y="14850"/>
                </a:cubicBezTo>
                <a:lnTo>
                  <a:pt x="18203" y="14850"/>
                </a:lnTo>
                <a:cubicBezTo>
                  <a:pt x="19343" y="14850"/>
                  <a:pt x="19243" y="15718"/>
                  <a:pt x="19079" y="16237"/>
                </a:cubicBezTo>
                <a:cubicBezTo>
                  <a:pt x="18864" y="16918"/>
                  <a:pt x="18732" y="17549"/>
                  <a:pt x="17297" y="17549"/>
                </a:cubicBezTo>
                <a:lnTo>
                  <a:pt x="16196" y="17549"/>
                </a:lnTo>
                <a:cubicBezTo>
                  <a:pt x="16009" y="17549"/>
                  <a:pt x="15859" y="17700"/>
                  <a:pt x="15859" y="17887"/>
                </a:cubicBezTo>
                <a:cubicBezTo>
                  <a:pt x="15859" y="18073"/>
                  <a:pt x="16009" y="18225"/>
                  <a:pt x="16196" y="18225"/>
                </a:cubicBezTo>
                <a:lnTo>
                  <a:pt x="17255" y="18225"/>
                </a:lnTo>
                <a:cubicBezTo>
                  <a:pt x="17993" y="18225"/>
                  <a:pt x="18027" y="18923"/>
                  <a:pt x="17950" y="19174"/>
                </a:cubicBezTo>
                <a:cubicBezTo>
                  <a:pt x="17866" y="19448"/>
                  <a:pt x="17767" y="19651"/>
                  <a:pt x="17762" y="19660"/>
                </a:cubicBezTo>
                <a:cubicBezTo>
                  <a:pt x="17558" y="20028"/>
                  <a:pt x="17229" y="20249"/>
                  <a:pt x="16534" y="20249"/>
                </a:cubicBezTo>
                <a:lnTo>
                  <a:pt x="12844" y="20249"/>
                </a:lnTo>
                <a:cubicBezTo>
                  <a:pt x="10990" y="20249"/>
                  <a:pt x="9151" y="19829"/>
                  <a:pt x="9104" y="19818"/>
                </a:cubicBezTo>
                <a:cubicBezTo>
                  <a:pt x="6299" y="19172"/>
                  <a:pt x="6152" y="19122"/>
                  <a:pt x="5976" y="19072"/>
                </a:cubicBezTo>
                <a:cubicBezTo>
                  <a:pt x="5976" y="19072"/>
                  <a:pt x="5405" y="18976"/>
                  <a:pt x="5405" y="18478"/>
                </a:cubicBezTo>
                <a:lnTo>
                  <a:pt x="5399" y="9155"/>
                </a:lnTo>
                <a:cubicBezTo>
                  <a:pt x="5399" y="8839"/>
                  <a:pt x="5601" y="8552"/>
                  <a:pt x="5935" y="8452"/>
                </a:cubicBezTo>
                <a:cubicBezTo>
                  <a:pt x="5977" y="8435"/>
                  <a:pt x="6034" y="8419"/>
                  <a:pt x="6074" y="8401"/>
                </a:cubicBezTo>
                <a:cubicBezTo>
                  <a:pt x="9158" y="7125"/>
                  <a:pt x="10097" y="4324"/>
                  <a:pt x="10124" y="2025"/>
                </a:cubicBezTo>
                <a:cubicBezTo>
                  <a:pt x="10128" y="1702"/>
                  <a:pt x="10378" y="1350"/>
                  <a:pt x="10800" y="1350"/>
                </a:cubicBezTo>
                <a:cubicBezTo>
                  <a:pt x="11514" y="1350"/>
                  <a:pt x="12774" y="2782"/>
                  <a:pt x="12774" y="4554"/>
                </a:cubicBezTo>
                <a:cubicBezTo>
                  <a:pt x="12774" y="6155"/>
                  <a:pt x="12711" y="6432"/>
                  <a:pt x="12149" y="8100"/>
                </a:cubicBezTo>
                <a:cubicBezTo>
                  <a:pt x="18899" y="8100"/>
                  <a:pt x="18852" y="8196"/>
                  <a:pt x="19448" y="8353"/>
                </a:cubicBezTo>
                <a:cubicBezTo>
                  <a:pt x="20187" y="8564"/>
                  <a:pt x="20249" y="9175"/>
                  <a:pt x="20249" y="9386"/>
                </a:cubicBezTo>
                <a:cubicBezTo>
                  <a:pt x="20249" y="9618"/>
                  <a:pt x="20243" y="9584"/>
                  <a:pt x="20235" y="9811"/>
                </a:cubicBezTo>
                <a:moveTo>
                  <a:pt x="4724" y="19575"/>
                </a:moveTo>
                <a:cubicBezTo>
                  <a:pt x="4724" y="19948"/>
                  <a:pt x="4423" y="20249"/>
                  <a:pt x="4049" y="20249"/>
                </a:cubicBezTo>
                <a:lnTo>
                  <a:pt x="2024" y="20249"/>
                </a:lnTo>
                <a:cubicBezTo>
                  <a:pt x="1652" y="20249"/>
                  <a:pt x="1349" y="19948"/>
                  <a:pt x="1349" y="19575"/>
                </a:cubicBezTo>
                <a:lnTo>
                  <a:pt x="1349" y="8774"/>
                </a:lnTo>
                <a:cubicBezTo>
                  <a:pt x="1349" y="8401"/>
                  <a:pt x="1652" y="8100"/>
                  <a:pt x="2024" y="8100"/>
                </a:cubicBezTo>
                <a:lnTo>
                  <a:pt x="4049" y="8100"/>
                </a:lnTo>
                <a:cubicBezTo>
                  <a:pt x="4423" y="8100"/>
                  <a:pt x="4724" y="8401"/>
                  <a:pt x="4724" y="8774"/>
                </a:cubicBezTo>
                <a:cubicBezTo>
                  <a:pt x="4724" y="8774"/>
                  <a:pt x="4724" y="19575"/>
                  <a:pt x="4724" y="19575"/>
                </a:cubicBezTo>
                <a:close/>
                <a:moveTo>
                  <a:pt x="19686" y="7069"/>
                </a:moveTo>
                <a:cubicBezTo>
                  <a:pt x="18842" y="6846"/>
                  <a:pt x="16858" y="6849"/>
                  <a:pt x="13956" y="6773"/>
                </a:cubicBezTo>
                <a:cubicBezTo>
                  <a:pt x="14093" y="6139"/>
                  <a:pt x="14124" y="5568"/>
                  <a:pt x="14124" y="4554"/>
                </a:cubicBezTo>
                <a:cubicBezTo>
                  <a:pt x="14124" y="2133"/>
                  <a:pt x="12361" y="0"/>
                  <a:pt x="10800" y="0"/>
                </a:cubicBezTo>
                <a:cubicBezTo>
                  <a:pt x="9698" y="0"/>
                  <a:pt x="8789" y="901"/>
                  <a:pt x="8774" y="2009"/>
                </a:cubicBezTo>
                <a:cubicBezTo>
                  <a:pt x="8760" y="3368"/>
                  <a:pt x="8340" y="5716"/>
                  <a:pt x="6074" y="6906"/>
                </a:cubicBezTo>
                <a:cubicBezTo>
                  <a:pt x="5908" y="6994"/>
                  <a:pt x="5433" y="7228"/>
                  <a:pt x="5364" y="7259"/>
                </a:cubicBezTo>
                <a:lnTo>
                  <a:pt x="5399" y="7289"/>
                </a:lnTo>
                <a:cubicBezTo>
                  <a:pt x="5045" y="6984"/>
                  <a:pt x="4554" y="6750"/>
                  <a:pt x="4049" y="6750"/>
                </a:cubicBezTo>
                <a:lnTo>
                  <a:pt x="2024" y="6750"/>
                </a:lnTo>
                <a:cubicBezTo>
                  <a:pt x="908" y="6750"/>
                  <a:pt x="0" y="7658"/>
                  <a:pt x="0" y="8774"/>
                </a:cubicBezTo>
                <a:lnTo>
                  <a:pt x="0" y="19575"/>
                </a:lnTo>
                <a:cubicBezTo>
                  <a:pt x="0" y="20691"/>
                  <a:pt x="908" y="21599"/>
                  <a:pt x="2024" y="21599"/>
                </a:cubicBezTo>
                <a:lnTo>
                  <a:pt x="4049" y="21599"/>
                </a:lnTo>
                <a:cubicBezTo>
                  <a:pt x="4853" y="21599"/>
                  <a:pt x="5525" y="21114"/>
                  <a:pt x="5850" y="20434"/>
                </a:cubicBezTo>
                <a:cubicBezTo>
                  <a:pt x="5859" y="20437"/>
                  <a:pt x="5873" y="20441"/>
                  <a:pt x="5882" y="20442"/>
                </a:cubicBezTo>
                <a:cubicBezTo>
                  <a:pt x="5927" y="20454"/>
                  <a:pt x="5979" y="20467"/>
                  <a:pt x="6044" y="20485"/>
                </a:cubicBezTo>
                <a:cubicBezTo>
                  <a:pt x="6056" y="20487"/>
                  <a:pt x="6062" y="20488"/>
                  <a:pt x="6074" y="20492"/>
                </a:cubicBezTo>
                <a:cubicBezTo>
                  <a:pt x="6464" y="20588"/>
                  <a:pt x="7212" y="20768"/>
                  <a:pt x="8812" y="21135"/>
                </a:cubicBezTo>
                <a:cubicBezTo>
                  <a:pt x="9155" y="21213"/>
                  <a:pt x="10966" y="21599"/>
                  <a:pt x="12844" y="21599"/>
                </a:cubicBezTo>
                <a:lnTo>
                  <a:pt x="16534" y="21599"/>
                </a:lnTo>
                <a:cubicBezTo>
                  <a:pt x="17659" y="21599"/>
                  <a:pt x="18469" y="21167"/>
                  <a:pt x="18952" y="20298"/>
                </a:cubicBezTo>
                <a:cubicBezTo>
                  <a:pt x="18958" y="20285"/>
                  <a:pt x="19114" y="19982"/>
                  <a:pt x="19240" y="19572"/>
                </a:cubicBezTo>
                <a:cubicBezTo>
                  <a:pt x="19336" y="19263"/>
                  <a:pt x="19371" y="18827"/>
                  <a:pt x="19256" y="18384"/>
                </a:cubicBezTo>
                <a:cubicBezTo>
                  <a:pt x="19981" y="17886"/>
                  <a:pt x="20214" y="17133"/>
                  <a:pt x="20366" y="16643"/>
                </a:cubicBezTo>
                <a:cubicBezTo>
                  <a:pt x="20620" y="15838"/>
                  <a:pt x="20544" y="15235"/>
                  <a:pt x="20367" y="14803"/>
                </a:cubicBezTo>
                <a:cubicBezTo>
                  <a:pt x="20775" y="14418"/>
                  <a:pt x="21122" y="13831"/>
                  <a:pt x="21269" y="12935"/>
                </a:cubicBezTo>
                <a:cubicBezTo>
                  <a:pt x="21361" y="12380"/>
                  <a:pt x="21263" y="11809"/>
                  <a:pt x="21007" y="11334"/>
                </a:cubicBezTo>
                <a:cubicBezTo>
                  <a:pt x="21389" y="10905"/>
                  <a:pt x="21564" y="10365"/>
                  <a:pt x="21583" y="9865"/>
                </a:cubicBezTo>
                <a:lnTo>
                  <a:pt x="21591" y="9724"/>
                </a:lnTo>
                <a:cubicBezTo>
                  <a:pt x="21596" y="9635"/>
                  <a:pt x="21600" y="9581"/>
                  <a:pt x="21600" y="9386"/>
                </a:cubicBezTo>
                <a:cubicBezTo>
                  <a:pt x="21600" y="8533"/>
                  <a:pt x="21010" y="7446"/>
                  <a:pt x="19686" y="706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defTabSz="608965" fontAlgn="base"/>
            <a:endParaRPr lang="en-US" sz="4000" strike="noStrike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gency FB" pitchFamily="34" charset="0"/>
            </a:endParaRPr>
          </a:p>
        </p:txBody>
      </p:sp>
      <p:sp>
        <p:nvSpPr>
          <p:cNvPr id="11" name="标题 9"/>
          <p:cNvSpPr>
            <a:spLocks noGrp="1"/>
          </p:cNvSpPr>
          <p:nvPr>
            <p:ph type="title" hasCustomPrompt="1"/>
          </p:nvPr>
        </p:nvSpPr>
        <p:spPr>
          <a:xfrm>
            <a:off x="2175279" y="3148824"/>
            <a:ext cx="4793444" cy="1325033"/>
          </a:xfrm>
        </p:spPr>
        <p:txBody>
          <a:bodyPr>
            <a:normAutofit/>
          </a:bodyPr>
          <a:lstStyle>
            <a:lvl1pPr algn="ctr">
              <a:defRPr sz="4950" b="1">
                <a:solidFill>
                  <a:schemeClr val="accent2"/>
                </a:solidFill>
              </a:defRPr>
            </a:lvl1pPr>
          </a:lstStyle>
          <a:p>
            <a:pPr fontAlgn="auto"/>
            <a:r>
              <a:rPr lang="zh-CN" altLang="en-US" sz="4950" strike="noStrike" noProof="1" dirty="0" smtClean="0"/>
              <a:t>编辑标题</a:t>
            </a:r>
            <a:endParaRPr lang="zh-CN" altLang="en-US" strike="noStrike" noProof="1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2182422" y="4474348"/>
            <a:ext cx="4779157" cy="935853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fontAlgn="auto"/>
            <a:r>
              <a:rPr lang="zh-CN" altLang="en-US" strike="noStrike" noProof="1" dirty="0" smtClean="0"/>
              <a:t>编辑文本</a:t>
            </a:r>
            <a:endParaRPr lang="zh-CN" altLang="en-US" strike="noStrike" noProof="1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79B4BA0F-66ED-4DF7-B6DA-01F0005067A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C552E7D3-F83D-47D9-B208-EFCA87CE44D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blipFill dpi="0" rotWithShape="1">
          <a:blip r:embed="rId2">
            <a:alphaModFix amt="5000"/>
            <a:lum/>
          </a:blip>
          <a:srcRect/>
          <a:stretch>
            <a:fillRect l="-49000" r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hape 33"/>
          <p:cNvSpPr/>
          <p:nvPr/>
        </p:nvSpPr>
        <p:spPr>
          <a:xfrm>
            <a:off x="0" y="6486525"/>
            <a:ext cx="9144000" cy="371475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txBody>
          <a:bodyPr lIns="0" tIns="0" rIns="0" bIns="0" anchor="ctr"/>
          <a:p>
            <a:pPr lvl="0" indent="0" algn="ctr"/>
            <a:endParaRPr lang="zh-CN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220" name="组合 10"/>
          <p:cNvGrpSpPr/>
          <p:nvPr/>
        </p:nvGrpSpPr>
        <p:grpSpPr>
          <a:xfrm>
            <a:off x="8342313" y="6553200"/>
            <a:ext cx="515937" cy="239713"/>
            <a:chOff x="11109578" y="6601462"/>
            <a:chExt cx="515723" cy="240028"/>
          </a:xfrm>
        </p:grpSpPr>
        <p:sp>
          <p:nvSpPr>
            <p:cNvPr id="9221" name="Shape 42">
              <a:hlinkClick r:id="" action="ppaction://hlinkshowjump?jump=nextslide"/>
            </p:cNvPr>
            <p:cNvSpPr/>
            <p:nvPr/>
          </p:nvSpPr>
          <p:spPr>
            <a:xfrm>
              <a:off x="11385273" y="6601462"/>
              <a:ext cx="240028" cy="240028"/>
            </a:xfrm>
            <a:custGeom>
              <a:avLst/>
              <a:gdLst/>
              <a:ahLst/>
              <a:cxnLst>
                <a:cxn ang="0">
                  <a:pos x="120014" y="120014"/>
                </a:cxn>
                <a:cxn ang="5400000">
                  <a:pos x="120014" y="120014"/>
                </a:cxn>
                <a:cxn ang="10800000">
                  <a:pos x="120014" y="120014"/>
                </a:cxn>
                <a:cxn ang="16200000">
                  <a:pos x="120014" y="120014"/>
                </a:cxn>
              </a:cxnLst>
              <a:pathLst>
                <a:path w="21600" h="21600">
                  <a:moveTo>
                    <a:pt x="8506" y="4324"/>
                  </a:moveTo>
                  <a:lnTo>
                    <a:pt x="8506" y="6419"/>
                  </a:lnTo>
                  <a:lnTo>
                    <a:pt x="13839" y="10800"/>
                  </a:lnTo>
                  <a:lnTo>
                    <a:pt x="8506" y="15181"/>
                  </a:lnTo>
                  <a:lnTo>
                    <a:pt x="8506" y="17276"/>
                  </a:lnTo>
                  <a:lnTo>
                    <a:pt x="16315" y="10800"/>
                  </a:lnTo>
                  <a:close/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2" name="Shape 43">
              <a:hlinkClick r:id="" action="ppaction://hlinkshowjump?jump=previousslide"/>
            </p:cNvPr>
            <p:cNvSpPr/>
            <p:nvPr/>
          </p:nvSpPr>
          <p:spPr>
            <a:xfrm flipH="1">
              <a:off x="11109578" y="6601462"/>
              <a:ext cx="240028" cy="240028"/>
            </a:xfrm>
            <a:custGeom>
              <a:avLst/>
              <a:gdLst/>
              <a:ahLst/>
              <a:cxnLst>
                <a:cxn ang="0">
                  <a:pos x="120014" y="120014"/>
                </a:cxn>
                <a:cxn ang="5400000">
                  <a:pos x="120014" y="120014"/>
                </a:cxn>
                <a:cxn ang="10800000">
                  <a:pos x="120014" y="120014"/>
                </a:cxn>
                <a:cxn ang="16200000">
                  <a:pos x="120014" y="120014"/>
                </a:cxn>
              </a:cxnLst>
              <a:pathLst>
                <a:path w="21600" h="21600">
                  <a:moveTo>
                    <a:pt x="8506" y="4324"/>
                  </a:moveTo>
                  <a:lnTo>
                    <a:pt x="16315" y="10800"/>
                  </a:lnTo>
                  <a:lnTo>
                    <a:pt x="8506" y="17276"/>
                  </a:lnTo>
                  <a:lnTo>
                    <a:pt x="8506" y="15181"/>
                  </a:lnTo>
                  <a:lnTo>
                    <a:pt x="13839" y="10800"/>
                  </a:lnTo>
                  <a:lnTo>
                    <a:pt x="8506" y="6419"/>
                  </a:lnTo>
                  <a:close/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223" name="Shape 32"/>
          <p:cNvSpPr/>
          <p:nvPr/>
        </p:nvSpPr>
        <p:spPr>
          <a:xfrm>
            <a:off x="0" y="0"/>
            <a:ext cx="9144000" cy="111125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txBody>
          <a:bodyPr lIns="0" tIns="0" rIns="0" bIns="0" anchor="ctr"/>
          <a:p>
            <a:pPr lvl="0" indent="0" algn="ctr"/>
            <a:endParaRPr lang="zh-CN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79B4BA0F-66ED-4DF7-B6DA-01F0005067A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C552E7D3-F83D-47D9-B208-EFCA87CE44D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0" y="711200"/>
            <a:ext cx="3196800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dirty="0" smtClean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4014391" y="733425"/>
            <a:ext cx="4478400" cy="54036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smtClean="0"/>
              <a:t>图片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0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79B4BA0F-66ED-4DF7-B6DA-01F0005067A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C552E7D3-F83D-47D9-B208-EFCA87CE44D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15200" y="366186"/>
            <a:ext cx="1200151" cy="5810249"/>
          </a:xfrm>
        </p:spPr>
        <p:txBody>
          <a:bodyPr vert="eaVert">
            <a:normAutofit/>
          </a:bodyPr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6186"/>
            <a:ext cx="6515099" cy="5810249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79B4BA0F-66ED-4DF7-B6DA-01F0005067A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C552E7D3-F83D-47D9-B208-EFCA87CE44D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tags" Target="../tags/tag4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366713"/>
            <a:ext cx="7886700" cy="13239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2"/>
            </p:custDataLst>
          </p:nvPr>
        </p:nvSpPr>
        <p:spPr>
          <a:xfrm>
            <a:off x="628650" y="1827213"/>
            <a:ext cx="7886700" cy="43497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79B4BA0F-66ED-4DF7-B6DA-01F0005067A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C552E7D3-F83D-47D9-B208-EFCA87CE44D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3765" rtl="0" eaLnBrk="1" latinLnBrk="0" hangingPunct="1">
        <a:lnSpc>
          <a:spcPct val="12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366713"/>
            <a:ext cx="7886700" cy="13239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  <p:custDataLst>
              <p:tags r:id="rId12"/>
            </p:custDataLst>
          </p:nvPr>
        </p:nvSpPr>
        <p:spPr>
          <a:xfrm>
            <a:off x="628650" y="1827213"/>
            <a:ext cx="7886700" cy="43497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79B4BA0F-66ED-4DF7-B6DA-01F0005067A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C552E7D3-F83D-47D9-B208-EFCA87CE44D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defTabSz="913765" rtl="0" eaLnBrk="1" latinLnBrk="0" hangingPunct="1">
        <a:lnSpc>
          <a:spcPct val="12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366186"/>
            <a:ext cx="78867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28650" y="1826685"/>
            <a:ext cx="78867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6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4BA0F-66ED-4DF7-B6DA-01F0005067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6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6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2E7D3-F83D-47D9-B208-EFCA87CE44DA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txStyles>
    <p:titleStyle>
      <a:lvl1pPr algn="l" defTabSz="913765" rtl="0" eaLnBrk="1" latinLnBrk="0" hangingPunct="1">
        <a:lnSpc>
          <a:spcPct val="12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3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3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image" Target="../media/image5.png"/><Relationship Id="rId7" Type="http://schemas.openxmlformats.org/officeDocument/2006/relationships/oleObject" Target="../embeddings/Workbook4.xls"/><Relationship Id="rId6" Type="http://schemas.openxmlformats.org/officeDocument/2006/relationships/image" Target="../media/image4.png"/><Relationship Id="rId5" Type="http://schemas.openxmlformats.org/officeDocument/2006/relationships/oleObject" Target="../embeddings/Workbook3.xls"/><Relationship Id="rId4" Type="http://schemas.openxmlformats.org/officeDocument/2006/relationships/image" Target="../media/image3.png"/><Relationship Id="rId3" Type="http://schemas.openxmlformats.org/officeDocument/2006/relationships/oleObject" Target="../embeddings/Workbook2.xls"/><Relationship Id="rId2" Type="http://schemas.openxmlformats.org/officeDocument/2006/relationships/image" Target="../media/image2.png"/><Relationship Id="rId12" Type="http://schemas.openxmlformats.org/officeDocument/2006/relationships/notesSlide" Target="../notesSlides/notesSlide9.xml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Workbook1.xls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ctrTitle" hasCustomPrompt="1"/>
          </p:nvPr>
        </p:nvSpPr>
        <p:spPr>
          <a:xfrm>
            <a:off x="1447800" y="2316163"/>
            <a:ext cx="5192713" cy="2255838"/>
          </a:xfrm>
        </p:spPr>
        <p:txBody>
          <a:bodyPr lIns="90000" tIns="46800" rIns="90000" bIns="46800" anchor="ctr">
            <a:normAutofit/>
          </a:bodyPr>
          <a:lstStyle/>
          <a:p>
            <a:pPr fontAlgn="auto"/>
            <a:r>
              <a:rPr lang="zh-CN" strike="noStrike" noProof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基于用户建模的超算任务运行时间预测</a:t>
            </a:r>
            <a:endParaRPr lang="zh-CN" strike="noStrike" noProof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4578" name="副标题 5"/>
          <p:cNvSpPr>
            <a:spLocks noGrp="1"/>
          </p:cNvSpPr>
          <p:nvPr>
            <p:ph type="subTitle" idx="1"/>
          </p:nvPr>
        </p:nvSpPr>
        <p:spPr>
          <a:xfrm>
            <a:off x="6064250" y="5316538"/>
            <a:ext cx="2957513" cy="649287"/>
          </a:xfrm>
        </p:spPr>
        <p:txBody>
          <a:bodyPr lIns="90000" tIns="46800" rIns="90000" bIns="46800" anchor="t"/>
          <a:p>
            <a:pPr algn="l" defTabSz="914400"/>
            <a:r>
              <a:rPr lang="zh-CN" altLang="en-US" sz="2000" kern="1200" dirty="0">
                <a:latin typeface="+mn-lt"/>
                <a:ea typeface="+mn-ea"/>
                <a:cs typeface="+mn-cs"/>
              </a:rPr>
              <a:t>吴燕晶 </a:t>
            </a:r>
            <a:r>
              <a:rPr lang="en-US" altLang="zh-CN" sz="2000" kern="1200" dirty="0">
                <a:latin typeface="+mn-lt"/>
                <a:ea typeface="+mn-ea"/>
                <a:cs typeface="+mn-cs"/>
              </a:rPr>
              <a:t>	  2018/4/8</a:t>
            </a:r>
            <a:endParaRPr lang="zh-CN" altLang="en-US" sz="2000" kern="1200" dirty="0"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 advTm="2000"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Box 5"/>
          <p:cNvSpPr txBox="1"/>
          <p:nvPr/>
        </p:nvSpPr>
        <p:spPr>
          <a:xfrm>
            <a:off x="3979863" y="2628900"/>
            <a:ext cx="782637" cy="7715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3</a:t>
            </a:r>
            <a:endParaRPr lang="en-US" altLang="zh-CN" sz="4400" b="1" dirty="0">
              <a:solidFill>
                <a:schemeClr val="bg1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sp>
        <p:nvSpPr>
          <p:cNvPr id="43010" name="标题 9"/>
          <p:cNvSpPr>
            <a:spLocks noGrp="1"/>
          </p:cNvSpPr>
          <p:nvPr>
            <p:ph type="title" hasCustomPrompt="1"/>
          </p:nvPr>
        </p:nvSpPr>
        <p:spPr>
          <a:xfrm>
            <a:off x="2670175" y="3462338"/>
            <a:ext cx="3402013" cy="881062"/>
          </a:xfrm>
        </p:spPr>
        <p:txBody>
          <a:bodyPr lIns="90000" tIns="46800" rIns="90000" bIns="46800" anchor="ctr"/>
          <a:p>
            <a:pPr defTabSz="914400">
              <a:buNone/>
            </a:pPr>
            <a:r>
              <a:rPr lang="zh-CN" altLang="en-US" kern="1200" dirty="0">
                <a:latin typeface="+mj-lt"/>
                <a:ea typeface="+mj-ea"/>
                <a:cs typeface="+mj-cs"/>
              </a:rPr>
              <a:t>研究现状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0" y="3841750"/>
            <a:ext cx="9144000" cy="76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rmAutofit fontScale="25000" lnSpcReduction="20000"/>
          </a:bodyPr>
          <a:lstStyle/>
          <a:p>
            <a:pPr algn="ctr" fontAlgn="base"/>
            <a:endParaRPr lang="en-US" sz="1800" strike="noStrike" noProof="1">
              <a:latin typeface="Agency FB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120775" y="3763963"/>
            <a:ext cx="217488" cy="2174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rmAutofit fontScale="25000" lnSpcReduction="20000"/>
          </a:bodyPr>
          <a:lstStyle/>
          <a:p>
            <a:pPr algn="ctr" fontAlgn="base"/>
            <a:endParaRPr lang="en-US" sz="1800" strike="noStrike" noProof="1">
              <a:latin typeface="Agency FB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341688" y="3771900"/>
            <a:ext cx="217488" cy="2174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rmAutofit fontScale="25000" lnSpcReduction="20000"/>
          </a:bodyPr>
          <a:lstStyle/>
          <a:p>
            <a:pPr algn="ctr" fontAlgn="base"/>
            <a:endParaRPr lang="en-US" sz="1800" strike="noStrike" noProof="1">
              <a:latin typeface="Agency FB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562600" y="3779838"/>
            <a:ext cx="217488" cy="217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rmAutofit fontScale="25000" lnSpcReduction="20000"/>
          </a:bodyPr>
          <a:lstStyle/>
          <a:p>
            <a:pPr algn="ctr" fontAlgn="base"/>
            <a:endParaRPr lang="en-US" sz="1800" strike="noStrike" noProof="1">
              <a:latin typeface="Agency FB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783513" y="3763963"/>
            <a:ext cx="217488" cy="2174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rmAutofit fontScale="25000" lnSpcReduction="20000"/>
          </a:bodyPr>
          <a:lstStyle/>
          <a:p>
            <a:pPr algn="ctr" fontAlgn="base"/>
            <a:endParaRPr lang="en-US" sz="1800" strike="noStrike" noProof="1">
              <a:latin typeface="Agency FB" pitchFamily="34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 flipH="1">
            <a:off x="1600200" y="1620838"/>
            <a:ext cx="2700338" cy="1776413"/>
          </a:xfrm>
          <a:prstGeom prst="wedge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en-US" sz="1800" strike="noStrike" noProof="1">
              <a:latin typeface="Agency FB" pitchFamily="34" charset="0"/>
            </a:endParaRPr>
          </a:p>
        </p:txBody>
      </p:sp>
      <p:sp>
        <p:nvSpPr>
          <p:cNvPr id="45063" name="Rectangle 44"/>
          <p:cNvSpPr/>
          <p:nvPr/>
        </p:nvSpPr>
        <p:spPr>
          <a:xfrm>
            <a:off x="1676400" y="1784350"/>
            <a:ext cx="2517775" cy="1384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ms-MY" sz="1600" dirty="0">
                <a:solidFill>
                  <a:schemeClr val="bg1"/>
                </a:solidFill>
                <a:latin typeface="Agency FB" pitchFamily="34" charset="0"/>
                <a:ea typeface="宋体" panose="02010600030101010101" pitchFamily="2" charset="-122"/>
              </a:rPr>
              <a:t>2008</a:t>
            </a:r>
            <a:endParaRPr lang="en-US" altLang="ms-MY" sz="1600" dirty="0">
              <a:solidFill>
                <a:schemeClr val="bg1"/>
              </a:solidFill>
              <a:latin typeface="Agency FB" pitchFamily="34" charset="0"/>
              <a:ea typeface="宋体" panose="02010600030101010101" pitchFamily="2" charset="-122"/>
            </a:endParaRPr>
          </a:p>
          <a:p>
            <a:pPr algn="ctr"/>
            <a:endParaRPr lang="en-US" altLang="ms-MY" sz="1200" dirty="0">
              <a:solidFill>
                <a:schemeClr val="bg1"/>
              </a:solidFill>
              <a:latin typeface="Agency FB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ms-MY" sz="1400" dirty="0">
                <a:solidFill>
                  <a:schemeClr val="bg1"/>
                </a:solidFill>
                <a:latin typeface="Agency FB" pitchFamily="34" charset="0"/>
                <a:ea typeface="宋体" panose="02010600030101010101" pitchFamily="2" charset="-122"/>
              </a:rPr>
              <a:t>David Talby</a:t>
            </a:r>
            <a:r>
              <a:rPr lang="zh-CN" altLang="en-US" sz="1400" dirty="0">
                <a:solidFill>
                  <a:schemeClr val="bg1"/>
                </a:solidFill>
                <a:latin typeface="Agency FB" pitchFamily="34" charset="0"/>
                <a:ea typeface="宋体" panose="02010600030101010101" pitchFamily="2" charset="-122"/>
              </a:rPr>
              <a:t>等提出按照</a:t>
            </a:r>
            <a:r>
              <a:rPr lang="en-US" altLang="zh-CN" sz="1400" dirty="0">
                <a:solidFill>
                  <a:schemeClr val="bg1"/>
                </a:solidFill>
                <a:latin typeface="Agency FB" pitchFamily="34" charset="0"/>
                <a:ea typeface="宋体" panose="02010600030101010101" pitchFamily="2" charset="-122"/>
              </a:rPr>
              <a:t>session</a:t>
            </a:r>
            <a:r>
              <a:rPr lang="zh-CN" altLang="en-US" sz="1400" dirty="0">
                <a:solidFill>
                  <a:schemeClr val="bg1"/>
                </a:solidFill>
                <a:latin typeface="Agency FB" pitchFamily="34" charset="0"/>
                <a:ea typeface="宋体" panose="02010600030101010101" pitchFamily="2" charset="-122"/>
              </a:rPr>
              <a:t>将历史数据分类，然后利用相似列表，均值得到预测时间</a:t>
            </a:r>
            <a:endParaRPr lang="zh-CN" altLang="en-US" sz="1400" dirty="0">
              <a:solidFill>
                <a:schemeClr val="bg1"/>
              </a:solidFill>
              <a:latin typeface="Agency FB" pitchFamily="34" charset="0"/>
              <a:ea typeface="宋体" panose="02010600030101010101" pitchFamily="2" charset="-122"/>
            </a:endParaRPr>
          </a:p>
        </p:txBody>
      </p:sp>
      <p:sp>
        <p:nvSpPr>
          <p:cNvPr id="18" name="Rectangular Callout 17"/>
          <p:cNvSpPr/>
          <p:nvPr/>
        </p:nvSpPr>
        <p:spPr>
          <a:xfrm flipH="1">
            <a:off x="6019800" y="1620838"/>
            <a:ext cx="2700338" cy="1776413"/>
          </a:xfrm>
          <a:prstGeom prst="wedgeRectCallo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en-US" sz="1800" strike="noStrike" noProof="1">
              <a:latin typeface="Agency FB" pitchFamily="34" charset="0"/>
            </a:endParaRPr>
          </a:p>
        </p:txBody>
      </p:sp>
      <p:sp>
        <p:nvSpPr>
          <p:cNvPr id="45065" name="Rectangle 45"/>
          <p:cNvSpPr/>
          <p:nvPr/>
        </p:nvSpPr>
        <p:spPr>
          <a:xfrm>
            <a:off x="6096000" y="2165350"/>
            <a:ext cx="2514600" cy="9540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spcBef>
                <a:spcPts val="215"/>
              </a:spcBef>
            </a:pPr>
            <a:r>
              <a:rPr lang="en-US" altLang="zh-CN" sz="1400" dirty="0">
                <a:solidFill>
                  <a:schemeClr val="bg1"/>
                </a:solidFill>
                <a:latin typeface="Agency FB" pitchFamily="34" charset="0"/>
                <a:ea typeface="宋体" panose="02010600030101010101" pitchFamily="2" charset="-122"/>
              </a:rPr>
              <a:t>Sarunya Pumma</a:t>
            </a:r>
            <a:r>
              <a:rPr lang="zh-CN" altLang="en-US" sz="1400" dirty="0">
                <a:solidFill>
                  <a:schemeClr val="bg1"/>
                </a:solidFill>
                <a:latin typeface="Agency FB" pitchFamily="34" charset="0"/>
                <a:ea typeface="宋体" panose="02010600030101010101" pitchFamily="2" charset="-122"/>
              </a:rPr>
              <a:t>等提出先对配置文件抽样，然后利用决策树对任务分类，然后利用</a:t>
            </a:r>
            <a:r>
              <a:rPr lang="en-US" altLang="zh-CN" sz="1400" dirty="0">
                <a:solidFill>
                  <a:schemeClr val="bg1"/>
                </a:solidFill>
                <a:latin typeface="Agency FB" pitchFamily="34" charset="0"/>
                <a:ea typeface="宋体" panose="02010600030101010101" pitchFamily="2" charset="-122"/>
              </a:rPr>
              <a:t>ABC</a:t>
            </a:r>
            <a:r>
              <a:rPr lang="zh-CN" altLang="en-US" sz="1400" dirty="0">
                <a:solidFill>
                  <a:schemeClr val="bg1"/>
                </a:solidFill>
                <a:latin typeface="Agency FB" pitchFamily="34" charset="0"/>
                <a:ea typeface="宋体" panose="02010600030101010101" pitchFamily="2" charset="-122"/>
              </a:rPr>
              <a:t>算法构建预测模型</a:t>
            </a:r>
            <a:endParaRPr lang="zh-CN" altLang="en-US" sz="1400" dirty="0">
              <a:solidFill>
                <a:schemeClr val="bg1"/>
              </a:solidFill>
              <a:latin typeface="Agency FB" pitchFamily="34" charset="0"/>
              <a:ea typeface="宋体" panose="02010600030101010101" pitchFamily="2" charset="-122"/>
            </a:endParaRPr>
          </a:p>
        </p:txBody>
      </p:sp>
      <p:sp>
        <p:nvSpPr>
          <p:cNvPr id="45066" name="Rectangle 46"/>
          <p:cNvSpPr/>
          <p:nvPr/>
        </p:nvSpPr>
        <p:spPr>
          <a:xfrm>
            <a:off x="6096000" y="1784350"/>
            <a:ext cx="2517775" cy="3381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ms-MY" altLang="zh-CN" sz="1600" dirty="0">
                <a:solidFill>
                  <a:schemeClr val="bg1"/>
                </a:solidFill>
                <a:latin typeface="Agency FB" pitchFamily="34" charset="0"/>
                <a:ea typeface="宋体" panose="02010600030101010101" pitchFamily="2" charset="-122"/>
              </a:rPr>
              <a:t>2017</a:t>
            </a:r>
            <a:endParaRPr lang="ms-MY" altLang="zh-CN" sz="1600" dirty="0">
              <a:solidFill>
                <a:schemeClr val="bg1"/>
              </a:solidFill>
              <a:latin typeface="Agency FB" pitchFamily="34" charset="0"/>
              <a:ea typeface="宋体" panose="02010600030101010101" pitchFamily="2" charset="-122"/>
            </a:endParaRPr>
          </a:p>
        </p:txBody>
      </p:sp>
      <p:sp>
        <p:nvSpPr>
          <p:cNvPr id="17" name="Rectangular Callout 16"/>
          <p:cNvSpPr/>
          <p:nvPr/>
        </p:nvSpPr>
        <p:spPr>
          <a:xfrm rot="10800000" flipH="1">
            <a:off x="4843463" y="4319588"/>
            <a:ext cx="2700338" cy="1776413"/>
          </a:xfrm>
          <a:prstGeom prst="wedgeRect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en-US" sz="1800" strike="noStrike" noProof="1">
              <a:latin typeface="Agency FB" pitchFamily="34" charset="0"/>
            </a:endParaRPr>
          </a:p>
        </p:txBody>
      </p:sp>
      <p:sp>
        <p:nvSpPr>
          <p:cNvPr id="45068" name="Rectangle 47"/>
          <p:cNvSpPr/>
          <p:nvPr/>
        </p:nvSpPr>
        <p:spPr>
          <a:xfrm>
            <a:off x="4953000" y="4775200"/>
            <a:ext cx="2514600" cy="9540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spcBef>
                <a:spcPts val="215"/>
              </a:spcBef>
            </a:pPr>
            <a:r>
              <a:rPr lang="en-US" altLang="zh-CN" sz="1400" dirty="0">
                <a:solidFill>
                  <a:schemeClr val="bg1"/>
                </a:solidFill>
                <a:latin typeface="Agency FB" pitchFamily="34" charset="0"/>
                <a:ea typeface="宋体" panose="02010600030101010101" pitchFamily="2" charset="-122"/>
              </a:rPr>
              <a:t>Feng Liang</a:t>
            </a:r>
            <a:r>
              <a:rPr lang="zh-CN" altLang="en-US" sz="1400" dirty="0">
                <a:solidFill>
                  <a:schemeClr val="bg1"/>
                </a:solidFill>
                <a:latin typeface="Agency FB" pitchFamily="34" charset="0"/>
                <a:ea typeface="宋体" panose="02010600030101010101" pitchFamily="2" charset="-122"/>
              </a:rPr>
              <a:t>等提出利用经验分布函数和层次聚类技术对用户进行聚类，然后利用聚类结果对于</a:t>
            </a:r>
            <a:r>
              <a:rPr lang="en-US" altLang="zh-CN" sz="1400" dirty="0">
                <a:solidFill>
                  <a:schemeClr val="bg1"/>
                </a:solidFill>
                <a:latin typeface="Agency FB" pitchFamily="34" charset="0"/>
                <a:ea typeface="宋体" panose="02010600030101010101" pitchFamily="2" charset="-122"/>
              </a:rPr>
              <a:t>job</a:t>
            </a:r>
            <a:r>
              <a:rPr lang="zh-CN" altLang="en-US" sz="1400" dirty="0">
                <a:solidFill>
                  <a:schemeClr val="bg1"/>
                </a:solidFill>
                <a:latin typeface="Agency FB" pitchFamily="34" charset="0"/>
                <a:ea typeface="宋体" panose="02010600030101010101" pitchFamily="2" charset="-122"/>
              </a:rPr>
              <a:t>运行时间进行预测</a:t>
            </a:r>
            <a:endParaRPr lang="zh-CN" altLang="en-US" sz="1400" dirty="0">
              <a:solidFill>
                <a:schemeClr val="bg1"/>
              </a:solidFill>
              <a:latin typeface="Agency FB" pitchFamily="34" charset="0"/>
              <a:ea typeface="宋体" panose="02010600030101010101" pitchFamily="2" charset="-122"/>
            </a:endParaRPr>
          </a:p>
        </p:txBody>
      </p:sp>
      <p:sp>
        <p:nvSpPr>
          <p:cNvPr id="45069" name="Rectangle 53"/>
          <p:cNvSpPr/>
          <p:nvPr/>
        </p:nvSpPr>
        <p:spPr>
          <a:xfrm>
            <a:off x="4953000" y="4451350"/>
            <a:ext cx="2517775" cy="3381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ms-MY" sz="1600" dirty="0">
                <a:solidFill>
                  <a:schemeClr val="bg1"/>
                </a:solidFill>
                <a:latin typeface="Agency FB" pitchFamily="34" charset="0"/>
                <a:ea typeface="宋体" panose="02010600030101010101" pitchFamily="2" charset="-122"/>
              </a:rPr>
              <a:t>2015</a:t>
            </a:r>
            <a:endParaRPr lang="en-US" altLang="ms-MY" sz="1600" dirty="0">
              <a:solidFill>
                <a:schemeClr val="bg1"/>
              </a:solidFill>
              <a:latin typeface="Agency FB" pitchFamily="34" charset="0"/>
              <a:ea typeface="宋体" panose="02010600030101010101" pitchFamily="2" charset="-122"/>
            </a:endParaRPr>
          </a:p>
        </p:txBody>
      </p:sp>
      <p:sp>
        <p:nvSpPr>
          <p:cNvPr id="15" name="Rectangular Callout 14"/>
          <p:cNvSpPr/>
          <p:nvPr/>
        </p:nvSpPr>
        <p:spPr>
          <a:xfrm rot="10800000" flipH="1">
            <a:off x="347663" y="4319588"/>
            <a:ext cx="2700338" cy="1776413"/>
          </a:xfrm>
          <a:prstGeom prst="wedgeRectCallo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en-US" sz="1800" strike="noStrike" noProof="1">
              <a:latin typeface="Agency FB" pitchFamily="34" charset="0"/>
            </a:endParaRPr>
          </a:p>
        </p:txBody>
      </p:sp>
      <p:sp>
        <p:nvSpPr>
          <p:cNvPr id="45071" name="Rectangle 54"/>
          <p:cNvSpPr/>
          <p:nvPr/>
        </p:nvSpPr>
        <p:spPr>
          <a:xfrm>
            <a:off x="457200" y="4775200"/>
            <a:ext cx="2514600" cy="1168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spcBef>
                <a:spcPts val="215"/>
              </a:spcBef>
            </a:pPr>
            <a:r>
              <a:rPr lang="en-US" altLang="zh-CN" sz="1400" dirty="0">
                <a:solidFill>
                  <a:schemeClr val="bg1"/>
                </a:solidFill>
                <a:latin typeface="Agency FB" pitchFamily="34" charset="0"/>
                <a:ea typeface="宋体" panose="02010600030101010101" pitchFamily="2" charset="-122"/>
              </a:rPr>
              <a:t>Warren Smith</a:t>
            </a:r>
            <a:r>
              <a:rPr lang="zh-CN" altLang="en-US" sz="1400" dirty="0">
                <a:solidFill>
                  <a:schemeClr val="bg1"/>
                </a:solidFill>
                <a:latin typeface="Agency FB" pitchFamily="34" charset="0"/>
                <a:ea typeface="宋体" panose="02010600030101010101" pitchFamily="2" charset="-122"/>
              </a:rPr>
              <a:t>等提出利用遗传算法和贪心算法来选择有效的历史任务，然后根据属性定义类别，得到相似度，再利用均值和</a:t>
            </a:r>
            <a:r>
              <a:rPr lang="en-US" altLang="zh-CN" sz="1400" dirty="0">
                <a:solidFill>
                  <a:schemeClr val="bg1"/>
                </a:solidFill>
                <a:latin typeface="Agency FB" pitchFamily="34" charset="0"/>
                <a:ea typeface="宋体" panose="02010600030101010101" pitchFamily="2" charset="-122"/>
              </a:rPr>
              <a:t>LR</a:t>
            </a:r>
            <a:r>
              <a:rPr lang="zh-CN" altLang="en-US" sz="1400" dirty="0">
                <a:solidFill>
                  <a:schemeClr val="bg1"/>
                </a:solidFill>
                <a:latin typeface="Agency FB" pitchFamily="34" charset="0"/>
                <a:ea typeface="宋体" panose="02010600030101010101" pitchFamily="2" charset="-122"/>
              </a:rPr>
              <a:t>，得到预测值</a:t>
            </a:r>
            <a:endParaRPr lang="en-US" altLang="zh-CN" sz="1400" dirty="0">
              <a:solidFill>
                <a:schemeClr val="bg1"/>
              </a:solidFill>
              <a:latin typeface="Agency FB" pitchFamily="34" charset="0"/>
              <a:ea typeface="宋体" panose="02010600030101010101" pitchFamily="2" charset="-122"/>
            </a:endParaRPr>
          </a:p>
        </p:txBody>
      </p:sp>
      <p:sp>
        <p:nvSpPr>
          <p:cNvPr id="45072" name="Rectangle 55"/>
          <p:cNvSpPr/>
          <p:nvPr/>
        </p:nvSpPr>
        <p:spPr>
          <a:xfrm>
            <a:off x="457200" y="4451350"/>
            <a:ext cx="2517775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ms-MY" sz="1600" dirty="0">
                <a:solidFill>
                  <a:schemeClr val="bg1"/>
                </a:solidFill>
                <a:latin typeface="Agency FB" pitchFamily="34" charset="0"/>
                <a:ea typeface="宋体" panose="02010600030101010101" pitchFamily="2" charset="-122"/>
              </a:rPr>
              <a:t>1998</a:t>
            </a:r>
            <a:endParaRPr lang="en-US" altLang="ms-MY" sz="1600" dirty="0">
              <a:solidFill>
                <a:schemeClr val="bg1"/>
              </a:solidFill>
              <a:latin typeface="Agency FB" pitchFamily="34" charset="0"/>
              <a:ea typeface="宋体" panose="02010600030101010101" pitchFamily="2" charset="-122"/>
            </a:endParaRPr>
          </a:p>
          <a:p>
            <a:pPr algn="ctr"/>
            <a:endParaRPr lang="en-US" altLang="ms-MY" sz="1600" dirty="0">
              <a:solidFill>
                <a:schemeClr val="bg1"/>
              </a:solidFill>
              <a:latin typeface="Agency FB" pitchFamily="34" charset="0"/>
              <a:ea typeface="宋体" panose="02010600030101010101" pitchFamily="2" charset="-122"/>
            </a:endParaRPr>
          </a:p>
        </p:txBody>
      </p:sp>
      <p:sp>
        <p:nvSpPr>
          <p:cNvPr id="45073" name="文本框 24"/>
          <p:cNvSpPr txBox="1"/>
          <p:nvPr/>
        </p:nvSpPr>
        <p:spPr>
          <a:xfrm>
            <a:off x="2057400" y="304800"/>
            <a:ext cx="5029200" cy="36988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p>
            <a:pPr algn="ctr">
              <a:lnSpc>
                <a:spcPct val="9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Agency FB" pitchFamily="34" charset="0"/>
                <a:ea typeface="黑体" panose="02010609060101010101" pitchFamily="49" charset="-122"/>
              </a:rPr>
              <a:t>以往的研究方式</a:t>
            </a:r>
            <a:endParaRPr lang="zh-CN" altLang="en-US" sz="2400" dirty="0">
              <a:solidFill>
                <a:schemeClr val="accent2"/>
              </a:solidFill>
              <a:latin typeface="Agency FB" pitchFamily="34" charset="0"/>
              <a:ea typeface="黑体" panose="02010609060101010101" pitchFamily="49" charset="-122"/>
            </a:endParaRPr>
          </a:p>
        </p:txBody>
      </p:sp>
      <p:sp>
        <p:nvSpPr>
          <p:cNvPr id="26" name="Subtitle 4"/>
          <p:cNvSpPr txBox="1"/>
          <p:nvPr/>
        </p:nvSpPr>
        <p:spPr>
          <a:xfrm>
            <a:off x="2057400" y="650875"/>
            <a:ext cx="5029200" cy="3048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/>
          <a:p>
            <a:pPr marL="342900" indent="-342900" algn="ctr">
              <a:spcBef>
                <a:spcPct val="20000"/>
              </a:spcBef>
            </a:pPr>
            <a:endParaRPr lang="en-US" altLang="zh-CN" sz="1200" b="1" dirty="0">
              <a:solidFill>
                <a:srgbClr val="A6A6A6"/>
              </a:solidFill>
              <a:latin typeface="Agency FB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Shape 10943"/>
          <p:cNvSpPr/>
          <p:nvPr/>
        </p:nvSpPr>
        <p:spPr>
          <a:xfrm>
            <a:off x="1222375" y="1871663"/>
            <a:ext cx="2374900" cy="28575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t"/>
          <a:p>
            <a:pPr>
              <a:lnSpc>
                <a:spcPct val="70000"/>
              </a:lnSpc>
            </a:pP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Bebas Neue"/>
              </a:rPr>
              <a:t>直接方式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  <a:sym typeface="Bebas Neue"/>
            </a:endParaRPr>
          </a:p>
        </p:txBody>
      </p:sp>
      <p:sp>
        <p:nvSpPr>
          <p:cNvPr id="47106" name="Shape 10944"/>
          <p:cNvSpPr/>
          <p:nvPr/>
        </p:nvSpPr>
        <p:spPr>
          <a:xfrm>
            <a:off x="2057400" y="2389188"/>
            <a:ext cx="1766888" cy="1382712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t"/>
          <a:p>
            <a:pPr defTabSz="914400"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找到特征和预测值之间的关系，进行建模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defTabSz="914400">
              <a:lnSpc>
                <a:spcPct val="150000"/>
              </a:lnSpc>
            </a:pPr>
            <a:endParaRPr lang="zh-CN" altLang="zh-CN" sz="900" dirty="0">
              <a:solidFill>
                <a:srgbClr val="808080"/>
              </a:solidFill>
              <a:latin typeface="黑体" panose="02010609060101010101" pitchFamily="49" charset="-122"/>
              <a:ea typeface="黑体" panose="02010609060101010101" pitchFamily="49" charset="-122"/>
              <a:sym typeface="Roboto condensed"/>
            </a:endParaRPr>
          </a:p>
        </p:txBody>
      </p:sp>
      <p:sp>
        <p:nvSpPr>
          <p:cNvPr id="47107" name="Shape 10941"/>
          <p:cNvSpPr/>
          <p:nvPr/>
        </p:nvSpPr>
        <p:spPr>
          <a:xfrm>
            <a:off x="1266825" y="2389188"/>
            <a:ext cx="755650" cy="755650"/>
          </a:xfrm>
          <a:custGeom>
            <a:avLst/>
            <a:gdLst/>
            <a:ahLst/>
            <a:cxnLst>
              <a:cxn ang="0">
                <a:pos x="377825" y="377825"/>
              </a:cxn>
              <a:cxn ang="5400000">
                <a:pos x="377825" y="377825"/>
              </a:cxn>
              <a:cxn ang="10800000">
                <a:pos x="377825" y="377825"/>
              </a:cxn>
              <a:cxn ang="16200000">
                <a:pos x="377825" y="377825"/>
              </a:cxn>
            </a:cxnLst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3194C6"/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942" name="Shape 10942"/>
          <p:cNvSpPr/>
          <p:nvPr/>
        </p:nvSpPr>
        <p:spPr>
          <a:xfrm>
            <a:off x="1476375" y="2584450"/>
            <a:ext cx="341313" cy="339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7" h="21437" extrusionOk="0">
                <a:moveTo>
                  <a:pt x="19812" y="13283"/>
                </a:moveTo>
                <a:lnTo>
                  <a:pt x="15988" y="13630"/>
                </a:lnTo>
                <a:lnTo>
                  <a:pt x="11660" y="9301"/>
                </a:lnTo>
                <a:lnTo>
                  <a:pt x="21210" y="3526"/>
                </a:lnTo>
                <a:lnTo>
                  <a:pt x="19586" y="1902"/>
                </a:lnTo>
                <a:lnTo>
                  <a:pt x="7361" y="5002"/>
                </a:lnTo>
                <a:lnTo>
                  <a:pt x="2846" y="488"/>
                </a:lnTo>
                <a:cubicBezTo>
                  <a:pt x="2195" y="-163"/>
                  <a:pt x="1140" y="-163"/>
                  <a:pt x="488" y="488"/>
                </a:cubicBezTo>
                <a:cubicBezTo>
                  <a:pt x="-163" y="1140"/>
                  <a:pt x="-163" y="2195"/>
                  <a:pt x="488" y="2846"/>
                </a:cubicBezTo>
                <a:lnTo>
                  <a:pt x="5002" y="7360"/>
                </a:lnTo>
                <a:lnTo>
                  <a:pt x="1909" y="19578"/>
                </a:lnTo>
                <a:lnTo>
                  <a:pt x="3534" y="21203"/>
                </a:lnTo>
                <a:lnTo>
                  <a:pt x="9302" y="11659"/>
                </a:lnTo>
                <a:lnTo>
                  <a:pt x="13630" y="15988"/>
                </a:lnTo>
                <a:lnTo>
                  <a:pt x="13283" y="19812"/>
                </a:lnTo>
                <a:lnTo>
                  <a:pt x="14907" y="21437"/>
                </a:lnTo>
                <a:lnTo>
                  <a:pt x="17265" y="17265"/>
                </a:lnTo>
                <a:lnTo>
                  <a:pt x="21437" y="14907"/>
                </a:lnTo>
                <a:lnTo>
                  <a:pt x="19812" y="13283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90000" tIns="46800" rIns="90000" bIns="46800">
            <a:normAutofit fontScale="92500" lnSpcReduction="10000"/>
          </a:bodyPr>
          <a:lstStyle/>
          <a:p>
            <a:pPr lvl="0" fontAlgn="base"/>
            <a:endParaRPr sz="1800" strike="noStrike" noProof="1">
              <a:latin typeface="+mn-ea"/>
            </a:endParaRPr>
          </a:p>
        </p:txBody>
      </p:sp>
      <p:sp>
        <p:nvSpPr>
          <p:cNvPr id="10945" name="Shape 10945"/>
          <p:cNvSpPr/>
          <p:nvPr/>
        </p:nvSpPr>
        <p:spPr>
          <a:xfrm>
            <a:off x="1266825" y="2114550"/>
            <a:ext cx="2286000" cy="0"/>
          </a:xfrm>
          <a:prstGeom prst="line">
            <a:avLst/>
          </a:prstGeom>
          <a:ln>
            <a:solidFill>
              <a:srgbClr val="BFBFBF"/>
            </a:solidFill>
            <a:round/>
          </a:ln>
        </p:spPr>
        <p:txBody>
          <a:bodyPr lIns="90000" tIns="46800" rIns="90000" bIns="46800">
            <a:normAutofit fontScale="25000" lnSpcReduction="20000"/>
          </a:bodyPr>
          <a:lstStyle/>
          <a:p>
            <a:pPr lvl="0" fontAlgn="base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200" strike="noStrike" noProof="1">
              <a:latin typeface="+mn-ea"/>
            </a:endParaRPr>
          </a:p>
        </p:txBody>
      </p:sp>
      <p:sp>
        <p:nvSpPr>
          <p:cNvPr id="47110" name="Shape 10977"/>
          <p:cNvSpPr/>
          <p:nvPr/>
        </p:nvSpPr>
        <p:spPr>
          <a:xfrm>
            <a:off x="5626100" y="2389188"/>
            <a:ext cx="755650" cy="755650"/>
          </a:xfrm>
          <a:custGeom>
            <a:avLst/>
            <a:gdLst/>
            <a:ahLst/>
            <a:cxnLst>
              <a:cxn ang="0">
                <a:pos x="377825" y="377825"/>
              </a:cxn>
              <a:cxn ang="5400000">
                <a:pos x="377825" y="377825"/>
              </a:cxn>
              <a:cxn ang="10800000">
                <a:pos x="377825" y="377825"/>
              </a:cxn>
              <a:cxn ang="16200000">
                <a:pos x="377825" y="377825"/>
              </a:cxn>
            </a:cxnLst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3A5063"/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7111" name="Shape 10978"/>
          <p:cNvSpPr/>
          <p:nvPr/>
        </p:nvSpPr>
        <p:spPr>
          <a:xfrm>
            <a:off x="5537200" y="1871663"/>
            <a:ext cx="2374900" cy="287337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t"/>
          <a:p>
            <a:pPr>
              <a:lnSpc>
                <a:spcPct val="70000"/>
              </a:lnSpc>
            </a:pP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Bebas Neue"/>
              </a:rPr>
              <a:t>间接方式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  <a:sym typeface="Bebas Neue"/>
            </a:endParaRPr>
          </a:p>
        </p:txBody>
      </p:sp>
      <p:sp>
        <p:nvSpPr>
          <p:cNvPr id="47112" name="Shape 10979"/>
          <p:cNvSpPr/>
          <p:nvPr/>
        </p:nvSpPr>
        <p:spPr>
          <a:xfrm>
            <a:off x="6521450" y="2389188"/>
            <a:ext cx="1768475" cy="1382712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t"/>
          <a:p>
            <a:pPr defTabSz="914400"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先对用户等进行建模，然后根据建模后的结果，再针对特征等信息，找到预测模型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980" name="Shape 10980"/>
          <p:cNvSpPr/>
          <p:nvPr/>
        </p:nvSpPr>
        <p:spPr>
          <a:xfrm>
            <a:off x="5626100" y="2114550"/>
            <a:ext cx="2286000" cy="0"/>
          </a:xfrm>
          <a:prstGeom prst="line">
            <a:avLst/>
          </a:prstGeom>
          <a:ln>
            <a:solidFill>
              <a:srgbClr val="BFBFBF"/>
            </a:solidFill>
            <a:round/>
          </a:ln>
        </p:spPr>
        <p:txBody>
          <a:bodyPr lIns="90000" tIns="46800" rIns="90000" bIns="46800">
            <a:normAutofit fontScale="25000" lnSpcReduction="20000"/>
          </a:bodyPr>
          <a:lstStyle/>
          <a:p>
            <a:pPr lvl="0" fontAlgn="base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200" strike="noStrike" noProof="1">
              <a:latin typeface="+mn-ea"/>
            </a:endParaRPr>
          </a:p>
        </p:txBody>
      </p:sp>
      <p:grpSp>
        <p:nvGrpSpPr>
          <p:cNvPr id="47114" name="Group 11032"/>
          <p:cNvGrpSpPr/>
          <p:nvPr/>
        </p:nvGrpSpPr>
        <p:grpSpPr>
          <a:xfrm>
            <a:off x="5859463" y="2590800"/>
            <a:ext cx="293687" cy="339725"/>
            <a:chOff x="0" y="0"/>
            <a:chExt cx="294025" cy="339344"/>
          </a:xfrm>
        </p:grpSpPr>
        <p:sp>
          <p:nvSpPr>
            <p:cNvPr id="47115" name="Shape 11030"/>
            <p:cNvSpPr/>
            <p:nvPr/>
          </p:nvSpPr>
          <p:spPr>
            <a:xfrm>
              <a:off x="-1" y="146614"/>
              <a:ext cx="290093" cy="192731"/>
            </a:xfrm>
            <a:custGeom>
              <a:avLst/>
              <a:gdLst/>
              <a:ahLst/>
              <a:cxnLst>
                <a:cxn ang="0">
                  <a:pos x="145046" y="96365"/>
                </a:cxn>
                <a:cxn ang="5400000">
                  <a:pos x="145046" y="96365"/>
                </a:cxn>
                <a:cxn ang="10800000">
                  <a:pos x="145046" y="96365"/>
                </a:cxn>
                <a:cxn ang="16200000">
                  <a:pos x="145046" y="96365"/>
                </a:cxn>
              </a:cxnLst>
              <a:pathLst>
                <a:path w="21533" h="21508">
                  <a:moveTo>
                    <a:pt x="12618" y="15738"/>
                  </a:moveTo>
                  <a:cubicBezTo>
                    <a:pt x="11946" y="15738"/>
                    <a:pt x="11315" y="15383"/>
                    <a:pt x="10841" y="14739"/>
                  </a:cubicBezTo>
                  <a:lnTo>
                    <a:pt x="0" y="0"/>
                  </a:lnTo>
                  <a:lnTo>
                    <a:pt x="279" y="4267"/>
                  </a:lnTo>
                  <a:cubicBezTo>
                    <a:pt x="312" y="4784"/>
                    <a:pt x="561" y="5508"/>
                    <a:pt x="832" y="5876"/>
                  </a:cubicBezTo>
                  <a:lnTo>
                    <a:pt x="12127" y="21233"/>
                  </a:lnTo>
                  <a:cubicBezTo>
                    <a:pt x="12397" y="21600"/>
                    <a:pt x="12839" y="21600"/>
                    <a:pt x="13110" y="21233"/>
                  </a:cubicBezTo>
                  <a:lnTo>
                    <a:pt x="21330" y="10057"/>
                  </a:lnTo>
                  <a:cubicBezTo>
                    <a:pt x="21600" y="9689"/>
                    <a:pt x="21600" y="9088"/>
                    <a:pt x="21330" y="8721"/>
                  </a:cubicBezTo>
                  <a:lnTo>
                    <a:pt x="20076" y="7017"/>
                  </a:lnTo>
                  <a:lnTo>
                    <a:pt x="14395" y="14741"/>
                  </a:lnTo>
                  <a:cubicBezTo>
                    <a:pt x="13920" y="15385"/>
                    <a:pt x="13289" y="15738"/>
                    <a:pt x="12618" y="15738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7116" name="Shape 11031"/>
            <p:cNvSpPr/>
            <p:nvPr/>
          </p:nvSpPr>
          <p:spPr>
            <a:xfrm>
              <a:off x="1" y="0"/>
              <a:ext cx="294025" cy="266035"/>
            </a:xfrm>
            <a:custGeom>
              <a:avLst/>
              <a:gdLst/>
              <a:ahLst/>
              <a:cxnLst>
                <a:cxn ang="0">
                  <a:pos x="147012" y="133017"/>
                </a:cxn>
                <a:cxn ang="5400000">
                  <a:pos x="147012" y="133017"/>
                </a:cxn>
                <a:cxn ang="10800000">
                  <a:pos x="147012" y="133017"/>
                </a:cxn>
                <a:cxn ang="16200000">
                  <a:pos x="147012" y="133017"/>
                </a:cxn>
              </a:cxnLst>
              <a:pathLst>
                <a:path w="21503" h="21600">
                  <a:moveTo>
                    <a:pt x="10162" y="1105"/>
                  </a:moveTo>
                  <a:cubicBezTo>
                    <a:pt x="9896" y="837"/>
                    <a:pt x="9371" y="590"/>
                    <a:pt x="8995" y="556"/>
                  </a:cubicBezTo>
                  <a:lnTo>
                    <a:pt x="2969" y="4"/>
                  </a:lnTo>
                  <a:cubicBezTo>
                    <a:pt x="2940" y="2"/>
                    <a:pt x="2910" y="0"/>
                    <a:pt x="2879" y="0"/>
                  </a:cubicBezTo>
                  <a:cubicBezTo>
                    <a:pt x="2513" y="0"/>
                    <a:pt x="2048" y="182"/>
                    <a:pt x="1802" y="429"/>
                  </a:cubicBezTo>
                  <a:lnTo>
                    <a:pt x="427" y="1809"/>
                  </a:lnTo>
                  <a:cubicBezTo>
                    <a:pt x="161" y="2076"/>
                    <a:pt x="-30" y="2604"/>
                    <a:pt x="4" y="2980"/>
                  </a:cubicBezTo>
                  <a:lnTo>
                    <a:pt x="541" y="9044"/>
                  </a:lnTo>
                  <a:cubicBezTo>
                    <a:pt x="573" y="9421"/>
                    <a:pt x="819" y="9948"/>
                    <a:pt x="1086" y="10216"/>
                  </a:cubicBezTo>
                  <a:lnTo>
                    <a:pt x="12227" y="21399"/>
                  </a:lnTo>
                  <a:cubicBezTo>
                    <a:pt x="12360" y="21533"/>
                    <a:pt x="12535" y="21600"/>
                    <a:pt x="12712" y="21600"/>
                  </a:cubicBezTo>
                  <a:cubicBezTo>
                    <a:pt x="12887" y="21600"/>
                    <a:pt x="13063" y="21533"/>
                    <a:pt x="13196" y="21399"/>
                  </a:cubicBezTo>
                  <a:lnTo>
                    <a:pt x="21304" y="13261"/>
                  </a:lnTo>
                  <a:cubicBezTo>
                    <a:pt x="21570" y="12993"/>
                    <a:pt x="21570" y="12555"/>
                    <a:pt x="21304" y="12288"/>
                  </a:cubicBezTo>
                  <a:lnTo>
                    <a:pt x="10162" y="1105"/>
                  </a:lnTo>
                  <a:close/>
                  <a:moveTo>
                    <a:pt x="2561" y="2612"/>
                  </a:moveTo>
                  <a:cubicBezTo>
                    <a:pt x="2851" y="2321"/>
                    <a:pt x="3231" y="2175"/>
                    <a:pt x="3611" y="2175"/>
                  </a:cubicBezTo>
                  <a:cubicBezTo>
                    <a:pt x="3991" y="2175"/>
                    <a:pt x="4372" y="2321"/>
                    <a:pt x="4663" y="2613"/>
                  </a:cubicBezTo>
                  <a:cubicBezTo>
                    <a:pt x="5243" y="3196"/>
                    <a:pt x="5243" y="4140"/>
                    <a:pt x="4663" y="4722"/>
                  </a:cubicBezTo>
                  <a:cubicBezTo>
                    <a:pt x="4372" y="5014"/>
                    <a:pt x="3992" y="5160"/>
                    <a:pt x="3612" y="5160"/>
                  </a:cubicBezTo>
                  <a:cubicBezTo>
                    <a:pt x="3232" y="5160"/>
                    <a:pt x="2852" y="5014"/>
                    <a:pt x="2561" y="4722"/>
                  </a:cubicBezTo>
                  <a:cubicBezTo>
                    <a:pt x="1980" y="4139"/>
                    <a:pt x="1980" y="3195"/>
                    <a:pt x="2561" y="2612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1033" name="Shape 11033"/>
          <p:cNvSpPr/>
          <p:nvPr/>
        </p:nvSpPr>
        <p:spPr>
          <a:xfrm flipH="1">
            <a:off x="4572000" y="1471613"/>
            <a:ext cx="0" cy="4640263"/>
          </a:xfrm>
          <a:prstGeom prst="line">
            <a:avLst/>
          </a:prstGeom>
          <a:ln>
            <a:solidFill>
              <a:srgbClr val="D9D9D9"/>
            </a:solidFill>
            <a:round/>
          </a:ln>
        </p:spPr>
        <p:txBody>
          <a:bodyPr lIns="90000" tIns="46800" rIns="90000" bIns="46800">
            <a:normAutofit fontScale="25000" lnSpcReduction="20000"/>
          </a:bodyPr>
          <a:lstStyle/>
          <a:p>
            <a:pPr lvl="0" fontAlgn="base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200" strike="noStrike" noProof="1">
              <a:latin typeface="+mn-ea"/>
            </a:endParaRPr>
          </a:p>
        </p:txBody>
      </p:sp>
      <p:sp>
        <p:nvSpPr>
          <p:cNvPr id="47118" name="文本框 117"/>
          <p:cNvSpPr txBox="1"/>
          <p:nvPr/>
        </p:nvSpPr>
        <p:spPr>
          <a:xfrm>
            <a:off x="2057400" y="304800"/>
            <a:ext cx="5029200" cy="36988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p>
            <a:pPr algn="ctr">
              <a:lnSpc>
                <a:spcPct val="9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Agency FB" pitchFamily="34" charset="0"/>
                <a:ea typeface="黑体" panose="02010609060101010101" pitchFamily="49" charset="-122"/>
              </a:rPr>
              <a:t>两种方式</a:t>
            </a:r>
            <a:endParaRPr lang="zh-CN" altLang="en-US" sz="2400" dirty="0">
              <a:solidFill>
                <a:schemeClr val="accent2"/>
              </a:solidFill>
              <a:latin typeface="Agency FB" pitchFamily="34" charset="0"/>
              <a:ea typeface="黑体" panose="02010609060101010101" pitchFamily="49" charset="-122"/>
            </a:endParaRPr>
          </a:p>
        </p:txBody>
      </p:sp>
      <p:sp>
        <p:nvSpPr>
          <p:cNvPr id="119" name="Subtitle 4"/>
          <p:cNvSpPr txBox="1"/>
          <p:nvPr/>
        </p:nvSpPr>
        <p:spPr>
          <a:xfrm>
            <a:off x="2057400" y="650875"/>
            <a:ext cx="5029200" cy="3048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/>
          <a:p>
            <a:pPr marL="342900" indent="-342900" algn="ctr">
              <a:spcBef>
                <a:spcPct val="20000"/>
              </a:spcBef>
            </a:pPr>
            <a:endParaRPr lang="en-US" altLang="zh-CN" sz="1200" b="1" dirty="0">
              <a:solidFill>
                <a:srgbClr val="A6A6A6"/>
              </a:solidFill>
              <a:latin typeface="Agency FB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Box 5"/>
          <p:cNvSpPr txBox="1"/>
          <p:nvPr/>
        </p:nvSpPr>
        <p:spPr>
          <a:xfrm>
            <a:off x="3979863" y="2628900"/>
            <a:ext cx="782637" cy="7715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4</a:t>
            </a:r>
            <a:endParaRPr lang="en-US" altLang="zh-CN" sz="4400" b="1" dirty="0">
              <a:solidFill>
                <a:schemeClr val="bg1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sp>
        <p:nvSpPr>
          <p:cNvPr id="49154" name="标题 9"/>
          <p:cNvSpPr>
            <a:spLocks noGrp="1"/>
          </p:cNvSpPr>
          <p:nvPr>
            <p:ph type="title" hasCustomPrompt="1"/>
          </p:nvPr>
        </p:nvSpPr>
        <p:spPr>
          <a:xfrm>
            <a:off x="2670175" y="3462338"/>
            <a:ext cx="3402013" cy="881062"/>
          </a:xfrm>
        </p:spPr>
        <p:txBody>
          <a:bodyPr lIns="90000" tIns="46800" rIns="90000" bIns="46800" anchor="ctr"/>
          <a:p>
            <a:pPr defTabSz="914400">
              <a:buNone/>
            </a:pPr>
            <a:r>
              <a:rPr lang="zh-CN" altLang="en-US" kern="1200" dirty="0">
                <a:latin typeface="+mj-lt"/>
                <a:ea typeface="+mj-ea"/>
                <a:cs typeface="+mj-cs"/>
              </a:rPr>
              <a:t>研究方法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AutoShape 59"/>
          <p:cNvSpPr/>
          <p:nvPr/>
        </p:nvSpPr>
        <p:spPr bwMode="auto">
          <a:xfrm>
            <a:off x="685800" y="1927225"/>
            <a:ext cx="957263" cy="955675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normAutofit/>
          </a:bodyPr>
          <a:lstStyle/>
          <a:p>
            <a:pPr defTabSz="456565" fontAlgn="base"/>
            <a:endParaRPr lang="en-US" sz="3000" strike="noStrike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gency FB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82775" y="1905000"/>
            <a:ext cx="18288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/>
          <a:p>
            <a:pPr>
              <a:lnSpc>
                <a:spcPct val="80000"/>
              </a:lnSpc>
            </a:pPr>
            <a:r>
              <a:rPr lang="en-US" altLang="ms-MY" sz="4400" b="1" dirty="0">
                <a:solidFill>
                  <a:srgbClr val="808080"/>
                </a:solidFill>
                <a:latin typeface="Agency FB" pitchFamily="34" charset="0"/>
                <a:ea typeface="宋体" panose="02010600030101010101" pitchFamily="2" charset="-122"/>
              </a:rPr>
              <a:t>6</a:t>
            </a:r>
            <a:endParaRPr lang="en-US" altLang="ms-MY" sz="4400" b="1" dirty="0">
              <a:solidFill>
                <a:srgbClr val="808080"/>
              </a:solidFill>
              <a:latin typeface="Agency FB" pitchFamily="3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1600" dirty="0">
                <a:solidFill>
                  <a:srgbClr val="A6A6A6"/>
                </a:solidFill>
                <a:latin typeface="Agency FB" pitchFamily="34" charset="0"/>
                <a:ea typeface="宋体" panose="02010600030101010101" pitchFamily="2" charset="-122"/>
              </a:rPr>
              <a:t>大关键特征</a:t>
            </a:r>
            <a:endParaRPr lang="ms-MY" altLang="zh-CN" sz="1600" dirty="0">
              <a:solidFill>
                <a:srgbClr val="A6A6A6"/>
              </a:solidFill>
              <a:latin typeface="Agency FB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3575" y="3200400"/>
            <a:ext cx="2819400" cy="24606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/>
          <a:p>
            <a:endParaRPr lang="ms-MY" altLang="zh-CN" sz="1400" dirty="0">
              <a:solidFill>
                <a:srgbClr val="A6A6A6"/>
              </a:solidFill>
              <a:latin typeface="Agency FB" pitchFamily="34" charset="0"/>
              <a:ea typeface="宋体" panose="02010600030101010101" pitchFamily="2" charset="-122"/>
            </a:endParaRPr>
          </a:p>
        </p:txBody>
      </p:sp>
      <p:sp>
        <p:nvSpPr>
          <p:cNvPr id="51204" name="Rectangle 6"/>
          <p:cNvSpPr/>
          <p:nvPr/>
        </p:nvSpPr>
        <p:spPr>
          <a:xfrm>
            <a:off x="3733800" y="1905000"/>
            <a:ext cx="5334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ms-MY" altLang="zh-CN" dirty="0">
                <a:solidFill>
                  <a:srgbClr val="808080"/>
                </a:solidFill>
                <a:latin typeface="Agency FB" pitchFamily="34" charset="0"/>
                <a:ea typeface="宋体" panose="02010600030101010101" pitchFamily="2" charset="-122"/>
              </a:rPr>
              <a:t>01</a:t>
            </a:r>
            <a:endParaRPr lang="ms-MY" altLang="zh-CN" dirty="0">
              <a:solidFill>
                <a:srgbClr val="808080"/>
              </a:solidFill>
              <a:latin typeface="Agency FB" pitchFamily="34" charset="0"/>
              <a:ea typeface="宋体" panose="02010600030101010101" pitchFamily="2" charset="-122"/>
            </a:endParaRPr>
          </a:p>
        </p:txBody>
      </p:sp>
      <p:sp>
        <p:nvSpPr>
          <p:cNvPr id="51205" name="Rectangle 7"/>
          <p:cNvSpPr/>
          <p:nvPr/>
        </p:nvSpPr>
        <p:spPr>
          <a:xfrm>
            <a:off x="4191000" y="1981200"/>
            <a:ext cx="1905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dirty="0">
                <a:latin typeface="Agency FB" pitchFamily="34" charset="0"/>
                <a:ea typeface="宋体" panose="02010600030101010101" pitchFamily="2" charset="-122"/>
              </a:rPr>
              <a:t>任务名</a:t>
            </a:r>
            <a:endParaRPr lang="zh-CN" altLang="zh-CN" sz="1100" dirty="0">
              <a:latin typeface="Agency FB" pitchFamily="34" charset="0"/>
              <a:ea typeface="宋体" panose="02010600030101010101" pitchFamily="2" charset="-122"/>
            </a:endParaRPr>
          </a:p>
        </p:txBody>
      </p:sp>
      <p:sp>
        <p:nvSpPr>
          <p:cNvPr id="51206" name="Rectangle 8"/>
          <p:cNvSpPr/>
          <p:nvPr/>
        </p:nvSpPr>
        <p:spPr>
          <a:xfrm>
            <a:off x="3733800" y="3440113"/>
            <a:ext cx="5334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ms-MY" altLang="zh-CN" dirty="0">
                <a:solidFill>
                  <a:srgbClr val="808080"/>
                </a:solidFill>
                <a:latin typeface="Agency FB" pitchFamily="34" charset="0"/>
                <a:ea typeface="宋体" panose="02010600030101010101" pitchFamily="2" charset="-122"/>
              </a:rPr>
              <a:t>02</a:t>
            </a:r>
            <a:endParaRPr lang="ms-MY" altLang="zh-CN" dirty="0">
              <a:solidFill>
                <a:srgbClr val="808080"/>
              </a:solidFill>
              <a:latin typeface="Agency FB" pitchFamily="34" charset="0"/>
              <a:ea typeface="宋体" panose="02010600030101010101" pitchFamily="2" charset="-122"/>
            </a:endParaRPr>
          </a:p>
        </p:txBody>
      </p:sp>
      <p:sp>
        <p:nvSpPr>
          <p:cNvPr id="51207" name="Rectangle 9"/>
          <p:cNvSpPr/>
          <p:nvPr/>
        </p:nvSpPr>
        <p:spPr>
          <a:xfrm>
            <a:off x="4191000" y="3516313"/>
            <a:ext cx="1905000" cy="5365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dirty="0">
                <a:latin typeface="Agency FB" pitchFamily="34" charset="0"/>
                <a:ea typeface="宋体" panose="02010600030101010101" pitchFamily="2" charset="-122"/>
              </a:rPr>
              <a:t>用户名</a:t>
            </a:r>
            <a:endParaRPr lang="zh-CN" altLang="en-US" dirty="0">
              <a:latin typeface="Agency FB" pitchFamily="34" charset="0"/>
              <a:ea typeface="宋体" panose="02010600030101010101" pitchFamily="2" charset="-122"/>
            </a:endParaRPr>
          </a:p>
          <a:p>
            <a:endParaRPr lang="ms-MY" altLang="zh-CN" sz="1100" dirty="0">
              <a:solidFill>
                <a:srgbClr val="A6A6A6"/>
              </a:solidFill>
              <a:latin typeface="Agency FB" pitchFamily="34" charset="0"/>
              <a:ea typeface="宋体" panose="02010600030101010101" pitchFamily="2" charset="-122"/>
            </a:endParaRPr>
          </a:p>
        </p:txBody>
      </p:sp>
      <p:sp>
        <p:nvSpPr>
          <p:cNvPr id="51208" name="Rectangle 11"/>
          <p:cNvSpPr/>
          <p:nvPr/>
        </p:nvSpPr>
        <p:spPr>
          <a:xfrm>
            <a:off x="6324600" y="3440113"/>
            <a:ext cx="5334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ms-MY" altLang="zh-CN" dirty="0">
                <a:solidFill>
                  <a:srgbClr val="808080"/>
                </a:solidFill>
                <a:latin typeface="Agency FB" pitchFamily="34" charset="0"/>
                <a:ea typeface="宋体" panose="02010600030101010101" pitchFamily="2" charset="-122"/>
              </a:rPr>
              <a:t>05</a:t>
            </a:r>
            <a:endParaRPr lang="ms-MY" altLang="zh-CN" dirty="0">
              <a:solidFill>
                <a:srgbClr val="808080"/>
              </a:solidFill>
              <a:latin typeface="Agency FB" pitchFamily="34" charset="0"/>
              <a:ea typeface="宋体" panose="02010600030101010101" pitchFamily="2" charset="-122"/>
            </a:endParaRPr>
          </a:p>
        </p:txBody>
      </p:sp>
      <p:sp>
        <p:nvSpPr>
          <p:cNvPr id="51209" name="Rectangle 12"/>
          <p:cNvSpPr/>
          <p:nvPr/>
        </p:nvSpPr>
        <p:spPr>
          <a:xfrm>
            <a:off x="6753225" y="5051425"/>
            <a:ext cx="1905000" cy="8143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ms-MY" dirty="0">
                <a:latin typeface="Agency FB" pitchFamily="34" charset="0"/>
                <a:ea typeface="宋体" panose="02010600030101010101" pitchFamily="2" charset="-122"/>
              </a:rPr>
              <a:t>任务所需要的资源</a:t>
            </a:r>
            <a:endParaRPr lang="zh-CN" altLang="ms-MY" dirty="0">
              <a:latin typeface="Agency FB" pitchFamily="34" charset="0"/>
              <a:ea typeface="宋体" panose="02010600030101010101" pitchFamily="2" charset="-122"/>
            </a:endParaRPr>
          </a:p>
          <a:p>
            <a:r>
              <a:rPr lang="zh-CN" altLang="ms-MY" sz="1100" dirty="0">
                <a:latin typeface="Agency FB" pitchFamily="34" charset="0"/>
                <a:ea typeface="宋体" panose="02010600030101010101" pitchFamily="2" charset="-122"/>
              </a:rPr>
              <a:t>队列，</a:t>
            </a:r>
            <a:r>
              <a:rPr lang="en-US" altLang="zh-CN" sz="1100" dirty="0">
                <a:latin typeface="Agency FB" pitchFamily="34" charset="0"/>
                <a:ea typeface="宋体" panose="02010600030101010101" pitchFamily="2" charset="-122"/>
              </a:rPr>
              <a:t>CPU</a:t>
            </a:r>
            <a:r>
              <a:rPr lang="zh-CN" altLang="en-US" sz="1100" dirty="0">
                <a:latin typeface="Agency FB" pitchFamily="34" charset="0"/>
                <a:ea typeface="宋体" panose="02010600030101010101" pitchFamily="2" charset="-122"/>
              </a:rPr>
              <a:t>数量，工作目录</a:t>
            </a:r>
            <a:endParaRPr lang="zh-CN" altLang="en-US" sz="1100" dirty="0">
              <a:latin typeface="Agency FB" pitchFamily="34" charset="0"/>
              <a:ea typeface="宋体" panose="02010600030101010101" pitchFamily="2" charset="-122"/>
            </a:endParaRPr>
          </a:p>
        </p:txBody>
      </p:sp>
      <p:sp>
        <p:nvSpPr>
          <p:cNvPr id="51210" name="Rectangle 10"/>
          <p:cNvSpPr/>
          <p:nvPr/>
        </p:nvSpPr>
        <p:spPr>
          <a:xfrm>
            <a:off x="6781800" y="1981200"/>
            <a:ext cx="1905000" cy="5365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ms-MY" dirty="0">
                <a:latin typeface="Agency FB" pitchFamily="34" charset="0"/>
                <a:ea typeface="宋体" panose="02010600030101010101" pitchFamily="2" charset="-122"/>
              </a:rPr>
              <a:t>开始时间</a:t>
            </a:r>
            <a:endParaRPr lang="zh-CN" altLang="ms-MY" dirty="0">
              <a:latin typeface="Agency FB" pitchFamily="34" charset="0"/>
              <a:ea typeface="宋体" panose="02010600030101010101" pitchFamily="2" charset="-122"/>
            </a:endParaRPr>
          </a:p>
          <a:p>
            <a:endParaRPr lang="zh-CN" altLang="ms-MY" sz="1100" dirty="0">
              <a:latin typeface="Agency FB" pitchFamily="34" charset="0"/>
              <a:ea typeface="宋体" panose="02010600030101010101" pitchFamily="2" charset="-122"/>
            </a:endParaRPr>
          </a:p>
        </p:txBody>
      </p:sp>
      <p:sp>
        <p:nvSpPr>
          <p:cNvPr id="51211" name="Rectangle 13"/>
          <p:cNvSpPr/>
          <p:nvPr/>
        </p:nvSpPr>
        <p:spPr>
          <a:xfrm>
            <a:off x="6324600" y="1905000"/>
            <a:ext cx="5334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ms-MY" altLang="zh-CN" dirty="0">
                <a:solidFill>
                  <a:srgbClr val="808080"/>
                </a:solidFill>
                <a:latin typeface="Agency FB" pitchFamily="34" charset="0"/>
                <a:ea typeface="宋体" panose="02010600030101010101" pitchFamily="2" charset="-122"/>
              </a:rPr>
              <a:t>04</a:t>
            </a:r>
            <a:endParaRPr lang="ms-MY" altLang="zh-CN" dirty="0">
              <a:solidFill>
                <a:srgbClr val="808080"/>
              </a:solidFill>
              <a:latin typeface="Agency FB" pitchFamily="34" charset="0"/>
              <a:ea typeface="宋体" panose="02010600030101010101" pitchFamily="2" charset="-122"/>
            </a:endParaRPr>
          </a:p>
        </p:txBody>
      </p:sp>
      <p:sp>
        <p:nvSpPr>
          <p:cNvPr id="51212" name="Rectangle 14"/>
          <p:cNvSpPr/>
          <p:nvPr/>
        </p:nvSpPr>
        <p:spPr>
          <a:xfrm>
            <a:off x="3733800" y="4975225"/>
            <a:ext cx="5334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ms-MY" altLang="zh-CN" dirty="0">
                <a:solidFill>
                  <a:srgbClr val="808080"/>
                </a:solidFill>
                <a:latin typeface="Agency FB" pitchFamily="34" charset="0"/>
                <a:ea typeface="宋体" panose="02010600030101010101" pitchFamily="2" charset="-122"/>
              </a:rPr>
              <a:t>03</a:t>
            </a:r>
            <a:endParaRPr lang="ms-MY" altLang="zh-CN" dirty="0">
              <a:solidFill>
                <a:srgbClr val="808080"/>
              </a:solidFill>
              <a:latin typeface="Agency FB" pitchFamily="34" charset="0"/>
              <a:ea typeface="宋体" panose="02010600030101010101" pitchFamily="2" charset="-122"/>
            </a:endParaRPr>
          </a:p>
        </p:txBody>
      </p:sp>
      <p:sp>
        <p:nvSpPr>
          <p:cNvPr id="51213" name="Rectangle 15"/>
          <p:cNvSpPr/>
          <p:nvPr/>
        </p:nvSpPr>
        <p:spPr>
          <a:xfrm>
            <a:off x="4191000" y="5051425"/>
            <a:ext cx="1905000" cy="5372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dirty="0">
                <a:latin typeface="Agency FB" pitchFamily="34" charset="0"/>
                <a:ea typeface="宋体" panose="02010600030101010101" pitchFamily="2" charset="-122"/>
              </a:rPr>
              <a:t>组名</a:t>
            </a:r>
            <a:endParaRPr lang="zh-CN" altLang="en-US" dirty="0">
              <a:latin typeface="Agency FB" pitchFamily="34" charset="0"/>
              <a:ea typeface="宋体" panose="02010600030101010101" pitchFamily="2" charset="-122"/>
            </a:endParaRPr>
          </a:p>
          <a:p>
            <a:endParaRPr lang="ms-MY" altLang="zh-CN" sz="1100" dirty="0">
              <a:solidFill>
                <a:srgbClr val="A6A6A6"/>
              </a:solidFill>
              <a:latin typeface="Agency FB" pitchFamily="34" charset="0"/>
              <a:ea typeface="宋体" panose="02010600030101010101" pitchFamily="2" charset="-122"/>
            </a:endParaRPr>
          </a:p>
        </p:txBody>
      </p:sp>
      <p:sp>
        <p:nvSpPr>
          <p:cNvPr id="51214" name="文本框 25"/>
          <p:cNvSpPr txBox="1"/>
          <p:nvPr/>
        </p:nvSpPr>
        <p:spPr>
          <a:xfrm>
            <a:off x="2057400" y="304800"/>
            <a:ext cx="5029200" cy="36988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p>
            <a:pPr algn="ctr">
              <a:lnSpc>
                <a:spcPct val="9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Agency FB" pitchFamily="34" charset="0"/>
                <a:ea typeface="黑体" panose="02010609060101010101" pitchFamily="49" charset="-122"/>
              </a:rPr>
              <a:t>任务内在特征</a:t>
            </a:r>
            <a:endParaRPr lang="zh-CN" altLang="en-US" sz="2400" dirty="0">
              <a:solidFill>
                <a:schemeClr val="accent2"/>
              </a:solidFill>
              <a:latin typeface="Agency FB" pitchFamily="34" charset="0"/>
              <a:ea typeface="黑体" panose="02010609060101010101" pitchFamily="49" charset="-122"/>
            </a:endParaRPr>
          </a:p>
        </p:txBody>
      </p:sp>
      <p:sp>
        <p:nvSpPr>
          <p:cNvPr id="27" name="Subtitle 4"/>
          <p:cNvSpPr txBox="1"/>
          <p:nvPr/>
        </p:nvSpPr>
        <p:spPr>
          <a:xfrm>
            <a:off x="2057400" y="650875"/>
            <a:ext cx="5029200" cy="3048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/>
          <a:p>
            <a:pPr marL="342900" indent="-342900" algn="ctr">
              <a:spcBef>
                <a:spcPct val="20000"/>
              </a:spcBef>
            </a:pPr>
            <a:endParaRPr lang="en-US" altLang="zh-CN" sz="1200" b="1" dirty="0">
              <a:solidFill>
                <a:srgbClr val="A6A6A6"/>
              </a:solidFill>
              <a:latin typeface="Agency FB" pitchFamily="34" charset="0"/>
              <a:ea typeface="宋体" panose="02010600030101010101" pitchFamily="2" charset="-122"/>
            </a:endParaRPr>
          </a:p>
        </p:txBody>
      </p:sp>
      <p:sp>
        <p:nvSpPr>
          <p:cNvPr id="51216" name="Rectangle 12"/>
          <p:cNvSpPr/>
          <p:nvPr/>
        </p:nvSpPr>
        <p:spPr>
          <a:xfrm>
            <a:off x="6781800" y="3516313"/>
            <a:ext cx="1905000" cy="5372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ms-MY" dirty="0">
                <a:latin typeface="Agency FB" pitchFamily="34" charset="0"/>
                <a:ea typeface="宋体" panose="02010600030101010101" pitchFamily="2" charset="-122"/>
              </a:rPr>
              <a:t>执行时间</a:t>
            </a:r>
            <a:endParaRPr lang="zh-CN" altLang="ms-MY" dirty="0">
              <a:latin typeface="Agency FB" pitchFamily="34" charset="0"/>
              <a:ea typeface="宋体" panose="02010600030101010101" pitchFamily="2" charset="-122"/>
            </a:endParaRPr>
          </a:p>
          <a:p>
            <a:endParaRPr lang="zh-CN" altLang="ms-MY" sz="1100" dirty="0">
              <a:latin typeface="Agency FB" pitchFamily="34" charset="0"/>
              <a:ea typeface="宋体" panose="02010600030101010101" pitchFamily="2" charset="-122"/>
            </a:endParaRPr>
          </a:p>
        </p:txBody>
      </p:sp>
      <p:sp>
        <p:nvSpPr>
          <p:cNvPr id="51217" name="文本框 16"/>
          <p:cNvSpPr txBox="1"/>
          <p:nvPr/>
        </p:nvSpPr>
        <p:spPr>
          <a:xfrm>
            <a:off x="6324600" y="4975225"/>
            <a:ext cx="4286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ms-MY" altLang="zh-CN" dirty="0">
                <a:solidFill>
                  <a:srgbClr val="808080"/>
                </a:solidFill>
                <a:latin typeface="Agency FB" pitchFamily="34" charset="0"/>
                <a:ea typeface="宋体" panose="02010600030101010101" pitchFamily="2" charset="-122"/>
              </a:rPr>
              <a:t>0</a:t>
            </a:r>
            <a:r>
              <a:rPr lang="en-US" altLang="ms-MY" dirty="0">
                <a:solidFill>
                  <a:srgbClr val="808080"/>
                </a:solidFill>
                <a:latin typeface="Agency FB" pitchFamily="34" charset="0"/>
                <a:ea typeface="宋体" panose="02010600030101010101" pitchFamily="2" charset="-122"/>
              </a:rPr>
              <a:t>6</a:t>
            </a:r>
            <a:endParaRPr lang="en-US" altLang="ms-MY" dirty="0">
              <a:solidFill>
                <a:srgbClr val="808080"/>
              </a:solidFill>
              <a:latin typeface="Agency FB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  <p:bldP spid="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9"/>
          <p:cNvSpPr/>
          <p:nvPr/>
        </p:nvSpPr>
        <p:spPr bwMode="auto">
          <a:xfrm>
            <a:off x="685800" y="1926604"/>
            <a:ext cx="957942" cy="956310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normAutofit/>
          </a:bodyPr>
          <a:lstStyle/>
          <a:p>
            <a:pPr defTabSz="456565"/>
            <a:endParaRPr lang="en-US" sz="3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gency FB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83228" y="1905000"/>
            <a:ext cx="1828800" cy="1015663"/>
          </a:xfrm>
          <a:prstGeom prst="rect">
            <a:avLst/>
          </a:prstGeom>
        </p:spPr>
        <p:txBody>
          <a:bodyPr wrap="square" lIns="90000" tIns="46800" rIns="90000" bIns="46800">
            <a:normAutofit fontScale="90000" lnSpcReduction="20000"/>
          </a:bodyPr>
          <a:lstStyle/>
          <a:p>
            <a:r>
              <a:rPr lang="ms-MY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itchFamily="34" charset="0"/>
              </a:rPr>
              <a:t>5</a:t>
            </a:r>
            <a:endParaRPr lang="ms-MY" sz="4400" b="1" dirty="0">
              <a:solidFill>
                <a:schemeClr val="tx1">
                  <a:lumMod val="50000"/>
                  <a:lumOff val="50000"/>
                </a:schemeClr>
              </a:solidFill>
              <a:latin typeface="Agency FB" pitchFamily="34" charset="0"/>
            </a:endParaRPr>
          </a:p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大关联特征</a:t>
            </a:r>
            <a:endParaRPr lang="ms-MY" sz="1600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4028" y="3200399"/>
            <a:ext cx="2819400" cy="2460005"/>
          </a:xfrm>
          <a:prstGeom prst="rect">
            <a:avLst/>
          </a:prstGeom>
        </p:spPr>
        <p:txBody>
          <a:bodyPr wrap="square" lIns="90000" tIns="46800" rIns="90000" bIns="46800">
            <a:noAutofit/>
          </a:bodyPr>
          <a:lstStyle/>
          <a:p>
            <a:endParaRPr lang="ms-MY" altLang="zh-CN" sz="1400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3800" y="1905000"/>
            <a:ext cx="5334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itchFamily="34" charset="0"/>
              </a:rPr>
              <a:t>01</a:t>
            </a:r>
            <a:endParaRPr lang="ms-MY" sz="1800" dirty="0">
              <a:solidFill>
                <a:schemeClr val="tx1">
                  <a:lumMod val="50000"/>
                  <a:lumOff val="50000"/>
                </a:schemeClr>
              </a:solidFill>
              <a:latin typeface="Agency FB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1000" y="1981200"/>
            <a:ext cx="1905000" cy="537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itchFamily="34" charset="0"/>
              </a:rPr>
              <a:t>任务的长短</a:t>
            </a:r>
            <a:endParaRPr lang="ms-MY" sz="1800" dirty="0">
              <a:solidFill>
                <a:schemeClr val="tx1">
                  <a:lumMod val="50000"/>
                  <a:lumOff val="50000"/>
                </a:schemeClr>
              </a:solidFill>
              <a:latin typeface="Agency FB" pitchFamily="34" charset="0"/>
            </a:endParaRPr>
          </a:p>
          <a:p>
            <a:endParaRPr lang="ms-MY" sz="1100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33800" y="3439802"/>
            <a:ext cx="5334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itchFamily="34" charset="0"/>
              </a:rPr>
              <a:t>02</a:t>
            </a:r>
            <a:endParaRPr lang="ms-MY" sz="1800" dirty="0">
              <a:solidFill>
                <a:schemeClr val="tx1">
                  <a:lumMod val="50000"/>
                  <a:lumOff val="50000"/>
                </a:schemeClr>
              </a:solidFill>
              <a:latin typeface="Agency FB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91000" y="3516002"/>
            <a:ext cx="1905000" cy="537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ms-MY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itchFamily="34" charset="0"/>
              </a:rPr>
              <a:t>工作日和周末</a:t>
            </a:r>
            <a:endParaRPr lang="zh-CN" altLang="ms-MY" sz="1800" dirty="0">
              <a:solidFill>
                <a:schemeClr val="tx1">
                  <a:lumMod val="50000"/>
                  <a:lumOff val="50000"/>
                </a:schemeClr>
              </a:solidFill>
              <a:latin typeface="Agency FB" pitchFamily="34" charset="0"/>
            </a:endParaRPr>
          </a:p>
          <a:p>
            <a:endParaRPr lang="ms-MY" sz="1100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24600" y="3439803"/>
            <a:ext cx="5334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itchFamily="34" charset="0"/>
              </a:rPr>
              <a:t>05</a:t>
            </a:r>
            <a:endParaRPr lang="ms-MY" sz="1800" dirty="0">
              <a:solidFill>
                <a:schemeClr val="tx1">
                  <a:lumMod val="50000"/>
                  <a:lumOff val="50000"/>
                </a:schemeClr>
              </a:solidFill>
              <a:latin typeface="Agency FB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81800" y="3516003"/>
            <a:ext cx="19050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ms-MY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itchFamily="34" charset="0"/>
              </a:rPr>
              <a:t>运行的程序</a:t>
            </a:r>
            <a:endParaRPr lang="ms-MY" sz="1100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1800" y="1981200"/>
            <a:ext cx="1905000" cy="537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ms-MY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itchFamily="34" charset="0"/>
              </a:rPr>
              <a:t>早中晚</a:t>
            </a:r>
            <a:endParaRPr lang="zh-CN" altLang="ms-MY" sz="1800" dirty="0">
              <a:solidFill>
                <a:schemeClr val="tx1">
                  <a:lumMod val="50000"/>
                  <a:lumOff val="50000"/>
                </a:schemeClr>
              </a:solidFill>
              <a:latin typeface="Agency FB" pitchFamily="34" charset="0"/>
            </a:endParaRPr>
          </a:p>
          <a:p>
            <a:endParaRPr lang="ms-MY" sz="1100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24600" y="1905000"/>
            <a:ext cx="5334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itchFamily="34" charset="0"/>
              </a:rPr>
              <a:t>04</a:t>
            </a:r>
            <a:endParaRPr lang="ms-MY" sz="1800" dirty="0">
              <a:solidFill>
                <a:schemeClr val="tx1">
                  <a:lumMod val="50000"/>
                  <a:lumOff val="50000"/>
                </a:schemeClr>
              </a:solidFill>
              <a:latin typeface="Agency FB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33800" y="4974604"/>
            <a:ext cx="5334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itchFamily="34" charset="0"/>
              </a:rPr>
              <a:t>03</a:t>
            </a:r>
            <a:endParaRPr lang="ms-MY" sz="1800" dirty="0">
              <a:solidFill>
                <a:schemeClr val="tx1">
                  <a:lumMod val="50000"/>
                  <a:lumOff val="50000"/>
                </a:schemeClr>
              </a:solidFill>
              <a:latin typeface="Agency FB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91000" y="5050804"/>
            <a:ext cx="1905000" cy="537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ms-MY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itchFamily="34" charset="0"/>
              </a:rPr>
              <a:t>新用户到来时间</a:t>
            </a:r>
            <a:endParaRPr lang="zh-CN" altLang="ms-MY" sz="1800" dirty="0">
              <a:solidFill>
                <a:schemeClr val="tx1">
                  <a:lumMod val="50000"/>
                  <a:lumOff val="50000"/>
                </a:schemeClr>
              </a:solidFill>
              <a:latin typeface="Agency FB" pitchFamily="34" charset="0"/>
            </a:endParaRPr>
          </a:p>
          <a:p>
            <a:endParaRPr lang="ms-MY" sz="1100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057400" y="304800"/>
            <a:ext cx="5029200" cy="369888"/>
          </a:xfrm>
          <a:prstGeom prst="rect">
            <a:avLst/>
          </a:prstGeom>
        </p:spPr>
        <p:txBody>
          <a:bodyPr vert="horz" lIns="90000" tIns="46800" rIns="90000" bIns="46800" rtlCol="0" anchor="ctr">
            <a:noAutofit/>
          </a:bodyPr>
          <a:lstStyle>
            <a:lvl1pPr defTabSz="913765"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chemeClr val="accent2"/>
                </a:solidFill>
                <a:latin typeface="Agency FB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 dirty="0"/>
              <a:t>关联特征</a:t>
            </a:r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Shape 8753"/>
          <p:cNvSpPr/>
          <p:nvPr/>
        </p:nvSpPr>
        <p:spPr>
          <a:xfrm>
            <a:off x="1066800" y="1987550"/>
            <a:ext cx="1981200" cy="1073150"/>
          </a:xfrm>
          <a:prstGeom prst="chevron">
            <a:avLst>
              <a:gd name="adj" fmla="val 41683"/>
            </a:avLst>
          </a:prstGeom>
          <a:solidFill>
            <a:srgbClr val="3194C6"/>
          </a:solidFill>
          <a:ln w="12700">
            <a:noFill/>
          </a:ln>
        </p:spPr>
        <p:txBody>
          <a:bodyPr wrap="square" lIns="0" tIns="0" rIns="0" bIns="0" anchor="ctr"/>
          <a:p>
            <a:pPr algn="ctr"/>
            <a:endParaRPr lang="zh-CN" altLang="zh-CN"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sp>
        <p:nvSpPr>
          <p:cNvPr id="57346" name="Shape 8754"/>
          <p:cNvSpPr/>
          <p:nvPr/>
        </p:nvSpPr>
        <p:spPr>
          <a:xfrm>
            <a:off x="1744663" y="2505075"/>
            <a:ext cx="768350" cy="434975"/>
          </a:xfrm>
          <a:prstGeom prst="rect">
            <a:avLst/>
          </a:prstGeom>
          <a:noFill/>
          <a:ln w="12700">
            <a:noFill/>
          </a:ln>
        </p:spPr>
        <p:txBody>
          <a:bodyPr wrap="square" lIns="45719" tIns="45719" rIns="45719" bIns="45719" anchor="t">
            <a:spAutoFit/>
          </a:bodyPr>
          <a:p>
            <a:pPr algn="ctr">
              <a:lnSpc>
                <a:spcPct val="14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Roboto condensed"/>
              </a:rPr>
              <a:t>步骤</a:t>
            </a:r>
            <a:r>
              <a:rPr lang="zh-CN" altLang="zh-CN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Roboto condensed"/>
              </a:rPr>
              <a:t> 1</a:t>
            </a:r>
            <a:endParaRPr lang="zh-CN" altLang="zh-CN" sz="16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Roboto condensed"/>
            </a:endParaRPr>
          </a:p>
        </p:txBody>
      </p:sp>
      <p:sp>
        <p:nvSpPr>
          <p:cNvPr id="57347" name="Shape 8755"/>
          <p:cNvSpPr/>
          <p:nvPr/>
        </p:nvSpPr>
        <p:spPr>
          <a:xfrm>
            <a:off x="1976438" y="2255838"/>
            <a:ext cx="241300" cy="284162"/>
          </a:xfrm>
          <a:custGeom>
            <a:avLst/>
            <a:gdLst/>
            <a:ahLst/>
            <a:cxnLst>
              <a:cxn ang="0">
                <a:pos x="120439" y="142625"/>
              </a:cxn>
              <a:cxn ang="5400000">
                <a:pos x="120439" y="142625"/>
              </a:cxn>
              <a:cxn ang="10800000">
                <a:pos x="120439" y="142625"/>
              </a:cxn>
              <a:cxn ang="16200000">
                <a:pos x="120439" y="142625"/>
              </a:cxn>
            </a:cxnLst>
            <a:pathLst>
              <a:path w="21600" h="21600">
                <a:moveTo>
                  <a:pt x="21600" y="5683"/>
                </a:moveTo>
                <a:lnTo>
                  <a:pt x="21588" y="22"/>
                </a:lnTo>
                <a:lnTo>
                  <a:pt x="14901" y="16"/>
                </a:lnTo>
                <a:lnTo>
                  <a:pt x="17119" y="1893"/>
                </a:lnTo>
                <a:lnTo>
                  <a:pt x="10782" y="7254"/>
                </a:lnTo>
                <a:lnTo>
                  <a:pt x="4453" y="1900"/>
                </a:lnTo>
                <a:lnTo>
                  <a:pt x="6699" y="0"/>
                </a:lnTo>
                <a:lnTo>
                  <a:pt x="7" y="10"/>
                </a:lnTo>
                <a:lnTo>
                  <a:pt x="0" y="5667"/>
                </a:lnTo>
                <a:lnTo>
                  <a:pt x="2218" y="3790"/>
                </a:lnTo>
                <a:lnTo>
                  <a:pt x="9256" y="9743"/>
                </a:lnTo>
                <a:lnTo>
                  <a:pt x="9256" y="17580"/>
                </a:lnTo>
                <a:lnTo>
                  <a:pt x="6060" y="17580"/>
                </a:lnTo>
                <a:lnTo>
                  <a:pt x="10829" y="21600"/>
                </a:lnTo>
                <a:lnTo>
                  <a:pt x="15590" y="17580"/>
                </a:lnTo>
                <a:lnTo>
                  <a:pt x="12435" y="17580"/>
                </a:lnTo>
                <a:lnTo>
                  <a:pt x="12435" y="9641"/>
                </a:lnTo>
                <a:lnTo>
                  <a:pt x="19354" y="3783"/>
                </a:lnTo>
                <a:lnTo>
                  <a:pt x="21600" y="5683"/>
                </a:lnTo>
                <a:close/>
              </a:path>
            </a:pathLst>
          </a:custGeom>
          <a:solidFill>
            <a:srgbClr val="FFFFFF"/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7348" name="Shape 8756"/>
          <p:cNvSpPr/>
          <p:nvPr/>
        </p:nvSpPr>
        <p:spPr>
          <a:xfrm>
            <a:off x="912813" y="3913188"/>
            <a:ext cx="1644650" cy="1122680"/>
          </a:xfrm>
          <a:prstGeom prst="rect">
            <a:avLst/>
          </a:prstGeom>
          <a:noFill/>
          <a:ln w="12700">
            <a:noFill/>
          </a:ln>
        </p:spPr>
        <p:txBody>
          <a:bodyPr wrap="square" lIns="45719" tIns="45719" rIns="45719" bIns="45719" anchor="t">
            <a:spAutoFit/>
          </a:bodyPr>
          <a:p>
            <a:pPr algn="ctr">
              <a:lnSpc>
                <a:spcPct val="140000"/>
              </a:lnSpc>
            </a:pPr>
            <a:r>
              <a:rPr lang="zh-CN" altLang="zh-CN" sz="1600" dirty="0">
                <a:latin typeface="黑体" panose="02010609060101010101" pitchFamily="49" charset="-122"/>
                <a:ea typeface="黑体" panose="02010609060101010101" pitchFamily="49" charset="-122"/>
                <a:sym typeface="Roboto condensed"/>
              </a:rPr>
              <a:t>离散和连续变量的转换，数据清洗，特征选择</a:t>
            </a:r>
            <a:endParaRPr lang="zh-CN" altLang="zh-CN" sz="1600" dirty="0">
              <a:latin typeface="黑体" panose="02010609060101010101" pitchFamily="49" charset="-122"/>
              <a:ea typeface="黑体" panose="02010609060101010101" pitchFamily="49" charset="-122"/>
              <a:sym typeface="Roboto condensed"/>
            </a:endParaRPr>
          </a:p>
        </p:txBody>
      </p:sp>
      <p:sp>
        <p:nvSpPr>
          <p:cNvPr id="57349" name="Shape 8757"/>
          <p:cNvSpPr/>
          <p:nvPr/>
        </p:nvSpPr>
        <p:spPr>
          <a:xfrm>
            <a:off x="912813" y="3376613"/>
            <a:ext cx="1644650" cy="520700"/>
          </a:xfrm>
          <a:prstGeom prst="rect">
            <a:avLst/>
          </a:prstGeom>
          <a:noFill/>
          <a:ln w="12700">
            <a:noFill/>
          </a:ln>
        </p:spPr>
        <p:txBody>
          <a:bodyPr wrap="square" lIns="45719" tIns="45719" rIns="45719" bIns="45719" anchor="t">
            <a:spAutoFit/>
          </a:bodyPr>
          <a:p>
            <a:pPr algn="ctr">
              <a:lnSpc>
                <a:spcPct val="140000"/>
              </a:lnSpc>
            </a:pP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Roboto condensed"/>
              </a:rPr>
              <a:t>数据预处理</a:t>
            </a:r>
            <a:endParaRPr lang="zh-CN" altLang="zh-CN" sz="2000" b="1" dirty="0">
              <a:latin typeface="黑体" panose="02010609060101010101" pitchFamily="49" charset="-122"/>
              <a:ea typeface="黑体" panose="02010609060101010101" pitchFamily="49" charset="-122"/>
              <a:sym typeface="Roboto condensed"/>
            </a:endParaRPr>
          </a:p>
        </p:txBody>
      </p:sp>
      <p:sp>
        <p:nvSpPr>
          <p:cNvPr id="57350" name="Shape 8759"/>
          <p:cNvSpPr/>
          <p:nvPr/>
        </p:nvSpPr>
        <p:spPr>
          <a:xfrm>
            <a:off x="2687638" y="1987550"/>
            <a:ext cx="1981200" cy="1073150"/>
          </a:xfrm>
          <a:prstGeom prst="chevron">
            <a:avLst>
              <a:gd name="adj" fmla="val 41683"/>
            </a:avLst>
          </a:prstGeom>
          <a:solidFill>
            <a:srgbClr val="3A5063"/>
          </a:solidFill>
          <a:ln w="12700">
            <a:noFill/>
          </a:ln>
        </p:spPr>
        <p:txBody>
          <a:bodyPr wrap="square" lIns="0" tIns="0" rIns="0" bIns="0" anchor="ctr"/>
          <a:p>
            <a:pPr algn="ctr"/>
            <a:endParaRPr lang="zh-CN" altLang="zh-CN"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grpSp>
        <p:nvGrpSpPr>
          <p:cNvPr id="57351" name="Group 8763"/>
          <p:cNvGrpSpPr/>
          <p:nvPr/>
        </p:nvGrpSpPr>
        <p:grpSpPr>
          <a:xfrm>
            <a:off x="3633788" y="2255838"/>
            <a:ext cx="246062" cy="282575"/>
            <a:chOff x="0" y="0"/>
            <a:chExt cx="245104" cy="283138"/>
          </a:xfrm>
        </p:grpSpPr>
        <p:sp>
          <p:nvSpPr>
            <p:cNvPr id="57352" name="Shape 8760"/>
            <p:cNvSpPr/>
            <p:nvPr/>
          </p:nvSpPr>
          <p:spPr>
            <a:xfrm>
              <a:off x="-1" y="0"/>
              <a:ext cx="245106" cy="283139"/>
            </a:xfrm>
            <a:custGeom>
              <a:avLst/>
              <a:gdLst/>
              <a:ahLst/>
              <a:cxnLst>
                <a:cxn ang="0">
                  <a:pos x="122553" y="141569"/>
                </a:cxn>
                <a:cxn ang="5400000">
                  <a:pos x="122553" y="141569"/>
                </a:cxn>
                <a:cxn ang="10800000">
                  <a:pos x="122553" y="141569"/>
                </a:cxn>
                <a:cxn ang="16200000">
                  <a:pos x="122553" y="141569"/>
                </a:cxn>
              </a:cxnLst>
              <a:pathLst>
                <a:path w="21600" h="21600">
                  <a:moveTo>
                    <a:pt x="19055" y="2989"/>
                  </a:moveTo>
                  <a:lnTo>
                    <a:pt x="19055" y="1827"/>
                  </a:lnTo>
                  <a:cubicBezTo>
                    <a:pt x="19055" y="683"/>
                    <a:pt x="18218" y="0"/>
                    <a:pt x="16814" y="0"/>
                  </a:cubicBezTo>
                  <a:cubicBezTo>
                    <a:pt x="15411" y="0"/>
                    <a:pt x="14573" y="683"/>
                    <a:pt x="14573" y="1827"/>
                  </a:cubicBezTo>
                  <a:lnTo>
                    <a:pt x="14573" y="2989"/>
                  </a:lnTo>
                  <a:lnTo>
                    <a:pt x="13055" y="2989"/>
                  </a:lnTo>
                  <a:lnTo>
                    <a:pt x="13055" y="1827"/>
                  </a:lnTo>
                  <a:cubicBezTo>
                    <a:pt x="13055" y="683"/>
                    <a:pt x="12217" y="0"/>
                    <a:pt x="10814" y="0"/>
                  </a:cubicBezTo>
                  <a:cubicBezTo>
                    <a:pt x="9411" y="0"/>
                    <a:pt x="8573" y="683"/>
                    <a:pt x="8573" y="1827"/>
                  </a:cubicBezTo>
                  <a:lnTo>
                    <a:pt x="8573" y="2989"/>
                  </a:lnTo>
                  <a:lnTo>
                    <a:pt x="7055" y="2989"/>
                  </a:lnTo>
                  <a:lnTo>
                    <a:pt x="7055" y="1827"/>
                  </a:lnTo>
                  <a:cubicBezTo>
                    <a:pt x="7055" y="683"/>
                    <a:pt x="6217" y="0"/>
                    <a:pt x="4814" y="0"/>
                  </a:cubicBezTo>
                  <a:cubicBezTo>
                    <a:pt x="3411" y="0"/>
                    <a:pt x="2573" y="683"/>
                    <a:pt x="2573" y="1827"/>
                  </a:cubicBezTo>
                  <a:lnTo>
                    <a:pt x="2573" y="2989"/>
                  </a:lnTo>
                  <a:lnTo>
                    <a:pt x="0" y="2989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2989"/>
                  </a:lnTo>
                  <a:lnTo>
                    <a:pt x="19055" y="2989"/>
                  </a:lnTo>
                  <a:close/>
                  <a:moveTo>
                    <a:pt x="15774" y="1827"/>
                  </a:moveTo>
                  <a:cubicBezTo>
                    <a:pt x="15774" y="1263"/>
                    <a:pt x="16074" y="1034"/>
                    <a:pt x="16814" y="1034"/>
                  </a:cubicBezTo>
                  <a:cubicBezTo>
                    <a:pt x="17555" y="1034"/>
                    <a:pt x="17855" y="1263"/>
                    <a:pt x="17855" y="1827"/>
                  </a:cubicBezTo>
                  <a:lnTo>
                    <a:pt x="17855" y="4935"/>
                  </a:lnTo>
                  <a:cubicBezTo>
                    <a:pt x="17855" y="5499"/>
                    <a:pt x="17555" y="5728"/>
                    <a:pt x="16814" y="5728"/>
                  </a:cubicBezTo>
                  <a:cubicBezTo>
                    <a:pt x="16074" y="5728"/>
                    <a:pt x="15774" y="5499"/>
                    <a:pt x="15774" y="4935"/>
                  </a:cubicBezTo>
                  <a:lnTo>
                    <a:pt x="15774" y="1827"/>
                  </a:lnTo>
                  <a:close/>
                  <a:moveTo>
                    <a:pt x="9773" y="1827"/>
                  </a:moveTo>
                  <a:cubicBezTo>
                    <a:pt x="9773" y="1263"/>
                    <a:pt x="10073" y="1034"/>
                    <a:pt x="10814" y="1034"/>
                  </a:cubicBezTo>
                  <a:cubicBezTo>
                    <a:pt x="11555" y="1034"/>
                    <a:pt x="11855" y="1263"/>
                    <a:pt x="11855" y="1827"/>
                  </a:cubicBezTo>
                  <a:lnTo>
                    <a:pt x="11855" y="4935"/>
                  </a:lnTo>
                  <a:cubicBezTo>
                    <a:pt x="11855" y="5499"/>
                    <a:pt x="11555" y="5728"/>
                    <a:pt x="10814" y="5728"/>
                  </a:cubicBezTo>
                  <a:cubicBezTo>
                    <a:pt x="10073" y="5728"/>
                    <a:pt x="9773" y="5499"/>
                    <a:pt x="9773" y="4935"/>
                  </a:cubicBezTo>
                  <a:lnTo>
                    <a:pt x="9773" y="1827"/>
                  </a:lnTo>
                  <a:close/>
                  <a:moveTo>
                    <a:pt x="3773" y="1827"/>
                  </a:moveTo>
                  <a:cubicBezTo>
                    <a:pt x="3773" y="1263"/>
                    <a:pt x="4073" y="1034"/>
                    <a:pt x="4814" y="1034"/>
                  </a:cubicBezTo>
                  <a:cubicBezTo>
                    <a:pt x="5555" y="1034"/>
                    <a:pt x="5855" y="1263"/>
                    <a:pt x="5855" y="1827"/>
                  </a:cubicBezTo>
                  <a:lnTo>
                    <a:pt x="5855" y="4935"/>
                  </a:lnTo>
                  <a:cubicBezTo>
                    <a:pt x="5855" y="5499"/>
                    <a:pt x="5555" y="5728"/>
                    <a:pt x="4814" y="5728"/>
                  </a:cubicBezTo>
                  <a:cubicBezTo>
                    <a:pt x="4073" y="5728"/>
                    <a:pt x="3773" y="5499"/>
                    <a:pt x="3773" y="4935"/>
                  </a:cubicBezTo>
                  <a:lnTo>
                    <a:pt x="3773" y="1827"/>
                  </a:lnTo>
                  <a:close/>
                  <a:moveTo>
                    <a:pt x="19801" y="20049"/>
                  </a:moveTo>
                  <a:lnTo>
                    <a:pt x="1801" y="20049"/>
                  </a:lnTo>
                  <a:lnTo>
                    <a:pt x="1801" y="7125"/>
                  </a:lnTo>
                  <a:lnTo>
                    <a:pt x="19801" y="7125"/>
                  </a:lnTo>
                  <a:lnTo>
                    <a:pt x="19801" y="20049"/>
                  </a:ln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7353" name="Shape 8761"/>
            <p:cNvSpPr/>
            <p:nvPr/>
          </p:nvSpPr>
          <p:spPr>
            <a:xfrm>
              <a:off x="59419" y="126277"/>
              <a:ext cx="65362" cy="100629"/>
            </a:xfrm>
            <a:custGeom>
              <a:avLst/>
              <a:gdLst/>
              <a:ahLst/>
              <a:cxnLst>
                <a:cxn ang="0">
                  <a:pos x="32681" y="50314"/>
                </a:cxn>
                <a:cxn ang="5400000">
                  <a:pos x="32681" y="50314"/>
                </a:cxn>
                <a:cxn ang="10800000">
                  <a:pos x="32681" y="50314"/>
                </a:cxn>
                <a:cxn ang="16200000">
                  <a:pos x="32681" y="50314"/>
                </a:cxn>
              </a:cxnLst>
              <a:pathLst>
                <a:path w="21600" h="21600">
                  <a:moveTo>
                    <a:pt x="21600" y="14934"/>
                  </a:moveTo>
                  <a:cubicBezTo>
                    <a:pt x="21600" y="12166"/>
                    <a:pt x="18713" y="10634"/>
                    <a:pt x="13663" y="9700"/>
                  </a:cubicBezTo>
                  <a:lnTo>
                    <a:pt x="13663" y="9633"/>
                  </a:lnTo>
                  <a:cubicBezTo>
                    <a:pt x="18200" y="8634"/>
                    <a:pt x="20672" y="7033"/>
                    <a:pt x="20672" y="4534"/>
                  </a:cubicBezTo>
                  <a:cubicBezTo>
                    <a:pt x="20672" y="2000"/>
                    <a:pt x="16805" y="0"/>
                    <a:pt x="10156" y="0"/>
                  </a:cubicBezTo>
                  <a:cubicBezTo>
                    <a:pt x="7011" y="0"/>
                    <a:pt x="3710" y="266"/>
                    <a:pt x="927" y="1101"/>
                  </a:cubicBezTo>
                  <a:lnTo>
                    <a:pt x="1699" y="4767"/>
                  </a:lnTo>
                  <a:cubicBezTo>
                    <a:pt x="3814" y="4100"/>
                    <a:pt x="6083" y="3668"/>
                    <a:pt x="8404" y="3668"/>
                  </a:cubicBezTo>
                  <a:cubicBezTo>
                    <a:pt x="12012" y="3668"/>
                    <a:pt x="12992" y="4467"/>
                    <a:pt x="12992" y="5666"/>
                  </a:cubicBezTo>
                  <a:cubicBezTo>
                    <a:pt x="12992" y="7401"/>
                    <a:pt x="10413" y="8168"/>
                    <a:pt x="6032" y="8366"/>
                  </a:cubicBezTo>
                  <a:lnTo>
                    <a:pt x="6032" y="12033"/>
                  </a:lnTo>
                  <a:cubicBezTo>
                    <a:pt x="12373" y="12267"/>
                    <a:pt x="14436" y="13134"/>
                    <a:pt x="14436" y="15233"/>
                  </a:cubicBezTo>
                  <a:cubicBezTo>
                    <a:pt x="14436" y="16767"/>
                    <a:pt x="12168" y="17933"/>
                    <a:pt x="8663" y="17933"/>
                  </a:cubicBezTo>
                  <a:cubicBezTo>
                    <a:pt x="5773" y="17933"/>
                    <a:pt x="3506" y="17667"/>
                    <a:pt x="774" y="17000"/>
                  </a:cubicBezTo>
                  <a:lnTo>
                    <a:pt x="0" y="20667"/>
                  </a:lnTo>
                  <a:cubicBezTo>
                    <a:pt x="2216" y="21234"/>
                    <a:pt x="5154" y="21600"/>
                    <a:pt x="7941" y="21600"/>
                  </a:cubicBezTo>
                  <a:cubicBezTo>
                    <a:pt x="15621" y="21600"/>
                    <a:pt x="21600" y="19299"/>
                    <a:pt x="21600" y="14934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7354" name="Shape 8762"/>
            <p:cNvSpPr/>
            <p:nvPr/>
          </p:nvSpPr>
          <p:spPr>
            <a:xfrm>
              <a:off x="138644" y="130223"/>
              <a:ext cx="40109" cy="97669"/>
            </a:xfrm>
            <a:custGeom>
              <a:avLst/>
              <a:gdLst/>
              <a:ahLst/>
              <a:cxnLst>
                <a:cxn ang="0">
                  <a:pos x="20054" y="48834"/>
                </a:cxn>
                <a:cxn ang="5400000">
                  <a:pos x="20054" y="48834"/>
                </a:cxn>
                <a:cxn ang="10800000">
                  <a:pos x="20054" y="48834"/>
                </a:cxn>
                <a:cxn ang="16200000">
                  <a:pos x="20054" y="48834"/>
                </a:cxn>
              </a:cxnLst>
              <a:pathLst>
                <a:path w="21600" h="21600">
                  <a:moveTo>
                    <a:pt x="10424" y="5606"/>
                  </a:moveTo>
                  <a:lnTo>
                    <a:pt x="10424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6013" y="0"/>
                  </a:lnTo>
                  <a:lnTo>
                    <a:pt x="0" y="3266"/>
                  </a:lnTo>
                  <a:lnTo>
                    <a:pt x="1250" y="7050"/>
                  </a:lnTo>
                  <a:lnTo>
                    <a:pt x="10424" y="560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57355" name="Shape 8764"/>
          <p:cNvSpPr/>
          <p:nvPr/>
        </p:nvSpPr>
        <p:spPr>
          <a:xfrm>
            <a:off x="3375025" y="2505075"/>
            <a:ext cx="768350" cy="434975"/>
          </a:xfrm>
          <a:prstGeom prst="rect">
            <a:avLst/>
          </a:prstGeom>
          <a:noFill/>
          <a:ln w="12700">
            <a:noFill/>
          </a:ln>
        </p:spPr>
        <p:txBody>
          <a:bodyPr wrap="square" lIns="45719" tIns="45719" rIns="45719" bIns="45719" anchor="t">
            <a:spAutoFit/>
          </a:bodyPr>
          <a:p>
            <a:pPr algn="ctr">
              <a:lnSpc>
                <a:spcPct val="14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Roboto condensed"/>
              </a:rPr>
              <a:t>步骤</a:t>
            </a:r>
            <a:r>
              <a:rPr lang="zh-CN" altLang="zh-CN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Roboto condensed"/>
              </a:rPr>
              <a:t> 2</a:t>
            </a:r>
            <a:endParaRPr lang="zh-CN" altLang="zh-CN" sz="16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Roboto condensed"/>
            </a:endParaRPr>
          </a:p>
        </p:txBody>
      </p:sp>
      <p:sp>
        <p:nvSpPr>
          <p:cNvPr id="57356" name="Shape 8765"/>
          <p:cNvSpPr/>
          <p:nvPr/>
        </p:nvSpPr>
        <p:spPr>
          <a:xfrm>
            <a:off x="2673350" y="3913188"/>
            <a:ext cx="1644650" cy="778510"/>
          </a:xfrm>
          <a:prstGeom prst="rect">
            <a:avLst/>
          </a:prstGeom>
          <a:noFill/>
          <a:ln w="12700">
            <a:noFill/>
          </a:ln>
        </p:spPr>
        <p:txBody>
          <a:bodyPr wrap="square" lIns="45719" tIns="45719" rIns="45719" bIns="45719" anchor="t">
            <a:spAutoFit/>
          </a:bodyPr>
          <a:p>
            <a:pPr algn="ctr">
              <a:lnSpc>
                <a:spcPct val="140000"/>
              </a:lnSpc>
            </a:pPr>
            <a:r>
              <a:rPr lang="zh-CN" altLang="zh-CN" sz="1600" dirty="0">
                <a:latin typeface="黑体" panose="02010609060101010101" pitchFamily="49" charset="-122"/>
                <a:ea typeface="黑体" panose="02010609060101010101" pitchFamily="49" charset="-122"/>
                <a:sym typeface="Roboto condensed"/>
              </a:rPr>
              <a:t>根据用户进行聚类</a:t>
            </a:r>
            <a:endParaRPr lang="zh-CN" altLang="zh-CN" sz="1600" dirty="0">
              <a:latin typeface="黑体" panose="02010609060101010101" pitchFamily="49" charset="-122"/>
              <a:ea typeface="黑体" panose="02010609060101010101" pitchFamily="49" charset="-122"/>
              <a:sym typeface="Roboto condensed"/>
            </a:endParaRPr>
          </a:p>
        </p:txBody>
      </p:sp>
      <p:sp>
        <p:nvSpPr>
          <p:cNvPr id="57357" name="Shape 8766"/>
          <p:cNvSpPr/>
          <p:nvPr/>
        </p:nvSpPr>
        <p:spPr>
          <a:xfrm>
            <a:off x="2673350" y="3376613"/>
            <a:ext cx="1644650" cy="520700"/>
          </a:xfrm>
          <a:prstGeom prst="rect">
            <a:avLst/>
          </a:prstGeom>
          <a:noFill/>
          <a:ln w="12700">
            <a:noFill/>
          </a:ln>
        </p:spPr>
        <p:txBody>
          <a:bodyPr wrap="square" lIns="45719" tIns="45719" rIns="45719" bIns="45719" anchor="t">
            <a:spAutoFit/>
          </a:bodyPr>
          <a:p>
            <a:pPr algn="ctr">
              <a:lnSpc>
                <a:spcPct val="140000"/>
              </a:lnSpc>
            </a:pP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Roboto condensed"/>
              </a:rPr>
              <a:t>聚类</a:t>
            </a:r>
            <a:endParaRPr lang="zh-CN" altLang="zh-CN" sz="2000" b="1" dirty="0">
              <a:latin typeface="黑体" panose="02010609060101010101" pitchFamily="49" charset="-122"/>
              <a:ea typeface="黑体" panose="02010609060101010101" pitchFamily="49" charset="-122"/>
              <a:sym typeface="Roboto condensed"/>
            </a:endParaRPr>
          </a:p>
        </p:txBody>
      </p:sp>
      <p:sp>
        <p:nvSpPr>
          <p:cNvPr id="57358" name="Shape 8768"/>
          <p:cNvSpPr/>
          <p:nvPr/>
        </p:nvSpPr>
        <p:spPr>
          <a:xfrm>
            <a:off x="4310063" y="1987550"/>
            <a:ext cx="1981200" cy="1073150"/>
          </a:xfrm>
          <a:prstGeom prst="chevron">
            <a:avLst>
              <a:gd name="adj" fmla="val 41683"/>
            </a:avLst>
          </a:prstGeom>
          <a:solidFill>
            <a:srgbClr val="A5C067"/>
          </a:solidFill>
          <a:ln w="12700">
            <a:noFill/>
          </a:ln>
        </p:spPr>
        <p:txBody>
          <a:bodyPr wrap="square" lIns="0" tIns="0" rIns="0" bIns="0" anchor="ctr"/>
          <a:p>
            <a:pPr algn="ctr"/>
            <a:endParaRPr lang="zh-CN" altLang="zh-CN"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grpSp>
        <p:nvGrpSpPr>
          <p:cNvPr id="57359" name="Group 8771"/>
          <p:cNvGrpSpPr/>
          <p:nvPr/>
        </p:nvGrpSpPr>
        <p:grpSpPr>
          <a:xfrm>
            <a:off x="5241925" y="2273300"/>
            <a:ext cx="282575" cy="249238"/>
            <a:chOff x="0" y="0"/>
            <a:chExt cx="283138" cy="249330"/>
          </a:xfrm>
        </p:grpSpPr>
        <p:sp>
          <p:nvSpPr>
            <p:cNvPr id="57360" name="Shape 8769"/>
            <p:cNvSpPr/>
            <p:nvPr/>
          </p:nvSpPr>
          <p:spPr>
            <a:xfrm>
              <a:off x="0" y="106855"/>
              <a:ext cx="283139" cy="142476"/>
            </a:xfrm>
            <a:custGeom>
              <a:avLst/>
              <a:gdLst/>
              <a:ahLst/>
              <a:cxnLst>
                <a:cxn ang="0">
                  <a:pos x="141569" y="71238"/>
                </a:cxn>
                <a:cxn ang="5400000">
                  <a:pos x="141569" y="71238"/>
                </a:cxn>
                <a:cxn ang="10800000">
                  <a:pos x="141569" y="71238"/>
                </a:cxn>
                <a:cxn ang="16200000">
                  <a:pos x="141569" y="71238"/>
                </a:cxn>
              </a:cxnLst>
              <a:pathLst>
                <a:path w="21600" h="21600">
                  <a:moveTo>
                    <a:pt x="18900" y="0"/>
                  </a:moveTo>
                  <a:lnTo>
                    <a:pt x="16919" y="0"/>
                  </a:lnTo>
                  <a:lnTo>
                    <a:pt x="16919" y="3000"/>
                  </a:lnTo>
                  <a:lnTo>
                    <a:pt x="18231" y="3000"/>
                  </a:lnTo>
                  <a:lnTo>
                    <a:pt x="20100" y="7159"/>
                  </a:lnTo>
                  <a:lnTo>
                    <a:pt x="20100" y="18600"/>
                  </a:lnTo>
                  <a:lnTo>
                    <a:pt x="1500" y="18600"/>
                  </a:lnTo>
                  <a:lnTo>
                    <a:pt x="1500" y="7159"/>
                  </a:lnTo>
                  <a:lnTo>
                    <a:pt x="3369" y="3000"/>
                  </a:lnTo>
                  <a:lnTo>
                    <a:pt x="4690" y="3000"/>
                  </a:lnTo>
                  <a:lnTo>
                    <a:pt x="4690" y="0"/>
                  </a:lnTo>
                  <a:lnTo>
                    <a:pt x="2700" y="0"/>
                  </a:lnTo>
                  <a:lnTo>
                    <a:pt x="0" y="601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6010"/>
                  </a:lnTo>
                  <a:lnTo>
                    <a:pt x="1890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7361" name="Shape 8770"/>
            <p:cNvSpPr/>
            <p:nvPr/>
          </p:nvSpPr>
          <p:spPr>
            <a:xfrm>
              <a:off x="62919" y="0"/>
              <a:ext cx="160249" cy="147917"/>
            </a:xfrm>
            <a:custGeom>
              <a:avLst/>
              <a:gdLst/>
              <a:ahLst/>
              <a:cxnLst>
                <a:cxn ang="0">
                  <a:pos x="80124" y="73958"/>
                </a:cxn>
                <a:cxn ang="5400000">
                  <a:pos x="80124" y="73958"/>
                </a:cxn>
                <a:cxn ang="10800000">
                  <a:pos x="80124" y="73958"/>
                </a:cxn>
                <a:cxn ang="16200000">
                  <a:pos x="80124" y="73958"/>
                </a:cxn>
              </a:cxnLst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6239" y="0"/>
                  </a:lnTo>
                  <a:lnTo>
                    <a:pt x="6239" y="20"/>
                  </a:lnTo>
                  <a:lnTo>
                    <a:pt x="1" y="6796"/>
                  </a:lnTo>
                  <a:lnTo>
                    <a:pt x="1" y="21600"/>
                  </a:lnTo>
                  <a:lnTo>
                    <a:pt x="0" y="21600"/>
                  </a:lnTo>
                  <a:close/>
                  <a:moveTo>
                    <a:pt x="2483" y="9498"/>
                  </a:moveTo>
                  <a:lnTo>
                    <a:pt x="8722" y="9498"/>
                  </a:lnTo>
                  <a:lnTo>
                    <a:pt x="8722" y="2702"/>
                  </a:lnTo>
                  <a:lnTo>
                    <a:pt x="19116" y="2702"/>
                  </a:lnTo>
                  <a:lnTo>
                    <a:pt x="19116" y="18898"/>
                  </a:lnTo>
                  <a:lnTo>
                    <a:pt x="2482" y="18898"/>
                  </a:lnTo>
                  <a:lnTo>
                    <a:pt x="2482" y="9498"/>
                  </a:lnTo>
                  <a:lnTo>
                    <a:pt x="2483" y="9498"/>
                  </a:ln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57362" name="Shape 8772"/>
          <p:cNvSpPr/>
          <p:nvPr/>
        </p:nvSpPr>
        <p:spPr>
          <a:xfrm>
            <a:off x="4987925" y="2505075"/>
            <a:ext cx="768350" cy="434975"/>
          </a:xfrm>
          <a:prstGeom prst="rect">
            <a:avLst/>
          </a:prstGeom>
          <a:noFill/>
          <a:ln w="12700">
            <a:noFill/>
          </a:ln>
        </p:spPr>
        <p:txBody>
          <a:bodyPr wrap="square" lIns="45719" tIns="45719" rIns="45719" bIns="45719" anchor="t">
            <a:spAutoFit/>
          </a:bodyPr>
          <a:p>
            <a:pPr algn="ctr">
              <a:lnSpc>
                <a:spcPct val="14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Roboto condensed"/>
              </a:rPr>
              <a:t>步骤</a:t>
            </a:r>
            <a:r>
              <a:rPr lang="zh-CN" altLang="zh-CN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Roboto condensed"/>
              </a:rPr>
              <a:t> 3</a:t>
            </a:r>
            <a:endParaRPr lang="zh-CN" altLang="zh-CN" sz="16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Roboto condensed"/>
            </a:endParaRPr>
          </a:p>
        </p:txBody>
      </p:sp>
      <p:sp>
        <p:nvSpPr>
          <p:cNvPr id="57363" name="Shape 8773"/>
          <p:cNvSpPr/>
          <p:nvPr/>
        </p:nvSpPr>
        <p:spPr>
          <a:xfrm>
            <a:off x="4433888" y="3913188"/>
            <a:ext cx="1644650" cy="778510"/>
          </a:xfrm>
          <a:prstGeom prst="rect">
            <a:avLst/>
          </a:prstGeom>
          <a:noFill/>
          <a:ln w="12700">
            <a:noFill/>
          </a:ln>
        </p:spPr>
        <p:txBody>
          <a:bodyPr wrap="square" lIns="45719" tIns="45719" rIns="45719" bIns="45719" anchor="t">
            <a:spAutoFit/>
          </a:bodyPr>
          <a:p>
            <a:pPr algn="ctr">
              <a:lnSpc>
                <a:spcPct val="140000"/>
              </a:lnSpc>
            </a:pPr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  <a:sym typeface="Roboto condensed"/>
              </a:rPr>
              <a:t>根据聚类的效果，进行模型构建</a:t>
            </a:r>
            <a:endParaRPr lang="zh-CN" altLang="zh-CN" sz="1600" dirty="0">
              <a:latin typeface="黑体" panose="02010609060101010101" pitchFamily="49" charset="-122"/>
              <a:ea typeface="黑体" panose="02010609060101010101" pitchFamily="49" charset="-122"/>
              <a:sym typeface="Roboto condensed"/>
            </a:endParaRPr>
          </a:p>
        </p:txBody>
      </p:sp>
      <p:sp>
        <p:nvSpPr>
          <p:cNvPr id="57364" name="Shape 8774"/>
          <p:cNvSpPr/>
          <p:nvPr/>
        </p:nvSpPr>
        <p:spPr>
          <a:xfrm>
            <a:off x="4433888" y="3376613"/>
            <a:ext cx="1644650" cy="520700"/>
          </a:xfrm>
          <a:prstGeom prst="rect">
            <a:avLst/>
          </a:prstGeom>
          <a:noFill/>
          <a:ln w="12700">
            <a:noFill/>
          </a:ln>
        </p:spPr>
        <p:txBody>
          <a:bodyPr wrap="square" lIns="45719" tIns="45719" rIns="45719" bIns="45719" anchor="t">
            <a:spAutoFit/>
          </a:bodyPr>
          <a:p>
            <a:pPr algn="ctr">
              <a:lnSpc>
                <a:spcPct val="140000"/>
              </a:lnSpc>
            </a:pP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Roboto condensed"/>
              </a:rPr>
              <a:t>建模</a:t>
            </a:r>
            <a:endParaRPr lang="zh-CN" altLang="zh-CN" sz="2000" b="1" dirty="0">
              <a:latin typeface="黑体" panose="02010609060101010101" pitchFamily="49" charset="-122"/>
              <a:ea typeface="黑体" panose="02010609060101010101" pitchFamily="49" charset="-122"/>
              <a:sym typeface="Roboto condensed"/>
            </a:endParaRPr>
          </a:p>
        </p:txBody>
      </p:sp>
      <p:sp>
        <p:nvSpPr>
          <p:cNvPr id="57365" name="Shape 8776"/>
          <p:cNvSpPr/>
          <p:nvPr/>
        </p:nvSpPr>
        <p:spPr>
          <a:xfrm>
            <a:off x="5930900" y="1987550"/>
            <a:ext cx="1981200" cy="1073150"/>
          </a:xfrm>
          <a:prstGeom prst="chevron">
            <a:avLst>
              <a:gd name="adj" fmla="val 41683"/>
            </a:avLst>
          </a:prstGeom>
          <a:solidFill>
            <a:srgbClr val="03AE97"/>
          </a:solidFill>
          <a:ln w="12700">
            <a:noFill/>
          </a:ln>
        </p:spPr>
        <p:txBody>
          <a:bodyPr wrap="square" lIns="0" tIns="0" rIns="0" bIns="0" anchor="ctr"/>
          <a:p>
            <a:pPr algn="ctr"/>
            <a:endParaRPr lang="zh-CN" altLang="zh-CN"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sp>
        <p:nvSpPr>
          <p:cNvPr id="57366" name="Shape 8777"/>
          <p:cNvSpPr/>
          <p:nvPr/>
        </p:nvSpPr>
        <p:spPr>
          <a:xfrm>
            <a:off x="6846888" y="2268538"/>
            <a:ext cx="242887" cy="285750"/>
          </a:xfrm>
          <a:custGeom>
            <a:avLst/>
            <a:gdLst/>
            <a:ahLst/>
            <a:cxnLst>
              <a:cxn ang="0">
                <a:pos x="121496" y="142626"/>
              </a:cxn>
              <a:cxn ang="5400000">
                <a:pos x="121496" y="142626"/>
              </a:cxn>
              <a:cxn ang="10800000">
                <a:pos x="121496" y="142626"/>
              </a:cxn>
              <a:cxn ang="16200000">
                <a:pos x="121496" y="142626"/>
              </a:cxn>
            </a:cxnLst>
            <a:pathLst>
              <a:path w="21600" h="21600">
                <a:moveTo>
                  <a:pt x="21592" y="1"/>
                </a:moveTo>
                <a:lnTo>
                  <a:pt x="19082" y="516"/>
                </a:lnTo>
                <a:lnTo>
                  <a:pt x="6546" y="3090"/>
                </a:lnTo>
                <a:lnTo>
                  <a:pt x="6497" y="3090"/>
                </a:lnTo>
                <a:lnTo>
                  <a:pt x="6497" y="15717"/>
                </a:lnTo>
                <a:cubicBezTo>
                  <a:pt x="5896" y="15513"/>
                  <a:pt x="5222" y="15396"/>
                  <a:pt x="4506" y="15396"/>
                </a:cubicBezTo>
                <a:cubicBezTo>
                  <a:pt x="2018" y="15396"/>
                  <a:pt x="0" y="16784"/>
                  <a:pt x="0" y="18498"/>
                </a:cubicBezTo>
                <a:cubicBezTo>
                  <a:pt x="0" y="20211"/>
                  <a:pt x="2018" y="21600"/>
                  <a:pt x="4506" y="21600"/>
                </a:cubicBezTo>
                <a:cubicBezTo>
                  <a:pt x="6970" y="21600"/>
                  <a:pt x="8969" y="20238"/>
                  <a:pt x="9009" y="18548"/>
                </a:cubicBezTo>
                <a:lnTo>
                  <a:pt x="9014" y="18548"/>
                </a:lnTo>
                <a:lnTo>
                  <a:pt x="9014" y="6363"/>
                </a:lnTo>
                <a:lnTo>
                  <a:pt x="19082" y="4299"/>
                </a:lnTo>
                <a:lnTo>
                  <a:pt x="19082" y="11873"/>
                </a:lnTo>
                <a:cubicBezTo>
                  <a:pt x="18481" y="11669"/>
                  <a:pt x="17807" y="11551"/>
                  <a:pt x="17092" y="11551"/>
                </a:cubicBezTo>
                <a:cubicBezTo>
                  <a:pt x="14603" y="11551"/>
                  <a:pt x="12585" y="12940"/>
                  <a:pt x="12585" y="14654"/>
                </a:cubicBezTo>
                <a:cubicBezTo>
                  <a:pt x="12585" y="16367"/>
                  <a:pt x="14603" y="17756"/>
                  <a:pt x="17092" y="17756"/>
                </a:cubicBezTo>
                <a:cubicBezTo>
                  <a:pt x="19556" y="17756"/>
                  <a:pt x="21555" y="16393"/>
                  <a:pt x="21595" y="14704"/>
                </a:cubicBezTo>
                <a:lnTo>
                  <a:pt x="21599" y="14704"/>
                </a:lnTo>
                <a:lnTo>
                  <a:pt x="21599" y="2065"/>
                </a:lnTo>
                <a:lnTo>
                  <a:pt x="21600" y="2065"/>
                </a:lnTo>
                <a:lnTo>
                  <a:pt x="21600" y="0"/>
                </a:lnTo>
                <a:lnTo>
                  <a:pt x="21592" y="1"/>
                </a:lnTo>
                <a:close/>
              </a:path>
            </a:pathLst>
          </a:custGeom>
          <a:solidFill>
            <a:srgbClr val="FFFFFF"/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7367" name="Shape 8778"/>
          <p:cNvSpPr/>
          <p:nvPr/>
        </p:nvSpPr>
        <p:spPr>
          <a:xfrm>
            <a:off x="6581775" y="2505075"/>
            <a:ext cx="768350" cy="434975"/>
          </a:xfrm>
          <a:prstGeom prst="rect">
            <a:avLst/>
          </a:prstGeom>
          <a:noFill/>
          <a:ln w="12700">
            <a:noFill/>
          </a:ln>
        </p:spPr>
        <p:txBody>
          <a:bodyPr wrap="square" lIns="45719" tIns="45719" rIns="45719" bIns="45719" anchor="t">
            <a:spAutoFit/>
          </a:bodyPr>
          <a:p>
            <a:pPr algn="ctr">
              <a:lnSpc>
                <a:spcPct val="14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Roboto condensed"/>
              </a:rPr>
              <a:t>步骤</a:t>
            </a:r>
            <a:r>
              <a:rPr lang="zh-CN" altLang="zh-CN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Roboto condensed"/>
              </a:rPr>
              <a:t> 4</a:t>
            </a:r>
            <a:endParaRPr lang="zh-CN" altLang="zh-CN" sz="16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Roboto condensed"/>
            </a:endParaRPr>
          </a:p>
        </p:txBody>
      </p:sp>
      <p:sp>
        <p:nvSpPr>
          <p:cNvPr id="57368" name="Shape 8779"/>
          <p:cNvSpPr/>
          <p:nvPr/>
        </p:nvSpPr>
        <p:spPr>
          <a:xfrm>
            <a:off x="6194425" y="3913188"/>
            <a:ext cx="1644650" cy="1122362"/>
          </a:xfrm>
          <a:prstGeom prst="rect">
            <a:avLst/>
          </a:prstGeom>
          <a:noFill/>
          <a:ln w="12700">
            <a:noFill/>
          </a:ln>
        </p:spPr>
        <p:txBody>
          <a:bodyPr wrap="square" lIns="45719" tIns="45719" rIns="45719" bIns="45719" anchor="t">
            <a:spAutoFit/>
          </a:bodyPr>
          <a:p>
            <a:pPr algn="ctr">
              <a:lnSpc>
                <a:spcPct val="140000"/>
              </a:lnSpc>
            </a:pPr>
            <a:r>
              <a:rPr lang="zh-CN" altLang="zh-CN" sz="1600" dirty="0">
                <a:latin typeface="黑体" panose="02010609060101010101" pitchFamily="49" charset="-122"/>
                <a:ea typeface="黑体" panose="02010609060101010101" pitchFamily="49" charset="-122"/>
                <a:sym typeface="Roboto condensed"/>
              </a:rPr>
              <a:t>根据建模结果得到预测值，得到评估结果</a:t>
            </a:r>
            <a:endParaRPr lang="zh-CN" altLang="zh-CN" sz="1600" dirty="0">
              <a:latin typeface="黑体" panose="02010609060101010101" pitchFamily="49" charset="-122"/>
              <a:ea typeface="黑体" panose="02010609060101010101" pitchFamily="49" charset="-122"/>
              <a:sym typeface="Roboto condensed"/>
            </a:endParaRPr>
          </a:p>
        </p:txBody>
      </p:sp>
      <p:sp>
        <p:nvSpPr>
          <p:cNvPr id="57369" name="Shape 8780"/>
          <p:cNvSpPr/>
          <p:nvPr/>
        </p:nvSpPr>
        <p:spPr>
          <a:xfrm>
            <a:off x="6194425" y="3376613"/>
            <a:ext cx="1644650" cy="520700"/>
          </a:xfrm>
          <a:prstGeom prst="rect">
            <a:avLst/>
          </a:prstGeom>
          <a:noFill/>
          <a:ln w="12700">
            <a:noFill/>
          </a:ln>
        </p:spPr>
        <p:txBody>
          <a:bodyPr wrap="square" lIns="45719" tIns="45719" rIns="45719" bIns="45719" anchor="t">
            <a:spAutoFit/>
          </a:bodyPr>
          <a:p>
            <a:pPr algn="ctr">
              <a:lnSpc>
                <a:spcPct val="140000"/>
              </a:lnSpc>
            </a:pP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Roboto condensed"/>
              </a:rPr>
              <a:t>预测与评估</a:t>
            </a:r>
            <a:endParaRPr lang="zh-CN" altLang="zh-CN" sz="2000" b="1" dirty="0">
              <a:latin typeface="黑体" panose="02010609060101010101" pitchFamily="49" charset="-122"/>
              <a:ea typeface="黑体" panose="02010609060101010101" pitchFamily="49" charset="-122"/>
              <a:sym typeface="Roboto condensed"/>
            </a:endParaRPr>
          </a:p>
        </p:txBody>
      </p:sp>
      <p:sp>
        <p:nvSpPr>
          <p:cNvPr id="8782" name="Shape 8782"/>
          <p:cNvSpPr/>
          <p:nvPr/>
        </p:nvSpPr>
        <p:spPr>
          <a:xfrm>
            <a:off x="1023938" y="5453063"/>
            <a:ext cx="7096125" cy="847725"/>
          </a:xfrm>
          <a:prstGeom prst="rect">
            <a:avLst/>
          </a:prstGeom>
          <a:ln w="12700">
            <a:miter lim="400000"/>
          </a:ln>
        </p:spPr>
        <p:txBody>
          <a:bodyPr lIns="90000" tIns="46800" rIns="90000" bIns="46800">
            <a:noAutofit/>
          </a:bodyPr>
          <a:lstStyle>
            <a:lvl1pPr algn="ctr">
              <a:lnSpc>
                <a:spcPct val="12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fontAlgn="base"/>
            <a:endParaRPr lang="zh-CN" altLang="en-US" sz="1050" strike="noStrike" noProof="1" dirty="0">
              <a:solidFill>
                <a:schemeClr val="bg1">
                  <a:lumMod val="50000"/>
                </a:schemeClr>
              </a:solidFill>
              <a:latin typeface="+mn-ea"/>
              <a:ea typeface="+mn-ea"/>
              <a:cs typeface="Open Sans" pitchFamily="34" charset="0"/>
            </a:endParaRPr>
          </a:p>
        </p:txBody>
      </p:sp>
      <p:sp>
        <p:nvSpPr>
          <p:cNvPr id="8783" name="Shape 8783"/>
          <p:cNvSpPr/>
          <p:nvPr/>
        </p:nvSpPr>
        <p:spPr>
          <a:xfrm>
            <a:off x="407988" y="5268913"/>
            <a:ext cx="8355013" cy="0"/>
          </a:xfrm>
          <a:prstGeom prst="line">
            <a:avLst/>
          </a:prstGeom>
          <a:ln w="3175">
            <a:solidFill>
              <a:srgbClr val="A6A6A6"/>
            </a:solidFill>
            <a:round/>
          </a:ln>
        </p:spPr>
        <p:txBody>
          <a:bodyPr lIns="90000" tIns="46800" rIns="90000" bIns="46800">
            <a:normAutofit fontScale="25000" lnSpcReduction="20000"/>
          </a:bodyPr>
          <a:lstStyle/>
          <a:p>
            <a:pPr lvl="0" fontAlgn="base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200" strike="noStrike" noProof="1">
              <a:latin typeface="+mn-ea"/>
            </a:endParaRPr>
          </a:p>
        </p:txBody>
      </p:sp>
      <p:sp>
        <p:nvSpPr>
          <p:cNvPr id="57372" name="文本框 34"/>
          <p:cNvSpPr txBox="1"/>
          <p:nvPr/>
        </p:nvSpPr>
        <p:spPr>
          <a:xfrm>
            <a:off x="2057400" y="304800"/>
            <a:ext cx="5029200" cy="36988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p>
            <a:pPr algn="ctr">
              <a:lnSpc>
                <a:spcPct val="9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Agency FB" pitchFamily="34" charset="0"/>
                <a:ea typeface="黑体" panose="02010609060101010101" pitchFamily="49" charset="-122"/>
              </a:rPr>
              <a:t>建模</a:t>
            </a:r>
            <a:endParaRPr lang="zh-CN" altLang="en-US" sz="2400" dirty="0">
              <a:solidFill>
                <a:schemeClr val="accent2"/>
              </a:solidFill>
              <a:latin typeface="Agency FB" pitchFamily="34" charset="0"/>
              <a:ea typeface="黑体" panose="02010609060101010101" pitchFamily="49" charset="-122"/>
            </a:endParaRPr>
          </a:p>
        </p:txBody>
      </p:sp>
      <p:sp>
        <p:nvSpPr>
          <p:cNvPr id="36" name="Subtitle 4"/>
          <p:cNvSpPr txBox="1"/>
          <p:nvPr/>
        </p:nvSpPr>
        <p:spPr>
          <a:xfrm>
            <a:off x="2057400" y="650875"/>
            <a:ext cx="5029200" cy="3048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/>
          <a:p>
            <a:pPr marL="342900" indent="-342900" algn="ctr">
              <a:spcBef>
                <a:spcPct val="20000"/>
              </a:spcBef>
            </a:pPr>
            <a:endParaRPr lang="en-US" altLang="zh-CN" sz="1200" b="1" dirty="0">
              <a:solidFill>
                <a:srgbClr val="A6A6A6"/>
              </a:solidFill>
              <a:latin typeface="Agency FB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3352800" y="1600200"/>
            <a:ext cx="5791200" cy="4495800"/>
          </a:xfrm>
          <a:prstGeom prst="rect">
            <a:avLst/>
          </a:prstGeom>
          <a:solidFill>
            <a:schemeClr val="accent2"/>
          </a:soli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rmAutofit/>
          </a:bodyPr>
          <a:lstStyle/>
          <a:p>
            <a:pPr algn="ctr" fontAlgn="base"/>
            <a:endParaRPr lang="en-US" sz="1800" strike="noStrike" noProof="1">
              <a:latin typeface="Agency FB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1000" y="3657600"/>
            <a:ext cx="2667000" cy="243840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/>
          <a:p>
            <a:pPr algn="r"/>
            <a:endParaRPr lang="zh-CN" altLang="en-US" sz="1200" dirty="0">
              <a:solidFill>
                <a:srgbClr val="A6A6A6"/>
              </a:solidFill>
              <a:latin typeface="Agency FB" pitchFamily="34" charset="0"/>
              <a:ea typeface="宋体" panose="02010600030101010101" pitchFamily="2" charset="-12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371600" y="2819400"/>
            <a:ext cx="1676400" cy="4000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/>
          <a:p>
            <a:pPr algn="r"/>
            <a:r>
              <a:rPr lang="zh-CN" altLang="en-US" sz="2000" dirty="0">
                <a:solidFill>
                  <a:srgbClr val="808080"/>
                </a:solidFill>
                <a:latin typeface="Agency FB" pitchFamily="34" charset="0"/>
                <a:ea typeface="宋体" panose="02010600030101010101" pitchFamily="2" charset="-122"/>
              </a:rPr>
              <a:t>可行计划</a:t>
            </a:r>
            <a:r>
              <a:rPr lang="en-US" altLang="zh-CN" sz="2000" dirty="0">
                <a:solidFill>
                  <a:srgbClr val="808080"/>
                </a:solidFill>
                <a:latin typeface="Agency FB" pitchFamily="34" charset="0"/>
                <a:ea typeface="宋体" panose="02010600030101010101" pitchFamily="2" charset="-122"/>
              </a:rPr>
              <a:t>A</a:t>
            </a:r>
            <a:endParaRPr lang="en-US" altLang="zh-CN" sz="2000" dirty="0">
              <a:solidFill>
                <a:srgbClr val="808080"/>
              </a:solidFill>
              <a:latin typeface="Agency FB" pitchFamily="34" charset="0"/>
              <a:ea typeface="宋体" panose="02010600030101010101" pitchFamily="2" charset="-122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81000" y="2286000"/>
            <a:ext cx="1070902" cy="1070902"/>
            <a:chOff x="3440521" y="2187576"/>
            <a:chExt cx="366050" cy="366050"/>
          </a:xfrm>
          <a:solidFill>
            <a:schemeClr val="accent2"/>
          </a:solidFill>
        </p:grpSpPr>
        <p:sp>
          <p:nvSpPr>
            <p:cNvPr id="24" name="AutoShape 123"/>
            <p:cNvSpPr/>
            <p:nvPr/>
          </p:nvSpPr>
          <p:spPr bwMode="auto">
            <a:xfrm>
              <a:off x="3440521" y="2187576"/>
              <a:ext cx="366050" cy="3660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6565" fontAlgn="base"/>
              <a:endParaRPr lang="en-US" sz="3000" strike="noStrike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gency FB" pitchFamily="34" charset="0"/>
              </a:endParaRPr>
            </a:p>
          </p:txBody>
        </p:sp>
        <p:sp>
          <p:nvSpPr>
            <p:cNvPr id="28" name="AutoShape 124"/>
            <p:cNvSpPr/>
            <p:nvPr/>
          </p:nvSpPr>
          <p:spPr bwMode="auto">
            <a:xfrm>
              <a:off x="3543766" y="2290195"/>
              <a:ext cx="160186" cy="16018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6565" fontAlgn="base"/>
              <a:endParaRPr lang="en-US" sz="3000" strike="noStrike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gency FB" pitchFamily="34" charset="0"/>
              </a:endParaRPr>
            </a:p>
          </p:txBody>
        </p:sp>
        <p:sp>
          <p:nvSpPr>
            <p:cNvPr id="29" name="AutoShape 125"/>
            <p:cNvSpPr/>
            <p:nvPr/>
          </p:nvSpPr>
          <p:spPr bwMode="auto">
            <a:xfrm>
              <a:off x="3577556" y="2324610"/>
              <a:ext cx="91982" cy="919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6565" fontAlgn="base"/>
              <a:endParaRPr lang="en-US" sz="3000" strike="noStrike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gency FB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86200" y="4138613"/>
            <a:ext cx="2133600" cy="964816"/>
            <a:chOff x="3886200" y="3028950"/>
            <a:chExt cx="2133600" cy="964181"/>
          </a:xfrm>
        </p:grpSpPr>
        <p:sp>
          <p:nvSpPr>
            <p:cNvPr id="59398" name="Rectangle 16"/>
            <p:cNvSpPr/>
            <p:nvPr/>
          </p:nvSpPr>
          <p:spPr>
            <a:xfrm>
              <a:off x="4267200" y="3409950"/>
              <a:ext cx="1752600" cy="583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zh-CN" sz="1600" dirty="0">
                  <a:solidFill>
                    <a:schemeClr val="bg1"/>
                  </a:solidFill>
                  <a:latin typeface="Agency FB" pitchFamily="34" charset="0"/>
                  <a:ea typeface="宋体" panose="02010600030101010101" pitchFamily="2" charset="-122"/>
                </a:rPr>
                <a:t>按照用户进行聚类</a:t>
              </a:r>
              <a:endParaRPr lang="en-US" altLang="zh-CN" sz="1600" dirty="0">
                <a:solidFill>
                  <a:schemeClr val="bg1"/>
                </a:solidFill>
                <a:latin typeface="Agency FB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399" name="Rectangle 17"/>
            <p:cNvSpPr/>
            <p:nvPr/>
          </p:nvSpPr>
          <p:spPr>
            <a:xfrm>
              <a:off x="4267200" y="3028950"/>
              <a:ext cx="1371600" cy="3987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2000" dirty="0">
                  <a:solidFill>
                    <a:schemeClr val="bg1"/>
                  </a:solidFill>
                  <a:latin typeface="Agency FB" pitchFamily="34" charset="0"/>
                  <a:ea typeface="宋体" panose="02010600030101010101" pitchFamily="2" charset="-122"/>
                </a:rPr>
                <a:t>窗口选择</a:t>
              </a:r>
              <a:endParaRPr lang="zh-CN" altLang="en-US" sz="2000" dirty="0">
                <a:solidFill>
                  <a:schemeClr val="bg1"/>
                </a:solidFill>
                <a:latin typeface="Agency FB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9400" name="Group 37"/>
            <p:cNvGrpSpPr/>
            <p:nvPr/>
          </p:nvGrpSpPr>
          <p:grpSpPr>
            <a:xfrm>
              <a:off x="3886200" y="3037114"/>
              <a:ext cx="370116" cy="370116"/>
              <a:chOff x="3820884" y="3037114"/>
              <a:chExt cx="370116" cy="370116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820884" y="3037114"/>
                <a:ext cx="370116" cy="3701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en-US" sz="1800" strike="noStrike" noProof="1">
                  <a:latin typeface="Agency FB" pitchFamily="34" charset="0"/>
                </a:endParaRPr>
              </a:p>
            </p:txBody>
          </p:sp>
          <p:sp>
            <p:nvSpPr>
              <p:cNvPr id="59402" name="Freeform 26"/>
              <p:cNvSpPr/>
              <p:nvPr/>
            </p:nvSpPr>
            <p:spPr>
              <a:xfrm>
                <a:off x="3922048" y="3141222"/>
                <a:ext cx="160096" cy="166034"/>
              </a:xfrm>
              <a:custGeom>
                <a:avLst/>
                <a:gdLst/>
                <a:ahLst/>
                <a:cxnLst>
                  <a:cxn ang="0">
                    <a:pos x="60182" y="166034"/>
                  </a:cxn>
                  <a:cxn ang="0">
                    <a:pos x="46743" y="159603"/>
                  </a:cxn>
                  <a:cxn ang="0">
                    <a:pos x="5258" y="104063"/>
                  </a:cxn>
                  <a:cxn ang="0">
                    <a:pos x="8180" y="81263"/>
                  </a:cxn>
                  <a:cxn ang="0">
                    <a:pos x="30967" y="84770"/>
                  </a:cxn>
                  <a:cxn ang="0">
                    <a:pos x="58429" y="121017"/>
                  </a:cxn>
                  <a:cxn ang="0">
                    <a:pos x="127959" y="9938"/>
                  </a:cxn>
                  <a:cxn ang="0">
                    <a:pos x="150163" y="4677"/>
                  </a:cxn>
                  <a:cxn ang="0">
                    <a:pos x="155421" y="27477"/>
                  </a:cxn>
                  <a:cxn ang="0">
                    <a:pos x="73620" y="158433"/>
                  </a:cxn>
                  <a:cxn ang="0">
                    <a:pos x="60766" y="166034"/>
                  </a:cxn>
                  <a:cxn ang="0">
                    <a:pos x="60182" y="166034"/>
                  </a:cxn>
                </a:cxnLst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6564313" y="4138613"/>
            <a:ext cx="2122487" cy="1211045"/>
            <a:chOff x="6564084" y="3105150"/>
            <a:chExt cx="2122716" cy="1210727"/>
          </a:xfrm>
        </p:grpSpPr>
        <p:sp>
          <p:nvSpPr>
            <p:cNvPr id="59404" name="Rectangle 18"/>
            <p:cNvSpPr/>
            <p:nvPr/>
          </p:nvSpPr>
          <p:spPr>
            <a:xfrm>
              <a:off x="6934200" y="3486150"/>
              <a:ext cx="1752600" cy="829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zh-CN" sz="1600" dirty="0">
                  <a:solidFill>
                    <a:schemeClr val="bg1"/>
                  </a:solidFill>
                  <a:latin typeface="Agency FB" pitchFamily="34" charset="0"/>
                  <a:ea typeface="宋体" panose="02010600030101010101" pitchFamily="2" charset="-122"/>
                </a:rPr>
                <a:t>利用遗传算法等找到相似度列表进行回归分析</a:t>
              </a:r>
              <a:endParaRPr lang="en-US" altLang="zh-CN" sz="1600" dirty="0">
                <a:solidFill>
                  <a:schemeClr val="bg1"/>
                </a:solidFill>
                <a:latin typeface="Agency FB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05" name="Rectangle 19"/>
            <p:cNvSpPr/>
            <p:nvPr/>
          </p:nvSpPr>
          <p:spPr>
            <a:xfrm>
              <a:off x="6934200" y="3105150"/>
              <a:ext cx="1371600" cy="3987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2000" dirty="0">
                  <a:solidFill>
                    <a:schemeClr val="bg1"/>
                  </a:solidFill>
                  <a:latin typeface="Agency FB" pitchFamily="34" charset="0"/>
                  <a:ea typeface="宋体" panose="02010600030101010101" pitchFamily="2" charset="-122"/>
                </a:rPr>
                <a:t>预测模型</a:t>
              </a:r>
              <a:endParaRPr lang="zh-CN" altLang="en-US" sz="2000" dirty="0">
                <a:solidFill>
                  <a:schemeClr val="bg1"/>
                </a:solidFill>
                <a:latin typeface="Agency FB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9406" name="Group 38"/>
            <p:cNvGrpSpPr/>
            <p:nvPr/>
          </p:nvGrpSpPr>
          <p:grpSpPr>
            <a:xfrm>
              <a:off x="6564084" y="3113314"/>
              <a:ext cx="370116" cy="370116"/>
              <a:chOff x="6564084" y="3037114"/>
              <a:chExt cx="370116" cy="370116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564084" y="3037114"/>
                <a:ext cx="370116" cy="3701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en-US" sz="1800" strike="noStrike" noProof="1">
                  <a:latin typeface="Agency FB" pitchFamily="34" charset="0"/>
                </a:endParaRPr>
              </a:p>
            </p:txBody>
          </p:sp>
          <p:sp>
            <p:nvSpPr>
              <p:cNvPr id="59408" name="Freeform 26"/>
              <p:cNvSpPr/>
              <p:nvPr/>
            </p:nvSpPr>
            <p:spPr>
              <a:xfrm>
                <a:off x="6654362" y="3138501"/>
                <a:ext cx="160096" cy="166034"/>
              </a:xfrm>
              <a:custGeom>
                <a:avLst/>
                <a:gdLst/>
                <a:ahLst/>
                <a:cxnLst>
                  <a:cxn ang="0">
                    <a:pos x="60182" y="166034"/>
                  </a:cxn>
                  <a:cxn ang="0">
                    <a:pos x="46743" y="159603"/>
                  </a:cxn>
                  <a:cxn ang="0">
                    <a:pos x="5258" y="104063"/>
                  </a:cxn>
                  <a:cxn ang="0">
                    <a:pos x="8180" y="81263"/>
                  </a:cxn>
                  <a:cxn ang="0">
                    <a:pos x="30967" y="84770"/>
                  </a:cxn>
                  <a:cxn ang="0">
                    <a:pos x="58429" y="121017"/>
                  </a:cxn>
                  <a:cxn ang="0">
                    <a:pos x="127959" y="9938"/>
                  </a:cxn>
                  <a:cxn ang="0">
                    <a:pos x="150163" y="4677"/>
                  </a:cxn>
                  <a:cxn ang="0">
                    <a:pos x="155421" y="27477"/>
                  </a:cxn>
                  <a:cxn ang="0">
                    <a:pos x="73620" y="158433"/>
                  </a:cxn>
                  <a:cxn ang="0">
                    <a:pos x="60766" y="166034"/>
                  </a:cxn>
                  <a:cxn ang="0">
                    <a:pos x="60182" y="166034"/>
                  </a:cxn>
                </a:cxnLst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59409" name="Rectangle 20"/>
          <p:cNvSpPr/>
          <p:nvPr/>
        </p:nvSpPr>
        <p:spPr>
          <a:xfrm>
            <a:off x="6934200" y="2667000"/>
            <a:ext cx="17526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1600" dirty="0">
                <a:solidFill>
                  <a:schemeClr val="bg1"/>
                </a:solidFill>
                <a:latin typeface="Agency FB" pitchFamily="34" charset="0"/>
                <a:ea typeface="宋体" panose="02010600030101010101" pitchFamily="2" charset="-122"/>
              </a:rPr>
              <a:t>任务内部特征和关联特征</a:t>
            </a:r>
            <a:endParaRPr lang="zh-CN" altLang="zh-CN" sz="1600" dirty="0">
              <a:solidFill>
                <a:schemeClr val="bg1"/>
              </a:solidFill>
              <a:latin typeface="Agency FB" pitchFamily="34" charset="0"/>
              <a:ea typeface="宋体" panose="02010600030101010101" pitchFamily="2" charset="-122"/>
            </a:endParaRPr>
          </a:p>
        </p:txBody>
      </p:sp>
      <p:sp>
        <p:nvSpPr>
          <p:cNvPr id="59410" name="Rectangle 21"/>
          <p:cNvSpPr/>
          <p:nvPr/>
        </p:nvSpPr>
        <p:spPr>
          <a:xfrm>
            <a:off x="6934200" y="2286000"/>
            <a:ext cx="1600200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dirty="0">
                <a:solidFill>
                  <a:schemeClr val="bg1"/>
                </a:solidFill>
                <a:latin typeface="Agency FB" pitchFamily="34" charset="0"/>
                <a:ea typeface="宋体" panose="02010600030101010101" pitchFamily="2" charset="-122"/>
              </a:rPr>
              <a:t>特征选择</a:t>
            </a:r>
            <a:endParaRPr lang="zh-CN" altLang="en-US" sz="2000" dirty="0">
              <a:solidFill>
                <a:schemeClr val="bg1"/>
              </a:solidFill>
              <a:latin typeface="Agency FB" pitchFamily="34" charset="0"/>
              <a:ea typeface="宋体" panose="02010600030101010101" pitchFamily="2" charset="-122"/>
            </a:endParaRPr>
          </a:p>
        </p:txBody>
      </p:sp>
      <p:grpSp>
        <p:nvGrpSpPr>
          <p:cNvPr id="59411" name="Group 39"/>
          <p:cNvGrpSpPr/>
          <p:nvPr/>
        </p:nvGrpSpPr>
        <p:grpSpPr>
          <a:xfrm>
            <a:off x="6575425" y="2305050"/>
            <a:ext cx="347663" cy="347663"/>
            <a:chOff x="6574970" y="1371600"/>
            <a:chExt cx="348344" cy="348344"/>
          </a:xfrm>
        </p:grpSpPr>
        <p:sp>
          <p:nvSpPr>
            <p:cNvPr id="12" name="Oval 11"/>
            <p:cNvSpPr/>
            <p:nvPr/>
          </p:nvSpPr>
          <p:spPr>
            <a:xfrm>
              <a:off x="6574970" y="1371600"/>
              <a:ext cx="348344" cy="3483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en-US" sz="1800" strike="noStrike" noProof="1">
                <a:latin typeface="Agency FB" pitchFamily="34" charset="0"/>
              </a:endParaRPr>
            </a:p>
          </p:txBody>
        </p:sp>
        <p:sp>
          <p:nvSpPr>
            <p:cNvPr id="59413" name="Freeform 26"/>
            <p:cNvSpPr/>
            <p:nvPr/>
          </p:nvSpPr>
          <p:spPr>
            <a:xfrm>
              <a:off x="6665247" y="1456659"/>
              <a:ext cx="160096" cy="166034"/>
            </a:xfrm>
            <a:custGeom>
              <a:avLst/>
              <a:gdLst/>
              <a:ahLst/>
              <a:cxnLst>
                <a:cxn ang="0">
                  <a:pos x="60182" y="166034"/>
                </a:cxn>
                <a:cxn ang="0">
                  <a:pos x="46743" y="159603"/>
                </a:cxn>
                <a:cxn ang="0">
                  <a:pos x="5258" y="104063"/>
                </a:cxn>
                <a:cxn ang="0">
                  <a:pos x="8180" y="81263"/>
                </a:cxn>
                <a:cxn ang="0">
                  <a:pos x="30967" y="84770"/>
                </a:cxn>
                <a:cxn ang="0">
                  <a:pos x="58429" y="121017"/>
                </a:cxn>
                <a:cxn ang="0">
                  <a:pos x="127959" y="9938"/>
                </a:cxn>
                <a:cxn ang="0">
                  <a:pos x="150163" y="4677"/>
                </a:cxn>
                <a:cxn ang="0">
                  <a:pos x="155421" y="27477"/>
                </a:cxn>
                <a:cxn ang="0">
                  <a:pos x="73620" y="158433"/>
                </a:cxn>
                <a:cxn ang="0">
                  <a:pos x="60766" y="166034"/>
                </a:cxn>
                <a:cxn ang="0">
                  <a:pos x="60182" y="166034"/>
                </a:cxn>
              </a:cxnLst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821113" y="2286000"/>
            <a:ext cx="2122487" cy="964816"/>
            <a:chOff x="3820885" y="1352550"/>
            <a:chExt cx="2122715" cy="964181"/>
          </a:xfrm>
        </p:grpSpPr>
        <p:sp>
          <p:nvSpPr>
            <p:cNvPr id="59415" name="Rectangle 14"/>
            <p:cNvSpPr/>
            <p:nvPr/>
          </p:nvSpPr>
          <p:spPr>
            <a:xfrm>
              <a:off x="4191000" y="1733550"/>
              <a:ext cx="1752600" cy="583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ms-MY" sz="1600" dirty="0">
                  <a:solidFill>
                    <a:schemeClr val="bg1"/>
                  </a:solidFill>
                  <a:latin typeface="Agency FB" pitchFamily="34" charset="0"/>
                  <a:ea typeface="宋体" panose="02010600030101010101" pitchFamily="2" charset="-122"/>
                </a:rPr>
                <a:t>用户可用的全部历史数据</a:t>
              </a:r>
              <a:endParaRPr lang="zh-CN" altLang="ms-MY" sz="1600" dirty="0">
                <a:solidFill>
                  <a:schemeClr val="bg1"/>
                </a:solidFill>
                <a:latin typeface="Agency FB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16" name="Rectangle 15"/>
            <p:cNvSpPr/>
            <p:nvPr/>
          </p:nvSpPr>
          <p:spPr>
            <a:xfrm>
              <a:off x="4191000" y="1352550"/>
              <a:ext cx="1371600" cy="3987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2000" dirty="0">
                  <a:solidFill>
                    <a:schemeClr val="bg1"/>
                  </a:solidFill>
                  <a:latin typeface="Agency FB" pitchFamily="34" charset="0"/>
                  <a:ea typeface="宋体" panose="02010600030101010101" pitchFamily="2" charset="-122"/>
                </a:rPr>
                <a:t>数据抽样</a:t>
              </a:r>
              <a:endParaRPr lang="zh-CN" altLang="en-US" sz="2000" dirty="0">
                <a:solidFill>
                  <a:schemeClr val="bg1"/>
                </a:solidFill>
                <a:latin typeface="Agency FB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9417" name="Group 40"/>
            <p:cNvGrpSpPr/>
            <p:nvPr/>
          </p:nvGrpSpPr>
          <p:grpSpPr>
            <a:xfrm>
              <a:off x="3820885" y="1360715"/>
              <a:ext cx="370114" cy="370114"/>
              <a:chOff x="3820885" y="1360715"/>
              <a:chExt cx="370114" cy="37011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820885" y="1360715"/>
                <a:ext cx="370114" cy="3701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en-US" sz="1800" strike="noStrike" noProof="1">
                  <a:latin typeface="Agency FB" pitchFamily="34" charset="0"/>
                </a:endParaRPr>
              </a:p>
            </p:txBody>
          </p:sp>
          <p:sp>
            <p:nvSpPr>
              <p:cNvPr id="59419" name="Freeform 26"/>
              <p:cNvSpPr/>
              <p:nvPr/>
            </p:nvSpPr>
            <p:spPr>
              <a:xfrm>
                <a:off x="3922046" y="1462103"/>
                <a:ext cx="160096" cy="166034"/>
              </a:xfrm>
              <a:custGeom>
                <a:avLst/>
                <a:gdLst/>
                <a:ahLst/>
                <a:cxnLst>
                  <a:cxn ang="0">
                    <a:pos x="60182" y="166034"/>
                  </a:cxn>
                  <a:cxn ang="0">
                    <a:pos x="46743" y="159603"/>
                  </a:cxn>
                  <a:cxn ang="0">
                    <a:pos x="5258" y="104063"/>
                  </a:cxn>
                  <a:cxn ang="0">
                    <a:pos x="8180" y="81263"/>
                  </a:cxn>
                  <a:cxn ang="0">
                    <a:pos x="30967" y="84770"/>
                  </a:cxn>
                  <a:cxn ang="0">
                    <a:pos x="58429" y="121017"/>
                  </a:cxn>
                  <a:cxn ang="0">
                    <a:pos x="127959" y="9938"/>
                  </a:cxn>
                  <a:cxn ang="0">
                    <a:pos x="150163" y="4677"/>
                  </a:cxn>
                  <a:cxn ang="0">
                    <a:pos x="155421" y="27477"/>
                  </a:cxn>
                  <a:cxn ang="0">
                    <a:pos x="73620" y="158433"/>
                  </a:cxn>
                  <a:cxn ang="0">
                    <a:pos x="60766" y="166034"/>
                  </a:cxn>
                  <a:cxn ang="0">
                    <a:pos x="60182" y="166034"/>
                  </a:cxn>
                </a:cxnLst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59420" name="文本框 42"/>
          <p:cNvSpPr txBox="1"/>
          <p:nvPr/>
        </p:nvSpPr>
        <p:spPr>
          <a:xfrm>
            <a:off x="2057400" y="304800"/>
            <a:ext cx="5029200" cy="36988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p>
            <a:pPr algn="ctr">
              <a:lnSpc>
                <a:spcPct val="90000"/>
              </a:lnSpc>
            </a:pPr>
            <a:r>
              <a:rPr lang="en-US" altLang="zh-CN" sz="2400" dirty="0">
                <a:solidFill>
                  <a:schemeClr val="accent2"/>
                </a:solidFill>
                <a:latin typeface="+mj-ea"/>
                <a:ea typeface="+mj-ea"/>
              </a:rPr>
              <a:t>A 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  <a:ea typeface="+mj-ea"/>
              </a:rPr>
              <a:t>计划</a:t>
            </a:r>
            <a:endParaRPr lang="zh-CN" altLang="en-US" sz="24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49" name="Subtitle 4"/>
          <p:cNvSpPr txBox="1"/>
          <p:nvPr/>
        </p:nvSpPr>
        <p:spPr>
          <a:xfrm>
            <a:off x="2057400" y="650875"/>
            <a:ext cx="5029200" cy="3048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/>
          <a:p>
            <a:pPr marL="342900" indent="-342900" algn="ctr">
              <a:spcBef>
                <a:spcPct val="20000"/>
              </a:spcBef>
            </a:pPr>
            <a:endParaRPr lang="en-US" altLang="zh-CN" sz="1200" b="1" dirty="0">
              <a:solidFill>
                <a:srgbClr val="A6A6A6"/>
              </a:solidFill>
              <a:latin typeface="Agency FB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5" grpId="0"/>
      <p:bldP spid="26" grpId="0"/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3352800" y="1600200"/>
            <a:ext cx="5791200" cy="4495800"/>
          </a:xfrm>
          <a:prstGeom prst="rect">
            <a:avLst/>
          </a:prstGeom>
          <a:solidFill>
            <a:schemeClr val="accent2"/>
          </a:soli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rmAutofit/>
          </a:bodyPr>
          <a:lstStyle/>
          <a:p>
            <a:pPr algn="ctr" fontAlgn="base"/>
            <a:endParaRPr lang="en-US" sz="1800" strike="noStrike" noProof="1">
              <a:latin typeface="Agency FB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1000" y="3657600"/>
            <a:ext cx="2667000" cy="243840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/>
          <a:p>
            <a:pPr algn="r"/>
            <a:endParaRPr lang="zh-CN" altLang="en-US" sz="1200" dirty="0">
              <a:solidFill>
                <a:srgbClr val="A6A6A6"/>
              </a:solidFill>
              <a:latin typeface="Agency FB" pitchFamily="34" charset="0"/>
              <a:ea typeface="宋体" panose="02010600030101010101" pitchFamily="2" charset="-12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371600" y="2819400"/>
            <a:ext cx="1676400" cy="4000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/>
          <a:p>
            <a:pPr algn="r"/>
            <a:r>
              <a:rPr lang="zh-CN" altLang="en-US" sz="2000" dirty="0">
                <a:solidFill>
                  <a:srgbClr val="808080"/>
                </a:solidFill>
                <a:latin typeface="Agency FB" pitchFamily="34" charset="0"/>
                <a:ea typeface="宋体" panose="02010600030101010101" pitchFamily="2" charset="-122"/>
              </a:rPr>
              <a:t>可行计划</a:t>
            </a:r>
            <a:r>
              <a:rPr lang="en-US" altLang="zh-CN" sz="2000" dirty="0">
                <a:solidFill>
                  <a:srgbClr val="808080"/>
                </a:solidFill>
                <a:latin typeface="Agency FB" pitchFamily="34" charset="0"/>
                <a:ea typeface="宋体" panose="02010600030101010101" pitchFamily="2" charset="-122"/>
              </a:rPr>
              <a:t>B</a:t>
            </a:r>
            <a:endParaRPr lang="en-US" altLang="zh-CN" sz="2000" dirty="0">
              <a:solidFill>
                <a:srgbClr val="808080"/>
              </a:solidFill>
              <a:latin typeface="Agency FB" pitchFamily="34" charset="0"/>
              <a:ea typeface="宋体" panose="02010600030101010101" pitchFamily="2" charset="-122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81000" y="2286000"/>
            <a:ext cx="1070902" cy="1070902"/>
            <a:chOff x="3440521" y="2187576"/>
            <a:chExt cx="366050" cy="366050"/>
          </a:xfrm>
          <a:solidFill>
            <a:schemeClr val="accent2"/>
          </a:solidFill>
        </p:grpSpPr>
        <p:sp>
          <p:nvSpPr>
            <p:cNvPr id="24" name="AutoShape 123"/>
            <p:cNvSpPr/>
            <p:nvPr/>
          </p:nvSpPr>
          <p:spPr bwMode="auto">
            <a:xfrm>
              <a:off x="3440521" y="2187576"/>
              <a:ext cx="366050" cy="3660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6565" fontAlgn="base"/>
              <a:endParaRPr lang="en-US" sz="3000" strike="noStrike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gency FB" pitchFamily="34" charset="0"/>
              </a:endParaRPr>
            </a:p>
          </p:txBody>
        </p:sp>
        <p:sp>
          <p:nvSpPr>
            <p:cNvPr id="28" name="AutoShape 124"/>
            <p:cNvSpPr/>
            <p:nvPr/>
          </p:nvSpPr>
          <p:spPr bwMode="auto">
            <a:xfrm>
              <a:off x="3543766" y="2290195"/>
              <a:ext cx="160186" cy="16018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6565" fontAlgn="base"/>
              <a:endParaRPr lang="en-US" sz="3000" strike="noStrike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gency FB" pitchFamily="34" charset="0"/>
              </a:endParaRPr>
            </a:p>
          </p:txBody>
        </p:sp>
        <p:sp>
          <p:nvSpPr>
            <p:cNvPr id="29" name="AutoShape 125"/>
            <p:cNvSpPr/>
            <p:nvPr/>
          </p:nvSpPr>
          <p:spPr bwMode="auto">
            <a:xfrm>
              <a:off x="3577556" y="2324610"/>
              <a:ext cx="91982" cy="919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6565" fontAlgn="base"/>
              <a:endParaRPr lang="en-US" sz="3000" strike="noStrike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gency FB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86200" y="4138613"/>
            <a:ext cx="2133600" cy="964665"/>
            <a:chOff x="3886200" y="3028950"/>
            <a:chExt cx="2133600" cy="964412"/>
          </a:xfrm>
        </p:grpSpPr>
        <p:sp>
          <p:nvSpPr>
            <p:cNvPr id="61446" name="Rectangle 16"/>
            <p:cNvSpPr/>
            <p:nvPr/>
          </p:nvSpPr>
          <p:spPr>
            <a:xfrm>
              <a:off x="4267200" y="3409950"/>
              <a:ext cx="1752600" cy="5834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zh-CN" sz="1600" dirty="0">
                  <a:solidFill>
                    <a:schemeClr val="bg1"/>
                  </a:solidFill>
                  <a:latin typeface="Agency FB" pitchFamily="34" charset="0"/>
                  <a:sym typeface="+mn-ea"/>
                </a:rPr>
                <a:t>按照用户进行聚类</a:t>
              </a:r>
              <a:endParaRPr lang="zh-CN" altLang="en-US" sz="1600" dirty="0">
                <a:solidFill>
                  <a:schemeClr val="bg1"/>
                </a:solidFill>
                <a:latin typeface="Agency FB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47" name="Rectangle 17"/>
            <p:cNvSpPr/>
            <p:nvPr/>
          </p:nvSpPr>
          <p:spPr>
            <a:xfrm>
              <a:off x="4267200" y="3028950"/>
              <a:ext cx="1371600" cy="3987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2000" dirty="0">
                  <a:solidFill>
                    <a:schemeClr val="bg1"/>
                  </a:solidFill>
                  <a:latin typeface="Agency FB" pitchFamily="34" charset="0"/>
                  <a:ea typeface="宋体" panose="02010600030101010101" pitchFamily="2" charset="-122"/>
                </a:rPr>
                <a:t>窗口选择</a:t>
              </a:r>
              <a:endParaRPr lang="zh-CN" altLang="en-US" sz="2000" dirty="0">
                <a:solidFill>
                  <a:schemeClr val="bg1"/>
                </a:solidFill>
                <a:latin typeface="Agency FB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1448" name="Group 37"/>
            <p:cNvGrpSpPr/>
            <p:nvPr/>
          </p:nvGrpSpPr>
          <p:grpSpPr>
            <a:xfrm>
              <a:off x="3886200" y="3037114"/>
              <a:ext cx="370116" cy="370116"/>
              <a:chOff x="3820884" y="3037114"/>
              <a:chExt cx="370116" cy="370116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820884" y="3037114"/>
                <a:ext cx="370116" cy="3701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en-US" sz="1800" strike="noStrike" noProof="1">
                  <a:latin typeface="Agency FB" pitchFamily="34" charset="0"/>
                </a:endParaRPr>
              </a:p>
            </p:txBody>
          </p:sp>
          <p:sp>
            <p:nvSpPr>
              <p:cNvPr id="61450" name="Freeform 26"/>
              <p:cNvSpPr/>
              <p:nvPr/>
            </p:nvSpPr>
            <p:spPr>
              <a:xfrm>
                <a:off x="3922048" y="3141222"/>
                <a:ext cx="160096" cy="166034"/>
              </a:xfrm>
              <a:custGeom>
                <a:avLst/>
                <a:gdLst/>
                <a:ahLst/>
                <a:cxnLst>
                  <a:cxn ang="0">
                    <a:pos x="60182" y="166034"/>
                  </a:cxn>
                  <a:cxn ang="0">
                    <a:pos x="46743" y="159603"/>
                  </a:cxn>
                  <a:cxn ang="0">
                    <a:pos x="5258" y="104063"/>
                  </a:cxn>
                  <a:cxn ang="0">
                    <a:pos x="8180" y="81263"/>
                  </a:cxn>
                  <a:cxn ang="0">
                    <a:pos x="30967" y="84770"/>
                  </a:cxn>
                  <a:cxn ang="0">
                    <a:pos x="58429" y="121017"/>
                  </a:cxn>
                  <a:cxn ang="0">
                    <a:pos x="127959" y="9938"/>
                  </a:cxn>
                  <a:cxn ang="0">
                    <a:pos x="150163" y="4677"/>
                  </a:cxn>
                  <a:cxn ang="0">
                    <a:pos x="155421" y="27477"/>
                  </a:cxn>
                  <a:cxn ang="0">
                    <a:pos x="73620" y="158433"/>
                  </a:cxn>
                  <a:cxn ang="0">
                    <a:pos x="60766" y="166034"/>
                  </a:cxn>
                  <a:cxn ang="0">
                    <a:pos x="60182" y="166034"/>
                  </a:cxn>
                </a:cxnLst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6564313" y="4138613"/>
            <a:ext cx="2122487" cy="1211196"/>
            <a:chOff x="6564084" y="3105150"/>
            <a:chExt cx="2122716" cy="1210399"/>
          </a:xfrm>
        </p:grpSpPr>
        <p:sp>
          <p:nvSpPr>
            <p:cNvPr id="61452" name="Rectangle 18"/>
            <p:cNvSpPr/>
            <p:nvPr/>
          </p:nvSpPr>
          <p:spPr>
            <a:xfrm>
              <a:off x="6934200" y="3486150"/>
              <a:ext cx="1752600" cy="8293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zh-CN" sz="1600" dirty="0">
                  <a:solidFill>
                    <a:schemeClr val="bg1"/>
                  </a:solidFill>
                  <a:latin typeface="Agency FB" pitchFamily="34" charset="0"/>
                  <a:ea typeface="宋体" panose="02010600030101010101" pitchFamily="2" charset="-122"/>
                </a:rPr>
                <a:t>利用二分类算法进行长短任务预测</a:t>
              </a:r>
              <a:endParaRPr lang="zh-CN" altLang="zh-CN" sz="1600" dirty="0">
                <a:solidFill>
                  <a:schemeClr val="bg1"/>
                </a:solidFill>
                <a:latin typeface="Agency FB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53" name="Rectangle 19"/>
            <p:cNvSpPr/>
            <p:nvPr/>
          </p:nvSpPr>
          <p:spPr>
            <a:xfrm>
              <a:off x="6934200" y="3105150"/>
              <a:ext cx="1371600" cy="3987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2000" dirty="0">
                  <a:solidFill>
                    <a:schemeClr val="bg1"/>
                  </a:solidFill>
                  <a:latin typeface="Agency FB" pitchFamily="34" charset="0"/>
                  <a:ea typeface="宋体" panose="02010600030101010101" pitchFamily="2" charset="-122"/>
                </a:rPr>
                <a:t>预测模型</a:t>
              </a:r>
              <a:endParaRPr lang="zh-CN" altLang="en-US" sz="2000" dirty="0">
                <a:solidFill>
                  <a:schemeClr val="bg1"/>
                </a:solidFill>
                <a:latin typeface="Agency FB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1454" name="Group 38"/>
            <p:cNvGrpSpPr/>
            <p:nvPr/>
          </p:nvGrpSpPr>
          <p:grpSpPr>
            <a:xfrm>
              <a:off x="6564084" y="3113314"/>
              <a:ext cx="370116" cy="370116"/>
              <a:chOff x="6564084" y="3037114"/>
              <a:chExt cx="370116" cy="370116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564084" y="3037114"/>
                <a:ext cx="370116" cy="3701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en-US" sz="1800" strike="noStrike" noProof="1">
                  <a:latin typeface="Agency FB" pitchFamily="34" charset="0"/>
                </a:endParaRPr>
              </a:p>
            </p:txBody>
          </p:sp>
          <p:sp>
            <p:nvSpPr>
              <p:cNvPr id="61456" name="Freeform 26"/>
              <p:cNvSpPr/>
              <p:nvPr/>
            </p:nvSpPr>
            <p:spPr>
              <a:xfrm>
                <a:off x="6654362" y="3138501"/>
                <a:ext cx="160096" cy="166034"/>
              </a:xfrm>
              <a:custGeom>
                <a:avLst/>
                <a:gdLst/>
                <a:ahLst/>
                <a:cxnLst>
                  <a:cxn ang="0">
                    <a:pos x="60182" y="166034"/>
                  </a:cxn>
                  <a:cxn ang="0">
                    <a:pos x="46743" y="159603"/>
                  </a:cxn>
                  <a:cxn ang="0">
                    <a:pos x="5258" y="104063"/>
                  </a:cxn>
                  <a:cxn ang="0">
                    <a:pos x="8180" y="81263"/>
                  </a:cxn>
                  <a:cxn ang="0">
                    <a:pos x="30967" y="84770"/>
                  </a:cxn>
                  <a:cxn ang="0">
                    <a:pos x="58429" y="121017"/>
                  </a:cxn>
                  <a:cxn ang="0">
                    <a:pos x="127959" y="9938"/>
                  </a:cxn>
                  <a:cxn ang="0">
                    <a:pos x="150163" y="4677"/>
                  </a:cxn>
                  <a:cxn ang="0">
                    <a:pos x="155421" y="27477"/>
                  </a:cxn>
                  <a:cxn ang="0">
                    <a:pos x="73620" y="158433"/>
                  </a:cxn>
                  <a:cxn ang="0">
                    <a:pos x="60766" y="166034"/>
                  </a:cxn>
                  <a:cxn ang="0">
                    <a:pos x="60182" y="166034"/>
                  </a:cxn>
                </a:cxnLst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61457" name="Rectangle 20"/>
          <p:cNvSpPr/>
          <p:nvPr/>
        </p:nvSpPr>
        <p:spPr>
          <a:xfrm>
            <a:off x="6934200" y="2667000"/>
            <a:ext cx="17526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1600" dirty="0">
                <a:solidFill>
                  <a:schemeClr val="bg1"/>
                </a:solidFill>
                <a:latin typeface="Agency FB" pitchFamily="34" charset="0"/>
                <a:ea typeface="宋体" panose="02010600030101010101" pitchFamily="2" charset="-122"/>
              </a:rPr>
              <a:t>任务内部特征和</a:t>
            </a:r>
            <a:r>
              <a:rPr lang="zh-CN" altLang="zh-CN" sz="1600" dirty="0">
                <a:solidFill>
                  <a:schemeClr val="bg1"/>
                </a:solidFill>
                <a:latin typeface="Agency FB" pitchFamily="34" charset="0"/>
                <a:sym typeface="+mn-ea"/>
              </a:rPr>
              <a:t>关联特征</a:t>
            </a:r>
            <a:endParaRPr lang="zh-CN" altLang="zh-CN" sz="1600" dirty="0">
              <a:solidFill>
                <a:schemeClr val="bg1"/>
              </a:solidFill>
              <a:latin typeface="Agency FB" pitchFamily="34" charset="0"/>
              <a:ea typeface="宋体" panose="02010600030101010101" pitchFamily="2" charset="-122"/>
            </a:endParaRPr>
          </a:p>
        </p:txBody>
      </p:sp>
      <p:sp>
        <p:nvSpPr>
          <p:cNvPr id="61458" name="Rectangle 21"/>
          <p:cNvSpPr/>
          <p:nvPr/>
        </p:nvSpPr>
        <p:spPr>
          <a:xfrm>
            <a:off x="6934200" y="2286000"/>
            <a:ext cx="1600200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dirty="0">
                <a:solidFill>
                  <a:schemeClr val="bg1"/>
                </a:solidFill>
                <a:latin typeface="Agency FB" pitchFamily="34" charset="0"/>
                <a:ea typeface="宋体" panose="02010600030101010101" pitchFamily="2" charset="-122"/>
              </a:rPr>
              <a:t>特征选择</a:t>
            </a:r>
            <a:endParaRPr lang="zh-CN" altLang="en-US" sz="2000" dirty="0">
              <a:solidFill>
                <a:schemeClr val="bg1"/>
              </a:solidFill>
              <a:latin typeface="Agency FB" pitchFamily="34" charset="0"/>
              <a:ea typeface="宋体" panose="02010600030101010101" pitchFamily="2" charset="-122"/>
            </a:endParaRPr>
          </a:p>
        </p:txBody>
      </p:sp>
      <p:grpSp>
        <p:nvGrpSpPr>
          <p:cNvPr id="61459" name="Group 39"/>
          <p:cNvGrpSpPr/>
          <p:nvPr/>
        </p:nvGrpSpPr>
        <p:grpSpPr>
          <a:xfrm>
            <a:off x="6575425" y="2305050"/>
            <a:ext cx="347663" cy="347663"/>
            <a:chOff x="6574970" y="1371600"/>
            <a:chExt cx="348344" cy="348344"/>
          </a:xfrm>
        </p:grpSpPr>
        <p:sp>
          <p:nvSpPr>
            <p:cNvPr id="12" name="Oval 11"/>
            <p:cNvSpPr/>
            <p:nvPr/>
          </p:nvSpPr>
          <p:spPr>
            <a:xfrm>
              <a:off x="6574970" y="1371600"/>
              <a:ext cx="348344" cy="3483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en-US" sz="1800" strike="noStrike" noProof="1">
                <a:latin typeface="Agency FB" pitchFamily="34" charset="0"/>
              </a:endParaRPr>
            </a:p>
          </p:txBody>
        </p:sp>
        <p:sp>
          <p:nvSpPr>
            <p:cNvPr id="61461" name="Freeform 26"/>
            <p:cNvSpPr/>
            <p:nvPr/>
          </p:nvSpPr>
          <p:spPr>
            <a:xfrm>
              <a:off x="6665247" y="1456659"/>
              <a:ext cx="160096" cy="166034"/>
            </a:xfrm>
            <a:custGeom>
              <a:avLst/>
              <a:gdLst/>
              <a:ahLst/>
              <a:cxnLst>
                <a:cxn ang="0">
                  <a:pos x="60182" y="166034"/>
                </a:cxn>
                <a:cxn ang="0">
                  <a:pos x="46743" y="159603"/>
                </a:cxn>
                <a:cxn ang="0">
                  <a:pos x="5258" y="104063"/>
                </a:cxn>
                <a:cxn ang="0">
                  <a:pos x="8180" y="81263"/>
                </a:cxn>
                <a:cxn ang="0">
                  <a:pos x="30967" y="84770"/>
                </a:cxn>
                <a:cxn ang="0">
                  <a:pos x="58429" y="121017"/>
                </a:cxn>
                <a:cxn ang="0">
                  <a:pos x="127959" y="9938"/>
                </a:cxn>
                <a:cxn ang="0">
                  <a:pos x="150163" y="4677"/>
                </a:cxn>
                <a:cxn ang="0">
                  <a:pos x="155421" y="27477"/>
                </a:cxn>
                <a:cxn ang="0">
                  <a:pos x="73620" y="158433"/>
                </a:cxn>
                <a:cxn ang="0">
                  <a:pos x="60766" y="166034"/>
                </a:cxn>
                <a:cxn ang="0">
                  <a:pos x="60182" y="166034"/>
                </a:cxn>
              </a:cxnLst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821113" y="2286000"/>
            <a:ext cx="2122487" cy="964665"/>
            <a:chOff x="3820885" y="1352550"/>
            <a:chExt cx="2122715" cy="964411"/>
          </a:xfrm>
        </p:grpSpPr>
        <p:sp>
          <p:nvSpPr>
            <p:cNvPr id="61463" name="Rectangle 14"/>
            <p:cNvSpPr/>
            <p:nvPr/>
          </p:nvSpPr>
          <p:spPr>
            <a:xfrm>
              <a:off x="4191000" y="1733550"/>
              <a:ext cx="1752600" cy="5834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ms-MY" sz="1600" dirty="0">
                  <a:solidFill>
                    <a:schemeClr val="bg1"/>
                  </a:solidFill>
                  <a:latin typeface="Agency FB" pitchFamily="34" charset="0"/>
                  <a:sym typeface="+mn-ea"/>
                </a:rPr>
                <a:t>用户可用的全部历史数据</a:t>
              </a:r>
              <a:endParaRPr lang="zh-CN" altLang="en-US" sz="1600" dirty="0">
                <a:solidFill>
                  <a:schemeClr val="bg1"/>
                </a:solidFill>
                <a:latin typeface="Agency FB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64" name="Rectangle 15"/>
            <p:cNvSpPr/>
            <p:nvPr/>
          </p:nvSpPr>
          <p:spPr>
            <a:xfrm>
              <a:off x="4191000" y="1352550"/>
              <a:ext cx="1371600" cy="3987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2000" dirty="0">
                  <a:solidFill>
                    <a:schemeClr val="bg1"/>
                  </a:solidFill>
                  <a:latin typeface="Agency FB" pitchFamily="34" charset="0"/>
                  <a:ea typeface="宋体" panose="02010600030101010101" pitchFamily="2" charset="-122"/>
                </a:rPr>
                <a:t>数据抽样</a:t>
              </a:r>
              <a:endParaRPr lang="zh-CN" altLang="en-US" sz="2000" dirty="0">
                <a:solidFill>
                  <a:schemeClr val="bg1"/>
                </a:solidFill>
                <a:latin typeface="Agency FB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1465" name="Group 40"/>
            <p:cNvGrpSpPr/>
            <p:nvPr/>
          </p:nvGrpSpPr>
          <p:grpSpPr>
            <a:xfrm>
              <a:off x="3820885" y="1360715"/>
              <a:ext cx="370114" cy="370114"/>
              <a:chOff x="3820885" y="1360715"/>
              <a:chExt cx="370114" cy="37011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820885" y="1360715"/>
                <a:ext cx="370114" cy="3701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en-US" sz="1800" strike="noStrike" noProof="1">
                  <a:latin typeface="Agency FB" pitchFamily="34" charset="0"/>
                </a:endParaRPr>
              </a:p>
            </p:txBody>
          </p:sp>
          <p:sp>
            <p:nvSpPr>
              <p:cNvPr id="61467" name="Freeform 26"/>
              <p:cNvSpPr/>
              <p:nvPr/>
            </p:nvSpPr>
            <p:spPr>
              <a:xfrm>
                <a:off x="3922046" y="1462103"/>
                <a:ext cx="160096" cy="166034"/>
              </a:xfrm>
              <a:custGeom>
                <a:avLst/>
                <a:gdLst/>
                <a:ahLst/>
                <a:cxnLst>
                  <a:cxn ang="0">
                    <a:pos x="60182" y="166034"/>
                  </a:cxn>
                  <a:cxn ang="0">
                    <a:pos x="46743" y="159603"/>
                  </a:cxn>
                  <a:cxn ang="0">
                    <a:pos x="5258" y="104063"/>
                  </a:cxn>
                  <a:cxn ang="0">
                    <a:pos x="8180" y="81263"/>
                  </a:cxn>
                  <a:cxn ang="0">
                    <a:pos x="30967" y="84770"/>
                  </a:cxn>
                  <a:cxn ang="0">
                    <a:pos x="58429" y="121017"/>
                  </a:cxn>
                  <a:cxn ang="0">
                    <a:pos x="127959" y="9938"/>
                  </a:cxn>
                  <a:cxn ang="0">
                    <a:pos x="150163" y="4677"/>
                  </a:cxn>
                  <a:cxn ang="0">
                    <a:pos x="155421" y="27477"/>
                  </a:cxn>
                  <a:cxn ang="0">
                    <a:pos x="73620" y="158433"/>
                  </a:cxn>
                  <a:cxn ang="0">
                    <a:pos x="60766" y="166034"/>
                  </a:cxn>
                  <a:cxn ang="0">
                    <a:pos x="60182" y="166034"/>
                  </a:cxn>
                </a:cxnLst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61468" name="文本框 42"/>
          <p:cNvSpPr txBox="1"/>
          <p:nvPr/>
        </p:nvSpPr>
        <p:spPr>
          <a:xfrm>
            <a:off x="2057400" y="304800"/>
            <a:ext cx="5029200" cy="36988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p>
            <a:pPr algn="ctr">
              <a:lnSpc>
                <a:spcPct val="90000"/>
              </a:lnSpc>
            </a:pPr>
            <a:r>
              <a:rPr lang="en-US" altLang="zh-CN" sz="2400" dirty="0">
                <a:solidFill>
                  <a:schemeClr val="accent2"/>
                </a:solidFill>
                <a:latin typeface="+mj-ea"/>
                <a:ea typeface="+mj-ea"/>
              </a:rPr>
              <a:t>B 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  <a:ea typeface="+mj-ea"/>
              </a:rPr>
              <a:t>计划</a:t>
            </a:r>
            <a:endParaRPr lang="zh-CN" altLang="en-US" sz="24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49" name="Subtitle 4"/>
          <p:cNvSpPr txBox="1"/>
          <p:nvPr/>
        </p:nvSpPr>
        <p:spPr>
          <a:xfrm>
            <a:off x="2057400" y="650875"/>
            <a:ext cx="5029200" cy="3048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/>
          <a:p>
            <a:pPr marL="342900" indent="-342900" algn="ctr">
              <a:spcBef>
                <a:spcPct val="20000"/>
              </a:spcBef>
            </a:pPr>
            <a:endParaRPr lang="en-US" altLang="zh-CN" sz="1200" b="1" dirty="0">
              <a:solidFill>
                <a:srgbClr val="A6A6A6"/>
              </a:solidFill>
              <a:latin typeface="Agency FB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5" grpId="0"/>
      <p:bldP spid="26" grpId="0"/>
      <p:bldP spid="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Rounded Rectangle 13"/>
          <p:cNvSpPr/>
          <p:nvPr/>
        </p:nvSpPr>
        <p:spPr bwMode="gray">
          <a:xfrm>
            <a:off x="7099300" y="2144713"/>
            <a:ext cx="1624013" cy="1263650"/>
          </a:xfrm>
          <a:prstGeom prst="roundRect">
            <a:avLst/>
          </a:prstGeom>
          <a:solidFill>
            <a:schemeClr val="accent3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fontAlgn="base"/>
            <a:endParaRPr lang="en-US" sz="1800" strike="noStrike" noProof="1" dirty="0">
              <a:latin typeface="Agency FB" pitchFamily="34" charset="0"/>
            </a:endParaRPr>
          </a:p>
        </p:txBody>
      </p:sp>
      <p:sp>
        <p:nvSpPr>
          <p:cNvPr id="65538" name="Rectangle 20"/>
          <p:cNvSpPr/>
          <p:nvPr/>
        </p:nvSpPr>
        <p:spPr>
          <a:xfrm>
            <a:off x="6918325" y="4310063"/>
            <a:ext cx="2076450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ms-MY" sz="1600" dirty="0">
                <a:latin typeface="Agency FB" pitchFamily="34" charset="0"/>
                <a:ea typeface="宋体" panose="02010600030101010101" pitchFamily="2" charset="-122"/>
              </a:rPr>
              <a:t>预测值和真实值之间的差值</a:t>
            </a:r>
            <a:endParaRPr lang="zh-CN" altLang="ms-MY" sz="1600" dirty="0">
              <a:latin typeface="Agency FB" pitchFamily="34" charset="0"/>
              <a:ea typeface="宋体" panose="02010600030101010101" pitchFamily="2" charset="-122"/>
            </a:endParaRPr>
          </a:p>
        </p:txBody>
      </p:sp>
      <p:sp>
        <p:nvSpPr>
          <p:cNvPr id="65539" name="Rectangle 21"/>
          <p:cNvSpPr/>
          <p:nvPr/>
        </p:nvSpPr>
        <p:spPr>
          <a:xfrm>
            <a:off x="6832600" y="3949700"/>
            <a:ext cx="2157413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ms-MY" sz="2000" b="1" dirty="0">
                <a:latin typeface="Agency FB" pitchFamily="34" charset="0"/>
                <a:ea typeface="宋体" panose="02010600030101010101" pitchFamily="2" charset="-122"/>
              </a:rPr>
              <a:t>平均绝对值误差</a:t>
            </a:r>
            <a:endParaRPr lang="zh-CN" altLang="ms-MY" sz="2000" b="1" dirty="0">
              <a:latin typeface="Agency FB" pitchFamily="34" charset="0"/>
              <a:ea typeface="宋体" panose="02010600030101010101" pitchFamily="2" charset="-122"/>
            </a:endParaRPr>
          </a:p>
        </p:txBody>
      </p:sp>
      <p:sp>
        <p:nvSpPr>
          <p:cNvPr id="23" name="AutoShape 29"/>
          <p:cNvSpPr/>
          <p:nvPr/>
        </p:nvSpPr>
        <p:spPr bwMode="auto">
          <a:xfrm>
            <a:off x="7542213" y="2424113"/>
            <a:ext cx="811213" cy="735013"/>
          </a:xfrm>
          <a:custGeom>
            <a:avLst/>
            <a:gdLst>
              <a:gd name="T0" fmla="+- 0 10736 439"/>
              <a:gd name="T1" fmla="*/ T0 w 20595"/>
              <a:gd name="T2" fmla="+- 0 10869 621"/>
              <a:gd name="T3" fmla="*/ 10869 h 20497"/>
              <a:gd name="T4" fmla="+- 0 10736 439"/>
              <a:gd name="T5" fmla="*/ T4 w 20595"/>
              <a:gd name="T6" fmla="+- 0 10869 621"/>
              <a:gd name="T7" fmla="*/ 10869 h 20497"/>
              <a:gd name="T8" fmla="+- 0 10736 439"/>
              <a:gd name="T9" fmla="*/ T8 w 20595"/>
              <a:gd name="T10" fmla="+- 0 10869 621"/>
              <a:gd name="T11" fmla="*/ 10869 h 20497"/>
              <a:gd name="T12" fmla="+- 0 10736 439"/>
              <a:gd name="T13" fmla="*/ T12 w 20595"/>
              <a:gd name="T14" fmla="+- 0 10869 621"/>
              <a:gd name="T15" fmla="*/ 10869 h 2049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0595" h="20497">
                <a:moveTo>
                  <a:pt x="18898" y="1863"/>
                </a:moveTo>
                <a:cubicBezTo>
                  <a:pt x="16636" y="-621"/>
                  <a:pt x="12968" y="-621"/>
                  <a:pt x="10707" y="1863"/>
                </a:cubicBezTo>
                <a:lnTo>
                  <a:pt x="1317" y="12053"/>
                </a:lnTo>
                <a:cubicBezTo>
                  <a:pt x="-439" y="13982"/>
                  <a:pt x="-439" y="17121"/>
                  <a:pt x="1317" y="19050"/>
                </a:cubicBezTo>
                <a:cubicBezTo>
                  <a:pt x="3073" y="20979"/>
                  <a:pt x="5931" y="20979"/>
                  <a:pt x="7687" y="19050"/>
                </a:cubicBezTo>
                <a:lnTo>
                  <a:pt x="17078" y="8860"/>
                </a:lnTo>
                <a:cubicBezTo>
                  <a:pt x="18335" y="7479"/>
                  <a:pt x="18335" y="5242"/>
                  <a:pt x="17078" y="3862"/>
                </a:cubicBezTo>
                <a:cubicBezTo>
                  <a:pt x="15821" y="2482"/>
                  <a:pt x="13783" y="2482"/>
                  <a:pt x="12527" y="3862"/>
                </a:cubicBezTo>
                <a:lnTo>
                  <a:pt x="5467" y="11614"/>
                </a:lnTo>
                <a:cubicBezTo>
                  <a:pt x="5216" y="11891"/>
                  <a:pt x="5216" y="12337"/>
                  <a:pt x="5467" y="12614"/>
                </a:cubicBezTo>
                <a:cubicBezTo>
                  <a:pt x="5719" y="12890"/>
                  <a:pt x="6126" y="12890"/>
                  <a:pt x="6378" y="12614"/>
                </a:cubicBezTo>
                <a:lnTo>
                  <a:pt x="13437" y="4861"/>
                </a:lnTo>
                <a:cubicBezTo>
                  <a:pt x="14190" y="4035"/>
                  <a:pt x="15414" y="4035"/>
                  <a:pt x="16167" y="4861"/>
                </a:cubicBezTo>
                <a:cubicBezTo>
                  <a:pt x="16920" y="5688"/>
                  <a:pt x="16920" y="7034"/>
                  <a:pt x="16167" y="7860"/>
                </a:cubicBezTo>
                <a:lnTo>
                  <a:pt x="6777" y="18050"/>
                </a:lnTo>
                <a:cubicBezTo>
                  <a:pt x="5520" y="19430"/>
                  <a:pt x="3484" y="19430"/>
                  <a:pt x="2227" y="18050"/>
                </a:cubicBezTo>
                <a:cubicBezTo>
                  <a:pt x="970" y="16670"/>
                  <a:pt x="970" y="14433"/>
                  <a:pt x="2227" y="13053"/>
                </a:cubicBezTo>
                <a:lnTo>
                  <a:pt x="11525" y="2963"/>
                </a:lnTo>
                <a:cubicBezTo>
                  <a:pt x="13285" y="1030"/>
                  <a:pt x="16139" y="1030"/>
                  <a:pt x="17896" y="2963"/>
                </a:cubicBezTo>
                <a:cubicBezTo>
                  <a:pt x="19657" y="4896"/>
                  <a:pt x="19657" y="8027"/>
                  <a:pt x="17897" y="9959"/>
                </a:cubicBezTo>
                <a:lnTo>
                  <a:pt x="10929" y="17611"/>
                </a:lnTo>
                <a:cubicBezTo>
                  <a:pt x="10677" y="17888"/>
                  <a:pt x="10677" y="18334"/>
                  <a:pt x="10929" y="18610"/>
                </a:cubicBezTo>
                <a:cubicBezTo>
                  <a:pt x="11181" y="18887"/>
                  <a:pt x="11588" y="18887"/>
                  <a:pt x="11839" y="18610"/>
                </a:cubicBezTo>
                <a:lnTo>
                  <a:pt x="18898" y="10859"/>
                </a:lnTo>
                <a:cubicBezTo>
                  <a:pt x="21160" y="8375"/>
                  <a:pt x="21160" y="4347"/>
                  <a:pt x="18898" y="18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defTabSz="456565" fontAlgn="base"/>
            <a:endParaRPr lang="en-US" sz="3000" strike="noStrike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gency FB" pitchFamily="34" charset="0"/>
            </a:endParaRPr>
          </a:p>
        </p:txBody>
      </p:sp>
      <p:sp>
        <p:nvSpPr>
          <p:cNvPr id="33" name="Rounded Rectangle 32"/>
          <p:cNvSpPr/>
          <p:nvPr/>
        </p:nvSpPr>
        <p:spPr bwMode="gray">
          <a:xfrm>
            <a:off x="6986588" y="2057400"/>
            <a:ext cx="1849438" cy="1438275"/>
          </a:xfrm>
          <a:prstGeom prst="roundRect">
            <a:avLst/>
          </a:prstGeom>
          <a:noFill/>
          <a:ln w="63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fontAlgn="base"/>
            <a:endParaRPr lang="en-US" sz="1800" strike="noStrike" noProof="1" dirty="0">
              <a:latin typeface="Agency FB" pitchFamily="34" charset="0"/>
            </a:endParaRPr>
          </a:p>
        </p:txBody>
      </p:sp>
      <p:sp>
        <p:nvSpPr>
          <p:cNvPr id="65542" name="Rounded Rectangle 12"/>
          <p:cNvSpPr/>
          <p:nvPr/>
        </p:nvSpPr>
        <p:spPr>
          <a:xfrm>
            <a:off x="4843463" y="2144713"/>
            <a:ext cx="1624012" cy="12636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6350">
            <a:noFill/>
          </a:ln>
        </p:spPr>
        <p:txBody>
          <a:bodyPr anchor="ctr"/>
          <a:p>
            <a:pPr algn="ctr"/>
            <a:endParaRPr lang="en-US" altLang="zh-CN" dirty="0">
              <a:latin typeface="Agency FB" pitchFamily="34" charset="0"/>
              <a:ea typeface="宋体" panose="02010600030101010101" pitchFamily="2" charset="-122"/>
            </a:endParaRPr>
          </a:p>
        </p:txBody>
      </p:sp>
      <p:sp>
        <p:nvSpPr>
          <p:cNvPr id="65543" name="Rectangle 18"/>
          <p:cNvSpPr/>
          <p:nvPr/>
        </p:nvSpPr>
        <p:spPr>
          <a:xfrm>
            <a:off x="4662488" y="4310063"/>
            <a:ext cx="2074862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600" dirty="0">
                <a:latin typeface="Agency FB" pitchFamily="34" charset="0"/>
                <a:ea typeface="宋体" panose="02010600030101010101" pitchFamily="2" charset="-122"/>
              </a:rPr>
              <a:t>运行时间较长的任务有更大的权值</a:t>
            </a:r>
            <a:endParaRPr lang="zh-CN" altLang="zh-CN" sz="1600" dirty="0">
              <a:latin typeface="Agency FB" pitchFamily="34" charset="0"/>
              <a:ea typeface="宋体" panose="02010600030101010101" pitchFamily="2" charset="-122"/>
            </a:endParaRPr>
          </a:p>
        </p:txBody>
      </p:sp>
      <p:sp>
        <p:nvSpPr>
          <p:cNvPr id="65544" name="Rectangle 19"/>
          <p:cNvSpPr/>
          <p:nvPr/>
        </p:nvSpPr>
        <p:spPr>
          <a:xfrm>
            <a:off x="4791075" y="3949700"/>
            <a:ext cx="1728788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ms-MY" sz="2000" b="1" dirty="0">
                <a:latin typeface="Agency FB" pitchFamily="34" charset="0"/>
                <a:ea typeface="宋体" panose="02010600030101010101" pitchFamily="2" charset="-122"/>
              </a:rPr>
              <a:t>加权平均误差</a:t>
            </a:r>
            <a:endParaRPr lang="zh-CN" altLang="ms-MY" sz="2000" b="1" dirty="0">
              <a:latin typeface="Agency FB" pitchFamily="34" charset="0"/>
              <a:ea typeface="宋体" panose="02010600030101010101" pitchFamily="2" charset="-122"/>
            </a:endParaRPr>
          </a:p>
        </p:txBody>
      </p:sp>
      <p:sp>
        <p:nvSpPr>
          <p:cNvPr id="24" name="AutoShape 59"/>
          <p:cNvSpPr/>
          <p:nvPr/>
        </p:nvSpPr>
        <p:spPr bwMode="auto">
          <a:xfrm>
            <a:off x="5194300" y="2406650"/>
            <a:ext cx="814388" cy="811213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defTabSz="456565" fontAlgn="base"/>
            <a:endParaRPr lang="en-US" sz="3000" strike="noStrike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gency FB" pitchFamily="34" charset="0"/>
            </a:endParaRPr>
          </a:p>
        </p:txBody>
      </p:sp>
      <p:sp>
        <p:nvSpPr>
          <p:cNvPr id="65546" name="Rounded Rectangle 36"/>
          <p:cNvSpPr/>
          <p:nvPr/>
        </p:nvSpPr>
        <p:spPr>
          <a:xfrm>
            <a:off x="4740275" y="2063750"/>
            <a:ext cx="1830388" cy="1423988"/>
          </a:xfrm>
          <a:prstGeom prst="roundRect">
            <a:avLst>
              <a:gd name="adj" fmla="val 16667"/>
            </a:avLst>
          </a:prstGeom>
          <a:noFill/>
          <a:ln w="63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en-US" altLang="zh-CN" dirty="0">
              <a:latin typeface="Agency FB" pitchFamily="34" charset="0"/>
              <a:ea typeface="宋体" panose="02010600030101010101" pitchFamily="2" charset="-122"/>
            </a:endParaRPr>
          </a:p>
        </p:txBody>
      </p:sp>
      <p:sp>
        <p:nvSpPr>
          <p:cNvPr id="12" name="Rounded Rectangle 11"/>
          <p:cNvSpPr/>
          <p:nvPr/>
        </p:nvSpPr>
        <p:spPr bwMode="gray">
          <a:xfrm>
            <a:off x="2586038" y="2144713"/>
            <a:ext cx="1625600" cy="1263650"/>
          </a:xfrm>
          <a:prstGeom prst="roundRect">
            <a:avLst/>
          </a:prstGeom>
          <a:solidFill>
            <a:schemeClr val="accent6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fontAlgn="base"/>
            <a:endParaRPr lang="en-US" sz="1800" strike="noStrike" noProof="1" dirty="0">
              <a:latin typeface="Agency FB" pitchFamily="34" charset="0"/>
            </a:endParaRPr>
          </a:p>
        </p:txBody>
      </p:sp>
      <p:sp>
        <p:nvSpPr>
          <p:cNvPr id="65548" name="Rectangle 16"/>
          <p:cNvSpPr/>
          <p:nvPr/>
        </p:nvSpPr>
        <p:spPr>
          <a:xfrm>
            <a:off x="2406650" y="4310063"/>
            <a:ext cx="2074863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600" dirty="0">
                <a:latin typeface="Agency FB" pitchFamily="34" charset="0"/>
                <a:ea typeface="宋体" panose="02010600030101010101" pitchFamily="2" charset="-122"/>
              </a:rPr>
              <a:t>预测值和真实值之间的误差的平方</a:t>
            </a:r>
            <a:endParaRPr lang="zh-CN" altLang="zh-CN" sz="1600" dirty="0">
              <a:latin typeface="Agency FB" pitchFamily="34" charset="0"/>
              <a:ea typeface="宋体" panose="02010600030101010101" pitchFamily="2" charset="-122"/>
            </a:endParaRPr>
          </a:p>
        </p:txBody>
      </p:sp>
      <p:sp>
        <p:nvSpPr>
          <p:cNvPr id="65549" name="Rectangle 17"/>
          <p:cNvSpPr/>
          <p:nvPr/>
        </p:nvSpPr>
        <p:spPr>
          <a:xfrm>
            <a:off x="2676525" y="3949700"/>
            <a:ext cx="1538288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ms-MY" sz="2000" b="1" dirty="0">
                <a:latin typeface="Agency FB" pitchFamily="34" charset="0"/>
                <a:ea typeface="宋体" panose="02010600030101010101" pitchFamily="2" charset="-122"/>
              </a:rPr>
              <a:t>均方误差</a:t>
            </a:r>
            <a:endParaRPr lang="zh-CN" altLang="ms-MY" sz="2000" b="1" dirty="0">
              <a:latin typeface="Agency FB" pitchFamily="34" charset="0"/>
              <a:ea typeface="宋体" panose="02010600030101010101" pitchFamily="2" charset="-122"/>
            </a:endParaRPr>
          </a:p>
        </p:txBody>
      </p:sp>
      <p:sp>
        <p:nvSpPr>
          <p:cNvPr id="25" name="AutoShape 112"/>
          <p:cNvSpPr/>
          <p:nvPr/>
        </p:nvSpPr>
        <p:spPr bwMode="auto">
          <a:xfrm>
            <a:off x="3028950" y="2406650"/>
            <a:ext cx="811213" cy="81280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defTabSz="456565" fontAlgn="base"/>
            <a:endParaRPr lang="en-US" sz="3000" strike="noStrike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gency FB" pitchFamily="34" charset="0"/>
            </a:endParaRPr>
          </a:p>
        </p:txBody>
      </p:sp>
      <p:sp>
        <p:nvSpPr>
          <p:cNvPr id="38" name="Rounded Rectangle 37"/>
          <p:cNvSpPr/>
          <p:nvPr/>
        </p:nvSpPr>
        <p:spPr bwMode="gray">
          <a:xfrm>
            <a:off x="2482850" y="2063750"/>
            <a:ext cx="1831975" cy="1423988"/>
          </a:xfrm>
          <a:prstGeom prst="roundRect">
            <a:avLst/>
          </a:prstGeom>
          <a:noFill/>
          <a:ln w="63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fontAlgn="base"/>
            <a:endParaRPr lang="en-US" sz="1800" strike="noStrike" noProof="1" dirty="0">
              <a:latin typeface="Agency FB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gray">
          <a:xfrm>
            <a:off x="330200" y="2144713"/>
            <a:ext cx="1624013" cy="1263650"/>
          </a:xfrm>
          <a:prstGeom prst="roundRect">
            <a:avLst/>
          </a:prstGeom>
          <a:solidFill>
            <a:schemeClr val="accent4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fontAlgn="base"/>
            <a:endParaRPr lang="en-US" sz="1800" strike="noStrike" noProof="1" dirty="0">
              <a:latin typeface="Agency FB" pitchFamily="34" charset="0"/>
            </a:endParaRPr>
          </a:p>
        </p:txBody>
      </p:sp>
      <p:sp>
        <p:nvSpPr>
          <p:cNvPr id="65553" name="Rectangle 14"/>
          <p:cNvSpPr/>
          <p:nvPr/>
        </p:nvSpPr>
        <p:spPr>
          <a:xfrm>
            <a:off x="149225" y="4310063"/>
            <a:ext cx="2076450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ms-MY" sz="1600" dirty="0">
                <a:latin typeface="Agency FB" pitchFamily="34" charset="0"/>
                <a:ea typeface="宋体" panose="02010600030101010101" pitchFamily="2" charset="-122"/>
              </a:rPr>
              <a:t>用预测值和真实值两者的较小值除以较大值</a:t>
            </a:r>
            <a:endParaRPr lang="zh-CN" altLang="ms-MY" sz="1600" dirty="0">
              <a:latin typeface="Agency FB" pitchFamily="34" charset="0"/>
              <a:ea typeface="宋体" panose="02010600030101010101" pitchFamily="2" charset="-122"/>
            </a:endParaRPr>
          </a:p>
        </p:txBody>
      </p:sp>
      <p:sp>
        <p:nvSpPr>
          <p:cNvPr id="65554" name="Rectangle 15"/>
          <p:cNvSpPr/>
          <p:nvPr/>
        </p:nvSpPr>
        <p:spPr>
          <a:xfrm>
            <a:off x="420688" y="3949700"/>
            <a:ext cx="1538287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ms-MY" sz="2000" b="1" dirty="0">
                <a:latin typeface="Agency FB" pitchFamily="34" charset="0"/>
                <a:ea typeface="宋体" panose="02010600030101010101" pitchFamily="2" charset="-122"/>
              </a:rPr>
              <a:t>准确率</a:t>
            </a:r>
            <a:endParaRPr lang="zh-CN" altLang="ms-MY" sz="2000" b="1" dirty="0">
              <a:latin typeface="Agency FB" pitchFamily="34" charset="0"/>
              <a:ea typeface="宋体" panose="02010600030101010101" pitchFamily="2" charset="-122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82486" y="2406644"/>
            <a:ext cx="811689" cy="811691"/>
            <a:chOff x="2708420" y="2187576"/>
            <a:chExt cx="366050" cy="366050"/>
          </a:xfrm>
          <a:solidFill>
            <a:schemeClr val="bg1"/>
          </a:solidFill>
        </p:grpSpPr>
        <p:sp>
          <p:nvSpPr>
            <p:cNvPr id="26" name="AutoShape 126"/>
            <p:cNvSpPr/>
            <p:nvPr/>
          </p:nvSpPr>
          <p:spPr bwMode="auto">
            <a:xfrm>
              <a:off x="2708420" y="2187576"/>
              <a:ext cx="366050" cy="3660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6565" fontAlgn="base"/>
              <a:endParaRPr lang="en-US" sz="3000" strike="noStrike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gency FB" pitchFamily="34" charset="0"/>
              </a:endParaRPr>
            </a:p>
          </p:txBody>
        </p:sp>
        <p:sp>
          <p:nvSpPr>
            <p:cNvPr id="27" name="AutoShape 127"/>
            <p:cNvSpPr/>
            <p:nvPr/>
          </p:nvSpPr>
          <p:spPr bwMode="auto">
            <a:xfrm>
              <a:off x="2856717" y="2244517"/>
              <a:ext cx="86350" cy="857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6565" fontAlgn="base"/>
              <a:endParaRPr lang="en-US" sz="3000" strike="noStrike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gency FB" pitchFamily="34" charset="0"/>
              </a:endParaRPr>
            </a:p>
          </p:txBody>
        </p:sp>
      </p:grpSp>
      <p:sp>
        <p:nvSpPr>
          <p:cNvPr id="39" name="Rounded Rectangle 38"/>
          <p:cNvSpPr/>
          <p:nvPr/>
        </p:nvSpPr>
        <p:spPr bwMode="gray">
          <a:xfrm>
            <a:off x="227013" y="2063750"/>
            <a:ext cx="1830388" cy="1423988"/>
          </a:xfrm>
          <a:prstGeom prst="roundRect">
            <a:avLst/>
          </a:prstGeom>
          <a:noFill/>
          <a:ln w="63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fontAlgn="base"/>
            <a:endParaRPr lang="en-US" sz="1800" strike="noStrike" noProof="1" dirty="0">
              <a:latin typeface="Agency FB" pitchFamily="34" charset="0"/>
            </a:endParaRPr>
          </a:p>
        </p:txBody>
      </p:sp>
      <p:sp>
        <p:nvSpPr>
          <p:cNvPr id="65557" name="文本框 29"/>
          <p:cNvSpPr txBox="1"/>
          <p:nvPr/>
        </p:nvSpPr>
        <p:spPr>
          <a:xfrm>
            <a:off x="2057400" y="304800"/>
            <a:ext cx="5029200" cy="36988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p>
            <a:pPr algn="ctr">
              <a:lnSpc>
                <a:spcPct val="9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Agency FB" pitchFamily="34" charset="0"/>
                <a:ea typeface="黑体" panose="02010609060101010101" pitchFamily="49" charset="-122"/>
              </a:rPr>
              <a:t>评价指标</a:t>
            </a:r>
            <a:endParaRPr lang="zh-CN" altLang="en-US" sz="2400" dirty="0">
              <a:solidFill>
                <a:schemeClr val="accent2"/>
              </a:solidFill>
              <a:latin typeface="Agency FB" pitchFamily="34" charset="0"/>
              <a:ea typeface="黑体" panose="02010609060101010101" pitchFamily="49" charset="-122"/>
            </a:endParaRPr>
          </a:p>
        </p:txBody>
      </p:sp>
      <p:sp>
        <p:nvSpPr>
          <p:cNvPr id="31" name="Subtitle 4"/>
          <p:cNvSpPr txBox="1"/>
          <p:nvPr/>
        </p:nvSpPr>
        <p:spPr>
          <a:xfrm>
            <a:off x="2057400" y="650875"/>
            <a:ext cx="5029200" cy="3048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/>
          <a:p>
            <a:pPr marL="342900" indent="-342900" algn="ctr">
              <a:spcBef>
                <a:spcPct val="20000"/>
              </a:spcBef>
            </a:pPr>
            <a:endParaRPr lang="en-US" altLang="zh-CN" sz="1200" b="1" dirty="0">
              <a:solidFill>
                <a:srgbClr val="A6A6A6"/>
              </a:solidFill>
              <a:latin typeface="Agency FB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6" name="Group 45"/>
          <p:cNvGrpSpPr/>
          <p:nvPr/>
        </p:nvGrpSpPr>
        <p:grpSpPr>
          <a:xfrm>
            <a:off x="2" y="0"/>
            <a:ext cx="3120473" cy="6858000"/>
            <a:chOff x="0" y="0"/>
            <a:chExt cx="4160631" cy="6858000"/>
          </a:xfrm>
          <a:solidFill>
            <a:schemeClr val="accent6"/>
          </a:solidFill>
        </p:grpSpPr>
        <p:sp>
          <p:nvSpPr>
            <p:cNvPr id="17" name="Rectangle 16"/>
            <p:cNvSpPr/>
            <p:nvPr/>
          </p:nvSpPr>
          <p:spPr>
            <a:xfrm>
              <a:off x="0" y="0"/>
              <a:ext cx="3959051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id-ID" sz="1800" strike="noStrike" noProof="1">
                <a:latin typeface="+mn-ea"/>
              </a:endParaRPr>
            </a:p>
          </p:txBody>
        </p:sp>
        <p:sp>
          <p:nvSpPr>
            <p:cNvPr id="45" name="Isosceles Triangle 44"/>
            <p:cNvSpPr/>
            <p:nvPr/>
          </p:nvSpPr>
          <p:spPr>
            <a:xfrm rot="5400000">
              <a:off x="3942924" y="3328210"/>
              <a:ext cx="233833" cy="20158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id-ID" sz="1800" strike="noStrike" noProof="1">
                <a:latin typeface="+mn-ea"/>
              </a:endParaRPr>
            </a:p>
          </p:txBody>
        </p:sp>
      </p:grpSp>
      <p:cxnSp>
        <p:nvCxnSpPr>
          <p:cNvPr id="35" name="Straight Arrow Connector 34"/>
          <p:cNvCxnSpPr>
            <a:stCxn id="45" idx="0"/>
          </p:cNvCxnSpPr>
          <p:nvPr/>
        </p:nvCxnSpPr>
        <p:spPr>
          <a:xfrm>
            <a:off x="3121025" y="3429000"/>
            <a:ext cx="776288" cy="0"/>
          </a:xfrm>
          <a:prstGeom prst="straightConnector1">
            <a:avLst/>
          </a:prstGeom>
          <a:ln w="19050" cap="rnd">
            <a:solidFill>
              <a:schemeClr val="accent2"/>
            </a:solidFill>
            <a:prstDash val="sysDot"/>
            <a:round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89288" y="3878263"/>
            <a:ext cx="1422400" cy="34131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/>
          <a:p>
            <a:pPr algn="ctr"/>
            <a:r>
              <a:rPr lang="zh-CN" altLang="id-ID" sz="1600" b="1" dirty="0">
                <a:solidFill>
                  <a:schemeClr val="accent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研究背景</a:t>
            </a:r>
            <a:endParaRPr lang="zh-CN" altLang="id-ID" sz="1600" b="1" dirty="0">
              <a:solidFill>
                <a:schemeClr val="accent2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002088" y="3429000"/>
            <a:ext cx="946150" cy="0"/>
          </a:xfrm>
          <a:prstGeom prst="straightConnector1">
            <a:avLst/>
          </a:prstGeom>
          <a:ln w="19050" cap="rnd">
            <a:solidFill>
              <a:schemeClr val="accent2"/>
            </a:solidFill>
            <a:prstDash val="sysDot"/>
            <a:round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256088" y="2743200"/>
            <a:ext cx="1422400" cy="341313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/>
          <a:p>
            <a:pPr algn="ctr"/>
            <a:r>
              <a:rPr lang="zh-CN" altLang="id-ID" sz="1600" b="1" dirty="0">
                <a:solidFill>
                  <a:schemeClr val="accent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研究内容</a:t>
            </a:r>
            <a:endParaRPr lang="zh-CN" altLang="id-ID" sz="1600" b="1" dirty="0">
              <a:solidFill>
                <a:schemeClr val="accent2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019675" y="3429000"/>
            <a:ext cx="944563" cy="0"/>
          </a:xfrm>
          <a:prstGeom prst="straightConnector1">
            <a:avLst/>
          </a:prstGeom>
          <a:ln w="19050" cap="rnd">
            <a:solidFill>
              <a:schemeClr val="accent2"/>
            </a:solidFill>
            <a:prstDash val="sysDot"/>
            <a:round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002338" y="3429000"/>
            <a:ext cx="946150" cy="0"/>
          </a:xfrm>
          <a:prstGeom prst="straightConnector1">
            <a:avLst/>
          </a:prstGeom>
          <a:ln w="19050" cap="rnd">
            <a:solidFill>
              <a:schemeClr val="accent2"/>
            </a:solidFill>
            <a:prstDash val="sysDot"/>
            <a:round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007225" y="3429000"/>
            <a:ext cx="944563" cy="0"/>
          </a:xfrm>
          <a:prstGeom prst="straightConnector1">
            <a:avLst/>
          </a:prstGeom>
          <a:ln w="19050" cap="rnd">
            <a:solidFill>
              <a:schemeClr val="accent2"/>
            </a:solidFill>
            <a:prstDash val="sysDot"/>
            <a:round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253038" y="3878263"/>
            <a:ext cx="1422400" cy="34131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/>
          <a:p>
            <a:pPr algn="ctr"/>
            <a:r>
              <a:rPr lang="zh-CN" altLang="id-ID" sz="1600" b="1" dirty="0">
                <a:solidFill>
                  <a:schemeClr val="accent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研究现状</a:t>
            </a:r>
            <a:endParaRPr lang="zh-CN" altLang="id-ID" sz="1600" b="1" dirty="0">
              <a:solidFill>
                <a:schemeClr val="accent2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294438" y="2743200"/>
            <a:ext cx="1423987" cy="341313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/>
          <a:p>
            <a:pPr algn="ctr"/>
            <a:r>
              <a:rPr lang="zh-CN" altLang="id-ID" sz="1600" b="1" dirty="0">
                <a:solidFill>
                  <a:schemeClr val="accent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研究方法</a:t>
            </a:r>
            <a:endParaRPr lang="zh-CN" altLang="id-ID" sz="1600" b="1" dirty="0">
              <a:solidFill>
                <a:schemeClr val="accent2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248525" y="3878263"/>
            <a:ext cx="1422400" cy="34131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/>
          <a:p>
            <a:pPr algn="ctr"/>
            <a:r>
              <a:rPr lang="zh-CN" altLang="id-ID" sz="1600" b="1" dirty="0">
                <a:solidFill>
                  <a:schemeClr val="accent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工作进展</a:t>
            </a:r>
            <a:endParaRPr lang="zh-CN" altLang="id-ID" sz="1600" b="1" dirty="0">
              <a:solidFill>
                <a:schemeClr val="accent2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sp>
        <p:nvSpPr>
          <p:cNvPr id="61" name="Title 1"/>
          <p:cNvSpPr txBox="1"/>
          <p:nvPr/>
        </p:nvSpPr>
        <p:spPr>
          <a:xfrm>
            <a:off x="482600" y="3084513"/>
            <a:ext cx="2032000" cy="800100"/>
          </a:xfrm>
          <a:prstGeom prst="rect">
            <a:avLst/>
          </a:prstGeom>
        </p:spPr>
        <p:txBody>
          <a:bodyPr lIns="90000" tIns="46800" rIns="90000" bIns="46800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zh-CN" altLang="en-US" sz="5400" strike="noStrike" noProof="1" dirty="0">
                <a:solidFill>
                  <a:schemeClr val="bg1"/>
                </a:solidFill>
                <a:latin typeface="Agency FB" pitchFamily="34" charset="0"/>
                <a:ea typeface="+mn-ea"/>
                <a:cs typeface="+mj-cs"/>
              </a:rPr>
              <a:t>目录</a:t>
            </a:r>
            <a:endParaRPr lang="en-US" sz="5400" strike="noStrike" noProof="1" dirty="0">
              <a:solidFill>
                <a:schemeClr val="bg1"/>
              </a:solidFill>
              <a:latin typeface="Agency FB" pitchFamily="34" charset="0"/>
              <a:ea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605213" y="3136900"/>
            <a:ext cx="582613" cy="58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rmAutofit/>
          </a:bodyPr>
          <a:lstStyle/>
          <a:p>
            <a:pPr algn="ctr" fontAlgn="base"/>
            <a:endParaRPr lang="zh-CN" altLang="en-US" sz="1800" strike="noStrike" noProof="1"/>
          </a:p>
        </p:txBody>
      </p:sp>
      <p:sp>
        <p:nvSpPr>
          <p:cNvPr id="38" name="TextBox 37"/>
          <p:cNvSpPr txBox="1"/>
          <p:nvPr/>
        </p:nvSpPr>
        <p:spPr>
          <a:xfrm>
            <a:off x="3725863" y="3187700"/>
            <a:ext cx="363537" cy="525463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/>
          <a:p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1</a:t>
            </a:r>
            <a:endParaRPr lang="id-ID" altLang="zh-CN" sz="2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654550" y="3154363"/>
            <a:ext cx="584200" cy="5826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rmAutofit/>
          </a:bodyPr>
          <a:lstStyle/>
          <a:p>
            <a:pPr algn="ctr" fontAlgn="base"/>
            <a:endParaRPr lang="zh-CN" altLang="en-US" sz="1800" strike="noStrike" noProof="1"/>
          </a:p>
        </p:txBody>
      </p:sp>
      <p:sp>
        <p:nvSpPr>
          <p:cNvPr id="48" name="TextBox 47"/>
          <p:cNvSpPr txBox="1"/>
          <p:nvPr/>
        </p:nvSpPr>
        <p:spPr>
          <a:xfrm>
            <a:off x="4762500" y="3195638"/>
            <a:ext cx="363538" cy="52546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/>
          <a:p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2</a:t>
            </a:r>
            <a:endParaRPr lang="id-ID" altLang="zh-CN" sz="2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5672138" y="3122613"/>
            <a:ext cx="584200" cy="58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rmAutofit/>
          </a:bodyPr>
          <a:lstStyle/>
          <a:p>
            <a:pPr algn="ctr" fontAlgn="base"/>
            <a:endParaRPr lang="zh-CN" altLang="en-US" sz="1800" strike="noStrike" noProof="1"/>
          </a:p>
        </p:txBody>
      </p:sp>
      <p:sp>
        <p:nvSpPr>
          <p:cNvPr id="55" name="TextBox 54"/>
          <p:cNvSpPr txBox="1"/>
          <p:nvPr/>
        </p:nvSpPr>
        <p:spPr>
          <a:xfrm>
            <a:off x="5797550" y="3178175"/>
            <a:ext cx="361950" cy="525463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/>
          <a:p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3</a:t>
            </a:r>
            <a:endParaRPr lang="id-ID" altLang="zh-CN" sz="2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6669088" y="3132138"/>
            <a:ext cx="584200" cy="584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rmAutofit/>
          </a:bodyPr>
          <a:lstStyle/>
          <a:p>
            <a:pPr algn="ctr" fontAlgn="base"/>
            <a:endParaRPr lang="zh-CN" altLang="en-US" sz="1800" strike="noStrike" noProof="1"/>
          </a:p>
        </p:txBody>
      </p:sp>
      <p:sp>
        <p:nvSpPr>
          <p:cNvPr id="57" name="TextBox 56"/>
          <p:cNvSpPr txBox="1"/>
          <p:nvPr/>
        </p:nvSpPr>
        <p:spPr>
          <a:xfrm>
            <a:off x="6778625" y="3173413"/>
            <a:ext cx="363538" cy="52546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/>
          <a:p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4</a:t>
            </a:r>
            <a:endParaRPr lang="id-ID" altLang="zh-CN" sz="2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7659688" y="3146425"/>
            <a:ext cx="584200" cy="58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rmAutofit/>
          </a:bodyPr>
          <a:lstStyle/>
          <a:p>
            <a:pPr algn="ctr" fontAlgn="base"/>
            <a:endParaRPr lang="zh-CN" altLang="en-US" sz="1800" strike="noStrike" noProof="1"/>
          </a:p>
        </p:txBody>
      </p:sp>
      <p:sp>
        <p:nvSpPr>
          <p:cNvPr id="73" name="TextBox 72"/>
          <p:cNvSpPr txBox="1"/>
          <p:nvPr/>
        </p:nvSpPr>
        <p:spPr>
          <a:xfrm>
            <a:off x="7788275" y="3173413"/>
            <a:ext cx="363538" cy="52546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/>
          <a:p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5</a:t>
            </a:r>
            <a:endParaRPr lang="id-ID" altLang="zh-CN" sz="2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9" grpId="0"/>
      <p:bldP spid="59" grpId="0"/>
      <p:bldP spid="70" grpId="0"/>
      <p:bldP spid="72" grpId="0"/>
      <p:bldP spid="61" grpId="0"/>
      <p:bldP spid="22" grpId="0" bldLvl="0" animBg="1"/>
      <p:bldP spid="38" grpId="0"/>
      <p:bldP spid="62" grpId="0" bldLvl="0" animBg="1"/>
      <p:bldP spid="48" grpId="0"/>
      <p:bldP spid="63" grpId="0" bldLvl="0" animBg="1"/>
      <p:bldP spid="55" grpId="0"/>
      <p:bldP spid="75" grpId="0" bldLvl="0" animBg="1"/>
      <p:bldP spid="57" grpId="0"/>
      <p:bldP spid="76" grpId="0" bldLvl="0" animBg="1"/>
      <p:bldP spid="7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Box 5"/>
          <p:cNvSpPr txBox="1"/>
          <p:nvPr/>
        </p:nvSpPr>
        <p:spPr>
          <a:xfrm>
            <a:off x="3979863" y="2628900"/>
            <a:ext cx="782637" cy="7715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5</a:t>
            </a:r>
            <a:endParaRPr lang="en-US" altLang="zh-CN" sz="4400" b="1" dirty="0">
              <a:solidFill>
                <a:schemeClr val="bg1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sp>
        <p:nvSpPr>
          <p:cNvPr id="67586" name="标题 9"/>
          <p:cNvSpPr>
            <a:spLocks noGrp="1"/>
          </p:cNvSpPr>
          <p:nvPr>
            <p:ph type="title" hasCustomPrompt="1"/>
          </p:nvPr>
        </p:nvSpPr>
        <p:spPr>
          <a:xfrm>
            <a:off x="2670175" y="3462338"/>
            <a:ext cx="3402013" cy="881062"/>
          </a:xfrm>
        </p:spPr>
        <p:txBody>
          <a:bodyPr lIns="90000" tIns="46800" rIns="90000" bIns="46800" anchor="ctr"/>
          <a:p>
            <a:pPr defTabSz="914400">
              <a:buNone/>
            </a:pPr>
            <a:r>
              <a:rPr lang="zh-CN" altLang="en-US" kern="1200" dirty="0">
                <a:latin typeface="+mj-lt"/>
                <a:ea typeface="+mj-ea"/>
                <a:cs typeface="+mj-cs"/>
              </a:rPr>
              <a:t>工作进展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1263913" y="1371731"/>
            <a:ext cx="4571737" cy="4571737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任意多边形 5"/>
          <p:cNvSpPr/>
          <p:nvPr/>
        </p:nvSpPr>
        <p:spPr>
          <a:xfrm>
            <a:off x="3526835" y="5023021"/>
            <a:ext cx="2123893" cy="511568"/>
          </a:xfrm>
          <a:custGeom>
            <a:avLst/>
            <a:gdLst>
              <a:gd name="connsiteX0" fmla="*/ 0 w 2123893"/>
              <a:gd name="connsiteY0" fmla="*/ 58333 h 349991"/>
              <a:gd name="connsiteX1" fmla="*/ 58333 w 2123893"/>
              <a:gd name="connsiteY1" fmla="*/ 0 h 349991"/>
              <a:gd name="connsiteX2" fmla="*/ 2065560 w 2123893"/>
              <a:gd name="connsiteY2" fmla="*/ 0 h 349991"/>
              <a:gd name="connsiteX3" fmla="*/ 2123893 w 2123893"/>
              <a:gd name="connsiteY3" fmla="*/ 58333 h 349991"/>
              <a:gd name="connsiteX4" fmla="*/ 2123893 w 2123893"/>
              <a:gd name="connsiteY4" fmla="*/ 291658 h 349991"/>
              <a:gd name="connsiteX5" fmla="*/ 2065560 w 2123893"/>
              <a:gd name="connsiteY5" fmla="*/ 349991 h 349991"/>
              <a:gd name="connsiteX6" fmla="*/ 58333 w 2123893"/>
              <a:gd name="connsiteY6" fmla="*/ 349991 h 349991"/>
              <a:gd name="connsiteX7" fmla="*/ 0 w 2123893"/>
              <a:gd name="connsiteY7" fmla="*/ 291658 h 349991"/>
              <a:gd name="connsiteX8" fmla="*/ 0 w 2123893"/>
              <a:gd name="connsiteY8" fmla="*/ 58333 h 349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3893" h="349991">
                <a:moveTo>
                  <a:pt x="0" y="58333"/>
                </a:moveTo>
                <a:cubicBezTo>
                  <a:pt x="0" y="26117"/>
                  <a:pt x="26117" y="0"/>
                  <a:pt x="58333" y="0"/>
                </a:cubicBezTo>
                <a:lnTo>
                  <a:pt x="2065560" y="0"/>
                </a:lnTo>
                <a:cubicBezTo>
                  <a:pt x="2097776" y="0"/>
                  <a:pt x="2123893" y="26117"/>
                  <a:pt x="2123893" y="58333"/>
                </a:cubicBezTo>
                <a:lnTo>
                  <a:pt x="2123893" y="291658"/>
                </a:lnTo>
                <a:cubicBezTo>
                  <a:pt x="2123893" y="323874"/>
                  <a:pt x="2097776" y="349991"/>
                  <a:pt x="2065560" y="349991"/>
                </a:cubicBezTo>
                <a:lnTo>
                  <a:pt x="58333" y="349991"/>
                </a:lnTo>
                <a:cubicBezTo>
                  <a:pt x="26117" y="349991"/>
                  <a:pt x="0" y="323874"/>
                  <a:pt x="0" y="291658"/>
                </a:cubicBezTo>
                <a:lnTo>
                  <a:pt x="0" y="58333"/>
                </a:lnTo>
                <a:close/>
              </a:path>
            </a:pathLst>
          </a:custGeom>
          <a:solidFill>
            <a:schemeClr val="accent3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2805" tIns="62805" rIns="62805" bIns="62805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solidFill>
                  <a:schemeClr val="bg1"/>
                </a:solidFill>
                <a:latin typeface="Source Sans Pro" pitchFamily="34" charset="0"/>
              </a:rPr>
              <a:t>3</a:t>
            </a:r>
            <a:endParaRPr lang="en-US" sz="2000" kern="1200" dirty="0">
              <a:solidFill>
                <a:schemeClr val="bg1"/>
              </a:solidFill>
              <a:latin typeface="Source Sans Pro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rot="10800000">
            <a:off x="1676400" y="5256211"/>
            <a:ext cx="2057400" cy="158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 bwMode="gray">
          <a:xfrm>
            <a:off x="5410200" y="4699321"/>
            <a:ext cx="3276600" cy="1113782"/>
          </a:xfrm>
          <a:prstGeom prst="roundRect">
            <a:avLst/>
          </a:prstGeom>
          <a:solidFill>
            <a:schemeClr val="accent3">
              <a:alpha val="80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800" dirty="0">
              <a:latin typeface="Agency FB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715000" y="4875212"/>
            <a:ext cx="281940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2000" dirty="0">
                <a:solidFill>
                  <a:schemeClr val="bg1"/>
                </a:solidFill>
                <a:latin typeface="Agency FB" pitchFamily="34" charset="0"/>
              </a:rPr>
              <a:t>直接应用回归算法的效果</a:t>
            </a:r>
            <a:endParaRPr lang="zh-CN" sz="2000" dirty="0">
              <a:solidFill>
                <a:schemeClr val="bg1"/>
              </a:solidFill>
              <a:latin typeface="Agency FB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81000" y="4951411"/>
            <a:ext cx="914400" cy="609600"/>
            <a:chOff x="381000" y="3333750"/>
            <a:chExt cx="914400" cy="609600"/>
          </a:xfrm>
        </p:grpSpPr>
        <p:sp>
          <p:nvSpPr>
            <p:cNvPr id="65" name="Rounded Rectangle 64"/>
            <p:cNvSpPr/>
            <p:nvPr/>
          </p:nvSpPr>
          <p:spPr bwMode="gray">
            <a:xfrm>
              <a:off x="381000" y="3333750"/>
              <a:ext cx="914400" cy="609600"/>
            </a:xfrm>
            <a:prstGeom prst="roundRect">
              <a:avLst/>
            </a:prstGeom>
            <a:solidFill>
              <a:schemeClr val="accent3"/>
            </a:solidFill>
            <a:ln w="63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800" dirty="0">
                <a:latin typeface="Agency FB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31371" y="3409950"/>
              <a:ext cx="366050" cy="366676"/>
              <a:chOff x="5685632" y="3648649"/>
              <a:chExt cx="366050" cy="366676"/>
            </a:xfrm>
            <a:solidFill>
              <a:schemeClr val="bg1"/>
            </a:solidFill>
          </p:grpSpPr>
          <p:sp>
            <p:nvSpPr>
              <p:cNvPr id="18" name="AutoShape 18"/>
              <p:cNvSpPr/>
              <p:nvPr/>
            </p:nvSpPr>
            <p:spPr bwMode="auto">
              <a:xfrm>
                <a:off x="5685632" y="3648649"/>
                <a:ext cx="366050" cy="36667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799"/>
                    </a:moveTo>
                    <a:cubicBezTo>
                      <a:pt x="20249" y="20048"/>
                      <a:pt x="20048" y="20249"/>
                      <a:pt x="19799" y="20249"/>
                    </a:cubicBezTo>
                    <a:lnTo>
                      <a:pt x="1800" y="20249"/>
                    </a:lnTo>
                    <a:cubicBezTo>
                      <a:pt x="1551" y="20249"/>
                      <a:pt x="1349" y="20048"/>
                      <a:pt x="1349" y="19799"/>
                    </a:cubicBezTo>
                    <a:lnTo>
                      <a:pt x="1349" y="3824"/>
                    </a:lnTo>
                    <a:cubicBezTo>
                      <a:pt x="1349" y="3576"/>
                      <a:pt x="1551" y="3375"/>
                      <a:pt x="1800" y="3375"/>
                    </a:cubicBezTo>
                    <a:lnTo>
                      <a:pt x="4724" y="3375"/>
                    </a:lnTo>
                    <a:lnTo>
                      <a:pt x="4724" y="4725"/>
                    </a:lnTo>
                    <a:cubicBezTo>
                      <a:pt x="4724" y="5098"/>
                      <a:pt x="5027" y="5400"/>
                      <a:pt x="5399" y="5400"/>
                    </a:cubicBezTo>
                    <a:cubicBezTo>
                      <a:pt x="5772" y="5400"/>
                      <a:pt x="6074" y="5098"/>
                      <a:pt x="6074" y="4725"/>
                    </a:cubicBezTo>
                    <a:lnTo>
                      <a:pt x="6074" y="3375"/>
                    </a:lnTo>
                    <a:lnTo>
                      <a:pt x="10124" y="3375"/>
                    </a:lnTo>
                    <a:lnTo>
                      <a:pt x="10124" y="4725"/>
                    </a:lnTo>
                    <a:cubicBezTo>
                      <a:pt x="10124" y="5098"/>
                      <a:pt x="10427" y="5400"/>
                      <a:pt x="10800" y="5400"/>
                    </a:cubicBezTo>
                    <a:cubicBezTo>
                      <a:pt x="11172" y="5400"/>
                      <a:pt x="11474" y="5098"/>
                      <a:pt x="11474" y="4725"/>
                    </a:cubicBezTo>
                    <a:lnTo>
                      <a:pt x="11474" y="3375"/>
                    </a:lnTo>
                    <a:lnTo>
                      <a:pt x="15524" y="3375"/>
                    </a:lnTo>
                    <a:lnTo>
                      <a:pt x="15524" y="4725"/>
                    </a:lnTo>
                    <a:cubicBezTo>
                      <a:pt x="15524" y="5098"/>
                      <a:pt x="15827" y="5400"/>
                      <a:pt x="16199" y="5400"/>
                    </a:cubicBezTo>
                    <a:cubicBezTo>
                      <a:pt x="16572" y="5400"/>
                      <a:pt x="16874" y="5098"/>
                      <a:pt x="16874" y="4725"/>
                    </a:cubicBezTo>
                    <a:lnTo>
                      <a:pt x="16874" y="3375"/>
                    </a:lnTo>
                    <a:lnTo>
                      <a:pt x="19799" y="3375"/>
                    </a:lnTo>
                    <a:cubicBezTo>
                      <a:pt x="20048" y="3375"/>
                      <a:pt x="20249" y="3576"/>
                      <a:pt x="20249" y="3824"/>
                    </a:cubicBezTo>
                    <a:cubicBezTo>
                      <a:pt x="20249" y="3824"/>
                      <a:pt x="20249" y="19799"/>
                      <a:pt x="20249" y="19799"/>
                    </a:cubicBezTo>
                    <a:close/>
                    <a:moveTo>
                      <a:pt x="19799" y="2025"/>
                    </a:moveTo>
                    <a:lnTo>
                      <a:pt x="16874" y="2025"/>
                    </a:lnTo>
                    <a:lnTo>
                      <a:pt x="16874" y="675"/>
                    </a:lnTo>
                    <a:cubicBezTo>
                      <a:pt x="16874" y="301"/>
                      <a:pt x="16572" y="0"/>
                      <a:pt x="16199" y="0"/>
                    </a:cubicBezTo>
                    <a:cubicBezTo>
                      <a:pt x="15827" y="0"/>
                      <a:pt x="15524" y="301"/>
                      <a:pt x="15524" y="675"/>
                    </a:cubicBezTo>
                    <a:lnTo>
                      <a:pt x="15524" y="2025"/>
                    </a:lnTo>
                    <a:lnTo>
                      <a:pt x="11474" y="2025"/>
                    </a:lnTo>
                    <a:lnTo>
                      <a:pt x="11474" y="675"/>
                    </a:lnTo>
                    <a:cubicBezTo>
                      <a:pt x="11474" y="301"/>
                      <a:pt x="11172" y="0"/>
                      <a:pt x="10800" y="0"/>
                    </a:cubicBezTo>
                    <a:cubicBezTo>
                      <a:pt x="10427" y="0"/>
                      <a:pt x="10124" y="301"/>
                      <a:pt x="10124" y="675"/>
                    </a:cubicBezTo>
                    <a:lnTo>
                      <a:pt x="10124" y="2025"/>
                    </a:lnTo>
                    <a:lnTo>
                      <a:pt x="6074" y="2025"/>
                    </a:lnTo>
                    <a:lnTo>
                      <a:pt x="6074" y="675"/>
                    </a:lnTo>
                    <a:cubicBezTo>
                      <a:pt x="6074" y="301"/>
                      <a:pt x="5772" y="0"/>
                      <a:pt x="5399" y="0"/>
                    </a:cubicBezTo>
                    <a:cubicBezTo>
                      <a:pt x="5027" y="0"/>
                      <a:pt x="4724" y="301"/>
                      <a:pt x="4724" y="675"/>
                    </a:cubicBezTo>
                    <a:lnTo>
                      <a:pt x="4724" y="2025"/>
                    </a:lnTo>
                    <a:lnTo>
                      <a:pt x="1800" y="2025"/>
                    </a:lnTo>
                    <a:cubicBezTo>
                      <a:pt x="805" y="2025"/>
                      <a:pt x="0" y="2830"/>
                      <a:pt x="0" y="3824"/>
                    </a:cubicBezTo>
                    <a:lnTo>
                      <a:pt x="0" y="19799"/>
                    </a:lnTo>
                    <a:cubicBezTo>
                      <a:pt x="0" y="20793"/>
                      <a:pt x="805" y="21599"/>
                      <a:pt x="1800" y="21599"/>
                    </a:cubicBezTo>
                    <a:lnTo>
                      <a:pt x="19799" y="21599"/>
                    </a:lnTo>
                    <a:cubicBezTo>
                      <a:pt x="20794" y="21599"/>
                      <a:pt x="21600" y="20793"/>
                      <a:pt x="21600" y="19799"/>
                    </a:cubicBezTo>
                    <a:lnTo>
                      <a:pt x="21600" y="3824"/>
                    </a:lnTo>
                    <a:cubicBezTo>
                      <a:pt x="21600" y="2830"/>
                      <a:pt x="20794" y="2025"/>
                      <a:pt x="19799" y="202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6565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gency FB" pitchFamily="34" charset="0"/>
                </a:endParaRPr>
              </a:p>
            </p:txBody>
          </p:sp>
          <p:sp>
            <p:nvSpPr>
              <p:cNvPr id="19" name="AutoShape 19"/>
              <p:cNvSpPr/>
              <p:nvPr/>
            </p:nvSpPr>
            <p:spPr bwMode="auto">
              <a:xfrm>
                <a:off x="5765725" y="3786309"/>
                <a:ext cx="45678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6565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gency FB" pitchFamily="34" charset="0"/>
                </a:endParaRPr>
              </a:p>
            </p:txBody>
          </p:sp>
          <p:sp>
            <p:nvSpPr>
              <p:cNvPr id="20" name="AutoShape 20"/>
              <p:cNvSpPr/>
              <p:nvPr/>
            </p:nvSpPr>
            <p:spPr bwMode="auto">
              <a:xfrm>
                <a:off x="5765725" y="3843251"/>
                <a:ext cx="45678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6565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gency FB" pitchFamily="34" charset="0"/>
                </a:endParaRPr>
              </a:p>
            </p:txBody>
          </p:sp>
          <p:sp>
            <p:nvSpPr>
              <p:cNvPr id="21" name="AutoShape 21"/>
              <p:cNvSpPr/>
              <p:nvPr/>
            </p:nvSpPr>
            <p:spPr bwMode="auto">
              <a:xfrm>
                <a:off x="5765725" y="3900818"/>
                <a:ext cx="45678" cy="337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6565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gency FB" pitchFamily="34" charset="0"/>
                </a:endParaRPr>
              </a:p>
            </p:txBody>
          </p:sp>
          <p:sp>
            <p:nvSpPr>
              <p:cNvPr id="22" name="AutoShape 22"/>
              <p:cNvSpPr/>
              <p:nvPr/>
            </p:nvSpPr>
            <p:spPr bwMode="auto">
              <a:xfrm>
                <a:off x="5845818" y="3900818"/>
                <a:ext cx="45678" cy="337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6565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gency FB" pitchFamily="34" charset="0"/>
                </a:endParaRPr>
              </a:p>
            </p:txBody>
          </p:sp>
          <p:sp>
            <p:nvSpPr>
              <p:cNvPr id="23" name="AutoShape 23"/>
              <p:cNvSpPr/>
              <p:nvPr/>
            </p:nvSpPr>
            <p:spPr bwMode="auto">
              <a:xfrm>
                <a:off x="5845818" y="3843251"/>
                <a:ext cx="45678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6565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gency FB" pitchFamily="34" charset="0"/>
                </a:endParaRPr>
              </a:p>
            </p:txBody>
          </p:sp>
          <p:sp>
            <p:nvSpPr>
              <p:cNvPr id="24" name="AutoShape 24"/>
              <p:cNvSpPr/>
              <p:nvPr/>
            </p:nvSpPr>
            <p:spPr bwMode="auto">
              <a:xfrm>
                <a:off x="5845818" y="3786309"/>
                <a:ext cx="45678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6565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gency FB" pitchFamily="34" charset="0"/>
                </a:endParaRPr>
              </a:p>
            </p:txBody>
          </p:sp>
          <p:sp>
            <p:nvSpPr>
              <p:cNvPr id="25" name="AutoShape 25"/>
              <p:cNvSpPr/>
              <p:nvPr/>
            </p:nvSpPr>
            <p:spPr bwMode="auto">
              <a:xfrm>
                <a:off x="5925912" y="3900818"/>
                <a:ext cx="45678" cy="337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6565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gency FB" pitchFamily="34" charset="0"/>
                </a:endParaRPr>
              </a:p>
            </p:txBody>
          </p:sp>
          <p:sp>
            <p:nvSpPr>
              <p:cNvPr id="26" name="AutoShape 26"/>
              <p:cNvSpPr/>
              <p:nvPr/>
            </p:nvSpPr>
            <p:spPr bwMode="auto">
              <a:xfrm>
                <a:off x="5925912" y="3843251"/>
                <a:ext cx="45678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6565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gency FB" pitchFamily="34" charset="0"/>
                </a:endParaRPr>
              </a:p>
            </p:txBody>
          </p:sp>
          <p:sp>
            <p:nvSpPr>
              <p:cNvPr id="27" name="AutoShape 27"/>
              <p:cNvSpPr/>
              <p:nvPr/>
            </p:nvSpPr>
            <p:spPr bwMode="auto">
              <a:xfrm>
                <a:off x="5925912" y="3786309"/>
                <a:ext cx="45678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6565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gency FB" pitchFamily="34" charset="0"/>
                </a:endParaRPr>
              </a:p>
            </p:txBody>
          </p:sp>
        </p:grpSp>
      </p:grpSp>
      <p:sp>
        <p:nvSpPr>
          <p:cNvPr id="5" name="任意多边形 4"/>
          <p:cNvSpPr/>
          <p:nvPr/>
        </p:nvSpPr>
        <p:spPr>
          <a:xfrm>
            <a:off x="3526835" y="3595467"/>
            <a:ext cx="2123893" cy="511568"/>
          </a:xfrm>
          <a:custGeom>
            <a:avLst/>
            <a:gdLst>
              <a:gd name="connsiteX0" fmla="*/ 0 w 2123893"/>
              <a:gd name="connsiteY0" fmla="*/ 58333 h 349991"/>
              <a:gd name="connsiteX1" fmla="*/ 58333 w 2123893"/>
              <a:gd name="connsiteY1" fmla="*/ 0 h 349991"/>
              <a:gd name="connsiteX2" fmla="*/ 2065560 w 2123893"/>
              <a:gd name="connsiteY2" fmla="*/ 0 h 349991"/>
              <a:gd name="connsiteX3" fmla="*/ 2123893 w 2123893"/>
              <a:gd name="connsiteY3" fmla="*/ 58333 h 349991"/>
              <a:gd name="connsiteX4" fmla="*/ 2123893 w 2123893"/>
              <a:gd name="connsiteY4" fmla="*/ 291658 h 349991"/>
              <a:gd name="connsiteX5" fmla="*/ 2065560 w 2123893"/>
              <a:gd name="connsiteY5" fmla="*/ 349991 h 349991"/>
              <a:gd name="connsiteX6" fmla="*/ 58333 w 2123893"/>
              <a:gd name="connsiteY6" fmla="*/ 349991 h 349991"/>
              <a:gd name="connsiteX7" fmla="*/ 0 w 2123893"/>
              <a:gd name="connsiteY7" fmla="*/ 291658 h 349991"/>
              <a:gd name="connsiteX8" fmla="*/ 0 w 2123893"/>
              <a:gd name="connsiteY8" fmla="*/ 58333 h 349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3893" h="349991">
                <a:moveTo>
                  <a:pt x="0" y="58333"/>
                </a:moveTo>
                <a:cubicBezTo>
                  <a:pt x="0" y="26117"/>
                  <a:pt x="26117" y="0"/>
                  <a:pt x="58333" y="0"/>
                </a:cubicBezTo>
                <a:lnTo>
                  <a:pt x="2065560" y="0"/>
                </a:lnTo>
                <a:cubicBezTo>
                  <a:pt x="2097776" y="0"/>
                  <a:pt x="2123893" y="26117"/>
                  <a:pt x="2123893" y="58333"/>
                </a:cubicBezTo>
                <a:lnTo>
                  <a:pt x="2123893" y="291658"/>
                </a:lnTo>
                <a:cubicBezTo>
                  <a:pt x="2123893" y="323874"/>
                  <a:pt x="2097776" y="349991"/>
                  <a:pt x="2065560" y="349991"/>
                </a:cubicBezTo>
                <a:lnTo>
                  <a:pt x="58333" y="349991"/>
                </a:lnTo>
                <a:cubicBezTo>
                  <a:pt x="26117" y="349991"/>
                  <a:pt x="0" y="323874"/>
                  <a:pt x="0" y="291658"/>
                </a:cubicBezTo>
                <a:lnTo>
                  <a:pt x="0" y="58333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2805" tIns="62805" rIns="62805" bIns="62805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>
                <a:solidFill>
                  <a:schemeClr val="bg1"/>
                </a:solidFill>
                <a:latin typeface="Source Sans Pro" pitchFamily="34" charset="0"/>
              </a:rPr>
              <a:t>2</a:t>
            </a:r>
            <a:endParaRPr lang="en-US" sz="2000" kern="1200" dirty="0">
              <a:solidFill>
                <a:schemeClr val="bg1"/>
              </a:solidFill>
              <a:latin typeface="Source Sans Pro" pitchFamily="34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rot="10800000">
            <a:off x="1676400" y="3828653"/>
            <a:ext cx="2057400" cy="158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 bwMode="gray">
          <a:xfrm>
            <a:off x="5410200" y="3271763"/>
            <a:ext cx="3276600" cy="1113782"/>
          </a:xfrm>
          <a:prstGeom prst="roundRect">
            <a:avLst/>
          </a:prstGeom>
          <a:solidFill>
            <a:schemeClr val="accent1">
              <a:alpha val="80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800" dirty="0">
              <a:latin typeface="Agency FB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715000" y="3447654"/>
            <a:ext cx="281940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2000" dirty="0">
                <a:solidFill>
                  <a:schemeClr val="bg1"/>
                </a:solidFill>
                <a:latin typeface="Agency FB" pitchFamily="34" charset="0"/>
              </a:rPr>
              <a:t>数据预处理，分析</a:t>
            </a:r>
            <a:endParaRPr lang="zh-CN" sz="2000" dirty="0">
              <a:solidFill>
                <a:schemeClr val="bg1"/>
              </a:solidFill>
              <a:latin typeface="Agency FB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81000" y="3523853"/>
            <a:ext cx="914400" cy="609600"/>
            <a:chOff x="381000" y="2495550"/>
            <a:chExt cx="914400" cy="609600"/>
          </a:xfrm>
        </p:grpSpPr>
        <p:sp>
          <p:nvSpPr>
            <p:cNvPr id="64" name="Rounded Rectangle 63"/>
            <p:cNvSpPr/>
            <p:nvPr/>
          </p:nvSpPr>
          <p:spPr bwMode="gray">
            <a:xfrm>
              <a:off x="381000" y="2495550"/>
              <a:ext cx="914400" cy="609600"/>
            </a:xfrm>
            <a:prstGeom prst="roundRect">
              <a:avLst/>
            </a:prstGeom>
            <a:solidFill>
              <a:schemeClr val="accent1"/>
            </a:solidFill>
            <a:ln w="63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800" dirty="0">
                <a:latin typeface="Agency FB" pitchFamily="34" charset="0"/>
              </a:endParaRPr>
            </a:p>
          </p:txBody>
        </p:sp>
        <p:sp>
          <p:nvSpPr>
            <p:cNvPr id="28" name="AutoShape 112"/>
            <p:cNvSpPr/>
            <p:nvPr/>
          </p:nvSpPr>
          <p:spPr bwMode="auto">
            <a:xfrm>
              <a:off x="631371" y="2612571"/>
              <a:ext cx="366050" cy="366676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6565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gency FB" pitchFamily="34" charset="0"/>
              </a:endParaRPr>
            </a:p>
          </p:txBody>
        </p:sp>
      </p:grpSp>
      <p:sp>
        <p:nvSpPr>
          <p:cNvPr id="4" name="任意多边形 3"/>
          <p:cNvSpPr/>
          <p:nvPr/>
        </p:nvSpPr>
        <p:spPr>
          <a:xfrm>
            <a:off x="3526835" y="2176953"/>
            <a:ext cx="2123893" cy="511568"/>
          </a:xfrm>
          <a:custGeom>
            <a:avLst/>
            <a:gdLst>
              <a:gd name="connsiteX0" fmla="*/ 0 w 2123893"/>
              <a:gd name="connsiteY0" fmla="*/ 58333 h 349991"/>
              <a:gd name="connsiteX1" fmla="*/ 58333 w 2123893"/>
              <a:gd name="connsiteY1" fmla="*/ 0 h 349991"/>
              <a:gd name="connsiteX2" fmla="*/ 2065560 w 2123893"/>
              <a:gd name="connsiteY2" fmla="*/ 0 h 349991"/>
              <a:gd name="connsiteX3" fmla="*/ 2123893 w 2123893"/>
              <a:gd name="connsiteY3" fmla="*/ 58333 h 349991"/>
              <a:gd name="connsiteX4" fmla="*/ 2123893 w 2123893"/>
              <a:gd name="connsiteY4" fmla="*/ 291658 h 349991"/>
              <a:gd name="connsiteX5" fmla="*/ 2065560 w 2123893"/>
              <a:gd name="connsiteY5" fmla="*/ 349991 h 349991"/>
              <a:gd name="connsiteX6" fmla="*/ 58333 w 2123893"/>
              <a:gd name="connsiteY6" fmla="*/ 349991 h 349991"/>
              <a:gd name="connsiteX7" fmla="*/ 0 w 2123893"/>
              <a:gd name="connsiteY7" fmla="*/ 291658 h 349991"/>
              <a:gd name="connsiteX8" fmla="*/ 0 w 2123893"/>
              <a:gd name="connsiteY8" fmla="*/ 58333 h 349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3893" h="349991">
                <a:moveTo>
                  <a:pt x="0" y="58333"/>
                </a:moveTo>
                <a:cubicBezTo>
                  <a:pt x="0" y="26117"/>
                  <a:pt x="26117" y="0"/>
                  <a:pt x="58333" y="0"/>
                </a:cubicBezTo>
                <a:lnTo>
                  <a:pt x="2065560" y="0"/>
                </a:lnTo>
                <a:cubicBezTo>
                  <a:pt x="2097776" y="0"/>
                  <a:pt x="2123893" y="26117"/>
                  <a:pt x="2123893" y="58333"/>
                </a:cubicBezTo>
                <a:lnTo>
                  <a:pt x="2123893" y="291658"/>
                </a:lnTo>
                <a:cubicBezTo>
                  <a:pt x="2123893" y="323874"/>
                  <a:pt x="2097776" y="349991"/>
                  <a:pt x="2065560" y="349991"/>
                </a:cubicBezTo>
                <a:lnTo>
                  <a:pt x="58333" y="349991"/>
                </a:lnTo>
                <a:cubicBezTo>
                  <a:pt x="26117" y="349991"/>
                  <a:pt x="0" y="323874"/>
                  <a:pt x="0" y="291658"/>
                </a:cubicBezTo>
                <a:lnTo>
                  <a:pt x="0" y="58333"/>
                </a:lnTo>
                <a:close/>
              </a:path>
            </a:pathLst>
          </a:custGeom>
          <a:solidFill>
            <a:schemeClr val="accent4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2805" tIns="62805" rIns="62805" bIns="62805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kern="1200" dirty="0">
                <a:solidFill>
                  <a:schemeClr val="bg1"/>
                </a:solidFill>
                <a:latin typeface="Source Sans Pro" pitchFamily="34" charset="0"/>
              </a:rPr>
              <a:t>1</a:t>
            </a:r>
            <a:endParaRPr lang="en-US" altLang="zh-CN" sz="2000" kern="1200" dirty="0">
              <a:solidFill>
                <a:schemeClr val="bg1"/>
              </a:solidFill>
              <a:latin typeface="Source Sans Pro" pitchFamily="34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rot="10800000">
            <a:off x="1676400" y="2401094"/>
            <a:ext cx="2057400" cy="158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 bwMode="gray">
          <a:xfrm>
            <a:off x="5410200" y="1844204"/>
            <a:ext cx="3276600" cy="1113782"/>
          </a:xfrm>
          <a:prstGeom prst="roundRect">
            <a:avLst/>
          </a:prstGeom>
          <a:solidFill>
            <a:schemeClr val="accent4">
              <a:alpha val="80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800" dirty="0">
              <a:latin typeface="Agency FB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715000" y="2020095"/>
            <a:ext cx="281940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2000" dirty="0">
                <a:solidFill>
                  <a:schemeClr val="bg1"/>
                </a:solidFill>
                <a:latin typeface="Agency FB" pitchFamily="34" charset="0"/>
              </a:rPr>
              <a:t>数据清洗，解析，存储</a:t>
            </a:r>
            <a:endParaRPr lang="zh-CN" sz="2000" dirty="0">
              <a:solidFill>
                <a:schemeClr val="bg1"/>
              </a:solidFill>
              <a:latin typeface="Agency FB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81000" y="2096294"/>
            <a:ext cx="914400" cy="609600"/>
            <a:chOff x="381000" y="1657350"/>
            <a:chExt cx="914400" cy="609600"/>
          </a:xfrm>
        </p:grpSpPr>
        <p:sp>
          <p:nvSpPr>
            <p:cNvPr id="63" name="Rounded Rectangle 62"/>
            <p:cNvSpPr/>
            <p:nvPr/>
          </p:nvSpPr>
          <p:spPr bwMode="gray">
            <a:xfrm>
              <a:off x="381000" y="1657350"/>
              <a:ext cx="914400" cy="609600"/>
            </a:xfrm>
            <a:prstGeom prst="roundRect">
              <a:avLst/>
            </a:prstGeom>
            <a:solidFill>
              <a:schemeClr val="accent4"/>
            </a:solidFill>
            <a:ln w="63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800" dirty="0">
                <a:latin typeface="Agency FB" pitchFamily="34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31371" y="1752600"/>
              <a:ext cx="342899" cy="366051"/>
              <a:chOff x="7161724" y="1451094"/>
              <a:chExt cx="342899" cy="366051"/>
            </a:xfrm>
            <a:solidFill>
              <a:schemeClr val="bg1"/>
            </a:solidFill>
          </p:grpSpPr>
          <p:sp>
            <p:nvSpPr>
              <p:cNvPr id="30" name="AutoShape 78"/>
              <p:cNvSpPr/>
              <p:nvPr/>
            </p:nvSpPr>
            <p:spPr bwMode="auto">
              <a:xfrm>
                <a:off x="7161724" y="1451094"/>
                <a:ext cx="342899" cy="3660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18900"/>
                    </a:moveTo>
                    <a:cubicBezTo>
                      <a:pt x="20160" y="19643"/>
                      <a:pt x="19513" y="20249"/>
                      <a:pt x="18720" y="20249"/>
                    </a:cubicBezTo>
                    <a:lnTo>
                      <a:pt x="2880" y="20249"/>
                    </a:lnTo>
                    <a:cubicBezTo>
                      <a:pt x="2086" y="20249"/>
                      <a:pt x="1440" y="19643"/>
                      <a:pt x="1440" y="18900"/>
                    </a:cubicBezTo>
                    <a:lnTo>
                      <a:pt x="1440" y="2700"/>
                    </a:lnTo>
                    <a:cubicBezTo>
                      <a:pt x="1440" y="1955"/>
                      <a:pt x="2086" y="1350"/>
                      <a:pt x="2880" y="1350"/>
                    </a:cubicBezTo>
                    <a:lnTo>
                      <a:pt x="18720" y="1350"/>
                    </a:lnTo>
                    <a:cubicBezTo>
                      <a:pt x="19513" y="1350"/>
                      <a:pt x="20160" y="1955"/>
                      <a:pt x="20160" y="2700"/>
                    </a:cubicBezTo>
                    <a:cubicBezTo>
                      <a:pt x="20160" y="2700"/>
                      <a:pt x="20160" y="18900"/>
                      <a:pt x="20160" y="18900"/>
                    </a:cubicBezTo>
                    <a:close/>
                    <a:moveTo>
                      <a:pt x="18720" y="0"/>
                    </a:moveTo>
                    <a:lnTo>
                      <a:pt x="2880" y="0"/>
                    </a:lnTo>
                    <a:cubicBezTo>
                      <a:pt x="1289" y="0"/>
                      <a:pt x="0" y="1208"/>
                      <a:pt x="0" y="2700"/>
                    </a:cubicBezTo>
                    <a:lnTo>
                      <a:pt x="0" y="18900"/>
                    </a:lnTo>
                    <a:cubicBezTo>
                      <a:pt x="0" y="20391"/>
                      <a:pt x="1289" y="21599"/>
                      <a:pt x="2880" y="21599"/>
                    </a:cubicBezTo>
                    <a:lnTo>
                      <a:pt x="18720" y="21599"/>
                    </a:lnTo>
                    <a:cubicBezTo>
                      <a:pt x="20310" y="21599"/>
                      <a:pt x="21599" y="20391"/>
                      <a:pt x="21599" y="18900"/>
                    </a:cubicBezTo>
                    <a:lnTo>
                      <a:pt x="21599" y="2700"/>
                    </a:lnTo>
                    <a:cubicBezTo>
                      <a:pt x="21599" y="1208"/>
                      <a:pt x="20310" y="0"/>
                      <a:pt x="1872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6565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gency FB" pitchFamily="34" charset="0"/>
                </a:endParaRPr>
              </a:p>
            </p:txBody>
          </p:sp>
          <p:sp>
            <p:nvSpPr>
              <p:cNvPr id="31" name="AutoShape 79"/>
              <p:cNvSpPr/>
              <p:nvPr/>
            </p:nvSpPr>
            <p:spPr bwMode="auto">
              <a:xfrm>
                <a:off x="7207402" y="1496772"/>
                <a:ext cx="251543" cy="22901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418" y="20519"/>
                    </a:moveTo>
                    <a:lnTo>
                      <a:pt x="14053" y="16248"/>
                    </a:lnTo>
                    <a:lnTo>
                      <a:pt x="16690" y="12959"/>
                    </a:lnTo>
                    <a:lnTo>
                      <a:pt x="20618" y="17689"/>
                    </a:lnTo>
                    <a:lnTo>
                      <a:pt x="20618" y="20519"/>
                    </a:lnTo>
                    <a:cubicBezTo>
                      <a:pt x="20618" y="20519"/>
                      <a:pt x="17418" y="20519"/>
                      <a:pt x="17418" y="20519"/>
                    </a:cubicBezTo>
                    <a:close/>
                    <a:moveTo>
                      <a:pt x="981" y="11446"/>
                    </a:moveTo>
                    <a:lnTo>
                      <a:pt x="4909" y="6479"/>
                    </a:lnTo>
                    <a:lnTo>
                      <a:pt x="12828" y="16353"/>
                    </a:lnTo>
                    <a:lnTo>
                      <a:pt x="13398" y="17064"/>
                    </a:lnTo>
                    <a:lnTo>
                      <a:pt x="16109" y="20519"/>
                    </a:lnTo>
                    <a:lnTo>
                      <a:pt x="981" y="20519"/>
                    </a:lnTo>
                    <a:cubicBezTo>
                      <a:pt x="981" y="20519"/>
                      <a:pt x="981" y="11446"/>
                      <a:pt x="981" y="11446"/>
                    </a:cubicBezTo>
                    <a:close/>
                    <a:moveTo>
                      <a:pt x="20618" y="1080"/>
                    </a:moveTo>
                    <a:lnTo>
                      <a:pt x="20618" y="16058"/>
                    </a:lnTo>
                    <a:lnTo>
                      <a:pt x="17427" y="12244"/>
                    </a:lnTo>
                    <a:cubicBezTo>
                      <a:pt x="17240" y="12012"/>
                      <a:pt x="16972" y="11879"/>
                      <a:pt x="16690" y="11879"/>
                    </a:cubicBezTo>
                    <a:cubicBezTo>
                      <a:pt x="16409" y="11879"/>
                      <a:pt x="16141" y="12012"/>
                      <a:pt x="15954" y="12244"/>
                    </a:cubicBezTo>
                    <a:lnTo>
                      <a:pt x="13399" y="15432"/>
                    </a:lnTo>
                    <a:lnTo>
                      <a:pt x="5645" y="5764"/>
                    </a:lnTo>
                    <a:cubicBezTo>
                      <a:pt x="5458" y="5532"/>
                      <a:pt x="5190" y="5400"/>
                      <a:pt x="4909" y="5400"/>
                    </a:cubicBezTo>
                    <a:cubicBezTo>
                      <a:pt x="4627" y="5400"/>
                      <a:pt x="4359" y="5532"/>
                      <a:pt x="4172" y="5764"/>
                    </a:cubicBezTo>
                    <a:lnTo>
                      <a:pt x="981" y="9812"/>
                    </a:lnTo>
                    <a:lnTo>
                      <a:pt x="981" y="1080"/>
                    </a:lnTo>
                    <a:cubicBezTo>
                      <a:pt x="981" y="1080"/>
                      <a:pt x="20618" y="1080"/>
                      <a:pt x="20618" y="1080"/>
                    </a:cubicBezTo>
                    <a:close/>
                    <a:moveTo>
                      <a:pt x="20618" y="0"/>
                    </a:moveTo>
                    <a:lnTo>
                      <a:pt x="981" y="0"/>
                    </a:lnTo>
                    <a:cubicBezTo>
                      <a:pt x="439" y="0"/>
                      <a:pt x="0" y="483"/>
                      <a:pt x="0" y="1080"/>
                    </a:cubicBezTo>
                    <a:lnTo>
                      <a:pt x="0" y="20519"/>
                    </a:lnTo>
                    <a:cubicBezTo>
                      <a:pt x="0" y="21116"/>
                      <a:pt x="439" y="21599"/>
                      <a:pt x="981" y="21599"/>
                    </a:cubicBezTo>
                    <a:lnTo>
                      <a:pt x="20618" y="21599"/>
                    </a:lnTo>
                    <a:cubicBezTo>
                      <a:pt x="21160" y="21599"/>
                      <a:pt x="21600" y="21116"/>
                      <a:pt x="21600" y="20519"/>
                    </a:cubicBezTo>
                    <a:lnTo>
                      <a:pt x="21600" y="1080"/>
                    </a:lnTo>
                    <a:cubicBezTo>
                      <a:pt x="21600" y="483"/>
                      <a:pt x="21160" y="0"/>
                      <a:pt x="206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6565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gency FB" pitchFamily="34" charset="0"/>
                </a:endParaRPr>
              </a:p>
            </p:txBody>
          </p:sp>
          <p:sp>
            <p:nvSpPr>
              <p:cNvPr id="32" name="AutoShape 80"/>
              <p:cNvSpPr/>
              <p:nvPr/>
            </p:nvSpPr>
            <p:spPr bwMode="auto">
              <a:xfrm>
                <a:off x="7344436" y="1531187"/>
                <a:ext cx="68830" cy="6883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3600"/>
                    </a:moveTo>
                    <a:cubicBezTo>
                      <a:pt x="14769" y="3600"/>
                      <a:pt x="17999" y="6827"/>
                      <a:pt x="17999" y="10800"/>
                    </a:cubicBezTo>
                    <a:cubicBezTo>
                      <a:pt x="17999" y="14769"/>
                      <a:pt x="14769" y="18000"/>
                      <a:pt x="10800" y="18000"/>
                    </a:cubicBezTo>
                    <a:cubicBezTo>
                      <a:pt x="6830" y="18000"/>
                      <a:pt x="3600" y="14769"/>
                      <a:pt x="3600" y="10800"/>
                    </a:cubicBezTo>
                    <a:cubicBezTo>
                      <a:pt x="3600" y="6827"/>
                      <a:pt x="6830" y="3600"/>
                      <a:pt x="10800" y="3600"/>
                    </a:cubicBezTo>
                    <a:moveTo>
                      <a:pt x="10800" y="21599"/>
                    </a:moveTo>
                    <a:cubicBezTo>
                      <a:pt x="16766" y="21599"/>
                      <a:pt x="21600" y="16762"/>
                      <a:pt x="21600" y="10800"/>
                    </a:cubicBezTo>
                    <a:cubicBezTo>
                      <a:pt x="21600" y="4833"/>
                      <a:pt x="16766" y="0"/>
                      <a:pt x="10800" y="0"/>
                    </a:cubicBezTo>
                    <a:cubicBezTo>
                      <a:pt x="4833" y="0"/>
                      <a:pt x="0" y="4833"/>
                      <a:pt x="0" y="10800"/>
                    </a:cubicBezTo>
                    <a:cubicBezTo>
                      <a:pt x="0" y="16762"/>
                      <a:pt x="4833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6565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gency FB" pitchFamily="34" charset="0"/>
                </a:endParaRPr>
              </a:p>
            </p:txBody>
          </p:sp>
        </p:grpSp>
      </p:grpSp>
      <p:sp>
        <p:nvSpPr>
          <p:cNvPr id="40" name="文本框 39"/>
          <p:cNvSpPr txBox="1"/>
          <p:nvPr/>
        </p:nvSpPr>
        <p:spPr>
          <a:xfrm>
            <a:off x="2057400" y="304800"/>
            <a:ext cx="5029200" cy="369888"/>
          </a:xfrm>
          <a:prstGeom prst="rect">
            <a:avLst/>
          </a:prstGeom>
        </p:spPr>
        <p:txBody>
          <a:bodyPr vert="horz" lIns="90000" tIns="46800" rIns="90000" bIns="46800" rtlCol="0" anchor="ctr">
            <a:noAutofit/>
          </a:bodyPr>
          <a:lstStyle>
            <a:lvl1pPr defTabSz="913765"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chemeClr val="accent2"/>
                </a:solidFill>
                <a:latin typeface="Agency FB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 dirty="0"/>
              <a:t>已完成工作</a:t>
            </a:r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22" name="Shape 9322"/>
          <p:cNvSpPr/>
          <p:nvPr/>
        </p:nvSpPr>
        <p:spPr>
          <a:xfrm>
            <a:off x="273050" y="2205038"/>
            <a:ext cx="2171700" cy="3509963"/>
          </a:xfrm>
          <a:prstGeom prst="rect">
            <a:avLst/>
          </a:prstGeom>
          <a:ln w="12700">
            <a:miter lim="400000"/>
          </a:ln>
        </p:spPr>
        <p:txBody>
          <a:bodyPr lIns="90000" tIns="46800" rIns="90000" bIns="46800">
            <a:noAutofit/>
          </a:bodyPr>
          <a:lstStyle/>
          <a:p>
            <a:pPr fontAlgn="base">
              <a:lnSpc>
                <a:spcPct val="130000"/>
              </a:lnSpc>
              <a:spcBef>
                <a:spcPts val="100"/>
              </a:spcBef>
              <a:defRPr>
                <a:uFillTx/>
              </a:defRPr>
            </a:pPr>
            <a:endParaRPr lang="zh-CN" altLang="en-US" sz="1000" strike="noStrike" noProof="1" dirty="0">
              <a:solidFill>
                <a:srgbClr val="808080"/>
              </a:solidFill>
              <a:uFill>
                <a:solidFill>
                  <a:srgbClr val="808080"/>
                </a:solidFill>
              </a:uFill>
              <a:latin typeface="+mn-ea"/>
              <a:cs typeface="Roboto condensed"/>
              <a:sym typeface="Roboto condensed"/>
            </a:endParaRPr>
          </a:p>
        </p:txBody>
      </p:sp>
      <p:grpSp>
        <p:nvGrpSpPr>
          <p:cNvPr id="55298" name="组合 1"/>
          <p:cNvGrpSpPr/>
          <p:nvPr/>
        </p:nvGrpSpPr>
        <p:grpSpPr>
          <a:xfrm>
            <a:off x="1576388" y="1928813"/>
            <a:ext cx="5991225" cy="3490912"/>
            <a:chOff x="4347" y="3556"/>
            <a:chExt cx="9435" cy="5496"/>
          </a:xfrm>
        </p:grpSpPr>
        <p:sp>
          <p:nvSpPr>
            <p:cNvPr id="55299" name="Shape 9281"/>
            <p:cNvSpPr/>
            <p:nvPr/>
          </p:nvSpPr>
          <p:spPr>
            <a:xfrm>
              <a:off x="4347" y="3608"/>
              <a:ext cx="4136" cy="2170"/>
            </a:xfrm>
            <a:prstGeom prst="roundRect">
              <a:avLst>
                <a:gd name="adj" fmla="val 3412"/>
              </a:avLst>
            </a:prstGeom>
            <a:solidFill>
              <a:srgbClr val="FFFFFF"/>
            </a:solidFill>
            <a:ln w="6350" cap="flat" cmpd="sng">
              <a:solidFill>
                <a:srgbClr val="F7AC1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0" tIns="0" rIns="0" bIns="0" anchor="ctr"/>
            <a:p>
              <a:pPr algn="ctr">
                <a:spcBef>
                  <a:spcPts val="300"/>
                </a:spcBef>
              </a:pPr>
              <a:endParaRPr lang="zh-CN" altLang="zh-CN" sz="800"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grpSp>
          <p:nvGrpSpPr>
            <p:cNvPr id="55300" name="Group 9285"/>
            <p:cNvGrpSpPr/>
            <p:nvPr/>
          </p:nvGrpSpPr>
          <p:grpSpPr>
            <a:xfrm>
              <a:off x="7064" y="4211"/>
              <a:ext cx="1943" cy="1945"/>
              <a:chOff x="0" y="0"/>
              <a:chExt cx="1086587" cy="1087626"/>
            </a:xfrm>
          </p:grpSpPr>
          <p:sp>
            <p:nvSpPr>
              <p:cNvPr id="55301" name="Shape 9282"/>
              <p:cNvSpPr/>
              <p:nvPr/>
            </p:nvSpPr>
            <p:spPr>
              <a:xfrm rot="-5400000">
                <a:off x="7382" y="8421"/>
                <a:ext cx="1078166" cy="1080239"/>
              </a:xfrm>
              <a:custGeom>
                <a:avLst/>
                <a:gdLst/>
                <a:ahLst/>
                <a:cxnLst>
                  <a:cxn ang="0">
                    <a:pos x="539083" y="540119"/>
                  </a:cxn>
                  <a:cxn ang="5400000">
                    <a:pos x="539083" y="540119"/>
                  </a:cxn>
                  <a:cxn ang="10800000">
                    <a:pos x="539083" y="540119"/>
                  </a:cxn>
                  <a:cxn ang="16200000">
                    <a:pos x="539083" y="540119"/>
                  </a:cxn>
                </a:cxnLst>
                <a:pathLst>
                  <a:path w="21600" h="21600">
                    <a:moveTo>
                      <a:pt x="21600" y="21600"/>
                    </a:moveTo>
                    <a:cubicBezTo>
                      <a:pt x="2003" y="19636"/>
                      <a:pt x="2003" y="19636"/>
                      <a:pt x="2003" y="1963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730" y="500"/>
                      <a:pt x="21135" y="9890"/>
                      <a:pt x="21600" y="21600"/>
                    </a:cubicBezTo>
                    <a:close/>
                  </a:path>
                </a:pathLst>
              </a:custGeom>
              <a:solidFill>
                <a:srgbClr val="F7AC12"/>
              </a:solidFill>
              <a:ln w="1270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02" name="Shape 9283"/>
              <p:cNvSpPr/>
              <p:nvPr/>
            </p:nvSpPr>
            <p:spPr>
              <a:xfrm rot="-5400000">
                <a:off x="490825" y="491866"/>
                <a:ext cx="1081277" cy="97544"/>
              </a:xfrm>
              <a:custGeom>
                <a:avLst/>
                <a:gdLst/>
                <a:ahLst/>
                <a:cxnLst>
                  <a:cxn ang="0">
                    <a:pos x="540638" y="48772"/>
                  </a:cxn>
                  <a:cxn ang="5400000">
                    <a:pos x="540638" y="48772"/>
                  </a:cxn>
                  <a:cxn ang="10800000">
                    <a:pos x="540638" y="48772"/>
                  </a:cxn>
                  <a:cxn ang="16200000">
                    <a:pos x="540638" y="48772"/>
                  </a:cxn>
                </a:cxnLst>
                <a:pathLst>
                  <a:path w="21600" h="21600">
                    <a:moveTo>
                      <a:pt x="199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990" y="0"/>
                    </a:lnTo>
                    <a:close/>
                  </a:path>
                </a:pathLst>
              </a:custGeom>
              <a:solidFill>
                <a:srgbClr val="C08306"/>
              </a:solidFill>
              <a:ln w="1270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03" name="Shape 9284"/>
              <p:cNvSpPr/>
              <p:nvPr/>
            </p:nvSpPr>
            <p:spPr>
              <a:xfrm rot="-5400000">
                <a:off x="490306" y="491343"/>
                <a:ext cx="99619" cy="1080240"/>
              </a:xfrm>
              <a:custGeom>
                <a:avLst/>
                <a:gdLst/>
                <a:ahLst/>
                <a:cxnLst>
                  <a:cxn ang="0">
                    <a:pos x="49809" y="540120"/>
                  </a:cxn>
                  <a:cxn ang="5400000">
                    <a:pos x="49809" y="540120"/>
                  </a:cxn>
                  <a:cxn ang="10800000">
                    <a:pos x="49809" y="540120"/>
                  </a:cxn>
                  <a:cxn ang="16200000">
                    <a:pos x="49809" y="540120"/>
                  </a:cxn>
                </a:cxnLst>
                <a:pathLst>
                  <a:path w="21600" h="21600">
                    <a:moveTo>
                      <a:pt x="0" y="21600"/>
                    </a:moveTo>
                    <a:lnTo>
                      <a:pt x="0" y="0"/>
                    </a:lnTo>
                    <a:lnTo>
                      <a:pt x="21600" y="1965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C08306"/>
              </a:solidFill>
              <a:ln w="12700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5304" name="Shape 9286"/>
            <p:cNvSpPr/>
            <p:nvPr/>
          </p:nvSpPr>
          <p:spPr>
            <a:xfrm>
              <a:off x="7996" y="4940"/>
              <a:ext cx="463" cy="401"/>
            </a:xfrm>
            <a:custGeom>
              <a:avLst/>
              <a:gdLst/>
              <a:ahLst/>
              <a:cxnLst>
                <a:cxn ang="0">
                  <a:pos x="231" y="200"/>
                </a:cxn>
                <a:cxn ang="5400000">
                  <a:pos x="231" y="200"/>
                </a:cxn>
                <a:cxn ang="10800000">
                  <a:pos x="231" y="200"/>
                </a:cxn>
                <a:cxn ang="16200000">
                  <a:pos x="231" y="200"/>
                </a:cxn>
              </a:cxnLst>
              <a:pathLst>
                <a:path w="21600" h="21600">
                  <a:moveTo>
                    <a:pt x="21167" y="0"/>
                  </a:moveTo>
                  <a:lnTo>
                    <a:pt x="433" y="0"/>
                  </a:lnTo>
                  <a:cubicBezTo>
                    <a:pt x="195" y="0"/>
                    <a:pt x="0" y="223"/>
                    <a:pt x="0" y="495"/>
                  </a:cubicBezTo>
                  <a:lnTo>
                    <a:pt x="0" y="18040"/>
                  </a:lnTo>
                  <a:cubicBezTo>
                    <a:pt x="0" y="18312"/>
                    <a:pt x="195" y="18535"/>
                    <a:pt x="433" y="18535"/>
                  </a:cubicBezTo>
                  <a:lnTo>
                    <a:pt x="8898" y="18535"/>
                  </a:lnTo>
                  <a:lnTo>
                    <a:pt x="8898" y="19962"/>
                  </a:lnTo>
                  <a:lnTo>
                    <a:pt x="7004" y="21335"/>
                  </a:lnTo>
                  <a:cubicBezTo>
                    <a:pt x="6803" y="21481"/>
                    <a:pt x="6834" y="21600"/>
                    <a:pt x="7072" y="21600"/>
                  </a:cubicBezTo>
                  <a:lnTo>
                    <a:pt x="14599" y="21600"/>
                  </a:lnTo>
                  <a:cubicBezTo>
                    <a:pt x="14837" y="21600"/>
                    <a:pt x="14867" y="21482"/>
                    <a:pt x="14665" y="21338"/>
                  </a:cubicBezTo>
                  <a:lnTo>
                    <a:pt x="12714" y="19944"/>
                  </a:lnTo>
                  <a:lnTo>
                    <a:pt x="12714" y="18535"/>
                  </a:lnTo>
                  <a:lnTo>
                    <a:pt x="21167" y="18535"/>
                  </a:lnTo>
                  <a:cubicBezTo>
                    <a:pt x="21405" y="18535"/>
                    <a:pt x="21600" y="18312"/>
                    <a:pt x="21600" y="18040"/>
                  </a:cubicBezTo>
                  <a:lnTo>
                    <a:pt x="21600" y="495"/>
                  </a:lnTo>
                  <a:cubicBezTo>
                    <a:pt x="21600" y="223"/>
                    <a:pt x="21405" y="0"/>
                    <a:pt x="21167" y="0"/>
                  </a:cubicBezTo>
                  <a:close/>
                  <a:moveTo>
                    <a:pt x="19798" y="13577"/>
                  </a:moveTo>
                  <a:cubicBezTo>
                    <a:pt x="19798" y="13849"/>
                    <a:pt x="19603" y="14072"/>
                    <a:pt x="19365" y="14072"/>
                  </a:cubicBezTo>
                  <a:lnTo>
                    <a:pt x="2235" y="14072"/>
                  </a:lnTo>
                  <a:cubicBezTo>
                    <a:pt x="1997" y="14072"/>
                    <a:pt x="1802" y="13849"/>
                    <a:pt x="1802" y="13577"/>
                  </a:cubicBezTo>
                  <a:lnTo>
                    <a:pt x="1802" y="2555"/>
                  </a:lnTo>
                  <a:cubicBezTo>
                    <a:pt x="1802" y="2283"/>
                    <a:pt x="1997" y="2060"/>
                    <a:pt x="2235" y="2060"/>
                  </a:cubicBezTo>
                  <a:lnTo>
                    <a:pt x="19365" y="2060"/>
                  </a:lnTo>
                  <a:cubicBezTo>
                    <a:pt x="19603" y="2060"/>
                    <a:pt x="19798" y="2283"/>
                    <a:pt x="19798" y="2555"/>
                  </a:cubicBezTo>
                  <a:lnTo>
                    <a:pt x="19798" y="13577"/>
                  </a:ln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05" name="Shape 9287"/>
            <p:cNvSpPr/>
            <p:nvPr/>
          </p:nvSpPr>
          <p:spPr>
            <a:xfrm>
              <a:off x="7314" y="5391"/>
              <a:ext cx="1505" cy="4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45719" tIns="45719" rIns="45719" bIns="45719" anchor="t">
              <a:spAutoFit/>
            </a:bodyPr>
            <a:p>
              <a:pPr algn="r">
                <a:spcBef>
                  <a:spcPts val="200"/>
                </a:spcBef>
              </a:pPr>
              <a:r>
                <a:rPr lang="zh-CN" altLang="en-US" sz="1400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Roboto condensed"/>
                </a:rPr>
                <a:t>特征选择</a:t>
              </a:r>
              <a:endParaRPr lang="zh-CN" altLang="en-US" sz="14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Roboto condensed"/>
              </a:endParaRPr>
            </a:p>
          </p:txBody>
        </p:sp>
        <p:sp>
          <p:nvSpPr>
            <p:cNvPr id="9288" name="Shape 9288"/>
            <p:cNvSpPr/>
            <p:nvPr/>
          </p:nvSpPr>
          <p:spPr>
            <a:xfrm>
              <a:off x="4642" y="3557"/>
              <a:ext cx="2778" cy="22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/>
            <a:p>
              <a:pPr marL="39370" indent="-39370" fontAlgn="base">
                <a:lnSpc>
                  <a:spcPct val="120000"/>
                </a:lnSpc>
                <a:spcBef>
                  <a:spcPts val="300"/>
                </a:spcBef>
                <a:buClr>
                  <a:srgbClr val="F7AC12"/>
                </a:buClr>
                <a:buSzPct val="100000"/>
                <a:buFont typeface="Arial" panose="020B0604020202020204"/>
                <a:buChar char="•"/>
                <a:defRPr>
                  <a:uFillTx/>
                </a:defRPr>
              </a:pPr>
              <a:r>
                <a:rPr lang="en-US" altLang="zh-CN" sz="1800" strike="noStrike" noProof="1" dirty="0">
                  <a:solidFill>
                    <a:schemeClr val="tx1">
                      <a:alpha val="70000"/>
                    </a:schemeClr>
                  </a:solidFill>
                  <a:uFill>
                    <a:solidFill>
                      <a:srgbClr val="595959">
                        <a:alpha val="70000"/>
                      </a:srgbClr>
                    </a:solidFill>
                  </a:uFill>
                  <a:latin typeface="+mn-ea"/>
                  <a:ea typeface="宋体" panose="02010600030101010101" pitchFamily="2" charset="-122"/>
                  <a:cs typeface="Roboto condensed"/>
                  <a:sym typeface="Roboto condensed"/>
                </a:rPr>
                <a:t>cpu</a:t>
              </a:r>
              <a:endParaRPr lang="en-US" altLang="zh-CN" sz="1800" strike="noStrike" noProof="1" dirty="0">
                <a:solidFill>
                  <a:schemeClr val="tx1">
                    <a:alpha val="70000"/>
                  </a:schemeClr>
                </a:solidFill>
                <a:uFill>
                  <a:solidFill>
                    <a:srgbClr val="595959">
                      <a:alpha val="70000"/>
                    </a:srgbClr>
                  </a:solidFill>
                </a:uFill>
                <a:latin typeface="+mn-ea"/>
                <a:ea typeface="宋体" panose="02010600030101010101" pitchFamily="2" charset="-122"/>
                <a:cs typeface="Roboto condensed"/>
                <a:sym typeface="Roboto condensed"/>
              </a:endParaRPr>
            </a:p>
            <a:p>
              <a:pPr marL="39370" indent="-39370" fontAlgn="base">
                <a:lnSpc>
                  <a:spcPct val="120000"/>
                </a:lnSpc>
                <a:spcBef>
                  <a:spcPts val="300"/>
                </a:spcBef>
                <a:buClr>
                  <a:srgbClr val="F7AC12"/>
                </a:buClr>
                <a:buSzPct val="100000"/>
                <a:buFont typeface="Arial" panose="020B0604020202020204"/>
                <a:buChar char="•"/>
                <a:defRPr>
                  <a:uFillTx/>
                </a:defRPr>
              </a:pPr>
              <a:r>
                <a:rPr lang="zh-CN" altLang="en-US" sz="1800" strike="noStrike" noProof="1" dirty="0">
                  <a:solidFill>
                    <a:schemeClr val="tx1">
                      <a:alpha val="70000"/>
                    </a:schemeClr>
                  </a:solidFill>
                  <a:uFill>
                    <a:solidFill>
                      <a:srgbClr val="595959">
                        <a:alpha val="70000"/>
                      </a:srgbClr>
                    </a:solidFill>
                  </a:uFill>
                  <a:latin typeface="+mn-ea"/>
                  <a:ea typeface="宋体" panose="02010600030101010101" pitchFamily="2" charset="-122"/>
                  <a:cs typeface="Roboto condensed"/>
                  <a:sym typeface="Roboto condensed"/>
                </a:rPr>
                <a:t>内存占用</a:t>
              </a:r>
              <a:endParaRPr lang="zh-CN" altLang="en-US" sz="1800" strike="noStrike" noProof="1" dirty="0">
                <a:solidFill>
                  <a:schemeClr val="tx1">
                    <a:alpha val="70000"/>
                  </a:schemeClr>
                </a:solidFill>
                <a:uFill>
                  <a:solidFill>
                    <a:srgbClr val="595959">
                      <a:alpha val="70000"/>
                    </a:srgbClr>
                  </a:solidFill>
                </a:uFill>
                <a:latin typeface="+mn-ea"/>
                <a:ea typeface="宋体" panose="02010600030101010101" pitchFamily="2" charset="-122"/>
                <a:cs typeface="Roboto condensed"/>
                <a:sym typeface="Roboto condensed"/>
              </a:endParaRPr>
            </a:p>
            <a:p>
              <a:pPr marL="39370" indent="-39370" fontAlgn="base">
                <a:lnSpc>
                  <a:spcPct val="120000"/>
                </a:lnSpc>
                <a:spcBef>
                  <a:spcPts val="300"/>
                </a:spcBef>
                <a:buClr>
                  <a:srgbClr val="F7AC12"/>
                </a:buClr>
                <a:buSzPct val="100000"/>
                <a:buFont typeface="Arial" panose="020B0604020202020204"/>
                <a:buChar char="•"/>
                <a:defRPr>
                  <a:uFillTx/>
                </a:defRPr>
              </a:pPr>
              <a:r>
                <a:rPr lang="zh-CN" altLang="en-US" sz="1800" strike="noStrike" noProof="1" dirty="0">
                  <a:solidFill>
                    <a:schemeClr val="tx1">
                      <a:alpha val="70000"/>
                    </a:schemeClr>
                  </a:solidFill>
                  <a:uFill>
                    <a:solidFill>
                      <a:srgbClr val="595959">
                        <a:alpha val="70000"/>
                      </a:srgbClr>
                    </a:solidFill>
                  </a:uFill>
                  <a:latin typeface="+mn-ea"/>
                  <a:ea typeface="宋体" panose="02010600030101010101" pitchFamily="2" charset="-122"/>
                  <a:cs typeface="Roboto condensed"/>
                  <a:sym typeface="Roboto condensed"/>
                </a:rPr>
                <a:t>状态</a:t>
              </a:r>
              <a:endParaRPr lang="zh-CN" altLang="en-US" sz="1800" strike="noStrike" noProof="1" dirty="0">
                <a:solidFill>
                  <a:schemeClr val="tx1">
                    <a:alpha val="70000"/>
                  </a:schemeClr>
                </a:solidFill>
                <a:uFill>
                  <a:solidFill>
                    <a:srgbClr val="595959">
                      <a:alpha val="70000"/>
                    </a:srgbClr>
                  </a:solidFill>
                </a:uFill>
                <a:latin typeface="+mn-ea"/>
                <a:ea typeface="宋体" panose="02010600030101010101" pitchFamily="2" charset="-122"/>
                <a:cs typeface="Roboto condensed"/>
                <a:sym typeface="Roboto condensed"/>
              </a:endParaRPr>
            </a:p>
            <a:p>
              <a:pPr marL="39370" indent="-39370" fontAlgn="base">
                <a:lnSpc>
                  <a:spcPct val="120000"/>
                </a:lnSpc>
                <a:spcBef>
                  <a:spcPts val="300"/>
                </a:spcBef>
                <a:buClr>
                  <a:srgbClr val="F7AC12"/>
                </a:buClr>
                <a:buSzPct val="100000"/>
                <a:buFont typeface="Arial" panose="020B0604020202020204"/>
                <a:buChar char="•"/>
                <a:defRPr>
                  <a:uFillTx/>
                </a:defRPr>
              </a:pPr>
              <a:r>
                <a:rPr lang="zh-CN" altLang="en-US" sz="1800" strike="noStrike" noProof="1" dirty="0">
                  <a:solidFill>
                    <a:schemeClr val="tx1">
                      <a:alpha val="70000"/>
                    </a:schemeClr>
                  </a:solidFill>
                  <a:uFill>
                    <a:solidFill>
                      <a:srgbClr val="595959">
                        <a:alpha val="70000"/>
                      </a:srgbClr>
                    </a:solidFill>
                  </a:uFill>
                  <a:latin typeface="+mn-ea"/>
                  <a:ea typeface="宋体" panose="02010600030101010101" pitchFamily="2" charset="-122"/>
                  <a:cs typeface="Roboto condensed"/>
                  <a:sym typeface="Roboto condensed"/>
                </a:rPr>
                <a:t>等待时间</a:t>
              </a:r>
              <a:endParaRPr lang="zh-CN" altLang="en-US" sz="1800" strike="noStrike" noProof="1" dirty="0">
                <a:solidFill>
                  <a:schemeClr val="tx1">
                    <a:alpha val="70000"/>
                  </a:schemeClr>
                </a:solidFill>
                <a:uFill>
                  <a:solidFill>
                    <a:srgbClr val="595959">
                      <a:alpha val="70000"/>
                    </a:srgbClr>
                  </a:solidFill>
                </a:uFill>
                <a:latin typeface="+mn-ea"/>
                <a:ea typeface="宋体" panose="02010600030101010101" pitchFamily="2" charset="-122"/>
                <a:cs typeface="Roboto condensed"/>
                <a:sym typeface="Roboto condensed"/>
              </a:endParaRPr>
            </a:p>
          </p:txBody>
        </p:sp>
        <p:sp>
          <p:nvSpPr>
            <p:cNvPr id="55307" name="Shape 9290"/>
            <p:cNvSpPr/>
            <p:nvPr/>
          </p:nvSpPr>
          <p:spPr>
            <a:xfrm>
              <a:off x="9571" y="3608"/>
              <a:ext cx="4136" cy="2170"/>
            </a:xfrm>
            <a:prstGeom prst="roundRect">
              <a:avLst>
                <a:gd name="adj" fmla="val 3412"/>
              </a:avLst>
            </a:prstGeom>
            <a:solidFill>
              <a:srgbClr val="FFFFFF"/>
            </a:solidFill>
            <a:ln w="6350" cap="flat" cmpd="sng">
              <a:solidFill>
                <a:srgbClr val="2C3D4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0" tIns="0" rIns="0" bIns="0" anchor="ctr"/>
            <a:p>
              <a:pPr algn="ctr">
                <a:spcBef>
                  <a:spcPts val="300"/>
                </a:spcBef>
              </a:pPr>
              <a:endParaRPr lang="zh-CN" altLang="zh-CN" sz="800"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grpSp>
          <p:nvGrpSpPr>
            <p:cNvPr id="55308" name="Group 9294"/>
            <p:cNvGrpSpPr/>
            <p:nvPr/>
          </p:nvGrpSpPr>
          <p:grpSpPr>
            <a:xfrm>
              <a:off x="9061" y="4215"/>
              <a:ext cx="1943" cy="1945"/>
              <a:chOff x="0" y="0"/>
              <a:chExt cx="1086588" cy="1087625"/>
            </a:xfrm>
          </p:grpSpPr>
          <p:sp>
            <p:nvSpPr>
              <p:cNvPr id="55309" name="Shape 9291"/>
              <p:cNvSpPr/>
              <p:nvPr/>
            </p:nvSpPr>
            <p:spPr>
              <a:xfrm rot="-5400000">
                <a:off x="1037" y="8422"/>
                <a:ext cx="1078166" cy="1080240"/>
              </a:xfrm>
              <a:custGeom>
                <a:avLst/>
                <a:gdLst/>
                <a:ahLst/>
                <a:cxnLst>
                  <a:cxn ang="0">
                    <a:pos x="539083" y="540120"/>
                  </a:cxn>
                  <a:cxn ang="5400000">
                    <a:pos x="539083" y="540120"/>
                  </a:cxn>
                  <a:cxn ang="10800000">
                    <a:pos x="539083" y="540120"/>
                  </a:cxn>
                  <a:cxn ang="16200000">
                    <a:pos x="539083" y="540120"/>
                  </a:cxn>
                </a:cxnLst>
                <a:pathLst>
                  <a:path w="21600" h="21600">
                    <a:moveTo>
                      <a:pt x="21600" y="0"/>
                    </a:moveTo>
                    <a:cubicBezTo>
                      <a:pt x="21135" y="11710"/>
                      <a:pt x="11730" y="21100"/>
                      <a:pt x="0" y="21600"/>
                    </a:cubicBezTo>
                    <a:cubicBezTo>
                      <a:pt x="2003" y="1999"/>
                      <a:pt x="2003" y="1999"/>
                      <a:pt x="2003" y="1999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3A5063"/>
              </a:solidFill>
              <a:ln w="1270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10" name="Shape 9292"/>
              <p:cNvSpPr/>
              <p:nvPr/>
            </p:nvSpPr>
            <p:spPr>
              <a:xfrm rot="-5400000">
                <a:off x="-484480" y="490827"/>
                <a:ext cx="1081278" cy="99620"/>
              </a:xfrm>
              <a:custGeom>
                <a:avLst/>
                <a:gdLst/>
                <a:ahLst/>
                <a:cxnLst>
                  <a:cxn ang="0">
                    <a:pos x="540639" y="49810"/>
                  </a:cxn>
                  <a:cxn ang="5400000">
                    <a:pos x="540639" y="49810"/>
                  </a:cxn>
                  <a:cxn ang="10800000">
                    <a:pos x="540639" y="49810"/>
                  </a:cxn>
                  <a:cxn ang="16200000">
                    <a:pos x="540639" y="49810"/>
                  </a:cxn>
                </a:cxnLst>
                <a:pathLst>
                  <a:path w="21600" h="21600">
                    <a:moveTo>
                      <a:pt x="1990" y="21600"/>
                    </a:moveTo>
                    <a:lnTo>
                      <a:pt x="21600" y="0"/>
                    </a:lnTo>
                    <a:lnTo>
                      <a:pt x="0" y="0"/>
                    </a:lnTo>
                    <a:lnTo>
                      <a:pt x="1990" y="21600"/>
                    </a:lnTo>
                    <a:close/>
                  </a:path>
                </a:pathLst>
              </a:custGeom>
              <a:solidFill>
                <a:srgbClr val="2C3C4A"/>
              </a:solidFill>
              <a:ln w="1270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11" name="Shape 9293"/>
              <p:cNvSpPr/>
              <p:nvPr/>
            </p:nvSpPr>
            <p:spPr>
              <a:xfrm rot="-5400000">
                <a:off x="496656" y="491340"/>
                <a:ext cx="99620" cy="1080241"/>
              </a:xfrm>
              <a:custGeom>
                <a:avLst/>
                <a:gdLst/>
                <a:ahLst/>
                <a:cxnLst>
                  <a:cxn ang="0">
                    <a:pos x="49810" y="540120"/>
                  </a:cxn>
                  <a:cxn ang="5400000">
                    <a:pos x="49810" y="540120"/>
                  </a:cxn>
                  <a:cxn ang="10800000">
                    <a:pos x="49810" y="540120"/>
                  </a:cxn>
                  <a:cxn ang="16200000">
                    <a:pos x="49810" y="540120"/>
                  </a:cxn>
                </a:cxnLst>
                <a:pathLst>
                  <a:path w="21600" h="2160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19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C3C4A"/>
              </a:solidFill>
              <a:ln w="12700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55312" name="Group 9298"/>
            <p:cNvGrpSpPr/>
            <p:nvPr/>
          </p:nvGrpSpPr>
          <p:grpSpPr>
            <a:xfrm>
              <a:off x="9600" y="4872"/>
              <a:ext cx="455" cy="455"/>
              <a:chOff x="0" y="0"/>
              <a:chExt cx="254953" cy="254952"/>
            </a:xfrm>
          </p:grpSpPr>
          <p:sp>
            <p:nvSpPr>
              <p:cNvPr id="55313" name="Shape 9295"/>
              <p:cNvSpPr/>
              <p:nvPr/>
            </p:nvSpPr>
            <p:spPr>
              <a:xfrm>
                <a:off x="39292" y="162886"/>
                <a:ext cx="81264" cy="92067"/>
              </a:xfrm>
              <a:custGeom>
                <a:avLst/>
                <a:gdLst/>
                <a:ahLst/>
                <a:cxnLst>
                  <a:cxn ang="0">
                    <a:pos x="40632" y="46033"/>
                  </a:cxn>
                  <a:cxn ang="5400000">
                    <a:pos x="40632" y="46033"/>
                  </a:cxn>
                  <a:cxn ang="10800000">
                    <a:pos x="40632" y="46033"/>
                  </a:cxn>
                  <a:cxn ang="16200000">
                    <a:pos x="40632" y="46033"/>
                  </a:cxn>
                </a:cxnLst>
                <a:pathLst>
                  <a:path w="21600" h="21600">
                    <a:moveTo>
                      <a:pt x="0" y="0"/>
                    </a:moveTo>
                    <a:lnTo>
                      <a:pt x="4113" y="5025"/>
                    </a:lnTo>
                    <a:lnTo>
                      <a:pt x="4113" y="18406"/>
                    </a:lnTo>
                    <a:cubicBezTo>
                      <a:pt x="4113" y="20169"/>
                      <a:pt x="5748" y="21600"/>
                      <a:pt x="7763" y="21600"/>
                    </a:cubicBezTo>
                    <a:lnTo>
                      <a:pt x="17951" y="21600"/>
                    </a:lnTo>
                    <a:cubicBezTo>
                      <a:pt x="19966" y="21600"/>
                      <a:pt x="21600" y="20169"/>
                      <a:pt x="21600" y="18406"/>
                    </a:cubicBezTo>
                    <a:lnTo>
                      <a:pt x="17434" y="5025"/>
                    </a:lnTo>
                    <a:lnTo>
                      <a:pt x="19779" y="1821"/>
                    </a:lnTo>
                    <a:cubicBezTo>
                      <a:pt x="14571" y="906"/>
                      <a:pt x="9477" y="313"/>
                      <a:pt x="5095" y="313"/>
                    </a:cubicBezTo>
                    <a:cubicBezTo>
                      <a:pt x="3263" y="313"/>
                      <a:pt x="1571" y="20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14" name="Shape 9296"/>
              <p:cNvSpPr/>
              <p:nvPr/>
            </p:nvSpPr>
            <p:spPr>
              <a:xfrm>
                <a:off x="78584" y="0"/>
                <a:ext cx="176370" cy="193428"/>
              </a:xfrm>
              <a:custGeom>
                <a:avLst/>
                <a:gdLst/>
                <a:ahLst/>
                <a:cxnLst>
                  <a:cxn ang="0">
                    <a:pos x="88185" y="96714"/>
                  </a:cxn>
                  <a:cxn ang="5400000">
                    <a:pos x="88185" y="96714"/>
                  </a:cxn>
                  <a:cxn ang="10800000">
                    <a:pos x="88185" y="96714"/>
                  </a:cxn>
                  <a:cxn ang="16200000">
                    <a:pos x="88185" y="96714"/>
                  </a:cxn>
                </a:cxnLst>
                <a:pathLst>
                  <a:path w="21600" h="21600">
                    <a:moveTo>
                      <a:pt x="0" y="15750"/>
                    </a:moveTo>
                    <a:cubicBezTo>
                      <a:pt x="8522" y="16492"/>
                      <a:pt x="20175" y="20356"/>
                      <a:pt x="21600" y="21600"/>
                    </a:cubicBezTo>
                    <a:lnTo>
                      <a:pt x="21600" y="0"/>
                    </a:lnTo>
                    <a:cubicBezTo>
                      <a:pt x="19877" y="1348"/>
                      <a:pt x="8354" y="5075"/>
                      <a:pt x="0" y="5783"/>
                    </a:cubicBezTo>
                    <a:lnTo>
                      <a:pt x="0" y="1575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15" name="Shape 9297"/>
              <p:cNvSpPr/>
              <p:nvPr/>
            </p:nvSpPr>
            <p:spPr>
              <a:xfrm>
                <a:off x="-1" y="53115"/>
                <a:ext cx="50903" cy="86313"/>
              </a:xfrm>
              <a:custGeom>
                <a:avLst/>
                <a:gdLst/>
                <a:ahLst/>
                <a:cxnLst>
                  <a:cxn ang="0">
                    <a:pos x="25451" y="43156"/>
                  </a:cxn>
                  <a:cxn ang="5400000">
                    <a:pos x="25451" y="43156"/>
                  </a:cxn>
                  <a:cxn ang="10800000">
                    <a:pos x="25451" y="43156"/>
                  </a:cxn>
                  <a:cxn ang="16200000">
                    <a:pos x="25451" y="43156"/>
                  </a:cxn>
                </a:cxnLst>
                <a:pathLst>
                  <a:path w="21600" h="21600">
                    <a:moveTo>
                      <a:pt x="21600" y="21600"/>
                    </a:moveTo>
                    <a:lnTo>
                      <a:pt x="21600" y="0"/>
                    </a:lnTo>
                    <a:cubicBezTo>
                      <a:pt x="4123" y="761"/>
                      <a:pt x="0" y="7019"/>
                      <a:pt x="0" y="10870"/>
                    </a:cubicBezTo>
                    <a:cubicBezTo>
                      <a:pt x="0" y="15025"/>
                      <a:pt x="3935" y="20934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5316" name="Shape 9299"/>
            <p:cNvSpPr/>
            <p:nvPr/>
          </p:nvSpPr>
          <p:spPr>
            <a:xfrm>
              <a:off x="9263" y="5391"/>
              <a:ext cx="1505" cy="4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45719" tIns="45719" rIns="45719" bIns="45719" anchor="t">
              <a:spAutoFit/>
            </a:bodyPr>
            <a:p>
              <a:pPr>
                <a:spcBef>
                  <a:spcPts val="200"/>
                </a:spcBef>
              </a:pPr>
              <a:r>
                <a:rPr lang="zh-CN" altLang="zh-CN" sz="1400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Roboto condensed"/>
                </a:rPr>
                <a:t>参数选择</a:t>
              </a:r>
              <a:endParaRPr lang="zh-CN" altLang="zh-CN" sz="14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Roboto condensed"/>
              </a:endParaRPr>
            </a:p>
          </p:txBody>
        </p:sp>
        <p:sp>
          <p:nvSpPr>
            <p:cNvPr id="9300" name="Shape 9300"/>
            <p:cNvSpPr/>
            <p:nvPr/>
          </p:nvSpPr>
          <p:spPr>
            <a:xfrm>
              <a:off x="11005" y="3557"/>
              <a:ext cx="2778" cy="22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/>
            <a:p>
              <a:pPr marL="39370" indent="-39370" fontAlgn="base">
                <a:lnSpc>
                  <a:spcPct val="120000"/>
                </a:lnSpc>
                <a:spcBef>
                  <a:spcPts val="300"/>
                </a:spcBef>
                <a:buClr>
                  <a:srgbClr val="2C3D4B"/>
                </a:buClr>
                <a:buSzPct val="100000"/>
                <a:buFont typeface="Arial" panose="020B0604020202020204"/>
                <a:buChar char="•"/>
                <a:defRPr>
                  <a:uFillTx/>
                </a:defRPr>
              </a:pPr>
              <a:r>
                <a:rPr lang="en-US" altLang="zh-CN" sz="1800" strike="noStrike" noProof="1" dirty="0">
                  <a:solidFill>
                    <a:schemeClr val="tx1">
                      <a:alpha val="70000"/>
                    </a:schemeClr>
                  </a:solidFill>
                  <a:uFill>
                    <a:solidFill>
                      <a:srgbClr val="595959">
                        <a:alpha val="70000"/>
                      </a:srgbClr>
                    </a:solidFill>
                  </a:uFill>
                  <a:latin typeface="+mn-ea"/>
                  <a:ea typeface="宋体" panose="02010600030101010101" pitchFamily="2" charset="-122"/>
                  <a:cs typeface="Roboto condensed"/>
                  <a:sym typeface="Roboto condensed"/>
                </a:rPr>
                <a:t>gbdt</a:t>
              </a:r>
              <a:endParaRPr lang="en-US" altLang="zh-CN" sz="1800" strike="noStrike" noProof="1" dirty="0">
                <a:solidFill>
                  <a:schemeClr val="tx1">
                    <a:alpha val="70000"/>
                  </a:schemeClr>
                </a:solidFill>
                <a:uFill>
                  <a:solidFill>
                    <a:srgbClr val="595959">
                      <a:alpha val="70000"/>
                    </a:srgbClr>
                  </a:solidFill>
                </a:uFill>
                <a:latin typeface="+mn-ea"/>
                <a:ea typeface="宋体" panose="02010600030101010101" pitchFamily="2" charset="-122"/>
                <a:cs typeface="Roboto condensed"/>
                <a:sym typeface="Roboto condensed"/>
              </a:endParaRPr>
            </a:p>
            <a:p>
              <a:pPr marL="39370" indent="-39370" fontAlgn="base">
                <a:lnSpc>
                  <a:spcPct val="120000"/>
                </a:lnSpc>
                <a:spcBef>
                  <a:spcPts val="300"/>
                </a:spcBef>
                <a:buClr>
                  <a:srgbClr val="2C3D4B"/>
                </a:buClr>
                <a:buSzPct val="100000"/>
                <a:buFont typeface="Arial" panose="020B0604020202020204"/>
                <a:buChar char="•"/>
                <a:defRPr>
                  <a:uFillTx/>
                </a:defRPr>
              </a:pPr>
              <a:r>
                <a:rPr lang="en-US" altLang="zh-CN" sz="1800" strike="noStrike" noProof="1" dirty="0">
                  <a:solidFill>
                    <a:schemeClr val="tx1">
                      <a:alpha val="70000"/>
                    </a:schemeClr>
                  </a:solidFill>
                  <a:uFill>
                    <a:solidFill>
                      <a:srgbClr val="595959">
                        <a:alpha val="70000"/>
                      </a:srgbClr>
                    </a:solidFill>
                  </a:uFill>
                  <a:latin typeface="+mn-ea"/>
                  <a:ea typeface="宋体" panose="02010600030101010101" pitchFamily="2" charset="-122"/>
                  <a:cs typeface="Roboto condensed"/>
                  <a:sym typeface="Roboto condensed"/>
                </a:rPr>
                <a:t>metric:{'12', 'auc}</a:t>
              </a:r>
              <a:endParaRPr lang="en-US" altLang="zh-CN" sz="1800" strike="noStrike" noProof="1" dirty="0">
                <a:solidFill>
                  <a:schemeClr val="tx1">
                    <a:alpha val="70000"/>
                  </a:schemeClr>
                </a:solidFill>
                <a:uFill>
                  <a:solidFill>
                    <a:srgbClr val="595959">
                      <a:alpha val="70000"/>
                    </a:srgbClr>
                  </a:solidFill>
                </a:uFill>
                <a:latin typeface="+mn-ea"/>
                <a:ea typeface="宋体" panose="02010600030101010101" pitchFamily="2" charset="-122"/>
                <a:cs typeface="Roboto condensed"/>
                <a:sym typeface="Roboto condensed"/>
              </a:endParaRPr>
            </a:p>
            <a:p>
              <a:pPr marL="39370" indent="-39370" fontAlgn="base">
                <a:lnSpc>
                  <a:spcPct val="120000"/>
                </a:lnSpc>
                <a:spcBef>
                  <a:spcPts val="300"/>
                </a:spcBef>
                <a:buClr>
                  <a:srgbClr val="2C3D4B"/>
                </a:buClr>
                <a:buSzPct val="100000"/>
                <a:buFont typeface="Arial" panose="020B0604020202020204"/>
                <a:buChar char="•"/>
                <a:defRPr>
                  <a:uFillTx/>
                </a:defRPr>
              </a:pPr>
              <a:r>
                <a:rPr lang="en-US" altLang="zh-CN" sz="1800" strike="noStrike" noProof="1" dirty="0">
                  <a:solidFill>
                    <a:schemeClr val="tx1">
                      <a:alpha val="70000"/>
                    </a:schemeClr>
                  </a:solidFill>
                  <a:uFill>
                    <a:solidFill>
                      <a:srgbClr val="595959">
                        <a:alpha val="70000"/>
                      </a:srgbClr>
                    </a:solidFill>
                  </a:uFill>
                  <a:latin typeface="+mn-ea"/>
                  <a:ea typeface="宋体" panose="02010600030101010101" pitchFamily="2" charset="-122"/>
                  <a:cs typeface="Roboto condensed"/>
                  <a:sym typeface="Roboto condensed"/>
                </a:rPr>
                <a:t>bagging_freq:5</a:t>
              </a:r>
              <a:endParaRPr lang="en-US" altLang="zh-CN" sz="1800" strike="noStrike" noProof="1" dirty="0">
                <a:solidFill>
                  <a:schemeClr val="tx1">
                    <a:alpha val="70000"/>
                  </a:schemeClr>
                </a:solidFill>
                <a:uFill>
                  <a:solidFill>
                    <a:srgbClr val="595959">
                      <a:alpha val="70000"/>
                    </a:srgbClr>
                  </a:solidFill>
                </a:uFill>
                <a:latin typeface="+mn-ea"/>
                <a:ea typeface="宋体" panose="02010600030101010101" pitchFamily="2" charset="-122"/>
                <a:cs typeface="Roboto condensed"/>
                <a:sym typeface="Roboto condensed"/>
              </a:endParaRPr>
            </a:p>
          </p:txBody>
        </p:sp>
        <p:sp>
          <p:nvSpPr>
            <p:cNvPr id="55318" name="Shape 9302"/>
            <p:cNvSpPr/>
            <p:nvPr/>
          </p:nvSpPr>
          <p:spPr>
            <a:xfrm>
              <a:off x="9571" y="6608"/>
              <a:ext cx="4136" cy="2151"/>
            </a:xfrm>
            <a:prstGeom prst="roundRect">
              <a:avLst>
                <a:gd name="adj" fmla="val 3412"/>
              </a:avLst>
            </a:prstGeom>
            <a:solidFill>
              <a:srgbClr val="FFFFFF"/>
            </a:solidFill>
            <a:ln w="6350" cap="flat" cmpd="sng">
              <a:solidFill>
                <a:srgbClr val="A5C06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0" tIns="0" rIns="0" bIns="0" anchor="ctr"/>
            <a:p>
              <a:pPr algn="ctr">
                <a:spcBef>
                  <a:spcPts val="300"/>
                </a:spcBef>
              </a:pPr>
              <a:endParaRPr lang="zh-CN" altLang="zh-CN" sz="800"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grpSp>
          <p:nvGrpSpPr>
            <p:cNvPr id="55319" name="Group 9306"/>
            <p:cNvGrpSpPr/>
            <p:nvPr/>
          </p:nvGrpSpPr>
          <p:grpSpPr>
            <a:xfrm>
              <a:off x="9079" y="6222"/>
              <a:ext cx="1938" cy="1937"/>
              <a:chOff x="0" y="0"/>
              <a:chExt cx="1083650" cy="1083173"/>
            </a:xfrm>
          </p:grpSpPr>
          <p:sp>
            <p:nvSpPr>
              <p:cNvPr id="55320" name="Shape 9303"/>
              <p:cNvSpPr/>
              <p:nvPr/>
            </p:nvSpPr>
            <p:spPr>
              <a:xfrm rot="-5400000">
                <a:off x="-2" y="2935"/>
                <a:ext cx="1080240" cy="1080238"/>
              </a:xfrm>
              <a:custGeom>
                <a:avLst/>
                <a:gdLst/>
                <a:ahLst/>
                <a:cxnLst>
                  <a:cxn ang="0">
                    <a:pos x="540120" y="540119"/>
                  </a:cxn>
                  <a:cxn ang="5400000">
                    <a:pos x="540120" y="540119"/>
                  </a:cxn>
                  <a:cxn ang="10800000">
                    <a:pos x="540120" y="540119"/>
                  </a:cxn>
                  <a:cxn ang="16200000">
                    <a:pos x="540120" y="540119"/>
                  </a:cxn>
                </a:cxnLst>
                <a:pathLst>
                  <a:path w="21600" h="21600">
                    <a:moveTo>
                      <a:pt x="21600" y="21600"/>
                    </a:moveTo>
                    <a:cubicBezTo>
                      <a:pt x="9890" y="21136"/>
                      <a:pt x="464" y="11746"/>
                      <a:pt x="0" y="0"/>
                    </a:cubicBezTo>
                    <a:cubicBezTo>
                      <a:pt x="19636" y="1999"/>
                      <a:pt x="19636" y="1999"/>
                      <a:pt x="19636" y="19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A5C067"/>
              </a:solidFill>
              <a:ln w="1270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21" name="Shape 9304"/>
              <p:cNvSpPr/>
              <p:nvPr/>
            </p:nvSpPr>
            <p:spPr>
              <a:xfrm rot="-5400000">
                <a:off x="-486897" y="490306"/>
                <a:ext cx="1080240" cy="99619"/>
              </a:xfrm>
              <a:custGeom>
                <a:avLst/>
                <a:gdLst/>
                <a:ahLst/>
                <a:cxnLst>
                  <a:cxn ang="0">
                    <a:pos x="540120" y="49809"/>
                  </a:cxn>
                  <a:cxn ang="5400000">
                    <a:pos x="540120" y="49809"/>
                  </a:cxn>
                  <a:cxn ang="10800000">
                    <a:pos x="540120" y="49809"/>
                  </a:cxn>
                  <a:cxn ang="16200000">
                    <a:pos x="540120" y="49809"/>
                  </a:cxn>
                </a:cxnLst>
                <a:pathLst>
                  <a:path w="21600" h="21600">
                    <a:moveTo>
                      <a:pt x="19629" y="21600"/>
                    </a:moveTo>
                    <a:lnTo>
                      <a:pt x="0" y="0"/>
                    </a:lnTo>
                    <a:lnTo>
                      <a:pt x="21600" y="0"/>
                    </a:lnTo>
                    <a:lnTo>
                      <a:pt x="19629" y="21600"/>
                    </a:lnTo>
                    <a:close/>
                  </a:path>
                </a:pathLst>
              </a:custGeom>
              <a:solidFill>
                <a:srgbClr val="819C41"/>
              </a:solidFill>
              <a:ln w="1270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22" name="Shape 9305"/>
              <p:cNvSpPr/>
              <p:nvPr/>
            </p:nvSpPr>
            <p:spPr>
              <a:xfrm rot="-5400000">
                <a:off x="494237" y="-484478"/>
                <a:ext cx="98582" cy="1080239"/>
              </a:xfrm>
              <a:custGeom>
                <a:avLst/>
                <a:gdLst/>
                <a:ahLst/>
                <a:cxnLst>
                  <a:cxn ang="0">
                    <a:pos x="49291" y="540119"/>
                  </a:cxn>
                  <a:cxn ang="5400000">
                    <a:pos x="49291" y="540119"/>
                  </a:cxn>
                  <a:cxn ang="10800000">
                    <a:pos x="49291" y="540119"/>
                  </a:cxn>
                  <a:cxn ang="16200000">
                    <a:pos x="49291" y="540119"/>
                  </a:cxn>
                </a:cxnLst>
                <a:pathLst>
                  <a:path w="21600" h="21600">
                    <a:moveTo>
                      <a:pt x="21600" y="0"/>
                    </a:moveTo>
                    <a:lnTo>
                      <a:pt x="21600" y="21600"/>
                    </a:lnTo>
                    <a:lnTo>
                      <a:pt x="0" y="1992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819C41"/>
              </a:solidFill>
              <a:ln w="12700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55323" name="Group 9309"/>
            <p:cNvGrpSpPr/>
            <p:nvPr/>
          </p:nvGrpSpPr>
          <p:grpSpPr>
            <a:xfrm>
              <a:off x="9501" y="7015"/>
              <a:ext cx="459" cy="343"/>
              <a:chOff x="0" y="0"/>
              <a:chExt cx="256698" cy="192087"/>
            </a:xfrm>
          </p:grpSpPr>
          <p:sp>
            <p:nvSpPr>
              <p:cNvPr id="55324" name="Shape 9307"/>
              <p:cNvSpPr/>
              <p:nvPr/>
            </p:nvSpPr>
            <p:spPr>
              <a:xfrm>
                <a:off x="0" y="-1"/>
                <a:ext cx="256700" cy="192089"/>
              </a:xfrm>
              <a:custGeom>
                <a:avLst/>
                <a:gdLst/>
                <a:ahLst/>
                <a:cxnLst>
                  <a:cxn ang="0">
                    <a:pos x="128350" y="96044"/>
                  </a:cxn>
                  <a:cxn ang="5400000">
                    <a:pos x="128350" y="96044"/>
                  </a:cxn>
                  <a:cxn ang="10800000">
                    <a:pos x="128350" y="96044"/>
                  </a:cxn>
                  <a:cxn ang="16200000">
                    <a:pos x="128350" y="96044"/>
                  </a:cxn>
                </a:cxnLst>
                <a:pathLst>
                  <a:path w="21600" h="2160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  <a:moveTo>
                      <a:pt x="19798" y="19200"/>
                    </a:moveTo>
                    <a:lnTo>
                      <a:pt x="1802" y="19200"/>
                    </a:lnTo>
                    <a:lnTo>
                      <a:pt x="1802" y="2400"/>
                    </a:lnTo>
                    <a:lnTo>
                      <a:pt x="19798" y="2400"/>
                    </a:lnTo>
                    <a:lnTo>
                      <a:pt x="19798" y="192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25" name="Shape 9308"/>
              <p:cNvSpPr/>
              <p:nvPr/>
            </p:nvSpPr>
            <p:spPr>
              <a:xfrm>
                <a:off x="39284" y="35653"/>
                <a:ext cx="179471" cy="124347"/>
              </a:xfrm>
              <a:custGeom>
                <a:avLst/>
                <a:gdLst/>
                <a:ahLst/>
                <a:cxnLst>
                  <a:cxn ang="0">
                    <a:pos x="89735" y="62173"/>
                  </a:cxn>
                  <a:cxn ang="5400000">
                    <a:pos x="89735" y="62173"/>
                  </a:cxn>
                  <a:cxn ang="10800000">
                    <a:pos x="89735" y="62173"/>
                  </a:cxn>
                  <a:cxn ang="16200000">
                    <a:pos x="89735" y="62173"/>
                  </a:cxn>
                </a:cxnLst>
                <a:pathLst>
                  <a:path w="21263" h="21544">
                    <a:moveTo>
                      <a:pt x="468" y="16899"/>
                    </a:moveTo>
                    <a:cubicBezTo>
                      <a:pt x="1011" y="17543"/>
                      <a:pt x="1809" y="17423"/>
                      <a:pt x="2251" y="16628"/>
                    </a:cubicBezTo>
                    <a:lnTo>
                      <a:pt x="2251" y="16626"/>
                    </a:lnTo>
                    <a:lnTo>
                      <a:pt x="3543" y="14300"/>
                    </a:lnTo>
                    <a:lnTo>
                      <a:pt x="5600" y="18371"/>
                    </a:lnTo>
                    <a:cubicBezTo>
                      <a:pt x="5873" y="18913"/>
                      <a:pt x="6328" y="19195"/>
                      <a:pt x="6786" y="19106"/>
                    </a:cubicBezTo>
                    <a:cubicBezTo>
                      <a:pt x="7242" y="19020"/>
                      <a:pt x="7630" y="18574"/>
                      <a:pt x="7798" y="17946"/>
                    </a:cubicBezTo>
                    <a:lnTo>
                      <a:pt x="9754" y="10654"/>
                    </a:lnTo>
                    <a:lnTo>
                      <a:pt x="12588" y="20415"/>
                    </a:lnTo>
                    <a:cubicBezTo>
                      <a:pt x="12787" y="21104"/>
                      <a:pt x="13246" y="21544"/>
                      <a:pt x="13755" y="21544"/>
                    </a:cubicBezTo>
                    <a:cubicBezTo>
                      <a:pt x="13778" y="21544"/>
                      <a:pt x="13801" y="21543"/>
                      <a:pt x="13826" y="21542"/>
                    </a:cubicBezTo>
                    <a:cubicBezTo>
                      <a:pt x="14360" y="21496"/>
                      <a:pt x="14816" y="20968"/>
                      <a:pt x="14968" y="20219"/>
                    </a:cubicBezTo>
                    <a:lnTo>
                      <a:pt x="17667" y="6945"/>
                    </a:lnTo>
                    <a:lnTo>
                      <a:pt x="18857" y="10519"/>
                    </a:lnTo>
                    <a:cubicBezTo>
                      <a:pt x="19162" y="11439"/>
                      <a:pt x="19921" y="11821"/>
                      <a:pt x="20550" y="11373"/>
                    </a:cubicBezTo>
                    <a:cubicBezTo>
                      <a:pt x="21179" y="10927"/>
                      <a:pt x="21442" y="9817"/>
                      <a:pt x="21135" y="8898"/>
                    </a:cubicBezTo>
                    <a:lnTo>
                      <a:pt x="18521" y="1042"/>
                    </a:lnTo>
                    <a:cubicBezTo>
                      <a:pt x="18292" y="352"/>
                      <a:pt x="17800" y="-56"/>
                      <a:pt x="17278" y="6"/>
                    </a:cubicBezTo>
                    <a:cubicBezTo>
                      <a:pt x="16755" y="69"/>
                      <a:pt x="16317" y="589"/>
                      <a:pt x="16167" y="1324"/>
                    </a:cubicBezTo>
                    <a:lnTo>
                      <a:pt x="13543" y="14225"/>
                    </a:lnTo>
                    <a:lnTo>
                      <a:pt x="10874" y="5027"/>
                    </a:lnTo>
                    <a:cubicBezTo>
                      <a:pt x="10672" y="4332"/>
                      <a:pt x="10206" y="3887"/>
                      <a:pt x="9689" y="3898"/>
                    </a:cubicBezTo>
                    <a:cubicBezTo>
                      <a:pt x="9173" y="3908"/>
                      <a:pt x="8715" y="4371"/>
                      <a:pt x="8527" y="5075"/>
                    </a:cubicBezTo>
                    <a:lnTo>
                      <a:pt x="6276" y="13475"/>
                    </a:lnTo>
                    <a:lnTo>
                      <a:pt x="4609" y="10174"/>
                    </a:lnTo>
                    <a:cubicBezTo>
                      <a:pt x="4375" y="9712"/>
                      <a:pt x="4012" y="9437"/>
                      <a:pt x="3619" y="9423"/>
                    </a:cubicBezTo>
                    <a:cubicBezTo>
                      <a:pt x="3225" y="9410"/>
                      <a:pt x="2854" y="9660"/>
                      <a:pt x="2606" y="10108"/>
                    </a:cubicBezTo>
                    <a:lnTo>
                      <a:pt x="284" y="14290"/>
                    </a:lnTo>
                    <a:cubicBezTo>
                      <a:pt x="-158" y="15086"/>
                      <a:pt x="-75" y="16253"/>
                      <a:pt x="468" y="168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5326" name="Shape 9310"/>
            <p:cNvSpPr/>
            <p:nvPr/>
          </p:nvSpPr>
          <p:spPr>
            <a:xfrm>
              <a:off x="9263" y="6444"/>
              <a:ext cx="1505" cy="4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45719" tIns="45719" rIns="45719" bIns="45719" anchor="t">
              <a:spAutoFit/>
            </a:bodyPr>
            <a:p>
              <a:pPr>
                <a:spcBef>
                  <a:spcPts val="200"/>
                </a:spcBef>
              </a:pPr>
              <a:r>
                <a:rPr lang="zh-CN" altLang="zh-CN" sz="1400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Roboto condensed"/>
                </a:rPr>
                <a:t>评估</a:t>
              </a:r>
              <a:endParaRPr lang="zh-CN" altLang="zh-CN" sz="14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Roboto condensed"/>
              </a:endParaRPr>
            </a:p>
          </p:txBody>
        </p:sp>
        <p:sp>
          <p:nvSpPr>
            <p:cNvPr id="9311" name="Shape 9311"/>
            <p:cNvSpPr/>
            <p:nvPr/>
          </p:nvSpPr>
          <p:spPr>
            <a:xfrm>
              <a:off x="10930" y="6955"/>
              <a:ext cx="2778" cy="1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/>
            <a:p>
              <a:pPr marL="39370" indent="-39370" fontAlgn="base">
                <a:lnSpc>
                  <a:spcPct val="120000"/>
                </a:lnSpc>
                <a:spcBef>
                  <a:spcPts val="300"/>
                </a:spcBef>
                <a:buClr>
                  <a:srgbClr val="A5C067"/>
                </a:buClr>
                <a:buSzPct val="100000"/>
                <a:buFont typeface="Arial" panose="020B0604020202020204"/>
                <a:buChar char="•"/>
                <a:defRPr>
                  <a:uFillTx/>
                </a:defRPr>
              </a:pPr>
              <a:r>
                <a:rPr lang="zh-CN" altLang="en-US" sz="1800" strike="noStrike" noProof="1" dirty="0">
                  <a:solidFill>
                    <a:schemeClr val="tx1">
                      <a:alpha val="70000"/>
                    </a:schemeClr>
                  </a:solidFill>
                  <a:uFill>
                    <a:solidFill>
                      <a:srgbClr val="595959">
                        <a:alpha val="70000"/>
                      </a:srgbClr>
                    </a:solidFill>
                  </a:uFill>
                  <a:latin typeface="+mn-ea"/>
                  <a:ea typeface="宋体" panose="02010600030101010101" pitchFamily="2" charset="-122"/>
                  <a:cs typeface="Roboto condensed"/>
                  <a:sym typeface="Roboto condensed"/>
                </a:rPr>
                <a:t>均方误差：</a:t>
              </a:r>
              <a:r>
                <a:rPr lang="en-US" altLang="zh-CN" sz="1800" strike="noStrike" noProof="1" dirty="0">
                  <a:solidFill>
                    <a:schemeClr val="tx1">
                      <a:alpha val="70000"/>
                    </a:schemeClr>
                  </a:solidFill>
                  <a:uFill>
                    <a:solidFill>
                      <a:srgbClr val="595959">
                        <a:alpha val="70000"/>
                      </a:srgbClr>
                    </a:solidFill>
                  </a:uFill>
                  <a:latin typeface="+mn-ea"/>
                  <a:ea typeface="宋体" panose="02010600030101010101" pitchFamily="2" charset="-122"/>
                  <a:cs typeface="Roboto condensed"/>
                  <a:sym typeface="Roboto condensed"/>
                </a:rPr>
                <a:t>15667.87</a:t>
              </a:r>
              <a:endParaRPr lang="en-US" altLang="zh-CN" sz="1800" strike="noStrike" noProof="1" dirty="0">
                <a:solidFill>
                  <a:schemeClr val="tx1">
                    <a:alpha val="70000"/>
                  </a:schemeClr>
                </a:solidFill>
                <a:uFill>
                  <a:solidFill>
                    <a:srgbClr val="595959">
                      <a:alpha val="70000"/>
                    </a:srgbClr>
                  </a:solidFill>
                </a:uFill>
                <a:latin typeface="+mn-ea"/>
                <a:ea typeface="宋体" panose="02010600030101010101" pitchFamily="2" charset="-122"/>
                <a:cs typeface="Roboto condensed"/>
                <a:sym typeface="Roboto condensed"/>
              </a:endParaRPr>
            </a:p>
            <a:p>
              <a:pPr fontAlgn="base">
                <a:lnSpc>
                  <a:spcPct val="120000"/>
                </a:lnSpc>
                <a:spcBef>
                  <a:spcPts val="300"/>
                </a:spcBef>
                <a:buClr>
                  <a:srgbClr val="A5C067"/>
                </a:buClr>
                <a:buSzPct val="100000"/>
                <a:buFont typeface="Arial" panose="020B0604020202020204"/>
                <a:defRPr>
                  <a:uFillTx/>
                </a:defRPr>
              </a:pPr>
              <a:endParaRPr lang="zh-CN" altLang="en-US" sz="800" strike="noStrike" noProof="1" dirty="0">
                <a:solidFill>
                  <a:srgbClr val="595959">
                    <a:alpha val="70000"/>
                  </a:srgbClr>
                </a:solidFill>
                <a:uFill>
                  <a:solidFill>
                    <a:srgbClr val="595959">
                      <a:alpha val="70000"/>
                    </a:srgbClr>
                  </a:solidFill>
                </a:uFill>
                <a:latin typeface="+mn-ea"/>
                <a:cs typeface="Roboto condensed"/>
                <a:sym typeface="Roboto condensed"/>
              </a:endParaRPr>
            </a:p>
          </p:txBody>
        </p:sp>
        <p:sp>
          <p:nvSpPr>
            <p:cNvPr id="55328" name="Shape 9313"/>
            <p:cNvSpPr/>
            <p:nvPr/>
          </p:nvSpPr>
          <p:spPr>
            <a:xfrm>
              <a:off x="4347" y="6608"/>
              <a:ext cx="4136" cy="2151"/>
            </a:xfrm>
            <a:prstGeom prst="roundRect">
              <a:avLst>
                <a:gd name="adj" fmla="val 3412"/>
              </a:avLst>
            </a:prstGeom>
            <a:solidFill>
              <a:srgbClr val="FFFFFF"/>
            </a:solidFill>
            <a:ln w="6350" cap="flat" cmpd="sng">
              <a:solidFill>
                <a:srgbClr val="03AE9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0" tIns="0" rIns="0" bIns="0" anchor="ctr"/>
            <a:p>
              <a:pPr algn="ctr">
                <a:spcBef>
                  <a:spcPts val="300"/>
                </a:spcBef>
              </a:pPr>
              <a:endParaRPr lang="zh-CN" altLang="zh-CN" sz="800"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grpSp>
          <p:nvGrpSpPr>
            <p:cNvPr id="55329" name="Group 9317"/>
            <p:cNvGrpSpPr/>
            <p:nvPr/>
          </p:nvGrpSpPr>
          <p:grpSpPr>
            <a:xfrm>
              <a:off x="7065" y="6212"/>
              <a:ext cx="1944" cy="1943"/>
              <a:chOff x="0" y="0"/>
              <a:chExt cx="1087107" cy="1086589"/>
            </a:xfrm>
          </p:grpSpPr>
          <p:sp>
            <p:nvSpPr>
              <p:cNvPr id="55330" name="Shape 9314"/>
              <p:cNvSpPr/>
              <p:nvPr/>
            </p:nvSpPr>
            <p:spPr>
              <a:xfrm flipH="1">
                <a:off x="8943" y="0"/>
                <a:ext cx="1078164" cy="1080240"/>
              </a:xfrm>
              <a:custGeom>
                <a:avLst/>
                <a:gdLst/>
                <a:ahLst/>
                <a:cxnLst>
                  <a:cxn ang="0">
                    <a:pos x="539082" y="540120"/>
                  </a:cxn>
                  <a:cxn ang="5400000">
                    <a:pos x="539082" y="540120"/>
                  </a:cxn>
                  <a:cxn ang="10800000">
                    <a:pos x="539082" y="540120"/>
                  </a:cxn>
                  <a:cxn ang="16200000">
                    <a:pos x="539082" y="540120"/>
                  </a:cxn>
                </a:cxnLst>
                <a:pathLst>
                  <a:path w="21600" h="21600">
                    <a:moveTo>
                      <a:pt x="21600" y="0"/>
                    </a:moveTo>
                    <a:cubicBezTo>
                      <a:pt x="21135" y="11710"/>
                      <a:pt x="11730" y="21100"/>
                      <a:pt x="0" y="21600"/>
                    </a:cubicBezTo>
                    <a:cubicBezTo>
                      <a:pt x="2003" y="1999"/>
                      <a:pt x="2003" y="1999"/>
                      <a:pt x="2003" y="1999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3AE97"/>
              </a:solidFill>
              <a:ln w="1270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31" name="Shape 9315"/>
              <p:cNvSpPr/>
              <p:nvPr/>
            </p:nvSpPr>
            <p:spPr>
              <a:xfrm flipH="1">
                <a:off x="-1" y="5832"/>
                <a:ext cx="1081278" cy="99620"/>
              </a:xfrm>
              <a:custGeom>
                <a:avLst/>
                <a:gdLst/>
                <a:ahLst/>
                <a:cxnLst>
                  <a:cxn ang="0">
                    <a:pos x="540639" y="49810"/>
                  </a:cxn>
                  <a:cxn ang="5400000">
                    <a:pos x="540639" y="49810"/>
                  </a:cxn>
                  <a:cxn ang="10800000">
                    <a:pos x="540639" y="49810"/>
                  </a:cxn>
                  <a:cxn ang="16200000">
                    <a:pos x="540639" y="49810"/>
                  </a:cxn>
                </a:cxnLst>
                <a:pathLst>
                  <a:path w="21600" h="21600">
                    <a:moveTo>
                      <a:pt x="1990" y="21600"/>
                    </a:moveTo>
                    <a:lnTo>
                      <a:pt x="21600" y="0"/>
                    </a:lnTo>
                    <a:lnTo>
                      <a:pt x="0" y="0"/>
                    </a:lnTo>
                    <a:lnTo>
                      <a:pt x="1990" y="21600"/>
                    </a:lnTo>
                    <a:close/>
                  </a:path>
                </a:pathLst>
              </a:custGeom>
              <a:solidFill>
                <a:srgbClr val="028371"/>
              </a:solidFill>
              <a:ln w="1270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32" name="Shape 9316"/>
              <p:cNvSpPr/>
              <p:nvPr/>
            </p:nvSpPr>
            <p:spPr>
              <a:xfrm flipH="1">
                <a:off x="981140" y="6350"/>
                <a:ext cx="99620" cy="1080240"/>
              </a:xfrm>
              <a:custGeom>
                <a:avLst/>
                <a:gdLst/>
                <a:ahLst/>
                <a:cxnLst>
                  <a:cxn ang="0">
                    <a:pos x="49810" y="540120"/>
                  </a:cxn>
                  <a:cxn ang="5400000">
                    <a:pos x="49810" y="540120"/>
                  </a:cxn>
                  <a:cxn ang="10800000">
                    <a:pos x="49810" y="540120"/>
                  </a:cxn>
                  <a:cxn ang="16200000">
                    <a:pos x="49810" y="540120"/>
                  </a:cxn>
                </a:cxnLst>
                <a:pathLst>
                  <a:path w="21600" h="2160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19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28371"/>
              </a:solidFill>
              <a:ln w="12700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5333" name="Shape 9318"/>
            <p:cNvSpPr/>
            <p:nvPr/>
          </p:nvSpPr>
          <p:spPr>
            <a:xfrm>
              <a:off x="7973" y="7032"/>
              <a:ext cx="510" cy="355"/>
            </a:xfrm>
            <a:custGeom>
              <a:avLst/>
              <a:gdLst/>
              <a:ahLst/>
              <a:cxnLst>
                <a:cxn ang="0">
                  <a:pos x="255" y="177"/>
                </a:cxn>
                <a:cxn ang="5400000">
                  <a:pos x="255" y="177"/>
                </a:cxn>
                <a:cxn ang="10800000">
                  <a:pos x="255" y="177"/>
                </a:cxn>
                <a:cxn ang="16200000">
                  <a:pos x="255" y="177"/>
                </a:cxn>
              </a:cxnLst>
              <a:pathLst>
                <a:path w="21600" h="21600">
                  <a:moveTo>
                    <a:pt x="19021" y="9697"/>
                  </a:moveTo>
                  <a:cubicBezTo>
                    <a:pt x="19027" y="9566"/>
                    <a:pt x="19033" y="9430"/>
                    <a:pt x="19033" y="9288"/>
                  </a:cubicBezTo>
                  <a:cubicBezTo>
                    <a:pt x="19033" y="4159"/>
                    <a:pt x="16130" y="2"/>
                    <a:pt x="12549" y="0"/>
                  </a:cubicBezTo>
                  <a:cubicBezTo>
                    <a:pt x="10029" y="2"/>
                    <a:pt x="7851" y="2063"/>
                    <a:pt x="6777" y="5069"/>
                  </a:cubicBezTo>
                  <a:cubicBezTo>
                    <a:pt x="6284" y="4584"/>
                    <a:pt x="5687" y="4296"/>
                    <a:pt x="5045" y="4296"/>
                  </a:cubicBezTo>
                  <a:cubicBezTo>
                    <a:pt x="3348" y="4297"/>
                    <a:pt x="1973" y="6266"/>
                    <a:pt x="1973" y="8696"/>
                  </a:cubicBezTo>
                  <a:cubicBezTo>
                    <a:pt x="1973" y="9094"/>
                    <a:pt x="2010" y="9479"/>
                    <a:pt x="2079" y="9847"/>
                  </a:cubicBezTo>
                  <a:cubicBezTo>
                    <a:pt x="832" y="10972"/>
                    <a:pt x="0" y="12957"/>
                    <a:pt x="0" y="15225"/>
                  </a:cubicBezTo>
                  <a:cubicBezTo>
                    <a:pt x="0" y="18634"/>
                    <a:pt x="1874" y="21411"/>
                    <a:pt x="4226" y="21572"/>
                  </a:cubicBezTo>
                  <a:lnTo>
                    <a:pt x="4226" y="21583"/>
                  </a:lnTo>
                  <a:lnTo>
                    <a:pt x="4424" y="21583"/>
                  </a:lnTo>
                  <a:cubicBezTo>
                    <a:pt x="4424" y="21582"/>
                    <a:pt x="4424" y="21583"/>
                    <a:pt x="4441" y="21584"/>
                  </a:cubicBezTo>
                  <a:cubicBezTo>
                    <a:pt x="4458" y="21583"/>
                    <a:pt x="4458" y="21582"/>
                    <a:pt x="4458" y="21583"/>
                  </a:cubicBezTo>
                  <a:lnTo>
                    <a:pt x="17028" y="21583"/>
                  </a:lnTo>
                  <a:cubicBezTo>
                    <a:pt x="17091" y="21588"/>
                    <a:pt x="17169" y="21600"/>
                    <a:pt x="17256" y="21600"/>
                  </a:cubicBezTo>
                  <a:cubicBezTo>
                    <a:pt x="19655" y="21600"/>
                    <a:pt x="21599" y="18815"/>
                    <a:pt x="21600" y="15380"/>
                  </a:cubicBezTo>
                  <a:cubicBezTo>
                    <a:pt x="21599" y="12845"/>
                    <a:pt x="20540" y="10665"/>
                    <a:pt x="19021" y="9697"/>
                  </a:cubicBezTo>
                  <a:close/>
                  <a:moveTo>
                    <a:pt x="17256" y="19481"/>
                  </a:moveTo>
                  <a:cubicBezTo>
                    <a:pt x="17241" y="19481"/>
                    <a:pt x="17218" y="19478"/>
                    <a:pt x="17190" y="19475"/>
                  </a:cubicBezTo>
                  <a:lnTo>
                    <a:pt x="17097" y="19466"/>
                  </a:lnTo>
                  <a:lnTo>
                    <a:pt x="17066" y="19464"/>
                  </a:lnTo>
                  <a:lnTo>
                    <a:pt x="4395" y="19464"/>
                  </a:lnTo>
                  <a:lnTo>
                    <a:pt x="4395" y="19460"/>
                  </a:lnTo>
                  <a:cubicBezTo>
                    <a:pt x="2788" y="19426"/>
                    <a:pt x="1479" y="17521"/>
                    <a:pt x="1479" y="15224"/>
                  </a:cubicBezTo>
                  <a:cubicBezTo>
                    <a:pt x="1479" y="13716"/>
                    <a:pt x="2021" y="12359"/>
                    <a:pt x="2933" y="11580"/>
                  </a:cubicBezTo>
                  <a:lnTo>
                    <a:pt x="3837" y="10811"/>
                  </a:lnTo>
                  <a:lnTo>
                    <a:pt x="3524" y="9374"/>
                  </a:lnTo>
                  <a:cubicBezTo>
                    <a:pt x="3475" y="9156"/>
                    <a:pt x="3452" y="8927"/>
                    <a:pt x="3452" y="8695"/>
                  </a:cubicBezTo>
                  <a:cubicBezTo>
                    <a:pt x="3454" y="7438"/>
                    <a:pt x="4166" y="6417"/>
                    <a:pt x="5045" y="6415"/>
                  </a:cubicBezTo>
                  <a:cubicBezTo>
                    <a:pt x="5399" y="6415"/>
                    <a:pt x="5732" y="6578"/>
                    <a:pt x="6016" y="6894"/>
                  </a:cubicBezTo>
                  <a:lnTo>
                    <a:pt x="7321" y="8343"/>
                  </a:lnTo>
                  <a:lnTo>
                    <a:pt x="8033" y="6208"/>
                  </a:lnTo>
                  <a:cubicBezTo>
                    <a:pt x="8861" y="3726"/>
                    <a:pt x="10635" y="2118"/>
                    <a:pt x="12548" y="2119"/>
                  </a:cubicBezTo>
                  <a:cubicBezTo>
                    <a:pt x="15308" y="2127"/>
                    <a:pt x="17549" y="5335"/>
                    <a:pt x="17555" y="9288"/>
                  </a:cubicBezTo>
                  <a:cubicBezTo>
                    <a:pt x="17555" y="9373"/>
                    <a:pt x="17549" y="9463"/>
                    <a:pt x="17545" y="9561"/>
                  </a:cubicBezTo>
                  <a:lnTo>
                    <a:pt x="17538" y="9719"/>
                  </a:lnTo>
                  <a:lnTo>
                    <a:pt x="17482" y="11071"/>
                  </a:lnTo>
                  <a:lnTo>
                    <a:pt x="18355" y="11592"/>
                  </a:lnTo>
                  <a:cubicBezTo>
                    <a:pt x="19428" y="12231"/>
                    <a:pt x="20120" y="13716"/>
                    <a:pt x="20121" y="15380"/>
                  </a:cubicBezTo>
                  <a:cubicBezTo>
                    <a:pt x="20117" y="17640"/>
                    <a:pt x="18835" y="19477"/>
                    <a:pt x="17256" y="19481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34" name="Shape 9319"/>
            <p:cNvSpPr/>
            <p:nvPr/>
          </p:nvSpPr>
          <p:spPr>
            <a:xfrm>
              <a:off x="7314" y="6444"/>
              <a:ext cx="1505" cy="4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45719" tIns="45719" rIns="45719" bIns="45719" anchor="t">
              <a:spAutoFit/>
            </a:bodyPr>
            <a:p>
              <a:pPr algn="r">
                <a:spcBef>
                  <a:spcPts val="200"/>
                </a:spcBef>
              </a:pPr>
              <a:r>
                <a:rPr lang="zh-CN" altLang="zh-CN" sz="1400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Roboto condensed"/>
                </a:rPr>
                <a:t>模型训练</a:t>
              </a:r>
              <a:endParaRPr lang="zh-CN" altLang="zh-CN" sz="14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Roboto condensed"/>
              </a:endParaRPr>
            </a:p>
          </p:txBody>
        </p:sp>
        <p:sp>
          <p:nvSpPr>
            <p:cNvPr id="9320" name="Shape 9320"/>
            <p:cNvSpPr/>
            <p:nvPr/>
          </p:nvSpPr>
          <p:spPr>
            <a:xfrm>
              <a:off x="4642" y="6608"/>
              <a:ext cx="2778" cy="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/>
            <a:p>
              <a:pPr marL="39370" indent="-39370" fontAlgn="base">
                <a:lnSpc>
                  <a:spcPct val="120000"/>
                </a:lnSpc>
                <a:spcBef>
                  <a:spcPts val="300"/>
                </a:spcBef>
                <a:buClr>
                  <a:srgbClr val="03AE97"/>
                </a:buClr>
                <a:buSzPct val="100000"/>
                <a:buFont typeface="Arial" panose="020B0604020202020204"/>
                <a:buChar char="•"/>
                <a:defRPr>
                  <a:uFillTx/>
                </a:defRPr>
              </a:pPr>
              <a:r>
                <a:rPr lang="zh-CN" altLang="en-US" sz="1800" strike="noStrike" noProof="1" dirty="0">
                  <a:solidFill>
                    <a:schemeClr val="tx1">
                      <a:alpha val="70000"/>
                    </a:schemeClr>
                  </a:solidFill>
                  <a:uFill>
                    <a:solidFill>
                      <a:srgbClr val="595959">
                        <a:alpha val="70000"/>
                      </a:srgbClr>
                    </a:solidFill>
                  </a:uFill>
                  <a:latin typeface="+mn-ea"/>
                  <a:ea typeface="宋体" panose="02010600030101010101" pitchFamily="2" charset="-122"/>
                  <a:cs typeface="Roboto condensed"/>
                  <a:sym typeface="Roboto condensed"/>
                </a:rPr>
                <a:t>使用</a:t>
              </a:r>
              <a:r>
                <a:rPr lang="en-US" altLang="zh-CN" sz="1800" strike="noStrike" noProof="1" dirty="0">
                  <a:solidFill>
                    <a:schemeClr val="tx1">
                      <a:alpha val="70000"/>
                    </a:schemeClr>
                  </a:solidFill>
                  <a:uFill>
                    <a:solidFill>
                      <a:srgbClr val="595959">
                        <a:alpha val="70000"/>
                      </a:srgbClr>
                    </a:solidFill>
                  </a:uFill>
                  <a:latin typeface="+mn-ea"/>
                  <a:ea typeface="宋体" panose="02010600030101010101" pitchFamily="2" charset="-122"/>
                  <a:cs typeface="Roboto condensed"/>
                  <a:sym typeface="Roboto condensed"/>
                </a:rPr>
                <a:t>lightgbm</a:t>
              </a:r>
              <a:r>
                <a:rPr lang="zh-CN" altLang="en-US" sz="1800" strike="noStrike" noProof="1" dirty="0">
                  <a:solidFill>
                    <a:schemeClr val="tx1">
                      <a:alpha val="70000"/>
                    </a:schemeClr>
                  </a:solidFill>
                  <a:uFill>
                    <a:solidFill>
                      <a:srgbClr val="595959">
                        <a:alpha val="70000"/>
                      </a:srgbClr>
                    </a:solidFill>
                  </a:uFill>
                  <a:latin typeface="+mn-ea"/>
                  <a:ea typeface="宋体" panose="02010600030101010101" pitchFamily="2" charset="-122"/>
                  <a:cs typeface="Roboto condensed"/>
                  <a:sym typeface="Roboto condensed"/>
                </a:rPr>
                <a:t>包</a:t>
              </a:r>
              <a:endParaRPr lang="zh-CN" altLang="en-US" sz="1800" strike="noStrike" noProof="1" dirty="0">
                <a:solidFill>
                  <a:schemeClr val="tx1">
                    <a:alpha val="70000"/>
                  </a:schemeClr>
                </a:solidFill>
                <a:uFill>
                  <a:solidFill>
                    <a:srgbClr val="595959">
                      <a:alpha val="70000"/>
                    </a:srgbClr>
                  </a:solidFill>
                </a:uFill>
                <a:latin typeface="+mn-ea"/>
                <a:ea typeface="宋体" panose="02010600030101010101" pitchFamily="2" charset="-122"/>
                <a:cs typeface="Roboto condensed"/>
                <a:sym typeface="Roboto condensed"/>
              </a:endParaRPr>
            </a:p>
            <a:p>
              <a:pPr marL="39370" indent="-39370" fontAlgn="base">
                <a:lnSpc>
                  <a:spcPct val="120000"/>
                </a:lnSpc>
                <a:spcBef>
                  <a:spcPts val="300"/>
                </a:spcBef>
                <a:buClr>
                  <a:srgbClr val="03AE97"/>
                </a:buClr>
                <a:buSzPct val="100000"/>
                <a:buFont typeface="Arial" panose="020B0604020202020204"/>
                <a:buChar char="•"/>
                <a:defRPr>
                  <a:uFillTx/>
                </a:defRPr>
              </a:pPr>
              <a:r>
                <a:rPr lang="zh-CN" altLang="en-US" sz="1800" strike="noStrike" noProof="1" dirty="0">
                  <a:solidFill>
                    <a:schemeClr val="tx1">
                      <a:alpha val="70000"/>
                    </a:schemeClr>
                  </a:solidFill>
                  <a:uFill>
                    <a:solidFill>
                      <a:srgbClr val="595959">
                        <a:alpha val="70000"/>
                      </a:srgbClr>
                    </a:solidFill>
                  </a:uFill>
                  <a:latin typeface="+mn-ea"/>
                  <a:ea typeface="宋体" panose="02010600030101010101" pitchFamily="2" charset="-122"/>
                  <a:cs typeface="Roboto condensed"/>
                  <a:sym typeface="Roboto condensed"/>
                </a:rPr>
                <a:t>利用了</a:t>
              </a:r>
              <a:r>
                <a:rPr lang="en-US" altLang="zh-CN" sz="1800" strike="noStrike" noProof="1" dirty="0">
                  <a:solidFill>
                    <a:schemeClr val="tx1">
                      <a:alpha val="70000"/>
                    </a:schemeClr>
                  </a:solidFill>
                  <a:uFill>
                    <a:solidFill>
                      <a:srgbClr val="595959">
                        <a:alpha val="70000"/>
                      </a:srgbClr>
                    </a:solidFill>
                  </a:uFill>
                  <a:latin typeface="+mn-ea"/>
                  <a:ea typeface="宋体" panose="02010600030101010101" pitchFamily="2" charset="-122"/>
                  <a:cs typeface="Roboto condensed"/>
                  <a:sym typeface="Roboto condensed"/>
                </a:rPr>
                <a:t>train_test_split</a:t>
              </a:r>
              <a:r>
                <a:rPr lang="zh-CN" altLang="en-US" sz="1800" strike="noStrike" noProof="1" dirty="0">
                  <a:solidFill>
                    <a:schemeClr val="tx1">
                      <a:alpha val="70000"/>
                    </a:schemeClr>
                  </a:solidFill>
                  <a:uFill>
                    <a:solidFill>
                      <a:srgbClr val="595959">
                        <a:alpha val="70000"/>
                      </a:srgbClr>
                    </a:solidFill>
                  </a:uFill>
                  <a:latin typeface="+mn-ea"/>
                  <a:ea typeface="宋体" panose="02010600030101010101" pitchFamily="2" charset="-122"/>
                  <a:cs typeface="Roboto condensed"/>
                  <a:sym typeface="Roboto condensed"/>
                </a:rPr>
                <a:t>将数据进行划分</a:t>
              </a:r>
              <a:endParaRPr lang="zh-CN" altLang="en-US" sz="1800" strike="noStrike" noProof="1" dirty="0">
                <a:solidFill>
                  <a:schemeClr val="tx1">
                    <a:alpha val="70000"/>
                  </a:schemeClr>
                </a:solidFill>
                <a:uFill>
                  <a:solidFill>
                    <a:srgbClr val="595959">
                      <a:alpha val="70000"/>
                    </a:srgbClr>
                  </a:solidFill>
                </a:uFill>
                <a:latin typeface="+mn-ea"/>
                <a:ea typeface="宋体" panose="02010600030101010101" pitchFamily="2" charset="-122"/>
                <a:cs typeface="Roboto condensed"/>
                <a:sym typeface="Roboto condensed"/>
              </a:endParaRPr>
            </a:p>
            <a:p>
              <a:pPr fontAlgn="base">
                <a:lnSpc>
                  <a:spcPct val="120000"/>
                </a:lnSpc>
                <a:spcBef>
                  <a:spcPts val="300"/>
                </a:spcBef>
                <a:buClr>
                  <a:srgbClr val="03AE97"/>
                </a:buClr>
                <a:buSzPct val="100000"/>
                <a:buFont typeface="Arial" panose="020B0604020202020204"/>
                <a:defRPr>
                  <a:uFillTx/>
                </a:defRPr>
              </a:pPr>
              <a:endParaRPr lang="zh-CN" altLang="en-US" sz="800" strike="noStrike" noProof="1" dirty="0">
                <a:solidFill>
                  <a:srgbClr val="595959">
                    <a:alpha val="70000"/>
                  </a:srgbClr>
                </a:solidFill>
                <a:uFill>
                  <a:solidFill>
                    <a:srgbClr val="595959">
                      <a:alpha val="70000"/>
                    </a:srgbClr>
                  </a:solidFill>
                </a:uFill>
                <a:latin typeface="+mn-ea"/>
                <a:cs typeface="Roboto condensed"/>
                <a:sym typeface="Roboto condensed"/>
              </a:endParaRPr>
            </a:p>
          </p:txBody>
        </p:sp>
      </p:grpSp>
      <p:sp>
        <p:nvSpPr>
          <p:cNvPr id="55336" name="文本框 46"/>
          <p:cNvSpPr txBox="1"/>
          <p:nvPr/>
        </p:nvSpPr>
        <p:spPr>
          <a:xfrm>
            <a:off x="2057400" y="304800"/>
            <a:ext cx="5029200" cy="36988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p>
            <a:pPr algn="ctr">
              <a:lnSpc>
                <a:spcPct val="90000"/>
              </a:lnSpc>
            </a:pPr>
            <a:r>
              <a:rPr lang="en-US" altLang="zh-CN" sz="2400" dirty="0">
                <a:solidFill>
                  <a:schemeClr val="accent2"/>
                </a:solidFill>
                <a:latin typeface="+mj-ea"/>
                <a:ea typeface="+mj-ea"/>
              </a:rPr>
              <a:t>lightgbm</a:t>
            </a:r>
            <a:endParaRPr lang="en-US" altLang="zh-CN" sz="24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48" name="Subtitle 4"/>
          <p:cNvSpPr txBox="1"/>
          <p:nvPr/>
        </p:nvSpPr>
        <p:spPr>
          <a:xfrm>
            <a:off x="2057400" y="650875"/>
            <a:ext cx="5029200" cy="3048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/>
          <a:p>
            <a:pPr marL="342900" indent="-342900" algn="ctr">
              <a:spcBef>
                <a:spcPct val="20000"/>
              </a:spcBef>
            </a:pPr>
            <a:endParaRPr lang="en-US" altLang="zh-CN" sz="1200" b="1" dirty="0">
              <a:solidFill>
                <a:srgbClr val="A6A6A6"/>
              </a:solidFill>
              <a:latin typeface="Agency FB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 bwMode="gray">
          <a:xfrm>
            <a:off x="2895600" y="1898516"/>
            <a:ext cx="5791200" cy="914400"/>
          </a:xfrm>
          <a:prstGeom prst="roundRect">
            <a:avLst/>
          </a:prstGeom>
          <a:solidFill>
            <a:schemeClr val="accent3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800" dirty="0">
              <a:latin typeface="Agency FB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81400" y="1974716"/>
            <a:ext cx="480060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2000" dirty="0">
                <a:solidFill>
                  <a:schemeClr val="bg1"/>
                </a:solidFill>
                <a:latin typeface="+mj-ea"/>
                <a:ea typeface="+mj-ea"/>
              </a:rPr>
              <a:t>复现</a:t>
            </a: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2015</a:t>
            </a: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年的北航的论文结果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71600" y="2200601"/>
            <a:ext cx="1970308" cy="293908"/>
            <a:chOff x="1371600" y="1730835"/>
            <a:chExt cx="1970308" cy="293908"/>
          </a:xfrm>
        </p:grpSpPr>
        <p:sp>
          <p:nvSpPr>
            <p:cNvPr id="30" name="Oval 29"/>
            <p:cNvSpPr/>
            <p:nvPr/>
          </p:nvSpPr>
          <p:spPr>
            <a:xfrm>
              <a:off x="3048000" y="1730835"/>
              <a:ext cx="293908" cy="2939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gency FB" pitchFamily="34" charset="0"/>
              </a:endParaRPr>
            </a:p>
          </p:txBody>
        </p:sp>
        <p:cxnSp>
          <p:nvCxnSpPr>
            <p:cNvPr id="24" name="Straight Connector 23"/>
            <p:cNvCxnSpPr>
              <a:stCxn id="42" idx="3"/>
              <a:endCxn id="30" idx="2"/>
            </p:cNvCxnSpPr>
            <p:nvPr/>
          </p:nvCxnSpPr>
          <p:spPr>
            <a:xfrm flipV="1">
              <a:off x="1371600" y="1877789"/>
              <a:ext cx="1676400" cy="8161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57200" y="1898516"/>
            <a:ext cx="914400" cy="914400"/>
            <a:chOff x="457200" y="1428750"/>
            <a:chExt cx="914400" cy="914400"/>
          </a:xfrm>
        </p:grpSpPr>
        <p:sp>
          <p:nvSpPr>
            <p:cNvPr id="42" name="Rounded Rectangle 41"/>
            <p:cNvSpPr/>
            <p:nvPr/>
          </p:nvSpPr>
          <p:spPr bwMode="gray">
            <a:xfrm>
              <a:off x="457200" y="1428750"/>
              <a:ext cx="914400" cy="914400"/>
            </a:xfrm>
            <a:prstGeom prst="roundRect">
              <a:avLst/>
            </a:prstGeom>
            <a:solidFill>
              <a:schemeClr val="accent3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800" dirty="0">
                <a:latin typeface="Agency FB" pitchFamily="34" charset="0"/>
              </a:endParaRPr>
            </a:p>
          </p:txBody>
        </p:sp>
        <p:sp>
          <p:nvSpPr>
            <p:cNvPr id="19" name="AutoShape 83"/>
            <p:cNvSpPr/>
            <p:nvPr/>
          </p:nvSpPr>
          <p:spPr bwMode="auto">
            <a:xfrm>
              <a:off x="721392" y="1733550"/>
              <a:ext cx="447266" cy="29359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1610" y="13990"/>
                  </a:moveTo>
                  <a:cubicBezTo>
                    <a:pt x="11373" y="14259"/>
                    <a:pt x="11093" y="14400"/>
                    <a:pt x="10800" y="14400"/>
                  </a:cubicBezTo>
                  <a:cubicBezTo>
                    <a:pt x="10505" y="14400"/>
                    <a:pt x="10225" y="14259"/>
                    <a:pt x="9990" y="13990"/>
                  </a:cubicBezTo>
                  <a:lnTo>
                    <a:pt x="7198" y="10800"/>
                  </a:lnTo>
                  <a:lnTo>
                    <a:pt x="6636" y="10157"/>
                  </a:lnTo>
                  <a:lnTo>
                    <a:pt x="1349" y="4115"/>
                  </a:lnTo>
                  <a:lnTo>
                    <a:pt x="1349" y="4114"/>
                  </a:lnTo>
                  <a:cubicBezTo>
                    <a:pt x="1349" y="2980"/>
                    <a:pt x="1955" y="2057"/>
                    <a:pt x="2699" y="2057"/>
                  </a:cubicBezTo>
                  <a:lnTo>
                    <a:pt x="18899" y="2057"/>
                  </a:lnTo>
                  <a:cubicBezTo>
                    <a:pt x="19643" y="2057"/>
                    <a:pt x="20249" y="2980"/>
                    <a:pt x="20249" y="4114"/>
                  </a:cubicBezTo>
                  <a:cubicBezTo>
                    <a:pt x="20249" y="4114"/>
                    <a:pt x="11610" y="13990"/>
                    <a:pt x="11610" y="13990"/>
                  </a:cubicBezTo>
                  <a:close/>
                  <a:moveTo>
                    <a:pt x="20249" y="16198"/>
                  </a:moveTo>
                  <a:lnTo>
                    <a:pt x="15525" y="10800"/>
                  </a:lnTo>
                  <a:lnTo>
                    <a:pt x="20249" y="5399"/>
                  </a:lnTo>
                  <a:cubicBezTo>
                    <a:pt x="20249" y="5399"/>
                    <a:pt x="20249" y="16198"/>
                    <a:pt x="20249" y="16198"/>
                  </a:cubicBezTo>
                  <a:close/>
                  <a:moveTo>
                    <a:pt x="20249" y="17484"/>
                  </a:moveTo>
                  <a:cubicBezTo>
                    <a:pt x="20249" y="18620"/>
                    <a:pt x="19643" y="19541"/>
                    <a:pt x="18899" y="19541"/>
                  </a:cubicBezTo>
                  <a:lnTo>
                    <a:pt x="2699" y="19541"/>
                  </a:lnTo>
                  <a:cubicBezTo>
                    <a:pt x="1955" y="19541"/>
                    <a:pt x="1349" y="18620"/>
                    <a:pt x="1349" y="17484"/>
                  </a:cubicBezTo>
                  <a:lnTo>
                    <a:pt x="6636" y="11442"/>
                  </a:lnTo>
                  <a:lnTo>
                    <a:pt x="9585" y="14813"/>
                  </a:lnTo>
                  <a:cubicBezTo>
                    <a:pt x="9945" y="15222"/>
                    <a:pt x="10372" y="15429"/>
                    <a:pt x="10800" y="15429"/>
                  </a:cubicBezTo>
                  <a:cubicBezTo>
                    <a:pt x="11228" y="15429"/>
                    <a:pt x="11654" y="15222"/>
                    <a:pt x="12015" y="14813"/>
                  </a:cubicBezTo>
                  <a:lnTo>
                    <a:pt x="14963" y="11442"/>
                  </a:lnTo>
                  <a:cubicBezTo>
                    <a:pt x="14963" y="11442"/>
                    <a:pt x="20249" y="17484"/>
                    <a:pt x="20249" y="17484"/>
                  </a:cubicBezTo>
                  <a:close/>
                  <a:moveTo>
                    <a:pt x="1349" y="5399"/>
                  </a:moveTo>
                  <a:lnTo>
                    <a:pt x="6074" y="10800"/>
                  </a:lnTo>
                  <a:lnTo>
                    <a:pt x="1349" y="16198"/>
                  </a:lnTo>
                  <a:cubicBezTo>
                    <a:pt x="1349" y="16198"/>
                    <a:pt x="1349" y="5399"/>
                    <a:pt x="1349" y="5399"/>
                  </a:cubicBezTo>
                  <a:close/>
                  <a:moveTo>
                    <a:pt x="18899" y="0"/>
                  </a:moveTo>
                  <a:lnTo>
                    <a:pt x="2699" y="0"/>
                  </a:lnTo>
                  <a:cubicBezTo>
                    <a:pt x="1208" y="0"/>
                    <a:pt x="0" y="1842"/>
                    <a:pt x="0" y="4114"/>
                  </a:cubicBezTo>
                  <a:lnTo>
                    <a:pt x="0" y="17484"/>
                  </a:lnTo>
                  <a:cubicBezTo>
                    <a:pt x="0" y="19756"/>
                    <a:pt x="1208" y="21600"/>
                    <a:pt x="2699" y="21600"/>
                  </a:cubicBezTo>
                  <a:lnTo>
                    <a:pt x="18899" y="21600"/>
                  </a:lnTo>
                  <a:cubicBezTo>
                    <a:pt x="20391" y="21600"/>
                    <a:pt x="21600" y="19756"/>
                    <a:pt x="21600" y="17484"/>
                  </a:cubicBezTo>
                  <a:lnTo>
                    <a:pt x="21600" y="4114"/>
                  </a:lnTo>
                  <a:cubicBezTo>
                    <a:pt x="21600" y="1842"/>
                    <a:pt x="20391" y="0"/>
                    <a:pt x="1889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6565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gency FB" pitchFamily="34" charset="0"/>
              </a:endParaRPr>
            </a:p>
          </p:txBody>
        </p:sp>
      </p:grpSp>
      <p:sp>
        <p:nvSpPr>
          <p:cNvPr id="29" name="Rounded Rectangle 28"/>
          <p:cNvSpPr/>
          <p:nvPr/>
        </p:nvSpPr>
        <p:spPr bwMode="gray">
          <a:xfrm>
            <a:off x="4098925" y="3303203"/>
            <a:ext cx="4587834" cy="914400"/>
          </a:xfrm>
          <a:prstGeom prst="roundRect">
            <a:avLst/>
          </a:prstGeom>
          <a:solidFill>
            <a:schemeClr val="accent4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800" dirty="0">
              <a:latin typeface="Agency FB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48200" y="3387658"/>
            <a:ext cx="381000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2000" dirty="0">
                <a:solidFill>
                  <a:schemeClr val="bg1"/>
                </a:solidFill>
                <a:latin typeface="+mj-ea"/>
                <a:ea typeface="+mj-ea"/>
              </a:rPr>
              <a:t>实现</a:t>
            </a: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B</a:t>
            </a: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计划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371600" y="3613543"/>
            <a:ext cx="3189508" cy="293908"/>
            <a:chOff x="1371600" y="2797635"/>
            <a:chExt cx="3189508" cy="293908"/>
          </a:xfrm>
        </p:grpSpPr>
        <p:sp>
          <p:nvSpPr>
            <p:cNvPr id="32" name="Oval 31"/>
            <p:cNvSpPr/>
            <p:nvPr/>
          </p:nvSpPr>
          <p:spPr>
            <a:xfrm>
              <a:off x="4267200" y="2797635"/>
              <a:ext cx="293908" cy="2939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gency FB" pitchFamily="34" charset="0"/>
              </a:endParaRPr>
            </a:p>
          </p:txBody>
        </p:sp>
        <p:cxnSp>
          <p:nvCxnSpPr>
            <p:cNvPr id="33" name="Straight Connector 32"/>
            <p:cNvCxnSpPr>
              <a:stCxn id="43" idx="3"/>
              <a:endCxn id="32" idx="2"/>
            </p:cNvCxnSpPr>
            <p:nvPr/>
          </p:nvCxnSpPr>
          <p:spPr>
            <a:xfrm flipV="1">
              <a:off x="1371600" y="2944589"/>
              <a:ext cx="2895600" cy="8161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57200" y="3311458"/>
            <a:ext cx="914400" cy="914400"/>
            <a:chOff x="457200" y="2495550"/>
            <a:chExt cx="914400" cy="914400"/>
          </a:xfrm>
        </p:grpSpPr>
        <p:sp>
          <p:nvSpPr>
            <p:cNvPr id="43" name="Rounded Rectangle 42"/>
            <p:cNvSpPr/>
            <p:nvPr/>
          </p:nvSpPr>
          <p:spPr bwMode="gray">
            <a:xfrm>
              <a:off x="457200" y="2495550"/>
              <a:ext cx="914400" cy="914400"/>
            </a:xfrm>
            <a:prstGeom prst="roundRect">
              <a:avLst/>
            </a:prstGeom>
            <a:solidFill>
              <a:schemeClr val="accent4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800" dirty="0">
                <a:latin typeface="Agency FB" pitchFamily="34" charset="0"/>
              </a:endParaRPr>
            </a:p>
          </p:txBody>
        </p:sp>
        <p:sp>
          <p:nvSpPr>
            <p:cNvPr id="20" name="Freeform 21"/>
            <p:cNvSpPr>
              <a:spLocks noEditPoints="1"/>
            </p:cNvSpPr>
            <p:nvPr/>
          </p:nvSpPr>
          <p:spPr bwMode="auto">
            <a:xfrm>
              <a:off x="719028" y="2757242"/>
              <a:ext cx="473304" cy="474800"/>
            </a:xfrm>
            <a:custGeom>
              <a:avLst/>
              <a:gdLst>
                <a:gd name="T0" fmla="*/ 390 w 403"/>
                <a:gd name="T1" fmla="*/ 150 h 404"/>
                <a:gd name="T2" fmla="*/ 241 w 403"/>
                <a:gd name="T3" fmla="*/ 110 h 404"/>
                <a:gd name="T4" fmla="*/ 215 w 403"/>
                <a:gd name="T5" fmla="*/ 13 h 404"/>
                <a:gd name="T6" fmla="*/ 195 w 403"/>
                <a:gd name="T7" fmla="*/ 2 h 404"/>
                <a:gd name="T8" fmla="*/ 14 w 403"/>
                <a:gd name="T9" fmla="*/ 51 h 404"/>
                <a:gd name="T10" fmla="*/ 2 w 403"/>
                <a:gd name="T11" fmla="*/ 70 h 404"/>
                <a:gd name="T12" fmla="*/ 67 w 403"/>
                <a:gd name="T13" fmla="*/ 311 h 404"/>
                <a:gd name="T14" fmla="*/ 86 w 403"/>
                <a:gd name="T15" fmla="*/ 322 h 404"/>
                <a:gd name="T16" fmla="*/ 159 w 403"/>
                <a:gd name="T17" fmla="*/ 302 h 404"/>
                <a:gd name="T18" fmla="*/ 149 w 403"/>
                <a:gd name="T19" fmla="*/ 339 h 404"/>
                <a:gd name="T20" fmla="*/ 160 w 403"/>
                <a:gd name="T21" fmla="*/ 358 h 404"/>
                <a:gd name="T22" fmla="*/ 322 w 403"/>
                <a:gd name="T23" fmla="*/ 401 h 404"/>
                <a:gd name="T24" fmla="*/ 342 w 403"/>
                <a:gd name="T25" fmla="*/ 391 h 404"/>
                <a:gd name="T26" fmla="*/ 401 w 403"/>
                <a:gd name="T27" fmla="*/ 169 h 404"/>
                <a:gd name="T28" fmla="*/ 390 w 403"/>
                <a:gd name="T29" fmla="*/ 150 h 404"/>
                <a:gd name="T30" fmla="*/ 34 w 403"/>
                <a:gd name="T31" fmla="*/ 75 h 404"/>
                <a:gd name="T32" fmla="*/ 191 w 403"/>
                <a:gd name="T33" fmla="*/ 33 h 404"/>
                <a:gd name="T34" fmla="*/ 249 w 403"/>
                <a:gd name="T35" fmla="*/ 249 h 404"/>
                <a:gd name="T36" fmla="*/ 92 w 403"/>
                <a:gd name="T37" fmla="*/ 291 h 404"/>
                <a:gd name="T38" fmla="*/ 34 w 403"/>
                <a:gd name="T39" fmla="*/ 75 h 404"/>
                <a:gd name="T40" fmla="*/ 315 w 403"/>
                <a:gd name="T41" fmla="*/ 371 h 404"/>
                <a:gd name="T42" fmla="*/ 179 w 403"/>
                <a:gd name="T43" fmla="*/ 334 h 404"/>
                <a:gd name="T44" fmla="*/ 190 w 403"/>
                <a:gd name="T45" fmla="*/ 294 h 404"/>
                <a:gd name="T46" fmla="*/ 268 w 403"/>
                <a:gd name="T47" fmla="*/ 273 h 404"/>
                <a:gd name="T48" fmla="*/ 279 w 403"/>
                <a:gd name="T49" fmla="*/ 254 h 404"/>
                <a:gd name="T50" fmla="*/ 249 w 403"/>
                <a:gd name="T51" fmla="*/ 142 h 404"/>
                <a:gd name="T52" fmla="*/ 368 w 403"/>
                <a:gd name="T53" fmla="*/ 174 h 404"/>
                <a:gd name="T54" fmla="*/ 315 w 403"/>
                <a:gd name="T55" fmla="*/ 37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3" h="404">
                  <a:moveTo>
                    <a:pt x="390" y="150"/>
                  </a:moveTo>
                  <a:cubicBezTo>
                    <a:pt x="241" y="110"/>
                    <a:pt x="241" y="110"/>
                    <a:pt x="241" y="110"/>
                  </a:cubicBezTo>
                  <a:cubicBezTo>
                    <a:pt x="215" y="13"/>
                    <a:pt x="215" y="13"/>
                    <a:pt x="215" y="13"/>
                  </a:cubicBezTo>
                  <a:cubicBezTo>
                    <a:pt x="213" y="5"/>
                    <a:pt x="204" y="0"/>
                    <a:pt x="195" y="2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5" y="53"/>
                    <a:pt x="0" y="62"/>
                    <a:pt x="2" y="70"/>
                  </a:cubicBezTo>
                  <a:cubicBezTo>
                    <a:pt x="67" y="311"/>
                    <a:pt x="67" y="311"/>
                    <a:pt x="67" y="311"/>
                  </a:cubicBezTo>
                  <a:cubicBezTo>
                    <a:pt x="69" y="319"/>
                    <a:pt x="78" y="324"/>
                    <a:pt x="86" y="322"/>
                  </a:cubicBezTo>
                  <a:cubicBezTo>
                    <a:pt x="159" y="302"/>
                    <a:pt x="159" y="302"/>
                    <a:pt x="159" y="302"/>
                  </a:cubicBezTo>
                  <a:cubicBezTo>
                    <a:pt x="149" y="339"/>
                    <a:pt x="149" y="339"/>
                    <a:pt x="149" y="339"/>
                  </a:cubicBezTo>
                  <a:cubicBezTo>
                    <a:pt x="147" y="347"/>
                    <a:pt x="152" y="356"/>
                    <a:pt x="160" y="358"/>
                  </a:cubicBezTo>
                  <a:cubicBezTo>
                    <a:pt x="322" y="401"/>
                    <a:pt x="322" y="401"/>
                    <a:pt x="322" y="401"/>
                  </a:cubicBezTo>
                  <a:cubicBezTo>
                    <a:pt x="331" y="404"/>
                    <a:pt x="340" y="399"/>
                    <a:pt x="342" y="391"/>
                  </a:cubicBezTo>
                  <a:cubicBezTo>
                    <a:pt x="401" y="169"/>
                    <a:pt x="401" y="169"/>
                    <a:pt x="401" y="169"/>
                  </a:cubicBezTo>
                  <a:cubicBezTo>
                    <a:pt x="403" y="161"/>
                    <a:pt x="398" y="152"/>
                    <a:pt x="390" y="150"/>
                  </a:cubicBezTo>
                  <a:close/>
                  <a:moveTo>
                    <a:pt x="34" y="75"/>
                  </a:moveTo>
                  <a:cubicBezTo>
                    <a:pt x="191" y="33"/>
                    <a:pt x="191" y="33"/>
                    <a:pt x="191" y="33"/>
                  </a:cubicBezTo>
                  <a:cubicBezTo>
                    <a:pt x="249" y="249"/>
                    <a:pt x="249" y="249"/>
                    <a:pt x="249" y="249"/>
                  </a:cubicBezTo>
                  <a:cubicBezTo>
                    <a:pt x="92" y="291"/>
                    <a:pt x="92" y="291"/>
                    <a:pt x="92" y="291"/>
                  </a:cubicBezTo>
                  <a:lnTo>
                    <a:pt x="34" y="75"/>
                  </a:lnTo>
                  <a:close/>
                  <a:moveTo>
                    <a:pt x="315" y="371"/>
                  </a:moveTo>
                  <a:cubicBezTo>
                    <a:pt x="179" y="334"/>
                    <a:pt x="179" y="334"/>
                    <a:pt x="179" y="334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268" y="273"/>
                    <a:pt x="268" y="273"/>
                    <a:pt x="268" y="273"/>
                  </a:cubicBezTo>
                  <a:cubicBezTo>
                    <a:pt x="276" y="271"/>
                    <a:pt x="282" y="262"/>
                    <a:pt x="279" y="254"/>
                  </a:cubicBezTo>
                  <a:cubicBezTo>
                    <a:pt x="249" y="142"/>
                    <a:pt x="249" y="142"/>
                    <a:pt x="249" y="142"/>
                  </a:cubicBezTo>
                  <a:cubicBezTo>
                    <a:pt x="368" y="174"/>
                    <a:pt x="368" y="174"/>
                    <a:pt x="368" y="174"/>
                  </a:cubicBezTo>
                  <a:lnTo>
                    <a:pt x="315" y="3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800" dirty="0">
                <a:latin typeface="Agency FB" pitchFamily="34" charset="0"/>
              </a:endParaRPr>
            </a:p>
          </p:txBody>
        </p:sp>
      </p:grpSp>
      <p:sp>
        <p:nvSpPr>
          <p:cNvPr id="31" name="Rounded Rectangle 30"/>
          <p:cNvSpPr/>
          <p:nvPr/>
        </p:nvSpPr>
        <p:spPr bwMode="gray">
          <a:xfrm>
            <a:off x="5181600" y="4727115"/>
            <a:ext cx="3505200" cy="914400"/>
          </a:xfrm>
          <a:prstGeom prst="roundRect">
            <a:avLst/>
          </a:prstGeom>
          <a:solidFill>
            <a:schemeClr val="accent1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800" dirty="0">
              <a:latin typeface="Agency FB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715000" y="4803315"/>
            <a:ext cx="2743200" cy="70675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zh-CN" sz="2000" dirty="0">
                <a:solidFill>
                  <a:schemeClr val="bg1"/>
                </a:solidFill>
                <a:latin typeface="Agency FB" pitchFamily="34" charset="0"/>
              </a:rPr>
              <a:t>完善其中的更好的一个实验</a:t>
            </a:r>
            <a:endParaRPr lang="zh-CN" sz="2000" dirty="0">
              <a:solidFill>
                <a:schemeClr val="bg1"/>
              </a:solidFill>
              <a:latin typeface="Agency FB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371600" y="5029200"/>
            <a:ext cx="4256308" cy="293908"/>
            <a:chOff x="1371600" y="3867150"/>
            <a:chExt cx="4256308" cy="293908"/>
          </a:xfrm>
        </p:grpSpPr>
        <p:sp>
          <p:nvSpPr>
            <p:cNvPr id="35" name="Oval 34"/>
            <p:cNvSpPr/>
            <p:nvPr/>
          </p:nvSpPr>
          <p:spPr>
            <a:xfrm>
              <a:off x="5334000" y="3867150"/>
              <a:ext cx="293908" cy="2939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gency FB" pitchFamily="34" charset="0"/>
              </a:endParaRPr>
            </a:p>
          </p:txBody>
        </p:sp>
        <p:cxnSp>
          <p:nvCxnSpPr>
            <p:cNvPr id="36" name="Straight Connector 35"/>
            <p:cNvCxnSpPr>
              <a:stCxn id="44" idx="3"/>
              <a:endCxn id="35" idx="2"/>
            </p:cNvCxnSpPr>
            <p:nvPr/>
          </p:nvCxnSpPr>
          <p:spPr>
            <a:xfrm flipV="1">
              <a:off x="1371600" y="4014104"/>
              <a:ext cx="3962400" cy="544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57200" y="4724400"/>
            <a:ext cx="914400" cy="914400"/>
            <a:chOff x="457200" y="3562350"/>
            <a:chExt cx="914400" cy="914400"/>
          </a:xfrm>
        </p:grpSpPr>
        <p:sp>
          <p:nvSpPr>
            <p:cNvPr id="44" name="Rounded Rectangle 43"/>
            <p:cNvSpPr/>
            <p:nvPr/>
          </p:nvSpPr>
          <p:spPr bwMode="gray">
            <a:xfrm>
              <a:off x="457200" y="3562350"/>
              <a:ext cx="914400" cy="914400"/>
            </a:xfrm>
            <a:prstGeom prst="roundRect">
              <a:avLst/>
            </a:prstGeom>
            <a:solidFill>
              <a:schemeClr val="accent1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800" dirty="0">
                <a:latin typeface="Agency FB" pitchFamily="34" charset="0"/>
              </a:endParaRPr>
            </a:p>
          </p:txBody>
        </p:sp>
        <p:sp>
          <p:nvSpPr>
            <p:cNvPr id="21" name="Freeform 26"/>
            <p:cNvSpPr/>
            <p:nvPr/>
          </p:nvSpPr>
          <p:spPr bwMode="auto">
            <a:xfrm>
              <a:off x="726625" y="3830463"/>
              <a:ext cx="389628" cy="404080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800" dirty="0">
                <a:latin typeface="Agency FB" pitchFamily="34" charset="0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2057400" y="304800"/>
            <a:ext cx="5029200" cy="369888"/>
          </a:xfrm>
          <a:prstGeom prst="rect">
            <a:avLst/>
          </a:prstGeom>
        </p:spPr>
        <p:txBody>
          <a:bodyPr vert="horz" lIns="90000" tIns="46800" rIns="90000" bIns="46800" rtlCol="0" anchor="ctr">
            <a:noAutofit/>
          </a:bodyPr>
          <a:lstStyle>
            <a:lvl1pPr defTabSz="913765"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chemeClr val="accent2"/>
                </a:solidFill>
                <a:latin typeface="Agency FB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 dirty="0"/>
              <a:t>未来的工作计划</a:t>
            </a:r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标题 1"/>
          <p:cNvSpPr>
            <a:spLocks noGrp="1"/>
          </p:cNvSpPr>
          <p:nvPr>
            <p:ph type="title"/>
          </p:nvPr>
        </p:nvSpPr>
        <p:spPr/>
        <p:txBody>
          <a:bodyPr wrap="square" lIns="90000" tIns="46800" rIns="90000" bIns="46800" anchor="ctr"/>
          <a:p>
            <a:r>
              <a:rPr lang="zh-CN" altLang="en-US" dirty="0">
                <a:solidFill>
                  <a:schemeClr val="tx2"/>
                </a:solidFill>
              </a:rPr>
              <a:t>参考文献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90000" tIns="46800" rIns="90000" bIns="46800">
            <a:normAutofit fontScale="80000"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1800" strike="noStrike" noProof="1" dirty="0">
                <a:cs typeface="+mn-ea"/>
                <a:sym typeface="+mn-lt"/>
              </a:rPr>
              <a:t>[1]Smith W, Foster I, Taylor V. Predicting application run times using historical information[C]//Job Scheduling Strategies for Parallel Processing. Springer Berlin/Heidelberg, 1998: 122-142.</a:t>
            </a:r>
            <a:endParaRPr lang="en-US" altLang="zh-CN" sz="1800" strike="noStrike" noProof="1" dirty="0"/>
          </a:p>
          <a:p>
            <a:pPr algn="just" fontAlgn="auto"/>
            <a:r>
              <a:rPr lang="en-US" altLang="zh-CN" sz="1800" strike="noStrike" noProof="1" dirty="0">
                <a:cs typeface="+mn-ea"/>
                <a:sym typeface="+mn-lt"/>
              </a:rPr>
              <a:t>[2]</a:t>
            </a:r>
            <a:r>
              <a:rPr lang="zh-CN" altLang="en-US" sz="1800" strike="noStrike" noProof="1" dirty="0">
                <a:cs typeface="+mn-ea"/>
                <a:sym typeface="+mn-lt"/>
              </a:rPr>
              <a:t>Liang F, Liu Y, Liu H, et al. A parallel job execution time estimation approach based on user submission patterns within computational grids[J]. International Journal of Parallel Programming, 2015, 43(3): 440-454.</a:t>
            </a:r>
            <a:endParaRPr lang="en-US" altLang="zh-CN" sz="1800" strike="noStrike" noProof="1" dirty="0"/>
          </a:p>
          <a:p>
            <a:pPr fontAlgn="auto">
              <a:lnSpc>
                <a:spcPct val="150000"/>
              </a:lnSpc>
            </a:pPr>
            <a:r>
              <a:rPr lang="en-US" altLang="zh-CN" sz="1800" strike="noStrike" noProof="1" dirty="0">
                <a:cs typeface="+mn-ea"/>
                <a:sym typeface="+mn-lt"/>
              </a:rPr>
              <a:t>[3]</a:t>
            </a:r>
            <a:r>
              <a:rPr lang="zh-CN" altLang="en-US" sz="1800" strike="noStrike" noProof="1" dirty="0">
                <a:cs typeface="+mn-ea"/>
                <a:sym typeface="+mn-lt"/>
              </a:rPr>
              <a:t>Gibbons R. A historical application profiler for use by parallel schedulers[C]//Job scheduling strategies for parallel processing. Springer Berlin/Heidelberg, 1997: 58-77.</a:t>
            </a:r>
            <a:endParaRPr lang="zh-CN" altLang="en-US" sz="1800" strike="noStrike" noProof="1" dirty="0"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800" strike="noStrike" noProof="1" dirty="0">
                <a:cs typeface="+mn-ea"/>
                <a:sym typeface="+mn-lt"/>
              </a:rPr>
              <a:t>[4]</a:t>
            </a:r>
            <a:r>
              <a:rPr lang="zh-CN" altLang="en-US" sz="1800" strike="noStrike" noProof="1" dirty="0">
                <a:cs typeface="+mn-ea"/>
                <a:sym typeface="+mn-lt"/>
              </a:rPr>
              <a:t>Talby D, Dan T, Goldberg Z, et al. Session-Based, Estimation-less, and Information-less Runtime Prediction Algorithms for Parallel and Grid Job Scheduling[J]. 2008.</a:t>
            </a:r>
            <a:endParaRPr lang="zh-CN" altLang="en-US" sz="1800" strike="noStrike" noProof="1" dirty="0"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800" strike="noStrike" noProof="1" dirty="0">
                <a:cs typeface="+mn-ea"/>
                <a:sym typeface="+mn-lt"/>
              </a:rPr>
              <a:t>[5]</a:t>
            </a:r>
            <a:r>
              <a:rPr lang="zh-CN" altLang="en-US" sz="1800" strike="noStrike" noProof="1" dirty="0">
                <a:cs typeface="+mn-ea"/>
                <a:sym typeface="+mn-lt"/>
              </a:rPr>
              <a:t>Pumma S, Feng W, Phunchongharn P, et al. A runtime estimation framework for ALICE[J]. Future Generation Computer Systems, 2017, 72: 65-77.</a:t>
            </a:r>
            <a:endParaRPr lang="zh-CN" altLang="en-US" sz="1800" strike="noStrike" noProof="1" dirty="0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2174875" y="3149600"/>
            <a:ext cx="4794250" cy="1323975"/>
          </a:xfrm>
        </p:spPr>
        <p:txBody>
          <a:bodyPr lIns="90000" tIns="46800" rIns="90000" bIns="46800">
            <a:normAutofit/>
          </a:bodyPr>
          <a:lstStyle/>
          <a:p>
            <a:pPr fontAlgn="auto">
              <a:defRPr/>
            </a:pPr>
            <a:r>
              <a:rPr lang="zh-CN" altLang="en-US" sz="4950" strike="noStrike" noProof="1" dirty="0">
                <a:latin typeface="Agency FB" pitchFamily="34" charset="0"/>
              </a:rPr>
              <a:t>谢谢</a:t>
            </a:r>
            <a:endParaRPr lang="en-US" altLang="zh-CN" strike="noStrike" noProof="1" dirty="0">
              <a:latin typeface="Agency FB" pitchFamily="34" charset="0"/>
            </a:endParaRPr>
          </a:p>
        </p:txBody>
      </p:sp>
      <p:sp>
        <p:nvSpPr>
          <p:cNvPr id="71682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2182813" y="4473575"/>
            <a:ext cx="4778375" cy="936625"/>
          </a:xfrm>
        </p:spPr>
        <p:txBody>
          <a:bodyPr lIns="90000" tIns="46800" rIns="90000" bIns="46800" anchor="t"/>
          <a:p>
            <a:pPr marL="342900" indent="-342900" defTabSz="914400">
              <a:spcBef>
                <a:spcPct val="20000"/>
              </a:spcBef>
            </a:pPr>
            <a:r>
              <a:rPr lang="ms-MY" altLang="zh-CN" b="1" kern="1200" dirty="0">
                <a:solidFill>
                  <a:srgbClr val="A6A6A6"/>
                </a:solidFill>
                <a:latin typeface="Agency FB" pitchFamily="34" charset="0"/>
                <a:ea typeface="+mn-ea"/>
                <a:cs typeface="+mn-cs"/>
              </a:rPr>
              <a:t>THANKS</a:t>
            </a:r>
            <a:endParaRPr lang="en-US" altLang="zh-CN" b="1" kern="1200" dirty="0">
              <a:solidFill>
                <a:srgbClr val="A6A6A6"/>
              </a:solidFill>
              <a:latin typeface="Agency FB" pitchFamily="34" charset="0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Box 5"/>
          <p:cNvSpPr txBox="1"/>
          <p:nvPr/>
        </p:nvSpPr>
        <p:spPr>
          <a:xfrm>
            <a:off x="3979863" y="2628900"/>
            <a:ext cx="782637" cy="7715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1</a:t>
            </a:r>
            <a:endParaRPr lang="zh-CN" altLang="en-US" sz="4400" b="1" dirty="0">
              <a:solidFill>
                <a:schemeClr val="bg1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sp>
        <p:nvSpPr>
          <p:cNvPr id="28674" name="标题 9"/>
          <p:cNvSpPr>
            <a:spLocks noGrp="1"/>
          </p:cNvSpPr>
          <p:nvPr>
            <p:ph type="title" hasCustomPrompt="1"/>
          </p:nvPr>
        </p:nvSpPr>
        <p:spPr>
          <a:xfrm>
            <a:off x="2670175" y="3462338"/>
            <a:ext cx="3402013" cy="881062"/>
          </a:xfrm>
        </p:spPr>
        <p:txBody>
          <a:bodyPr lIns="90000" tIns="46800" rIns="90000" bIns="46800" anchor="ctr"/>
          <a:p>
            <a:pPr defTabSz="914400">
              <a:buNone/>
            </a:pPr>
            <a:r>
              <a:rPr lang="zh-CN" altLang="en-US" kern="1200" dirty="0">
                <a:latin typeface="+mj-lt"/>
                <a:ea typeface="+mj-ea"/>
                <a:cs typeface="+mj-cs"/>
              </a:rPr>
              <a:t>研究背景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Rectangle 21"/>
          <p:cNvSpPr/>
          <p:nvPr/>
        </p:nvSpPr>
        <p:spPr>
          <a:xfrm>
            <a:off x="457200" y="1981200"/>
            <a:ext cx="1981200" cy="153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/>
          <a:p>
            <a:pPr algn="r">
              <a:lnSpc>
                <a:spcPct val="80000"/>
              </a:lnSpc>
            </a:pPr>
            <a:r>
              <a:rPr lang="zh-CN" altLang="ms-MY" sz="2000" b="1" dirty="0">
                <a:latin typeface="Agency FB" pitchFamily="34" charset="0"/>
                <a:ea typeface="宋体" panose="02010600030101010101" pitchFamily="2" charset="-122"/>
              </a:rPr>
              <a:t>任务调度</a:t>
            </a:r>
            <a:endParaRPr lang="zh-CN" altLang="ms-MY" sz="2000" b="1" dirty="0">
              <a:latin typeface="Agency FB" pitchFamily="3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zh-CN" altLang="ms-MY" sz="1600" dirty="0">
              <a:solidFill>
                <a:srgbClr val="A6A6A6"/>
              </a:solidFill>
              <a:latin typeface="Agency FB" pitchFamily="3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ms-MY" dirty="0">
                <a:latin typeface="Agency FB" pitchFamily="34" charset="0"/>
                <a:ea typeface="宋体" panose="02010600030101010101" pitchFamily="2" charset="-122"/>
              </a:rPr>
              <a:t>实现任务的合理调度</a:t>
            </a:r>
            <a:endParaRPr lang="zh-CN" altLang="ms-MY" dirty="0">
              <a:latin typeface="Agency FB" pitchFamily="34" charset="0"/>
              <a:ea typeface="宋体" panose="02010600030101010101" pitchFamily="2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1981200"/>
            <a:ext cx="1981200" cy="153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/>
          <a:p>
            <a:pPr algn="r">
              <a:lnSpc>
                <a:spcPct val="80000"/>
              </a:lnSpc>
            </a:pPr>
            <a:r>
              <a:rPr lang="zh-CN" altLang="ms-MY" sz="2000" b="1" dirty="0">
                <a:latin typeface="Agency FB" pitchFamily="34" charset="0"/>
                <a:ea typeface="宋体" panose="02010600030101010101" pitchFamily="2" charset="-122"/>
              </a:rPr>
              <a:t>方便用户</a:t>
            </a:r>
            <a:endParaRPr lang="zh-CN" altLang="ms-MY" sz="2000" b="1" dirty="0">
              <a:latin typeface="Agency FB" pitchFamily="34" charset="0"/>
              <a:ea typeface="宋体" panose="02010600030101010101" pitchFamily="2" charset="-122"/>
            </a:endParaRPr>
          </a:p>
          <a:p>
            <a:pPr algn="r">
              <a:lnSpc>
                <a:spcPct val="80000"/>
              </a:lnSpc>
            </a:pPr>
            <a:endParaRPr lang="zh-CN" altLang="ms-MY" sz="2000" b="1" dirty="0">
              <a:latin typeface="Agency FB" pitchFamily="3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ms-MY" dirty="0">
                <a:latin typeface="Agency FB" pitchFamily="34" charset="0"/>
                <a:ea typeface="宋体" panose="02010600030101010101" pitchFamily="2" charset="-122"/>
              </a:rPr>
              <a:t>用户提前预知时间</a:t>
            </a:r>
            <a:endParaRPr lang="zh-CN" altLang="ms-MY" dirty="0">
              <a:latin typeface="Agency FB" pitchFamily="34" charset="0"/>
              <a:ea typeface="宋体" panose="02010600030101010101" pitchFamily="2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09800" y="4387850"/>
            <a:ext cx="1981200" cy="153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/>
          <a:p>
            <a:r>
              <a:rPr lang="zh-CN" altLang="ms-MY" sz="2000" b="1" dirty="0">
                <a:latin typeface="Agency FB" pitchFamily="34" charset="0"/>
                <a:ea typeface="宋体" panose="02010600030101010101" pitchFamily="2" charset="-122"/>
              </a:rPr>
              <a:t>节省资源</a:t>
            </a:r>
            <a:endParaRPr lang="zh-CN" altLang="ms-MY" sz="2000" b="1" dirty="0">
              <a:latin typeface="Agency FB" pitchFamily="34" charset="0"/>
              <a:ea typeface="宋体" panose="02010600030101010101" pitchFamily="2" charset="-122"/>
            </a:endParaRPr>
          </a:p>
          <a:p>
            <a:endParaRPr lang="zh-CN" altLang="ms-MY" sz="2000" b="1" dirty="0">
              <a:latin typeface="Agency FB" pitchFamily="34" charset="0"/>
              <a:ea typeface="宋体" panose="02010600030101010101" pitchFamily="2" charset="-122"/>
            </a:endParaRPr>
          </a:p>
          <a:p>
            <a:r>
              <a:rPr lang="zh-CN" altLang="ms-MY" dirty="0">
                <a:latin typeface="Agency FB" pitchFamily="34" charset="0"/>
                <a:ea typeface="宋体" panose="02010600030101010101" pitchFamily="2" charset="-122"/>
              </a:rPr>
              <a:t>减轻过度申请资源的情况</a:t>
            </a:r>
            <a:endParaRPr lang="zh-CN" altLang="ms-MY" dirty="0">
              <a:latin typeface="Agency FB" pitchFamily="34" charset="0"/>
              <a:ea typeface="宋体" panose="02010600030101010101" pitchFamily="2" charset="-12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81800" y="4310063"/>
            <a:ext cx="1905000" cy="153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/>
          <a:p>
            <a:r>
              <a:rPr lang="zh-CN" altLang="ms-MY" sz="2000" b="1" dirty="0">
                <a:latin typeface="Agency FB" pitchFamily="34" charset="0"/>
                <a:ea typeface="宋体" panose="02010600030101010101" pitchFamily="2" charset="-122"/>
              </a:rPr>
              <a:t>了解应用</a:t>
            </a:r>
            <a:endParaRPr lang="zh-CN" altLang="ms-MY" sz="2000" b="1" dirty="0">
              <a:latin typeface="Agency FB" pitchFamily="34" charset="0"/>
              <a:ea typeface="宋体" panose="02010600030101010101" pitchFamily="2" charset="-122"/>
            </a:endParaRPr>
          </a:p>
          <a:p>
            <a:endParaRPr lang="zh-CN" altLang="ms-MY" sz="2000" b="1" dirty="0">
              <a:latin typeface="Agency FB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Agency FB" pitchFamily="34" charset="0"/>
                <a:ea typeface="宋体" panose="02010600030101010101" pitchFamily="2" charset="-122"/>
              </a:rPr>
              <a:t>有助于对任务的进一步了解</a:t>
            </a:r>
            <a:endParaRPr lang="zh-CN" altLang="en-US" dirty="0">
              <a:latin typeface="Agency FB" pitchFamily="34" charset="0"/>
              <a:ea typeface="宋体" panose="02010600030101010101" pitchFamily="2" charset="-122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487613" y="2022475"/>
            <a:ext cx="1827212" cy="1571625"/>
            <a:chOff x="2487805" y="1395614"/>
            <a:chExt cx="1826859" cy="1571222"/>
          </a:xfrm>
        </p:grpSpPr>
        <p:grpSp>
          <p:nvGrpSpPr>
            <p:cNvPr id="30726" name="Group 32"/>
            <p:cNvGrpSpPr/>
            <p:nvPr/>
          </p:nvGrpSpPr>
          <p:grpSpPr>
            <a:xfrm>
              <a:off x="2487805" y="1395614"/>
              <a:ext cx="1826859" cy="1571222"/>
              <a:chOff x="2487805" y="1395614"/>
              <a:chExt cx="1826859" cy="1571222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2667000" y="1395614"/>
                <a:ext cx="1647664" cy="157122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en-US" sz="1800" strike="noStrike" noProof="1">
                  <a:latin typeface="Agency FB" pitchFamily="34" charset="0"/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487805" y="1962150"/>
                <a:ext cx="440868" cy="44086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en-US" sz="1800" strike="noStrike" noProof="1">
                  <a:latin typeface="Agency FB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267428" y="1885950"/>
              <a:ext cx="514414" cy="546866"/>
              <a:chOff x="7534641" y="4005262"/>
              <a:chExt cx="470389" cy="500064"/>
            </a:xfrm>
            <a:solidFill>
              <a:schemeClr val="bg1"/>
            </a:solidFill>
          </p:grpSpPr>
          <p:sp>
            <p:nvSpPr>
              <p:cNvPr id="20" name="AutoShape 56"/>
              <p:cNvSpPr/>
              <p:nvPr/>
            </p:nvSpPr>
            <p:spPr bwMode="auto">
              <a:xfrm>
                <a:off x="7534641" y="4005262"/>
                <a:ext cx="156430" cy="50006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6565" fontAlgn="base"/>
                <a:endParaRPr lang="en-US" sz="3000" strike="noStrike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gency FB" pitchFamily="34" charset="0"/>
                </a:endParaRPr>
              </a:p>
            </p:txBody>
          </p:sp>
          <p:sp>
            <p:nvSpPr>
              <p:cNvPr id="21" name="AutoShape 57"/>
              <p:cNvSpPr/>
              <p:nvPr/>
            </p:nvSpPr>
            <p:spPr bwMode="auto">
              <a:xfrm>
                <a:off x="7848600" y="4005262"/>
                <a:ext cx="156430" cy="50006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6565" fontAlgn="base"/>
                <a:endParaRPr lang="en-US" sz="3000" strike="noStrike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gency FB" pitchFamily="34" charset="0"/>
                </a:endParaRPr>
              </a:p>
            </p:txBody>
          </p:sp>
          <p:sp>
            <p:nvSpPr>
              <p:cNvPr id="28" name="AutoShape 58"/>
              <p:cNvSpPr/>
              <p:nvPr/>
            </p:nvSpPr>
            <p:spPr bwMode="auto">
              <a:xfrm>
                <a:off x="7696200" y="4005262"/>
                <a:ext cx="156432" cy="50006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15416"/>
                    </a:moveTo>
                    <a:cubicBezTo>
                      <a:pt x="16954" y="15452"/>
                      <a:pt x="16923" y="15487"/>
                      <a:pt x="16883" y="15523"/>
                    </a:cubicBezTo>
                    <a:cubicBezTo>
                      <a:pt x="16677" y="15701"/>
                      <a:pt x="16414" y="15870"/>
                      <a:pt x="16066" y="16020"/>
                    </a:cubicBezTo>
                    <a:cubicBezTo>
                      <a:pt x="16057" y="16024"/>
                      <a:pt x="16044" y="16027"/>
                      <a:pt x="16038" y="16031"/>
                    </a:cubicBezTo>
                    <a:cubicBezTo>
                      <a:pt x="15662" y="16192"/>
                      <a:pt x="15214" y="16334"/>
                      <a:pt x="14705" y="16454"/>
                    </a:cubicBezTo>
                    <a:cubicBezTo>
                      <a:pt x="14697" y="16457"/>
                      <a:pt x="14692" y="16458"/>
                      <a:pt x="14686" y="16459"/>
                    </a:cubicBezTo>
                    <a:cubicBezTo>
                      <a:pt x="14163" y="16582"/>
                      <a:pt x="13584" y="16681"/>
                      <a:pt x="12960" y="16749"/>
                    </a:cubicBezTo>
                    <a:cubicBezTo>
                      <a:pt x="12279" y="16826"/>
                      <a:pt x="11560" y="16875"/>
                      <a:pt x="10800" y="16875"/>
                    </a:cubicBezTo>
                    <a:cubicBezTo>
                      <a:pt x="10037" y="16875"/>
                      <a:pt x="9318" y="16826"/>
                      <a:pt x="8640" y="16749"/>
                    </a:cubicBezTo>
                    <a:cubicBezTo>
                      <a:pt x="8016" y="16681"/>
                      <a:pt x="7435" y="16582"/>
                      <a:pt x="6914" y="16459"/>
                    </a:cubicBezTo>
                    <a:cubicBezTo>
                      <a:pt x="6908" y="16458"/>
                      <a:pt x="6901" y="16457"/>
                      <a:pt x="6893" y="16454"/>
                    </a:cubicBezTo>
                    <a:cubicBezTo>
                      <a:pt x="6385" y="16334"/>
                      <a:pt x="5937" y="16192"/>
                      <a:pt x="5562" y="16031"/>
                    </a:cubicBezTo>
                    <a:cubicBezTo>
                      <a:pt x="5553" y="16027"/>
                      <a:pt x="5541" y="16024"/>
                      <a:pt x="5531" y="16020"/>
                    </a:cubicBezTo>
                    <a:cubicBezTo>
                      <a:pt x="5184" y="15870"/>
                      <a:pt x="4921" y="15701"/>
                      <a:pt x="4715" y="15523"/>
                    </a:cubicBezTo>
                    <a:cubicBezTo>
                      <a:pt x="4676" y="15487"/>
                      <a:pt x="4644" y="15452"/>
                      <a:pt x="4612" y="15416"/>
                    </a:cubicBezTo>
                    <a:cubicBezTo>
                      <a:pt x="4437" y="15236"/>
                      <a:pt x="4320" y="15047"/>
                      <a:pt x="4320" y="14850"/>
                    </a:cubicBezTo>
                    <a:cubicBezTo>
                      <a:pt x="4320" y="14650"/>
                      <a:pt x="4437" y="14462"/>
                      <a:pt x="4612" y="14281"/>
                    </a:cubicBezTo>
                    <a:cubicBezTo>
                      <a:pt x="4644" y="14246"/>
                      <a:pt x="4676" y="14210"/>
                      <a:pt x="4715" y="14176"/>
                    </a:cubicBezTo>
                    <a:cubicBezTo>
                      <a:pt x="4921" y="13998"/>
                      <a:pt x="5184" y="13829"/>
                      <a:pt x="5531" y="13677"/>
                    </a:cubicBezTo>
                    <a:cubicBezTo>
                      <a:pt x="5541" y="13674"/>
                      <a:pt x="5553" y="13671"/>
                      <a:pt x="5562" y="13667"/>
                    </a:cubicBezTo>
                    <a:cubicBezTo>
                      <a:pt x="5937" y="13507"/>
                      <a:pt x="6385" y="13364"/>
                      <a:pt x="6893" y="13244"/>
                    </a:cubicBezTo>
                    <a:cubicBezTo>
                      <a:pt x="6901" y="13242"/>
                      <a:pt x="6908" y="13240"/>
                      <a:pt x="6914" y="13238"/>
                    </a:cubicBezTo>
                    <a:cubicBezTo>
                      <a:pt x="7435" y="13117"/>
                      <a:pt x="8016" y="13018"/>
                      <a:pt x="8640" y="12948"/>
                    </a:cubicBezTo>
                    <a:cubicBezTo>
                      <a:pt x="9318" y="12873"/>
                      <a:pt x="10037" y="12825"/>
                      <a:pt x="10800" y="12825"/>
                    </a:cubicBezTo>
                    <a:cubicBezTo>
                      <a:pt x="11560" y="12825"/>
                      <a:pt x="12279" y="12873"/>
                      <a:pt x="12960" y="12948"/>
                    </a:cubicBezTo>
                    <a:cubicBezTo>
                      <a:pt x="13584" y="13018"/>
                      <a:pt x="14163" y="13117"/>
                      <a:pt x="14686" y="13238"/>
                    </a:cubicBezTo>
                    <a:cubicBezTo>
                      <a:pt x="14692" y="13240"/>
                      <a:pt x="14697" y="13242"/>
                      <a:pt x="14705" y="13244"/>
                    </a:cubicBezTo>
                    <a:cubicBezTo>
                      <a:pt x="15214" y="13364"/>
                      <a:pt x="15662" y="13507"/>
                      <a:pt x="16038" y="13667"/>
                    </a:cubicBezTo>
                    <a:cubicBezTo>
                      <a:pt x="16044" y="13671"/>
                      <a:pt x="16057" y="13674"/>
                      <a:pt x="16066" y="13677"/>
                    </a:cubicBezTo>
                    <a:cubicBezTo>
                      <a:pt x="16414" y="13829"/>
                      <a:pt x="16677" y="13998"/>
                      <a:pt x="16883" y="14176"/>
                    </a:cubicBezTo>
                    <a:cubicBezTo>
                      <a:pt x="16923" y="14210"/>
                      <a:pt x="16954" y="14246"/>
                      <a:pt x="16988" y="14281"/>
                    </a:cubicBezTo>
                    <a:cubicBezTo>
                      <a:pt x="17161" y="14462"/>
                      <a:pt x="17280" y="14650"/>
                      <a:pt x="17280" y="14850"/>
                    </a:cubicBezTo>
                    <a:cubicBezTo>
                      <a:pt x="17280" y="15047"/>
                      <a:pt x="17161" y="15236"/>
                      <a:pt x="16988" y="154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8156"/>
                    </a:lnTo>
                    <a:cubicBezTo>
                      <a:pt x="9338" y="18201"/>
                      <a:pt x="10059" y="18225"/>
                      <a:pt x="10800" y="18225"/>
                    </a:cubicBezTo>
                    <a:cubicBezTo>
                      <a:pt x="11541" y="18225"/>
                      <a:pt x="12262" y="18201"/>
                      <a:pt x="12960" y="18156"/>
                    </a:cubicBezTo>
                    <a:cubicBezTo>
                      <a:pt x="12960" y="181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11542"/>
                    </a:lnTo>
                    <a:cubicBezTo>
                      <a:pt x="12262" y="11498"/>
                      <a:pt x="11541" y="11475"/>
                      <a:pt x="10800" y="11475"/>
                    </a:cubicBezTo>
                    <a:cubicBezTo>
                      <a:pt x="10059" y="11475"/>
                      <a:pt x="9338" y="11498"/>
                      <a:pt x="8640" y="11542"/>
                    </a:cubicBezTo>
                    <a:cubicBezTo>
                      <a:pt x="8640" y="11542"/>
                      <a:pt x="8640" y="2025"/>
                      <a:pt x="8640" y="2025"/>
                    </a:cubicBezTo>
                    <a:close/>
                    <a:moveTo>
                      <a:pt x="17280" y="121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12164"/>
                    </a:lnTo>
                    <a:cubicBezTo>
                      <a:pt x="1710" y="12781"/>
                      <a:pt x="0" y="13749"/>
                      <a:pt x="0" y="14850"/>
                    </a:cubicBezTo>
                    <a:cubicBezTo>
                      <a:pt x="0" y="15950"/>
                      <a:pt x="1710" y="16918"/>
                      <a:pt x="4320" y="175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17534"/>
                    </a:lnTo>
                    <a:cubicBezTo>
                      <a:pt x="19889" y="16918"/>
                      <a:pt x="21600" y="15950"/>
                      <a:pt x="21600" y="14850"/>
                    </a:cubicBezTo>
                    <a:cubicBezTo>
                      <a:pt x="21600" y="13749"/>
                      <a:pt x="19889" y="12781"/>
                      <a:pt x="17280" y="121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6565" fontAlgn="base"/>
                <a:endParaRPr lang="en-US" sz="3000" strike="noStrike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gency FB" pitchFamily="34" charset="0"/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 rot="-5400000">
            <a:off x="7008813" y="1903413"/>
            <a:ext cx="1644650" cy="1689100"/>
            <a:chOff x="7010400" y="1276350"/>
            <a:chExt cx="1643740" cy="1688671"/>
          </a:xfrm>
        </p:grpSpPr>
        <p:grpSp>
          <p:nvGrpSpPr>
            <p:cNvPr id="30731" name="Group 33"/>
            <p:cNvGrpSpPr/>
            <p:nvPr/>
          </p:nvGrpSpPr>
          <p:grpSpPr>
            <a:xfrm>
              <a:off x="7010400" y="1276350"/>
              <a:ext cx="1643740" cy="1688671"/>
              <a:chOff x="7010400" y="1276350"/>
              <a:chExt cx="1643740" cy="168867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7010400" y="1393799"/>
                <a:ext cx="1643740" cy="157122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en-US" sz="1800" strike="noStrike" noProof="1">
                  <a:latin typeface="Agency FB" pitchFamily="34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620000" y="1276350"/>
                <a:ext cx="440868" cy="440868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en-US" sz="1800" strike="noStrike" noProof="1">
                  <a:latin typeface="Agency FB" pitchFamily="34" charset="0"/>
                </a:endParaRPr>
              </a:p>
            </p:txBody>
          </p:sp>
        </p:grpSp>
        <p:sp>
          <p:nvSpPr>
            <p:cNvPr id="30734" name="Freeform 19"/>
            <p:cNvSpPr>
              <a:spLocks noEditPoints="1"/>
            </p:cNvSpPr>
            <p:nvPr/>
          </p:nvSpPr>
          <p:spPr>
            <a:xfrm>
              <a:off x="7485172" y="1885950"/>
              <a:ext cx="702334" cy="564984"/>
            </a:xfrm>
            <a:custGeom>
              <a:avLst/>
              <a:gdLst/>
              <a:ahLst/>
              <a:cxnLst>
                <a:cxn ang="0">
                  <a:pos x="690043" y="107031"/>
                </a:cxn>
                <a:cxn ang="0">
                  <a:pos x="526750" y="5263"/>
                </a:cxn>
                <a:cxn ang="0">
                  <a:pos x="502168" y="5263"/>
                </a:cxn>
                <a:cxn ang="0">
                  <a:pos x="351167" y="100012"/>
                </a:cxn>
                <a:cxn ang="0">
                  <a:pos x="198409" y="5263"/>
                </a:cxn>
                <a:cxn ang="0">
                  <a:pos x="175583" y="5263"/>
                </a:cxn>
                <a:cxn ang="0">
                  <a:pos x="10535" y="107031"/>
                </a:cxn>
                <a:cxn ang="0">
                  <a:pos x="0" y="128086"/>
                </a:cxn>
                <a:cxn ang="0">
                  <a:pos x="0" y="538664"/>
                </a:cxn>
                <a:cxn ang="0">
                  <a:pos x="10535" y="559720"/>
                </a:cxn>
                <a:cxn ang="0">
                  <a:pos x="35116" y="559720"/>
                </a:cxn>
                <a:cxn ang="0">
                  <a:pos x="186118" y="464971"/>
                </a:cxn>
                <a:cxn ang="0">
                  <a:pos x="338876" y="559720"/>
                </a:cxn>
                <a:cxn ang="0">
                  <a:pos x="363457" y="559720"/>
                </a:cxn>
                <a:cxn ang="0">
                  <a:pos x="514459" y="464971"/>
                </a:cxn>
                <a:cxn ang="0">
                  <a:pos x="667217" y="559720"/>
                </a:cxn>
                <a:cxn ang="0">
                  <a:pos x="679508" y="563229"/>
                </a:cxn>
                <a:cxn ang="0">
                  <a:pos x="690043" y="559720"/>
                </a:cxn>
                <a:cxn ang="0">
                  <a:pos x="702334" y="538664"/>
                </a:cxn>
                <a:cxn ang="0">
                  <a:pos x="702334" y="128086"/>
                </a:cxn>
                <a:cxn ang="0">
                  <a:pos x="690043" y="107031"/>
                </a:cxn>
                <a:cxn ang="0">
                  <a:pos x="163292" y="422860"/>
                </a:cxn>
                <a:cxn ang="0">
                  <a:pos x="45651" y="496554"/>
                </a:cxn>
                <a:cxn ang="0">
                  <a:pos x="45651" y="142123"/>
                </a:cxn>
                <a:cxn ang="0">
                  <a:pos x="163292" y="68429"/>
                </a:cxn>
                <a:cxn ang="0">
                  <a:pos x="163292" y="422860"/>
                </a:cxn>
                <a:cxn ang="0">
                  <a:pos x="328341" y="496554"/>
                </a:cxn>
                <a:cxn ang="0">
                  <a:pos x="208944" y="422860"/>
                </a:cxn>
                <a:cxn ang="0">
                  <a:pos x="208944" y="68429"/>
                </a:cxn>
                <a:cxn ang="0">
                  <a:pos x="328341" y="142123"/>
                </a:cxn>
                <a:cxn ang="0">
                  <a:pos x="328341" y="496554"/>
                </a:cxn>
                <a:cxn ang="0">
                  <a:pos x="491633" y="422860"/>
                </a:cxn>
                <a:cxn ang="0">
                  <a:pos x="373992" y="496554"/>
                </a:cxn>
                <a:cxn ang="0">
                  <a:pos x="373992" y="142123"/>
                </a:cxn>
                <a:cxn ang="0">
                  <a:pos x="491633" y="68429"/>
                </a:cxn>
                <a:cxn ang="0">
                  <a:pos x="491633" y="422860"/>
                </a:cxn>
                <a:cxn ang="0">
                  <a:pos x="656682" y="496554"/>
                </a:cxn>
                <a:cxn ang="0">
                  <a:pos x="537285" y="422860"/>
                </a:cxn>
                <a:cxn ang="0">
                  <a:pos x="537285" y="68429"/>
                </a:cxn>
                <a:cxn ang="0">
                  <a:pos x="656682" y="142123"/>
                </a:cxn>
                <a:cxn ang="0">
                  <a:pos x="656682" y="496554"/>
                </a:cxn>
              </a:cxnLst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51" name="Group 50"/>
          <p:cNvGrpSpPr/>
          <p:nvPr/>
        </p:nvGrpSpPr>
        <p:grpSpPr>
          <a:xfrm rot="-5640000">
            <a:off x="457200" y="4310063"/>
            <a:ext cx="1647825" cy="1736725"/>
            <a:chOff x="457200" y="2876550"/>
            <a:chExt cx="1647664" cy="1736268"/>
          </a:xfrm>
        </p:grpSpPr>
        <p:grpSp>
          <p:nvGrpSpPr>
            <p:cNvPr id="30736" name="Group 46"/>
            <p:cNvGrpSpPr/>
            <p:nvPr/>
          </p:nvGrpSpPr>
          <p:grpSpPr>
            <a:xfrm>
              <a:off x="457200" y="2876550"/>
              <a:ext cx="1647664" cy="1736268"/>
              <a:chOff x="457200" y="2876550"/>
              <a:chExt cx="1647664" cy="1736268"/>
            </a:xfrm>
          </p:grpSpPr>
          <p:sp>
            <p:nvSpPr>
              <p:cNvPr id="16" name="Oval 15"/>
              <p:cNvSpPr/>
              <p:nvPr/>
            </p:nvSpPr>
            <p:spPr>
              <a:xfrm rot="360000">
                <a:off x="457200" y="2876550"/>
                <a:ext cx="1647664" cy="157122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en-US" sz="1800" strike="noStrike" noProof="1">
                  <a:latin typeface="Agency FB" pitchFamily="34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990600" y="4171950"/>
                <a:ext cx="440868" cy="440868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en-US" sz="1800" strike="noStrike" noProof="1">
                  <a:latin typeface="Agency FB" pitchFamily="34" charset="0"/>
                </a:endParaRPr>
              </a:p>
            </p:txBody>
          </p:sp>
        </p:grpSp>
        <p:sp>
          <p:nvSpPr>
            <p:cNvPr id="36" name="AutoShape 139"/>
            <p:cNvSpPr/>
            <p:nvPr/>
          </p:nvSpPr>
          <p:spPr bwMode="auto">
            <a:xfrm>
              <a:off x="942993" y="3366152"/>
              <a:ext cx="613664" cy="594784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6565" fontAlgn="base"/>
              <a:endParaRPr lang="en-US" sz="3000" strike="noStrike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gency FB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876800" y="4232275"/>
            <a:ext cx="1812925" cy="1571625"/>
            <a:chOff x="4876800" y="2876550"/>
            <a:chExt cx="1812468" cy="1571222"/>
          </a:xfrm>
        </p:grpSpPr>
        <p:grpSp>
          <p:nvGrpSpPr>
            <p:cNvPr id="30741" name="Group 34"/>
            <p:cNvGrpSpPr/>
            <p:nvPr/>
          </p:nvGrpSpPr>
          <p:grpSpPr>
            <a:xfrm>
              <a:off x="4876800" y="2876550"/>
              <a:ext cx="1812468" cy="1571222"/>
              <a:chOff x="4876800" y="2876550"/>
              <a:chExt cx="1812468" cy="1571222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876800" y="2876550"/>
                <a:ext cx="1643740" cy="157122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en-US" sz="1800" strike="noStrike" noProof="1">
                  <a:latin typeface="Agency FB" pitchFamily="34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6248400" y="3425851"/>
                <a:ext cx="440868" cy="44086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en-US" sz="1800" strike="noStrike" noProof="1">
                  <a:latin typeface="Agency FB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328936" y="3328686"/>
              <a:ext cx="680978" cy="680978"/>
              <a:chOff x="6265334" y="2031421"/>
              <a:chExt cx="366050" cy="366050"/>
            </a:xfrm>
            <a:solidFill>
              <a:schemeClr val="bg1"/>
            </a:solidFill>
          </p:grpSpPr>
          <p:sp>
            <p:nvSpPr>
              <p:cNvPr id="37" name="AutoShape 52"/>
              <p:cNvSpPr/>
              <p:nvPr/>
            </p:nvSpPr>
            <p:spPr bwMode="auto">
              <a:xfrm>
                <a:off x="6265334" y="2031421"/>
                <a:ext cx="366050" cy="366050"/>
              </a:xfrm>
              <a:custGeom>
                <a:avLst/>
                <a:gdLst>
                  <a:gd name="T0" fmla="+- 0 10800 87"/>
                  <a:gd name="T1" fmla="*/ T0 w 21426"/>
                  <a:gd name="T2" fmla="+- 0 10799 73"/>
                  <a:gd name="T3" fmla="*/ 10799 h 21453"/>
                  <a:gd name="T4" fmla="+- 0 10800 87"/>
                  <a:gd name="T5" fmla="*/ T4 w 21426"/>
                  <a:gd name="T6" fmla="+- 0 10799 73"/>
                  <a:gd name="T7" fmla="*/ 10799 h 21453"/>
                  <a:gd name="T8" fmla="+- 0 10800 87"/>
                  <a:gd name="T9" fmla="*/ T8 w 21426"/>
                  <a:gd name="T10" fmla="+- 0 10799 73"/>
                  <a:gd name="T11" fmla="*/ 10799 h 21453"/>
                  <a:gd name="T12" fmla="+- 0 10800 87"/>
                  <a:gd name="T13" fmla="*/ T12 w 21426"/>
                  <a:gd name="T14" fmla="+- 0 10799 73"/>
                  <a:gd name="T15" fmla="*/ 10799 h 2145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426" h="21453">
                    <a:moveTo>
                      <a:pt x="8034" y="20112"/>
                    </a:moveTo>
                    <a:cubicBezTo>
                      <a:pt x="5816" y="17892"/>
                      <a:pt x="3556" y="15628"/>
                      <a:pt x="1338" y="13408"/>
                    </a:cubicBezTo>
                    <a:cubicBezTo>
                      <a:pt x="3241" y="7240"/>
                      <a:pt x="11488" y="7509"/>
                      <a:pt x="13391" y="1341"/>
                    </a:cubicBezTo>
                    <a:cubicBezTo>
                      <a:pt x="15609" y="3560"/>
                      <a:pt x="17869" y="5825"/>
                      <a:pt x="20087" y="8045"/>
                    </a:cubicBezTo>
                    <a:cubicBezTo>
                      <a:pt x="18184" y="14212"/>
                      <a:pt x="9937" y="13944"/>
                      <a:pt x="8034" y="20112"/>
                    </a:cubicBezTo>
                    <a:moveTo>
                      <a:pt x="21034" y="7097"/>
                    </a:moveTo>
                    <a:lnTo>
                      <a:pt x="14338" y="393"/>
                    </a:lnTo>
                    <a:cubicBezTo>
                      <a:pt x="14006" y="60"/>
                      <a:pt x="13525" y="-73"/>
                      <a:pt x="13069" y="39"/>
                    </a:cubicBezTo>
                    <a:cubicBezTo>
                      <a:pt x="12828" y="98"/>
                      <a:pt x="12614" y="222"/>
                      <a:pt x="12444" y="393"/>
                    </a:cubicBezTo>
                    <a:cubicBezTo>
                      <a:pt x="12292" y="545"/>
                      <a:pt x="12177" y="733"/>
                      <a:pt x="12112" y="944"/>
                    </a:cubicBezTo>
                    <a:cubicBezTo>
                      <a:pt x="11808" y="1929"/>
                      <a:pt x="11283" y="2785"/>
                      <a:pt x="10507" y="3562"/>
                    </a:cubicBezTo>
                    <a:cubicBezTo>
                      <a:pt x="9471" y="4598"/>
                      <a:pt x="8121" y="5384"/>
                      <a:pt x="6693" y="6214"/>
                    </a:cubicBezTo>
                    <a:cubicBezTo>
                      <a:pt x="5177" y="7094"/>
                      <a:pt x="3611" y="8006"/>
                      <a:pt x="2328" y="9290"/>
                    </a:cubicBezTo>
                    <a:cubicBezTo>
                      <a:pt x="1237" y="10383"/>
                      <a:pt x="493" y="11600"/>
                      <a:pt x="59" y="13011"/>
                    </a:cubicBezTo>
                    <a:cubicBezTo>
                      <a:pt x="-87" y="13488"/>
                      <a:pt x="40" y="14004"/>
                      <a:pt x="391" y="14356"/>
                    </a:cubicBezTo>
                    <a:lnTo>
                      <a:pt x="7087" y="21060"/>
                    </a:lnTo>
                    <a:cubicBezTo>
                      <a:pt x="7419" y="21393"/>
                      <a:pt x="7900" y="21526"/>
                      <a:pt x="8356" y="21414"/>
                    </a:cubicBezTo>
                    <a:cubicBezTo>
                      <a:pt x="8597" y="21354"/>
                      <a:pt x="8811" y="21231"/>
                      <a:pt x="8981" y="21060"/>
                    </a:cubicBezTo>
                    <a:cubicBezTo>
                      <a:pt x="9133" y="20908"/>
                      <a:pt x="9248" y="20720"/>
                      <a:pt x="9314" y="20508"/>
                    </a:cubicBezTo>
                    <a:cubicBezTo>
                      <a:pt x="9617" y="19523"/>
                      <a:pt x="10142" y="18667"/>
                      <a:pt x="10918" y="17890"/>
                    </a:cubicBezTo>
                    <a:cubicBezTo>
                      <a:pt x="11954" y="16853"/>
                      <a:pt x="13304" y="16069"/>
                      <a:pt x="14733" y="15239"/>
                    </a:cubicBezTo>
                    <a:cubicBezTo>
                      <a:pt x="16248" y="14357"/>
                      <a:pt x="17814" y="13446"/>
                      <a:pt x="19097" y="12162"/>
                    </a:cubicBezTo>
                    <a:cubicBezTo>
                      <a:pt x="20188" y="11070"/>
                      <a:pt x="20932" y="9852"/>
                      <a:pt x="21366" y="8440"/>
                    </a:cubicBezTo>
                    <a:cubicBezTo>
                      <a:pt x="21512" y="7965"/>
                      <a:pt x="21385" y="7448"/>
                      <a:pt x="21034" y="709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6565" fontAlgn="base"/>
                <a:endParaRPr lang="en-US" sz="3000" strike="noStrike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gency FB" pitchFamily="34" charset="0"/>
                </a:endParaRPr>
              </a:p>
            </p:txBody>
          </p:sp>
          <p:sp>
            <p:nvSpPr>
              <p:cNvPr id="38" name="AutoShape 53"/>
              <p:cNvSpPr/>
              <p:nvPr/>
            </p:nvSpPr>
            <p:spPr bwMode="auto">
              <a:xfrm>
                <a:off x="6402994" y="2157192"/>
                <a:ext cx="98865" cy="102619"/>
              </a:xfrm>
              <a:custGeom>
                <a:avLst/>
                <a:gdLst>
                  <a:gd name="T0" fmla="+- 0 10801 59"/>
                  <a:gd name="T1" fmla="*/ T0 w 21484"/>
                  <a:gd name="T2" fmla="+- 0 10799 41"/>
                  <a:gd name="T3" fmla="*/ 10799 h 21516"/>
                  <a:gd name="T4" fmla="+- 0 10801 59"/>
                  <a:gd name="T5" fmla="*/ T4 w 21484"/>
                  <a:gd name="T6" fmla="+- 0 10799 41"/>
                  <a:gd name="T7" fmla="*/ 10799 h 21516"/>
                  <a:gd name="T8" fmla="+- 0 10801 59"/>
                  <a:gd name="T9" fmla="*/ T8 w 21484"/>
                  <a:gd name="T10" fmla="+- 0 10799 41"/>
                  <a:gd name="T11" fmla="*/ 10799 h 21516"/>
                  <a:gd name="T12" fmla="+- 0 10801 59"/>
                  <a:gd name="T13" fmla="*/ T12 w 21484"/>
                  <a:gd name="T14" fmla="+- 0 10799 41"/>
                  <a:gd name="T15" fmla="*/ 10799 h 2151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484" h="21516">
                    <a:moveTo>
                      <a:pt x="17511" y="14987"/>
                    </a:moveTo>
                    <a:cubicBezTo>
                      <a:pt x="17287" y="15384"/>
                      <a:pt x="17032" y="15740"/>
                      <a:pt x="16731" y="16049"/>
                    </a:cubicBezTo>
                    <a:cubicBezTo>
                      <a:pt x="15340" y="14692"/>
                      <a:pt x="13947" y="13205"/>
                      <a:pt x="12559" y="11675"/>
                    </a:cubicBezTo>
                    <a:cubicBezTo>
                      <a:pt x="12912" y="11521"/>
                      <a:pt x="13287" y="11362"/>
                      <a:pt x="13689" y="11198"/>
                    </a:cubicBezTo>
                    <a:cubicBezTo>
                      <a:pt x="14092" y="11034"/>
                      <a:pt x="14494" y="10927"/>
                      <a:pt x="14895" y="10861"/>
                    </a:cubicBezTo>
                    <a:cubicBezTo>
                      <a:pt x="15308" y="10801"/>
                      <a:pt x="15715" y="10819"/>
                      <a:pt x="16122" y="10913"/>
                    </a:cubicBezTo>
                    <a:cubicBezTo>
                      <a:pt x="16527" y="11011"/>
                      <a:pt x="16909" y="11222"/>
                      <a:pt x="17262" y="11554"/>
                    </a:cubicBezTo>
                    <a:cubicBezTo>
                      <a:pt x="17612" y="11890"/>
                      <a:pt x="17835" y="12244"/>
                      <a:pt x="17923" y="12620"/>
                    </a:cubicBezTo>
                    <a:cubicBezTo>
                      <a:pt x="18020" y="13004"/>
                      <a:pt x="18025" y="13392"/>
                      <a:pt x="17958" y="13789"/>
                    </a:cubicBezTo>
                    <a:cubicBezTo>
                      <a:pt x="17883" y="14187"/>
                      <a:pt x="17738" y="14585"/>
                      <a:pt x="17511" y="14987"/>
                    </a:cubicBezTo>
                    <a:moveTo>
                      <a:pt x="5799" y="10193"/>
                    </a:moveTo>
                    <a:cubicBezTo>
                      <a:pt x="5096" y="10221"/>
                      <a:pt x="4482" y="9996"/>
                      <a:pt x="3946" y="9496"/>
                    </a:cubicBezTo>
                    <a:cubicBezTo>
                      <a:pt x="3717" y="9285"/>
                      <a:pt x="3558" y="9028"/>
                      <a:pt x="3461" y="8724"/>
                    </a:cubicBezTo>
                    <a:cubicBezTo>
                      <a:pt x="3359" y="8420"/>
                      <a:pt x="3326" y="8088"/>
                      <a:pt x="3366" y="7723"/>
                    </a:cubicBezTo>
                    <a:cubicBezTo>
                      <a:pt x="3397" y="7363"/>
                      <a:pt x="3509" y="6989"/>
                      <a:pt x="3703" y="6610"/>
                    </a:cubicBezTo>
                    <a:cubicBezTo>
                      <a:pt x="3889" y="6231"/>
                      <a:pt x="4160" y="5852"/>
                      <a:pt x="4510" y="5487"/>
                    </a:cubicBezTo>
                    <a:cubicBezTo>
                      <a:pt x="5768" y="6694"/>
                      <a:pt x="7022" y="8018"/>
                      <a:pt x="8282" y="9388"/>
                    </a:cubicBezTo>
                    <a:cubicBezTo>
                      <a:pt x="7330" y="9893"/>
                      <a:pt x="6501" y="10164"/>
                      <a:pt x="5799" y="10193"/>
                    </a:cubicBezTo>
                    <a:moveTo>
                      <a:pt x="19678" y="8570"/>
                    </a:moveTo>
                    <a:cubicBezTo>
                      <a:pt x="18868" y="7915"/>
                      <a:pt x="18055" y="7470"/>
                      <a:pt x="17235" y="7250"/>
                    </a:cubicBezTo>
                    <a:cubicBezTo>
                      <a:pt x="16421" y="7031"/>
                      <a:pt x="15603" y="6942"/>
                      <a:pt x="14779" y="6998"/>
                    </a:cubicBezTo>
                    <a:cubicBezTo>
                      <a:pt x="13964" y="7059"/>
                      <a:pt x="13130" y="7236"/>
                      <a:pt x="12296" y="7545"/>
                    </a:cubicBezTo>
                    <a:cubicBezTo>
                      <a:pt x="11462" y="7859"/>
                      <a:pt x="10625" y="8200"/>
                      <a:pt x="9782" y="8593"/>
                    </a:cubicBezTo>
                    <a:cubicBezTo>
                      <a:pt x="8448" y="7115"/>
                      <a:pt x="7114" y="5658"/>
                      <a:pt x="5778" y="4299"/>
                    </a:cubicBezTo>
                    <a:cubicBezTo>
                      <a:pt x="6382" y="3775"/>
                      <a:pt x="6963" y="3509"/>
                      <a:pt x="7526" y="3490"/>
                    </a:cubicBezTo>
                    <a:cubicBezTo>
                      <a:pt x="8088" y="3467"/>
                      <a:pt x="8631" y="3523"/>
                      <a:pt x="9145" y="3649"/>
                    </a:cubicBezTo>
                    <a:cubicBezTo>
                      <a:pt x="9669" y="3775"/>
                      <a:pt x="10149" y="3883"/>
                      <a:pt x="10590" y="3967"/>
                    </a:cubicBezTo>
                    <a:cubicBezTo>
                      <a:pt x="11038" y="4051"/>
                      <a:pt x="11424" y="3958"/>
                      <a:pt x="11765" y="3682"/>
                    </a:cubicBezTo>
                    <a:cubicBezTo>
                      <a:pt x="12123" y="3382"/>
                      <a:pt x="12321" y="2994"/>
                      <a:pt x="12351" y="2526"/>
                    </a:cubicBezTo>
                    <a:cubicBezTo>
                      <a:pt x="12376" y="2054"/>
                      <a:pt x="12189" y="1596"/>
                      <a:pt x="11782" y="1147"/>
                    </a:cubicBezTo>
                    <a:cubicBezTo>
                      <a:pt x="11258" y="569"/>
                      <a:pt x="10630" y="216"/>
                      <a:pt x="9872" y="85"/>
                    </a:cubicBezTo>
                    <a:cubicBezTo>
                      <a:pt x="9126" y="-41"/>
                      <a:pt x="8358" y="-30"/>
                      <a:pt x="7564" y="136"/>
                    </a:cubicBezTo>
                    <a:cubicBezTo>
                      <a:pt x="6780" y="309"/>
                      <a:pt x="6032" y="595"/>
                      <a:pt x="5324" y="997"/>
                    </a:cubicBezTo>
                    <a:cubicBezTo>
                      <a:pt x="4617" y="1399"/>
                      <a:pt x="4048" y="1811"/>
                      <a:pt x="3626" y="2213"/>
                    </a:cubicBezTo>
                    <a:cubicBezTo>
                      <a:pt x="3464" y="2066"/>
                      <a:pt x="3302" y="1918"/>
                      <a:pt x="3141" y="1773"/>
                    </a:cubicBezTo>
                    <a:cubicBezTo>
                      <a:pt x="2963" y="1614"/>
                      <a:pt x="2739" y="1530"/>
                      <a:pt x="2471" y="1535"/>
                    </a:cubicBezTo>
                    <a:cubicBezTo>
                      <a:pt x="2200" y="1535"/>
                      <a:pt x="1977" y="1647"/>
                      <a:pt x="1793" y="1853"/>
                    </a:cubicBezTo>
                    <a:cubicBezTo>
                      <a:pt x="1615" y="2054"/>
                      <a:pt x="1530" y="2288"/>
                      <a:pt x="1565" y="2536"/>
                    </a:cubicBezTo>
                    <a:cubicBezTo>
                      <a:pt x="1589" y="2793"/>
                      <a:pt x="1696" y="2989"/>
                      <a:pt x="1880" y="3139"/>
                    </a:cubicBezTo>
                    <a:cubicBezTo>
                      <a:pt x="2044" y="3270"/>
                      <a:pt x="2203" y="3401"/>
                      <a:pt x="2364" y="3537"/>
                    </a:cubicBezTo>
                    <a:cubicBezTo>
                      <a:pt x="1731" y="4276"/>
                      <a:pt x="1207" y="5094"/>
                      <a:pt x="795" y="5957"/>
                    </a:cubicBezTo>
                    <a:cubicBezTo>
                      <a:pt x="378" y="6820"/>
                      <a:pt x="130" y="7676"/>
                      <a:pt x="37" y="8509"/>
                    </a:cubicBezTo>
                    <a:cubicBezTo>
                      <a:pt x="-59" y="9346"/>
                      <a:pt x="33" y="10113"/>
                      <a:pt x="298" y="10824"/>
                    </a:cubicBezTo>
                    <a:cubicBezTo>
                      <a:pt x="566" y="11540"/>
                      <a:pt x="1056" y="12148"/>
                      <a:pt x="1774" y="12723"/>
                    </a:cubicBezTo>
                    <a:cubicBezTo>
                      <a:pt x="2942" y="13658"/>
                      <a:pt x="4321" y="14056"/>
                      <a:pt x="5915" y="13967"/>
                    </a:cubicBezTo>
                    <a:cubicBezTo>
                      <a:pt x="7507" y="13874"/>
                      <a:pt x="9223" y="13415"/>
                      <a:pt x="11064" y="12461"/>
                    </a:cubicBezTo>
                    <a:cubicBezTo>
                      <a:pt x="12532" y="14093"/>
                      <a:pt x="14002" y="15716"/>
                      <a:pt x="15470" y="17223"/>
                    </a:cubicBezTo>
                    <a:cubicBezTo>
                      <a:pt x="14849" y="17728"/>
                      <a:pt x="14305" y="18018"/>
                      <a:pt x="13826" y="18111"/>
                    </a:cubicBezTo>
                    <a:cubicBezTo>
                      <a:pt x="13344" y="18210"/>
                      <a:pt x="12917" y="18200"/>
                      <a:pt x="12530" y="18088"/>
                    </a:cubicBezTo>
                    <a:cubicBezTo>
                      <a:pt x="12142" y="17971"/>
                      <a:pt x="11782" y="17803"/>
                      <a:pt x="11455" y="17587"/>
                    </a:cubicBezTo>
                    <a:cubicBezTo>
                      <a:pt x="11125" y="17368"/>
                      <a:pt x="10799" y="17181"/>
                      <a:pt x="10474" y="17026"/>
                    </a:cubicBezTo>
                    <a:cubicBezTo>
                      <a:pt x="10154" y="16872"/>
                      <a:pt x="9823" y="16788"/>
                      <a:pt x="9486" y="16783"/>
                    </a:cubicBezTo>
                    <a:cubicBezTo>
                      <a:pt x="9145" y="16778"/>
                      <a:pt x="8785" y="16937"/>
                      <a:pt x="8388" y="17265"/>
                    </a:cubicBezTo>
                    <a:cubicBezTo>
                      <a:pt x="7981" y="17606"/>
                      <a:pt x="7777" y="18004"/>
                      <a:pt x="7777" y="18453"/>
                    </a:cubicBezTo>
                    <a:cubicBezTo>
                      <a:pt x="7777" y="18897"/>
                      <a:pt x="7991" y="19351"/>
                      <a:pt x="8408" y="19809"/>
                    </a:cubicBezTo>
                    <a:cubicBezTo>
                      <a:pt x="8830" y="20268"/>
                      <a:pt x="9379" y="20651"/>
                      <a:pt x="10042" y="20955"/>
                    </a:cubicBezTo>
                    <a:cubicBezTo>
                      <a:pt x="10708" y="21259"/>
                      <a:pt x="11455" y="21451"/>
                      <a:pt x="12279" y="21502"/>
                    </a:cubicBezTo>
                    <a:cubicBezTo>
                      <a:pt x="13103" y="21559"/>
                      <a:pt x="13970" y="21437"/>
                      <a:pt x="14886" y="21109"/>
                    </a:cubicBezTo>
                    <a:cubicBezTo>
                      <a:pt x="15807" y="20787"/>
                      <a:pt x="16721" y="20202"/>
                      <a:pt x="17617" y="19332"/>
                    </a:cubicBezTo>
                    <a:cubicBezTo>
                      <a:pt x="18051" y="19739"/>
                      <a:pt x="18489" y="20127"/>
                      <a:pt x="18921" y="20501"/>
                    </a:cubicBezTo>
                    <a:cubicBezTo>
                      <a:pt x="19107" y="20656"/>
                      <a:pt x="19328" y="20731"/>
                      <a:pt x="19601" y="20712"/>
                    </a:cubicBezTo>
                    <a:cubicBezTo>
                      <a:pt x="19861" y="20703"/>
                      <a:pt x="20090" y="20586"/>
                      <a:pt x="20269" y="20375"/>
                    </a:cubicBezTo>
                    <a:cubicBezTo>
                      <a:pt x="20455" y="20160"/>
                      <a:pt x="20532" y="19921"/>
                      <a:pt x="20503" y="19674"/>
                    </a:cubicBezTo>
                    <a:cubicBezTo>
                      <a:pt x="20477" y="19421"/>
                      <a:pt x="20371" y="19229"/>
                      <a:pt x="20192" y="19089"/>
                    </a:cubicBezTo>
                    <a:cubicBezTo>
                      <a:pt x="19755" y="18752"/>
                      <a:pt x="19321" y="18397"/>
                      <a:pt x="18884" y="18022"/>
                    </a:cubicBezTo>
                    <a:cubicBezTo>
                      <a:pt x="19626" y="17143"/>
                      <a:pt x="20221" y="16217"/>
                      <a:pt x="20664" y="15300"/>
                    </a:cubicBezTo>
                    <a:cubicBezTo>
                      <a:pt x="21103" y="14379"/>
                      <a:pt x="21367" y="13490"/>
                      <a:pt x="21453" y="12667"/>
                    </a:cubicBezTo>
                    <a:cubicBezTo>
                      <a:pt x="21540" y="11839"/>
                      <a:pt x="21439" y="11091"/>
                      <a:pt x="21159" y="10412"/>
                    </a:cubicBezTo>
                    <a:cubicBezTo>
                      <a:pt x="20880" y="9725"/>
                      <a:pt x="20386" y="9135"/>
                      <a:pt x="19678" y="857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6565" fontAlgn="base"/>
                <a:endParaRPr lang="en-US" sz="3000" strike="noStrike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gency FB" pitchFamily="34" charset="0"/>
                </a:endParaRPr>
              </a:p>
            </p:txBody>
          </p:sp>
          <p:sp>
            <p:nvSpPr>
              <p:cNvPr id="39" name="AutoShape 54"/>
              <p:cNvSpPr/>
              <p:nvPr/>
            </p:nvSpPr>
            <p:spPr bwMode="auto">
              <a:xfrm>
                <a:off x="6391105" y="2282964"/>
                <a:ext cx="55690" cy="58192"/>
              </a:xfrm>
              <a:custGeom>
                <a:avLst/>
                <a:gdLst>
                  <a:gd name="T0" fmla="+- 0 10791 197"/>
                  <a:gd name="T1" fmla="*/ T0 w 21188"/>
                  <a:gd name="T2" fmla="+- 0 10794 193"/>
                  <a:gd name="T3" fmla="*/ 10794 h 21203"/>
                  <a:gd name="T4" fmla="+- 0 10791 197"/>
                  <a:gd name="T5" fmla="*/ T4 w 21188"/>
                  <a:gd name="T6" fmla="+- 0 10794 193"/>
                  <a:gd name="T7" fmla="*/ 10794 h 21203"/>
                  <a:gd name="T8" fmla="+- 0 10791 197"/>
                  <a:gd name="T9" fmla="*/ T8 w 21188"/>
                  <a:gd name="T10" fmla="+- 0 10794 193"/>
                  <a:gd name="T11" fmla="*/ 10794 h 21203"/>
                  <a:gd name="T12" fmla="+- 0 10791 197"/>
                  <a:gd name="T13" fmla="*/ T12 w 21188"/>
                  <a:gd name="T14" fmla="+- 0 10794 193"/>
                  <a:gd name="T15" fmla="*/ 10794 h 21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88" h="21203">
                    <a:moveTo>
                      <a:pt x="17615" y="468"/>
                    </a:moveTo>
                    <a:lnTo>
                      <a:pt x="17606" y="468"/>
                    </a:lnTo>
                    <a:cubicBezTo>
                      <a:pt x="14870" y="2476"/>
                      <a:pt x="12200" y="4590"/>
                      <a:pt x="9727" y="6958"/>
                    </a:cubicBezTo>
                    <a:cubicBezTo>
                      <a:pt x="7348" y="9227"/>
                      <a:pt x="5200" y="11619"/>
                      <a:pt x="3329" y="14060"/>
                    </a:cubicBezTo>
                    <a:lnTo>
                      <a:pt x="341" y="17962"/>
                    </a:lnTo>
                    <a:lnTo>
                      <a:pt x="350" y="17970"/>
                    </a:lnTo>
                    <a:cubicBezTo>
                      <a:pt x="-197" y="18786"/>
                      <a:pt x="-106" y="19880"/>
                      <a:pt x="638" y="20590"/>
                    </a:cubicBezTo>
                    <a:cubicBezTo>
                      <a:pt x="1491" y="21407"/>
                      <a:pt x="2889" y="21407"/>
                      <a:pt x="3746" y="20590"/>
                    </a:cubicBezTo>
                    <a:cubicBezTo>
                      <a:pt x="3877" y="20460"/>
                      <a:pt x="3984" y="20321"/>
                      <a:pt x="4069" y="20174"/>
                    </a:cubicBezTo>
                    <a:lnTo>
                      <a:pt x="6867" y="16517"/>
                    </a:lnTo>
                    <a:cubicBezTo>
                      <a:pt x="8601" y="14255"/>
                      <a:pt x="10606" y="12027"/>
                      <a:pt x="12824" y="9913"/>
                    </a:cubicBezTo>
                    <a:cubicBezTo>
                      <a:pt x="15281" y="7570"/>
                      <a:pt x="17557" y="5758"/>
                      <a:pt x="20329" y="3749"/>
                    </a:cubicBezTo>
                    <a:lnTo>
                      <a:pt x="20321" y="3741"/>
                    </a:lnTo>
                    <a:cubicBezTo>
                      <a:pt x="20400" y="3684"/>
                      <a:pt x="20473" y="3635"/>
                      <a:pt x="20543" y="3570"/>
                    </a:cubicBezTo>
                    <a:cubicBezTo>
                      <a:pt x="21402" y="2753"/>
                      <a:pt x="21402" y="1427"/>
                      <a:pt x="20543" y="606"/>
                    </a:cubicBezTo>
                    <a:cubicBezTo>
                      <a:pt x="19742" y="-161"/>
                      <a:pt x="18472" y="-193"/>
                      <a:pt x="17615" y="46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6565" fontAlgn="base"/>
                <a:endParaRPr lang="en-US" sz="3000" strike="noStrike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gency FB" pitchFamily="34" charset="0"/>
                </a:endParaRPr>
              </a:p>
            </p:txBody>
          </p:sp>
          <p:sp>
            <p:nvSpPr>
              <p:cNvPr id="40" name="AutoShape 55"/>
              <p:cNvSpPr/>
              <p:nvPr/>
            </p:nvSpPr>
            <p:spPr bwMode="auto">
              <a:xfrm>
                <a:off x="6448672" y="2088362"/>
                <a:ext cx="56315" cy="58818"/>
              </a:xfrm>
              <a:custGeom>
                <a:avLst/>
                <a:gdLst>
                  <a:gd name="T0" fmla="+- 0 10803 213"/>
                  <a:gd name="T1" fmla="*/ T0 w 21180"/>
                  <a:gd name="T2" fmla="+- 0 10801 203"/>
                  <a:gd name="T3" fmla="*/ 10801 h 21196"/>
                  <a:gd name="T4" fmla="+- 0 10803 213"/>
                  <a:gd name="T5" fmla="*/ T4 w 21180"/>
                  <a:gd name="T6" fmla="+- 0 10801 203"/>
                  <a:gd name="T7" fmla="*/ 10801 h 21196"/>
                  <a:gd name="T8" fmla="+- 0 10803 213"/>
                  <a:gd name="T9" fmla="*/ T8 w 21180"/>
                  <a:gd name="T10" fmla="+- 0 10801 203"/>
                  <a:gd name="T11" fmla="*/ 10801 h 21196"/>
                  <a:gd name="T12" fmla="+- 0 10803 213"/>
                  <a:gd name="T13" fmla="*/ T12 w 21180"/>
                  <a:gd name="T14" fmla="+- 0 10801 203"/>
                  <a:gd name="T15" fmla="*/ 10801 h 2119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80" h="21196">
                    <a:moveTo>
                      <a:pt x="8372" y="11356"/>
                    </a:moveTo>
                    <a:cubicBezTo>
                      <a:pt x="6122" y="13508"/>
                      <a:pt x="3675" y="15444"/>
                      <a:pt x="1144" y="17292"/>
                    </a:cubicBezTo>
                    <a:cubicBezTo>
                      <a:pt x="963" y="17388"/>
                      <a:pt x="786" y="17493"/>
                      <a:pt x="637" y="17645"/>
                    </a:cubicBezTo>
                    <a:cubicBezTo>
                      <a:pt x="-213" y="18457"/>
                      <a:pt x="-213" y="19774"/>
                      <a:pt x="637" y="20585"/>
                    </a:cubicBezTo>
                    <a:cubicBezTo>
                      <a:pt x="1464" y="21380"/>
                      <a:pt x="2796" y="21397"/>
                      <a:pt x="3652" y="20641"/>
                    </a:cubicBezTo>
                    <a:lnTo>
                      <a:pt x="3665" y="20649"/>
                    </a:lnTo>
                    <a:cubicBezTo>
                      <a:pt x="6364" y="18673"/>
                      <a:pt x="8988" y="16581"/>
                      <a:pt x="11419" y="14263"/>
                    </a:cubicBezTo>
                    <a:cubicBezTo>
                      <a:pt x="13759" y="12030"/>
                      <a:pt x="15873" y="9685"/>
                      <a:pt x="17715" y="7283"/>
                    </a:cubicBezTo>
                    <a:lnTo>
                      <a:pt x="20663" y="3427"/>
                    </a:lnTo>
                    <a:lnTo>
                      <a:pt x="20654" y="3419"/>
                    </a:lnTo>
                    <a:cubicBezTo>
                      <a:pt x="21386" y="2600"/>
                      <a:pt x="21357" y="1379"/>
                      <a:pt x="20541" y="608"/>
                    </a:cubicBezTo>
                    <a:cubicBezTo>
                      <a:pt x="19697" y="-203"/>
                      <a:pt x="18323" y="-203"/>
                      <a:pt x="17468" y="608"/>
                    </a:cubicBezTo>
                    <a:cubicBezTo>
                      <a:pt x="17313" y="760"/>
                      <a:pt x="17197" y="937"/>
                      <a:pt x="17094" y="1114"/>
                    </a:cubicBezTo>
                    <a:lnTo>
                      <a:pt x="14228" y="4857"/>
                    </a:lnTo>
                    <a:cubicBezTo>
                      <a:pt x="12526" y="7090"/>
                      <a:pt x="10552" y="9275"/>
                      <a:pt x="8372" y="1135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6565" fontAlgn="base"/>
                <a:endParaRPr lang="en-US" sz="3000" strike="noStrike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gency FB" pitchFamily="34" charset="0"/>
                </a:endParaRPr>
              </a:p>
            </p:txBody>
          </p:sp>
        </p:grpSp>
      </p:grpSp>
      <p:sp>
        <p:nvSpPr>
          <p:cNvPr id="30745" name="文本框 43"/>
          <p:cNvSpPr txBox="1"/>
          <p:nvPr/>
        </p:nvSpPr>
        <p:spPr>
          <a:xfrm>
            <a:off x="2057400" y="304800"/>
            <a:ext cx="5029200" cy="36988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p>
            <a:pPr algn="ctr">
              <a:lnSpc>
                <a:spcPct val="9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Agency FB" pitchFamily="34" charset="0"/>
                <a:ea typeface="黑体" panose="02010609060101010101" pitchFamily="49" charset="-122"/>
              </a:rPr>
              <a:t>研究意义</a:t>
            </a:r>
            <a:endParaRPr lang="zh-CN" altLang="en-US" sz="2400" dirty="0">
              <a:solidFill>
                <a:schemeClr val="accent2"/>
              </a:solidFill>
              <a:latin typeface="Agency FB" pitchFamily="34" charset="0"/>
              <a:ea typeface="黑体" panose="02010609060101010101" pitchFamily="49" charset="-122"/>
            </a:endParaRPr>
          </a:p>
        </p:txBody>
      </p:sp>
      <p:sp>
        <p:nvSpPr>
          <p:cNvPr id="45" name="Subtitle 4"/>
          <p:cNvSpPr txBox="1"/>
          <p:nvPr/>
        </p:nvSpPr>
        <p:spPr>
          <a:xfrm>
            <a:off x="2057400" y="650875"/>
            <a:ext cx="5029200" cy="3048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/>
          <a:p>
            <a:pPr marL="342900" indent="-342900" algn="ctr">
              <a:spcBef>
                <a:spcPct val="20000"/>
              </a:spcBef>
            </a:pPr>
            <a:endParaRPr lang="en-US" altLang="zh-CN" sz="1200" b="1" dirty="0">
              <a:solidFill>
                <a:srgbClr val="A6A6A6"/>
              </a:solidFill>
              <a:latin typeface="Agency FB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2769" name="组合 1"/>
          <p:cNvGrpSpPr/>
          <p:nvPr/>
        </p:nvGrpSpPr>
        <p:grpSpPr>
          <a:xfrm>
            <a:off x="533400" y="2395538"/>
            <a:ext cx="8077200" cy="1690687"/>
            <a:chOff x="840" y="3240"/>
            <a:chExt cx="12720" cy="2662"/>
          </a:xfrm>
        </p:grpSpPr>
        <p:grpSp>
          <p:nvGrpSpPr>
            <p:cNvPr id="32770" name="Group 20"/>
            <p:cNvGrpSpPr/>
            <p:nvPr/>
          </p:nvGrpSpPr>
          <p:grpSpPr>
            <a:xfrm>
              <a:off x="840" y="3240"/>
              <a:ext cx="960" cy="960"/>
              <a:chOff x="533400" y="1428750"/>
              <a:chExt cx="609600" cy="609600"/>
            </a:xfrm>
          </p:grpSpPr>
          <p:sp>
            <p:nvSpPr>
              <p:cNvPr id="32771" name="Oval 14"/>
              <p:cNvSpPr/>
              <p:nvPr/>
            </p:nvSpPr>
            <p:spPr>
              <a:xfrm>
                <a:off x="533400" y="142875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6350">
                <a:noFill/>
              </a:ln>
            </p:spPr>
            <p:txBody>
              <a:bodyPr anchor="ctr"/>
              <a:p>
                <a:pPr algn="ctr"/>
                <a:endParaRPr lang="en-US" altLang="zh-CN" dirty="0">
                  <a:latin typeface="Agency FB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" name="AutoShape 29"/>
              <p:cNvSpPr/>
              <p:nvPr/>
            </p:nvSpPr>
            <p:spPr bwMode="auto">
              <a:xfrm>
                <a:off x="685800" y="1581150"/>
                <a:ext cx="302760" cy="274294"/>
              </a:xfrm>
              <a:custGeom>
                <a:avLst/>
                <a:gdLst>
                  <a:gd name="T0" fmla="+- 0 10736 439"/>
                  <a:gd name="T1" fmla="*/ T0 w 20595"/>
                  <a:gd name="T2" fmla="+- 0 10869 621"/>
                  <a:gd name="T3" fmla="*/ 10869 h 20497"/>
                  <a:gd name="T4" fmla="+- 0 10736 439"/>
                  <a:gd name="T5" fmla="*/ T4 w 20595"/>
                  <a:gd name="T6" fmla="+- 0 10869 621"/>
                  <a:gd name="T7" fmla="*/ 10869 h 20497"/>
                  <a:gd name="T8" fmla="+- 0 10736 439"/>
                  <a:gd name="T9" fmla="*/ T8 w 20595"/>
                  <a:gd name="T10" fmla="+- 0 10869 621"/>
                  <a:gd name="T11" fmla="*/ 10869 h 20497"/>
                  <a:gd name="T12" fmla="+- 0 10736 439"/>
                  <a:gd name="T13" fmla="*/ T12 w 20595"/>
                  <a:gd name="T14" fmla="+- 0 10869 621"/>
                  <a:gd name="T15" fmla="*/ 10869 h 2049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0595" h="20497">
                    <a:moveTo>
                      <a:pt x="18898" y="1863"/>
                    </a:moveTo>
                    <a:cubicBezTo>
                      <a:pt x="16636" y="-621"/>
                      <a:pt x="12968" y="-621"/>
                      <a:pt x="10707" y="1863"/>
                    </a:cubicBezTo>
                    <a:lnTo>
                      <a:pt x="1317" y="12053"/>
                    </a:lnTo>
                    <a:cubicBezTo>
                      <a:pt x="-439" y="13982"/>
                      <a:pt x="-439" y="17121"/>
                      <a:pt x="1317" y="19050"/>
                    </a:cubicBezTo>
                    <a:cubicBezTo>
                      <a:pt x="3073" y="20979"/>
                      <a:pt x="5931" y="20979"/>
                      <a:pt x="7687" y="19050"/>
                    </a:cubicBezTo>
                    <a:lnTo>
                      <a:pt x="17078" y="8860"/>
                    </a:lnTo>
                    <a:cubicBezTo>
                      <a:pt x="18335" y="7479"/>
                      <a:pt x="18335" y="5242"/>
                      <a:pt x="17078" y="3862"/>
                    </a:cubicBezTo>
                    <a:cubicBezTo>
                      <a:pt x="15821" y="2482"/>
                      <a:pt x="13783" y="2482"/>
                      <a:pt x="12527" y="3862"/>
                    </a:cubicBezTo>
                    <a:lnTo>
                      <a:pt x="5467" y="11614"/>
                    </a:lnTo>
                    <a:cubicBezTo>
                      <a:pt x="5216" y="11891"/>
                      <a:pt x="5216" y="12337"/>
                      <a:pt x="5467" y="12614"/>
                    </a:cubicBezTo>
                    <a:cubicBezTo>
                      <a:pt x="5719" y="12890"/>
                      <a:pt x="6126" y="12890"/>
                      <a:pt x="6378" y="12614"/>
                    </a:cubicBezTo>
                    <a:lnTo>
                      <a:pt x="13437" y="4861"/>
                    </a:lnTo>
                    <a:cubicBezTo>
                      <a:pt x="14190" y="4035"/>
                      <a:pt x="15414" y="4035"/>
                      <a:pt x="16167" y="4861"/>
                    </a:cubicBezTo>
                    <a:cubicBezTo>
                      <a:pt x="16920" y="5688"/>
                      <a:pt x="16920" y="7034"/>
                      <a:pt x="16167" y="7860"/>
                    </a:cubicBezTo>
                    <a:lnTo>
                      <a:pt x="6777" y="18050"/>
                    </a:lnTo>
                    <a:cubicBezTo>
                      <a:pt x="5520" y="19430"/>
                      <a:pt x="3484" y="19430"/>
                      <a:pt x="2227" y="18050"/>
                    </a:cubicBezTo>
                    <a:cubicBezTo>
                      <a:pt x="970" y="16670"/>
                      <a:pt x="970" y="14433"/>
                      <a:pt x="2227" y="13053"/>
                    </a:cubicBezTo>
                    <a:lnTo>
                      <a:pt x="11525" y="2963"/>
                    </a:lnTo>
                    <a:cubicBezTo>
                      <a:pt x="13285" y="1030"/>
                      <a:pt x="16139" y="1030"/>
                      <a:pt x="17896" y="2963"/>
                    </a:cubicBezTo>
                    <a:cubicBezTo>
                      <a:pt x="19657" y="4896"/>
                      <a:pt x="19657" y="8027"/>
                      <a:pt x="17897" y="9959"/>
                    </a:cubicBezTo>
                    <a:lnTo>
                      <a:pt x="10929" y="17611"/>
                    </a:lnTo>
                    <a:cubicBezTo>
                      <a:pt x="10677" y="17888"/>
                      <a:pt x="10677" y="18334"/>
                      <a:pt x="10929" y="18610"/>
                    </a:cubicBezTo>
                    <a:cubicBezTo>
                      <a:pt x="11181" y="18887"/>
                      <a:pt x="11588" y="18887"/>
                      <a:pt x="11839" y="18610"/>
                    </a:cubicBezTo>
                    <a:lnTo>
                      <a:pt x="18898" y="10859"/>
                    </a:lnTo>
                    <a:cubicBezTo>
                      <a:pt x="21160" y="8375"/>
                      <a:pt x="21160" y="4347"/>
                      <a:pt x="18898" y="186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6565" fontAlgn="base"/>
                <a:endParaRPr lang="en-US" sz="3000" strike="noStrike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gency FB" pitchFamily="34" charset="0"/>
                </a:endParaRPr>
              </a:p>
            </p:txBody>
          </p:sp>
        </p:grpSp>
        <p:sp>
          <p:nvSpPr>
            <p:cNvPr id="32773" name="Rectangle 10"/>
            <p:cNvSpPr/>
            <p:nvPr/>
          </p:nvSpPr>
          <p:spPr>
            <a:xfrm>
              <a:off x="1920" y="3480"/>
              <a:ext cx="3000" cy="19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ms-MY" sz="2000" b="1" dirty="0">
                  <a:latin typeface="Agency FB" pitchFamily="34" charset="0"/>
                  <a:ea typeface="宋体" panose="02010600030101010101" pitchFamily="2" charset="-122"/>
                </a:rPr>
                <a:t>由来已久</a:t>
              </a:r>
              <a:endParaRPr lang="zh-CN" altLang="ms-MY" sz="2000" b="1" dirty="0">
                <a:latin typeface="Agency FB" pitchFamily="34" charset="0"/>
                <a:ea typeface="宋体" panose="02010600030101010101" pitchFamily="2" charset="-122"/>
              </a:endParaRPr>
            </a:p>
            <a:p>
              <a:endParaRPr lang="zh-CN" altLang="ms-MY" sz="2000" dirty="0">
                <a:latin typeface="Agency FB" pitchFamily="34" charset="0"/>
                <a:ea typeface="宋体" panose="02010600030101010101" pitchFamily="2" charset="-122"/>
              </a:endParaRPr>
            </a:p>
            <a:p>
              <a:r>
                <a:rPr lang="zh-CN" altLang="ms-MY" dirty="0">
                  <a:latin typeface="Agency FB" pitchFamily="34" charset="0"/>
                  <a:ea typeface="宋体" panose="02010600030101010101" pitchFamily="2" charset="-122"/>
                </a:rPr>
                <a:t>已经研究了好几十年</a:t>
              </a:r>
              <a:endParaRPr lang="zh-CN" altLang="ms-MY" dirty="0">
                <a:latin typeface="Agency FB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2774" name="Group 21"/>
            <p:cNvGrpSpPr/>
            <p:nvPr/>
          </p:nvGrpSpPr>
          <p:grpSpPr>
            <a:xfrm>
              <a:off x="5160" y="3240"/>
              <a:ext cx="960" cy="960"/>
              <a:chOff x="3200400" y="1428750"/>
              <a:chExt cx="609600" cy="609600"/>
            </a:xfrm>
          </p:grpSpPr>
          <p:sp>
            <p:nvSpPr>
              <p:cNvPr id="18" name="Oval 17"/>
              <p:cNvSpPr/>
              <p:nvPr/>
            </p:nvSpPr>
            <p:spPr bwMode="gray">
              <a:xfrm>
                <a:off x="3200400" y="1428750"/>
                <a:ext cx="609600" cy="609600"/>
              </a:xfrm>
              <a:prstGeom prst="ellipse">
                <a:avLst/>
              </a:prstGeom>
              <a:solidFill>
                <a:schemeClr val="accent3"/>
              </a:solidFill>
              <a:ln w="63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 fontAlgn="base"/>
                <a:endParaRPr lang="en-US" sz="1800" strike="noStrike" noProof="1" dirty="0">
                  <a:latin typeface="Agency FB" pitchFamily="34" charset="0"/>
                </a:endParaRPr>
              </a:p>
            </p:txBody>
          </p:sp>
          <p:sp>
            <p:nvSpPr>
              <p:cNvPr id="9" name="AutoShape 29"/>
              <p:cNvSpPr/>
              <p:nvPr/>
            </p:nvSpPr>
            <p:spPr bwMode="auto">
              <a:xfrm>
                <a:off x="3352800" y="1581150"/>
                <a:ext cx="302760" cy="274294"/>
              </a:xfrm>
              <a:custGeom>
                <a:avLst/>
                <a:gdLst>
                  <a:gd name="T0" fmla="+- 0 10736 439"/>
                  <a:gd name="T1" fmla="*/ T0 w 20595"/>
                  <a:gd name="T2" fmla="+- 0 10869 621"/>
                  <a:gd name="T3" fmla="*/ 10869 h 20497"/>
                  <a:gd name="T4" fmla="+- 0 10736 439"/>
                  <a:gd name="T5" fmla="*/ T4 w 20595"/>
                  <a:gd name="T6" fmla="+- 0 10869 621"/>
                  <a:gd name="T7" fmla="*/ 10869 h 20497"/>
                  <a:gd name="T8" fmla="+- 0 10736 439"/>
                  <a:gd name="T9" fmla="*/ T8 w 20595"/>
                  <a:gd name="T10" fmla="+- 0 10869 621"/>
                  <a:gd name="T11" fmla="*/ 10869 h 20497"/>
                  <a:gd name="T12" fmla="+- 0 10736 439"/>
                  <a:gd name="T13" fmla="*/ T12 w 20595"/>
                  <a:gd name="T14" fmla="+- 0 10869 621"/>
                  <a:gd name="T15" fmla="*/ 10869 h 2049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0595" h="20497">
                    <a:moveTo>
                      <a:pt x="18898" y="1863"/>
                    </a:moveTo>
                    <a:cubicBezTo>
                      <a:pt x="16636" y="-621"/>
                      <a:pt x="12968" y="-621"/>
                      <a:pt x="10707" y="1863"/>
                    </a:cubicBezTo>
                    <a:lnTo>
                      <a:pt x="1317" y="12053"/>
                    </a:lnTo>
                    <a:cubicBezTo>
                      <a:pt x="-439" y="13982"/>
                      <a:pt x="-439" y="17121"/>
                      <a:pt x="1317" y="19050"/>
                    </a:cubicBezTo>
                    <a:cubicBezTo>
                      <a:pt x="3073" y="20979"/>
                      <a:pt x="5931" y="20979"/>
                      <a:pt x="7687" y="19050"/>
                    </a:cubicBezTo>
                    <a:lnTo>
                      <a:pt x="17078" y="8860"/>
                    </a:lnTo>
                    <a:cubicBezTo>
                      <a:pt x="18335" y="7479"/>
                      <a:pt x="18335" y="5242"/>
                      <a:pt x="17078" y="3862"/>
                    </a:cubicBezTo>
                    <a:cubicBezTo>
                      <a:pt x="15821" y="2482"/>
                      <a:pt x="13783" y="2482"/>
                      <a:pt x="12527" y="3862"/>
                    </a:cubicBezTo>
                    <a:lnTo>
                      <a:pt x="5467" y="11614"/>
                    </a:lnTo>
                    <a:cubicBezTo>
                      <a:pt x="5216" y="11891"/>
                      <a:pt x="5216" y="12337"/>
                      <a:pt x="5467" y="12614"/>
                    </a:cubicBezTo>
                    <a:cubicBezTo>
                      <a:pt x="5719" y="12890"/>
                      <a:pt x="6126" y="12890"/>
                      <a:pt x="6378" y="12614"/>
                    </a:cubicBezTo>
                    <a:lnTo>
                      <a:pt x="13437" y="4861"/>
                    </a:lnTo>
                    <a:cubicBezTo>
                      <a:pt x="14190" y="4035"/>
                      <a:pt x="15414" y="4035"/>
                      <a:pt x="16167" y="4861"/>
                    </a:cubicBezTo>
                    <a:cubicBezTo>
                      <a:pt x="16920" y="5688"/>
                      <a:pt x="16920" y="7034"/>
                      <a:pt x="16167" y="7860"/>
                    </a:cubicBezTo>
                    <a:lnTo>
                      <a:pt x="6777" y="18050"/>
                    </a:lnTo>
                    <a:cubicBezTo>
                      <a:pt x="5520" y="19430"/>
                      <a:pt x="3484" y="19430"/>
                      <a:pt x="2227" y="18050"/>
                    </a:cubicBezTo>
                    <a:cubicBezTo>
                      <a:pt x="970" y="16670"/>
                      <a:pt x="970" y="14433"/>
                      <a:pt x="2227" y="13053"/>
                    </a:cubicBezTo>
                    <a:lnTo>
                      <a:pt x="11525" y="2963"/>
                    </a:lnTo>
                    <a:cubicBezTo>
                      <a:pt x="13285" y="1030"/>
                      <a:pt x="16139" y="1030"/>
                      <a:pt x="17896" y="2963"/>
                    </a:cubicBezTo>
                    <a:cubicBezTo>
                      <a:pt x="19657" y="4896"/>
                      <a:pt x="19657" y="8027"/>
                      <a:pt x="17897" y="9959"/>
                    </a:cubicBezTo>
                    <a:lnTo>
                      <a:pt x="10929" y="17611"/>
                    </a:lnTo>
                    <a:cubicBezTo>
                      <a:pt x="10677" y="17888"/>
                      <a:pt x="10677" y="18334"/>
                      <a:pt x="10929" y="18610"/>
                    </a:cubicBezTo>
                    <a:cubicBezTo>
                      <a:pt x="11181" y="18887"/>
                      <a:pt x="11588" y="18887"/>
                      <a:pt x="11839" y="18610"/>
                    </a:cubicBezTo>
                    <a:lnTo>
                      <a:pt x="18898" y="10859"/>
                    </a:lnTo>
                    <a:cubicBezTo>
                      <a:pt x="21160" y="8375"/>
                      <a:pt x="21160" y="4347"/>
                      <a:pt x="18898" y="186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6565" fontAlgn="base"/>
                <a:endParaRPr lang="en-US" sz="3000" strike="noStrike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gency FB" pitchFamily="34" charset="0"/>
                </a:endParaRPr>
              </a:p>
            </p:txBody>
          </p:sp>
        </p:grpSp>
        <p:sp>
          <p:nvSpPr>
            <p:cNvPr id="32777" name="Rectangle 11"/>
            <p:cNvSpPr/>
            <p:nvPr/>
          </p:nvSpPr>
          <p:spPr>
            <a:xfrm>
              <a:off x="6240" y="3480"/>
              <a:ext cx="3000" cy="24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ms-MY" sz="2000" b="1" dirty="0">
                  <a:latin typeface="Agency FB" pitchFamily="34" charset="0"/>
                  <a:ea typeface="宋体" panose="02010600030101010101" pitchFamily="2" charset="-122"/>
                </a:rPr>
                <a:t>方法有限</a:t>
              </a:r>
              <a:endParaRPr lang="zh-CN" altLang="ms-MY" sz="2000" b="1" dirty="0">
                <a:latin typeface="Agency FB" pitchFamily="34" charset="0"/>
                <a:ea typeface="宋体" panose="02010600030101010101" pitchFamily="2" charset="-122"/>
              </a:endParaRPr>
            </a:p>
            <a:p>
              <a:endParaRPr lang="zh-CN" altLang="ms-MY" sz="2000" dirty="0">
                <a:latin typeface="Agency FB" pitchFamily="34" charset="0"/>
                <a:ea typeface="宋体" panose="02010600030101010101" pitchFamily="2" charset="-122"/>
              </a:endParaRPr>
            </a:p>
            <a:p>
              <a:r>
                <a:rPr lang="zh-CN" altLang="ms-MY" dirty="0">
                  <a:latin typeface="Agency FB" pitchFamily="34" charset="0"/>
                  <a:ea typeface="宋体" panose="02010600030101010101" pitchFamily="2" charset="-122"/>
                </a:rPr>
                <a:t>采用的方法大同小异：相似度，回归</a:t>
              </a:r>
              <a:endParaRPr lang="zh-CN" altLang="ms-MY" dirty="0">
                <a:latin typeface="Agency FB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2778" name="Group 22"/>
            <p:cNvGrpSpPr/>
            <p:nvPr/>
          </p:nvGrpSpPr>
          <p:grpSpPr>
            <a:xfrm>
              <a:off x="9480" y="3240"/>
              <a:ext cx="960" cy="960"/>
              <a:chOff x="5943600" y="1428750"/>
              <a:chExt cx="609600" cy="609600"/>
            </a:xfrm>
          </p:grpSpPr>
          <p:sp>
            <p:nvSpPr>
              <p:cNvPr id="19" name="Oval 18"/>
              <p:cNvSpPr/>
              <p:nvPr/>
            </p:nvSpPr>
            <p:spPr bwMode="gray">
              <a:xfrm>
                <a:off x="5943600" y="1428750"/>
                <a:ext cx="609600" cy="609600"/>
              </a:xfrm>
              <a:prstGeom prst="ellipse">
                <a:avLst/>
              </a:prstGeom>
              <a:solidFill>
                <a:schemeClr val="accent4"/>
              </a:solidFill>
              <a:ln w="63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 fontAlgn="base"/>
                <a:endParaRPr lang="en-US" sz="1800" strike="noStrike" noProof="1" dirty="0">
                  <a:latin typeface="Agency FB" pitchFamily="34" charset="0"/>
                </a:endParaRPr>
              </a:p>
            </p:txBody>
          </p:sp>
          <p:sp>
            <p:nvSpPr>
              <p:cNvPr id="10" name="AutoShape 29"/>
              <p:cNvSpPr/>
              <p:nvPr/>
            </p:nvSpPr>
            <p:spPr bwMode="auto">
              <a:xfrm>
                <a:off x="6096000" y="1581150"/>
                <a:ext cx="302760" cy="274294"/>
              </a:xfrm>
              <a:custGeom>
                <a:avLst/>
                <a:gdLst>
                  <a:gd name="T0" fmla="+- 0 10736 439"/>
                  <a:gd name="T1" fmla="*/ T0 w 20595"/>
                  <a:gd name="T2" fmla="+- 0 10869 621"/>
                  <a:gd name="T3" fmla="*/ 10869 h 20497"/>
                  <a:gd name="T4" fmla="+- 0 10736 439"/>
                  <a:gd name="T5" fmla="*/ T4 w 20595"/>
                  <a:gd name="T6" fmla="+- 0 10869 621"/>
                  <a:gd name="T7" fmla="*/ 10869 h 20497"/>
                  <a:gd name="T8" fmla="+- 0 10736 439"/>
                  <a:gd name="T9" fmla="*/ T8 w 20595"/>
                  <a:gd name="T10" fmla="+- 0 10869 621"/>
                  <a:gd name="T11" fmla="*/ 10869 h 20497"/>
                  <a:gd name="T12" fmla="+- 0 10736 439"/>
                  <a:gd name="T13" fmla="*/ T12 w 20595"/>
                  <a:gd name="T14" fmla="+- 0 10869 621"/>
                  <a:gd name="T15" fmla="*/ 10869 h 2049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0595" h="20497">
                    <a:moveTo>
                      <a:pt x="18898" y="1863"/>
                    </a:moveTo>
                    <a:cubicBezTo>
                      <a:pt x="16636" y="-621"/>
                      <a:pt x="12968" y="-621"/>
                      <a:pt x="10707" y="1863"/>
                    </a:cubicBezTo>
                    <a:lnTo>
                      <a:pt x="1317" y="12053"/>
                    </a:lnTo>
                    <a:cubicBezTo>
                      <a:pt x="-439" y="13982"/>
                      <a:pt x="-439" y="17121"/>
                      <a:pt x="1317" y="19050"/>
                    </a:cubicBezTo>
                    <a:cubicBezTo>
                      <a:pt x="3073" y="20979"/>
                      <a:pt x="5931" y="20979"/>
                      <a:pt x="7687" y="19050"/>
                    </a:cubicBezTo>
                    <a:lnTo>
                      <a:pt x="17078" y="8860"/>
                    </a:lnTo>
                    <a:cubicBezTo>
                      <a:pt x="18335" y="7479"/>
                      <a:pt x="18335" y="5242"/>
                      <a:pt x="17078" y="3862"/>
                    </a:cubicBezTo>
                    <a:cubicBezTo>
                      <a:pt x="15821" y="2482"/>
                      <a:pt x="13783" y="2482"/>
                      <a:pt x="12527" y="3862"/>
                    </a:cubicBezTo>
                    <a:lnTo>
                      <a:pt x="5467" y="11614"/>
                    </a:lnTo>
                    <a:cubicBezTo>
                      <a:pt x="5216" y="11891"/>
                      <a:pt x="5216" y="12337"/>
                      <a:pt x="5467" y="12614"/>
                    </a:cubicBezTo>
                    <a:cubicBezTo>
                      <a:pt x="5719" y="12890"/>
                      <a:pt x="6126" y="12890"/>
                      <a:pt x="6378" y="12614"/>
                    </a:cubicBezTo>
                    <a:lnTo>
                      <a:pt x="13437" y="4861"/>
                    </a:lnTo>
                    <a:cubicBezTo>
                      <a:pt x="14190" y="4035"/>
                      <a:pt x="15414" y="4035"/>
                      <a:pt x="16167" y="4861"/>
                    </a:cubicBezTo>
                    <a:cubicBezTo>
                      <a:pt x="16920" y="5688"/>
                      <a:pt x="16920" y="7034"/>
                      <a:pt x="16167" y="7860"/>
                    </a:cubicBezTo>
                    <a:lnTo>
                      <a:pt x="6777" y="18050"/>
                    </a:lnTo>
                    <a:cubicBezTo>
                      <a:pt x="5520" y="19430"/>
                      <a:pt x="3484" y="19430"/>
                      <a:pt x="2227" y="18050"/>
                    </a:cubicBezTo>
                    <a:cubicBezTo>
                      <a:pt x="970" y="16670"/>
                      <a:pt x="970" y="14433"/>
                      <a:pt x="2227" y="13053"/>
                    </a:cubicBezTo>
                    <a:lnTo>
                      <a:pt x="11525" y="2963"/>
                    </a:lnTo>
                    <a:cubicBezTo>
                      <a:pt x="13285" y="1030"/>
                      <a:pt x="16139" y="1030"/>
                      <a:pt x="17896" y="2963"/>
                    </a:cubicBezTo>
                    <a:cubicBezTo>
                      <a:pt x="19657" y="4896"/>
                      <a:pt x="19657" y="8027"/>
                      <a:pt x="17897" y="9959"/>
                    </a:cubicBezTo>
                    <a:lnTo>
                      <a:pt x="10929" y="17611"/>
                    </a:lnTo>
                    <a:cubicBezTo>
                      <a:pt x="10677" y="17888"/>
                      <a:pt x="10677" y="18334"/>
                      <a:pt x="10929" y="18610"/>
                    </a:cubicBezTo>
                    <a:cubicBezTo>
                      <a:pt x="11181" y="18887"/>
                      <a:pt x="11588" y="18887"/>
                      <a:pt x="11839" y="18610"/>
                    </a:cubicBezTo>
                    <a:lnTo>
                      <a:pt x="18898" y="10859"/>
                    </a:lnTo>
                    <a:cubicBezTo>
                      <a:pt x="21160" y="8375"/>
                      <a:pt x="21160" y="4347"/>
                      <a:pt x="18898" y="186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6565" fontAlgn="base"/>
                <a:endParaRPr lang="en-US" sz="3000" strike="noStrike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gency FB" pitchFamily="34" charset="0"/>
                </a:endParaRPr>
              </a:p>
            </p:txBody>
          </p:sp>
        </p:grpSp>
        <p:sp>
          <p:nvSpPr>
            <p:cNvPr id="32781" name="Rectangle 12"/>
            <p:cNvSpPr/>
            <p:nvPr/>
          </p:nvSpPr>
          <p:spPr>
            <a:xfrm>
              <a:off x="10560" y="3480"/>
              <a:ext cx="3000" cy="19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ms-MY" sz="2000" b="1" dirty="0">
                  <a:latin typeface="Agency FB" pitchFamily="34" charset="0"/>
                  <a:ea typeface="宋体" panose="02010600030101010101" pitchFamily="2" charset="-122"/>
                </a:rPr>
                <a:t>不完善</a:t>
              </a:r>
              <a:endParaRPr lang="zh-CN" altLang="ms-MY" sz="2000" b="1" dirty="0">
                <a:latin typeface="Agency FB" pitchFamily="34" charset="0"/>
                <a:ea typeface="宋体" panose="02010600030101010101" pitchFamily="2" charset="-122"/>
              </a:endParaRPr>
            </a:p>
            <a:p>
              <a:endParaRPr lang="zh-CN" altLang="ms-MY" sz="2000" dirty="0">
                <a:latin typeface="Agency FB" pitchFamily="34" charset="0"/>
                <a:ea typeface="宋体" panose="02010600030101010101" pitchFamily="2" charset="-122"/>
              </a:endParaRPr>
            </a:p>
            <a:p>
              <a:r>
                <a:rPr lang="zh-CN" altLang="ms-MY" dirty="0">
                  <a:latin typeface="Agency FB" pitchFamily="34" charset="0"/>
                  <a:ea typeface="宋体" panose="02010600030101010101" pitchFamily="2" charset="-122"/>
                </a:rPr>
                <a:t>有很多学者研究，但是准确度不高</a:t>
              </a:r>
              <a:endParaRPr lang="zh-CN" altLang="ms-MY" dirty="0">
                <a:latin typeface="Agency FB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685800" y="4395788"/>
            <a:ext cx="7772400" cy="160020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/>
          <a:p>
            <a:endParaRPr lang="zh-CN" altLang="zh-CN" sz="1100" dirty="0">
              <a:solidFill>
                <a:srgbClr val="A6A6A6"/>
              </a:solidFill>
              <a:latin typeface="Agency FB" pitchFamily="34" charset="0"/>
              <a:ea typeface="宋体" panose="02010600030101010101" pitchFamily="2" charset="-122"/>
            </a:endParaRPr>
          </a:p>
          <a:p>
            <a:endParaRPr lang="zh-CN" altLang="en-US" sz="1100" dirty="0">
              <a:solidFill>
                <a:srgbClr val="A6A6A6"/>
              </a:solidFill>
              <a:latin typeface="Agency FB" pitchFamily="34" charset="0"/>
              <a:ea typeface="宋体" panose="02010600030101010101" pitchFamily="2" charset="-122"/>
            </a:endParaRPr>
          </a:p>
        </p:txBody>
      </p:sp>
      <p:sp>
        <p:nvSpPr>
          <p:cNvPr id="32783" name="文本框 19"/>
          <p:cNvSpPr txBox="1"/>
          <p:nvPr/>
        </p:nvSpPr>
        <p:spPr>
          <a:xfrm>
            <a:off x="2057400" y="304800"/>
            <a:ext cx="5029200" cy="36988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p>
            <a:pPr algn="ctr">
              <a:lnSpc>
                <a:spcPct val="9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Agency FB" pitchFamily="34" charset="0"/>
                <a:ea typeface="黑体" panose="02010609060101010101" pitchFamily="49" charset="-122"/>
              </a:rPr>
              <a:t>可行性</a:t>
            </a:r>
            <a:endParaRPr lang="zh-CN" altLang="en-US" sz="2400" dirty="0">
              <a:solidFill>
                <a:schemeClr val="accent2"/>
              </a:solidFill>
              <a:latin typeface="Agency FB" pitchFamily="34" charset="0"/>
              <a:ea typeface="黑体" panose="02010609060101010101" pitchFamily="49" charset="-122"/>
            </a:endParaRPr>
          </a:p>
        </p:txBody>
      </p:sp>
      <p:sp>
        <p:nvSpPr>
          <p:cNvPr id="28" name="Subtitle 4"/>
          <p:cNvSpPr txBox="1"/>
          <p:nvPr/>
        </p:nvSpPr>
        <p:spPr>
          <a:xfrm>
            <a:off x="2057400" y="650875"/>
            <a:ext cx="5029200" cy="3048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/>
          <a:p>
            <a:pPr marL="342900" indent="-342900" algn="ctr">
              <a:spcBef>
                <a:spcPct val="20000"/>
              </a:spcBef>
            </a:pPr>
            <a:endParaRPr lang="en-US" altLang="zh-CN" sz="1200" b="1" dirty="0">
              <a:solidFill>
                <a:srgbClr val="A6A6A6"/>
              </a:solidFill>
              <a:latin typeface="Agency FB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2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Rounded Rectangle 27"/>
          <p:cNvSpPr/>
          <p:nvPr/>
        </p:nvSpPr>
        <p:spPr bwMode="gray">
          <a:xfrm>
            <a:off x="2895600" y="1898650"/>
            <a:ext cx="5791200" cy="914400"/>
          </a:xfrm>
          <a:prstGeom prst="roundRect">
            <a:avLst/>
          </a:prstGeom>
          <a:solidFill>
            <a:schemeClr val="accent3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fontAlgn="base"/>
            <a:endParaRPr lang="en-US" sz="1800" strike="noStrike" noProof="1" dirty="0">
              <a:latin typeface="Agency FB" pitchFamily="34" charset="0"/>
            </a:endParaRPr>
          </a:p>
        </p:txBody>
      </p:sp>
      <p:sp>
        <p:nvSpPr>
          <p:cNvPr id="34818" name="Rectangle 11"/>
          <p:cNvSpPr/>
          <p:nvPr/>
        </p:nvSpPr>
        <p:spPr>
          <a:xfrm>
            <a:off x="3581400" y="1974850"/>
            <a:ext cx="4800600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6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Agency FB" pitchFamily="34" charset="0"/>
                <a:ea typeface="宋体" panose="02010600030101010101" pitchFamily="2" charset="-122"/>
              </a:rPr>
              <a:t>有很多的稳定的数据来源</a:t>
            </a:r>
            <a:endParaRPr lang="zh-CN" altLang="zh-CN" sz="2000" dirty="0">
              <a:solidFill>
                <a:schemeClr val="bg1"/>
              </a:solidFill>
              <a:latin typeface="Agency FB" pitchFamily="34" charset="0"/>
              <a:ea typeface="宋体" panose="02010600030101010101" pitchFamily="2" charset="-122"/>
            </a:endParaRPr>
          </a:p>
        </p:txBody>
      </p:sp>
      <p:grpSp>
        <p:nvGrpSpPr>
          <p:cNvPr id="34819" name="Group 25"/>
          <p:cNvGrpSpPr/>
          <p:nvPr/>
        </p:nvGrpSpPr>
        <p:grpSpPr>
          <a:xfrm>
            <a:off x="1371600" y="2200275"/>
            <a:ext cx="1970088" cy="293688"/>
            <a:chOff x="1371600" y="1730835"/>
            <a:chExt cx="1970308" cy="293908"/>
          </a:xfrm>
        </p:grpSpPr>
        <p:sp>
          <p:nvSpPr>
            <p:cNvPr id="30" name="Oval 29"/>
            <p:cNvSpPr/>
            <p:nvPr/>
          </p:nvSpPr>
          <p:spPr>
            <a:xfrm>
              <a:off x="3048000" y="1730835"/>
              <a:ext cx="293908" cy="2939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en-US" sz="1800" strike="noStrike" noProof="1">
                <a:latin typeface="Agency FB" pitchFamily="34" charset="0"/>
              </a:endParaRPr>
            </a:p>
          </p:txBody>
        </p:sp>
        <p:cxnSp>
          <p:nvCxnSpPr>
            <p:cNvPr id="24" name="Straight Connector 23"/>
            <p:cNvCxnSpPr>
              <a:stCxn id="42" idx="3"/>
              <a:endCxn id="30" idx="2"/>
            </p:cNvCxnSpPr>
            <p:nvPr/>
          </p:nvCxnSpPr>
          <p:spPr>
            <a:xfrm flipV="1">
              <a:off x="1371600" y="1877789"/>
              <a:ext cx="1676400" cy="8161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822" name="Group 21"/>
          <p:cNvGrpSpPr/>
          <p:nvPr/>
        </p:nvGrpSpPr>
        <p:grpSpPr>
          <a:xfrm>
            <a:off x="457200" y="1898650"/>
            <a:ext cx="914400" cy="914400"/>
            <a:chOff x="457200" y="1428750"/>
            <a:chExt cx="914400" cy="914400"/>
          </a:xfrm>
        </p:grpSpPr>
        <p:sp>
          <p:nvSpPr>
            <p:cNvPr id="42" name="Rounded Rectangle 41"/>
            <p:cNvSpPr/>
            <p:nvPr/>
          </p:nvSpPr>
          <p:spPr bwMode="gray">
            <a:xfrm>
              <a:off x="457200" y="1428750"/>
              <a:ext cx="914400" cy="914400"/>
            </a:xfrm>
            <a:prstGeom prst="roundRect">
              <a:avLst/>
            </a:prstGeom>
            <a:solidFill>
              <a:schemeClr val="accent3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fontAlgn="base"/>
              <a:endParaRPr lang="en-US" sz="1800" strike="noStrike" noProof="1" dirty="0">
                <a:latin typeface="Agency FB" pitchFamily="34" charset="0"/>
              </a:endParaRPr>
            </a:p>
          </p:txBody>
        </p:sp>
        <p:sp>
          <p:nvSpPr>
            <p:cNvPr id="19" name="AutoShape 83"/>
            <p:cNvSpPr/>
            <p:nvPr/>
          </p:nvSpPr>
          <p:spPr bwMode="auto">
            <a:xfrm>
              <a:off x="721392" y="1733550"/>
              <a:ext cx="447266" cy="29359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1610" y="13990"/>
                  </a:moveTo>
                  <a:cubicBezTo>
                    <a:pt x="11373" y="14259"/>
                    <a:pt x="11093" y="14400"/>
                    <a:pt x="10800" y="14400"/>
                  </a:cubicBezTo>
                  <a:cubicBezTo>
                    <a:pt x="10505" y="14400"/>
                    <a:pt x="10225" y="14259"/>
                    <a:pt x="9990" y="13990"/>
                  </a:cubicBezTo>
                  <a:lnTo>
                    <a:pt x="7198" y="10800"/>
                  </a:lnTo>
                  <a:lnTo>
                    <a:pt x="6636" y="10157"/>
                  </a:lnTo>
                  <a:lnTo>
                    <a:pt x="1349" y="4115"/>
                  </a:lnTo>
                  <a:lnTo>
                    <a:pt x="1349" y="4114"/>
                  </a:lnTo>
                  <a:cubicBezTo>
                    <a:pt x="1349" y="2980"/>
                    <a:pt x="1955" y="2057"/>
                    <a:pt x="2699" y="2057"/>
                  </a:cubicBezTo>
                  <a:lnTo>
                    <a:pt x="18899" y="2057"/>
                  </a:lnTo>
                  <a:cubicBezTo>
                    <a:pt x="19643" y="2057"/>
                    <a:pt x="20249" y="2980"/>
                    <a:pt x="20249" y="4114"/>
                  </a:cubicBezTo>
                  <a:cubicBezTo>
                    <a:pt x="20249" y="4114"/>
                    <a:pt x="11610" y="13990"/>
                    <a:pt x="11610" y="13990"/>
                  </a:cubicBezTo>
                  <a:close/>
                  <a:moveTo>
                    <a:pt x="20249" y="16198"/>
                  </a:moveTo>
                  <a:lnTo>
                    <a:pt x="15525" y="10800"/>
                  </a:lnTo>
                  <a:lnTo>
                    <a:pt x="20249" y="5399"/>
                  </a:lnTo>
                  <a:cubicBezTo>
                    <a:pt x="20249" y="5399"/>
                    <a:pt x="20249" y="16198"/>
                    <a:pt x="20249" y="16198"/>
                  </a:cubicBezTo>
                  <a:close/>
                  <a:moveTo>
                    <a:pt x="20249" y="17484"/>
                  </a:moveTo>
                  <a:cubicBezTo>
                    <a:pt x="20249" y="18620"/>
                    <a:pt x="19643" y="19541"/>
                    <a:pt x="18899" y="19541"/>
                  </a:cubicBezTo>
                  <a:lnTo>
                    <a:pt x="2699" y="19541"/>
                  </a:lnTo>
                  <a:cubicBezTo>
                    <a:pt x="1955" y="19541"/>
                    <a:pt x="1349" y="18620"/>
                    <a:pt x="1349" y="17484"/>
                  </a:cubicBezTo>
                  <a:lnTo>
                    <a:pt x="6636" y="11442"/>
                  </a:lnTo>
                  <a:lnTo>
                    <a:pt x="9585" y="14813"/>
                  </a:lnTo>
                  <a:cubicBezTo>
                    <a:pt x="9945" y="15222"/>
                    <a:pt x="10372" y="15429"/>
                    <a:pt x="10800" y="15429"/>
                  </a:cubicBezTo>
                  <a:cubicBezTo>
                    <a:pt x="11228" y="15429"/>
                    <a:pt x="11654" y="15222"/>
                    <a:pt x="12015" y="14813"/>
                  </a:cubicBezTo>
                  <a:lnTo>
                    <a:pt x="14963" y="11442"/>
                  </a:lnTo>
                  <a:cubicBezTo>
                    <a:pt x="14963" y="11442"/>
                    <a:pt x="20249" y="17484"/>
                    <a:pt x="20249" y="17484"/>
                  </a:cubicBezTo>
                  <a:close/>
                  <a:moveTo>
                    <a:pt x="1349" y="5399"/>
                  </a:moveTo>
                  <a:lnTo>
                    <a:pt x="6074" y="10800"/>
                  </a:lnTo>
                  <a:lnTo>
                    <a:pt x="1349" y="16198"/>
                  </a:lnTo>
                  <a:cubicBezTo>
                    <a:pt x="1349" y="16198"/>
                    <a:pt x="1349" y="5399"/>
                    <a:pt x="1349" y="5399"/>
                  </a:cubicBezTo>
                  <a:close/>
                  <a:moveTo>
                    <a:pt x="18899" y="0"/>
                  </a:moveTo>
                  <a:lnTo>
                    <a:pt x="2699" y="0"/>
                  </a:lnTo>
                  <a:cubicBezTo>
                    <a:pt x="1208" y="0"/>
                    <a:pt x="0" y="1842"/>
                    <a:pt x="0" y="4114"/>
                  </a:cubicBezTo>
                  <a:lnTo>
                    <a:pt x="0" y="17484"/>
                  </a:lnTo>
                  <a:cubicBezTo>
                    <a:pt x="0" y="19756"/>
                    <a:pt x="1208" y="21600"/>
                    <a:pt x="2699" y="21600"/>
                  </a:cubicBezTo>
                  <a:lnTo>
                    <a:pt x="18899" y="21600"/>
                  </a:lnTo>
                  <a:cubicBezTo>
                    <a:pt x="20391" y="21600"/>
                    <a:pt x="21600" y="19756"/>
                    <a:pt x="21600" y="17484"/>
                  </a:cubicBezTo>
                  <a:lnTo>
                    <a:pt x="21600" y="4114"/>
                  </a:lnTo>
                  <a:cubicBezTo>
                    <a:pt x="21600" y="1842"/>
                    <a:pt x="20391" y="0"/>
                    <a:pt x="1889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6565" fontAlgn="base"/>
              <a:endParaRPr lang="en-US" sz="3000" strike="noStrike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gency FB" pitchFamily="34" charset="0"/>
              </a:endParaRPr>
            </a:p>
          </p:txBody>
        </p:sp>
      </p:grpSp>
      <p:sp>
        <p:nvSpPr>
          <p:cNvPr id="29" name="Rounded Rectangle 28"/>
          <p:cNvSpPr/>
          <p:nvPr/>
        </p:nvSpPr>
        <p:spPr bwMode="gray">
          <a:xfrm>
            <a:off x="4114800" y="3311525"/>
            <a:ext cx="4587875" cy="914400"/>
          </a:xfrm>
          <a:prstGeom prst="roundRect">
            <a:avLst/>
          </a:prstGeom>
          <a:solidFill>
            <a:schemeClr val="accent4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fontAlgn="base"/>
            <a:endParaRPr lang="en-US" sz="1800" strike="noStrike" noProof="1" dirty="0">
              <a:latin typeface="Agency FB" pitchFamily="34" charset="0"/>
            </a:endParaRPr>
          </a:p>
        </p:txBody>
      </p:sp>
      <p:sp>
        <p:nvSpPr>
          <p:cNvPr id="34826" name="Rectangle 13"/>
          <p:cNvSpPr/>
          <p:nvPr/>
        </p:nvSpPr>
        <p:spPr>
          <a:xfrm>
            <a:off x="4648200" y="3387725"/>
            <a:ext cx="3810000" cy="7064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2000" dirty="0">
                <a:solidFill>
                  <a:schemeClr val="bg1"/>
                </a:solidFill>
                <a:latin typeface="Agency FB" pitchFamily="34" charset="0"/>
                <a:ea typeface="宋体" panose="02010600030101010101" pitchFamily="2" charset="-122"/>
              </a:rPr>
              <a:t>机器学习，数据挖掘等出现新的数据分析方式</a:t>
            </a:r>
            <a:endParaRPr lang="zh-CN" altLang="zh-CN" sz="2000" dirty="0">
              <a:solidFill>
                <a:schemeClr val="bg1"/>
              </a:solidFill>
              <a:latin typeface="Agency FB" pitchFamily="34" charset="0"/>
              <a:ea typeface="宋体" panose="02010600030101010101" pitchFamily="2" charset="-122"/>
            </a:endParaRPr>
          </a:p>
        </p:txBody>
      </p:sp>
      <p:grpSp>
        <p:nvGrpSpPr>
          <p:cNvPr id="34827" name="Group 26"/>
          <p:cNvGrpSpPr/>
          <p:nvPr/>
        </p:nvGrpSpPr>
        <p:grpSpPr>
          <a:xfrm>
            <a:off x="1371600" y="3613150"/>
            <a:ext cx="3189288" cy="293688"/>
            <a:chOff x="1371600" y="2797635"/>
            <a:chExt cx="3189508" cy="293908"/>
          </a:xfrm>
        </p:grpSpPr>
        <p:sp>
          <p:nvSpPr>
            <p:cNvPr id="32" name="Oval 31"/>
            <p:cNvSpPr/>
            <p:nvPr/>
          </p:nvSpPr>
          <p:spPr>
            <a:xfrm>
              <a:off x="4267200" y="2797635"/>
              <a:ext cx="293908" cy="2939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en-US" sz="1800" strike="noStrike" noProof="1">
                <a:latin typeface="Agency FB" pitchFamily="34" charset="0"/>
              </a:endParaRPr>
            </a:p>
          </p:txBody>
        </p:sp>
        <p:cxnSp>
          <p:nvCxnSpPr>
            <p:cNvPr id="33" name="Straight Connector 32"/>
            <p:cNvCxnSpPr>
              <a:stCxn id="43" idx="3"/>
              <a:endCxn id="32" idx="2"/>
            </p:cNvCxnSpPr>
            <p:nvPr/>
          </p:nvCxnSpPr>
          <p:spPr>
            <a:xfrm flipV="1">
              <a:off x="1371600" y="2944589"/>
              <a:ext cx="2895600" cy="8161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830" name="Group 22"/>
          <p:cNvGrpSpPr/>
          <p:nvPr/>
        </p:nvGrpSpPr>
        <p:grpSpPr>
          <a:xfrm>
            <a:off x="457200" y="3311525"/>
            <a:ext cx="914400" cy="914400"/>
            <a:chOff x="457200" y="2495550"/>
            <a:chExt cx="914400" cy="914400"/>
          </a:xfrm>
        </p:grpSpPr>
        <p:sp>
          <p:nvSpPr>
            <p:cNvPr id="43" name="Rounded Rectangle 42"/>
            <p:cNvSpPr/>
            <p:nvPr/>
          </p:nvSpPr>
          <p:spPr bwMode="gray">
            <a:xfrm>
              <a:off x="457200" y="2495550"/>
              <a:ext cx="914400" cy="914400"/>
            </a:xfrm>
            <a:prstGeom prst="roundRect">
              <a:avLst/>
            </a:prstGeom>
            <a:solidFill>
              <a:schemeClr val="accent4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fontAlgn="base"/>
              <a:endParaRPr lang="en-US" sz="1800" strike="noStrike" noProof="1" dirty="0">
                <a:latin typeface="Agency FB" pitchFamily="34" charset="0"/>
              </a:endParaRPr>
            </a:p>
          </p:txBody>
        </p:sp>
        <p:sp>
          <p:nvSpPr>
            <p:cNvPr id="34832" name="Freeform 21"/>
            <p:cNvSpPr>
              <a:spLocks noEditPoints="1"/>
            </p:cNvSpPr>
            <p:nvPr/>
          </p:nvSpPr>
          <p:spPr>
            <a:xfrm>
              <a:off x="719028" y="2757242"/>
              <a:ext cx="473304" cy="474800"/>
            </a:xfrm>
            <a:custGeom>
              <a:avLst/>
              <a:gdLst/>
              <a:ahLst/>
              <a:cxnLst>
                <a:cxn ang="0">
                  <a:pos x="458036" y="176287"/>
                </a:cxn>
                <a:cxn ang="0">
                  <a:pos x="283042" y="129277"/>
                </a:cxn>
                <a:cxn ang="0">
                  <a:pos x="252507" y="15278"/>
                </a:cxn>
                <a:cxn ang="0">
                  <a:pos x="229018" y="2350"/>
                </a:cxn>
                <a:cxn ang="0">
                  <a:pos x="16442" y="59937"/>
                </a:cxn>
                <a:cxn ang="0">
                  <a:pos x="2348" y="82267"/>
                </a:cxn>
                <a:cxn ang="0">
                  <a:pos x="78688" y="365501"/>
                </a:cxn>
                <a:cxn ang="0">
                  <a:pos x="101002" y="378429"/>
                </a:cxn>
                <a:cxn ang="0">
                  <a:pos x="186737" y="354924"/>
                </a:cxn>
                <a:cxn ang="0">
                  <a:pos x="174993" y="398408"/>
                </a:cxn>
                <a:cxn ang="0">
                  <a:pos x="187912" y="420738"/>
                </a:cxn>
                <a:cxn ang="0">
                  <a:pos x="378173" y="471274"/>
                </a:cxn>
                <a:cxn ang="0">
                  <a:pos x="401662" y="459521"/>
                </a:cxn>
                <a:cxn ang="0">
                  <a:pos x="470955" y="198616"/>
                </a:cxn>
                <a:cxn ang="0">
                  <a:pos x="458036" y="176287"/>
                </a:cxn>
                <a:cxn ang="0">
                  <a:pos x="39931" y="88143"/>
                </a:cxn>
                <a:cxn ang="0">
                  <a:pos x="224320" y="38783"/>
                </a:cxn>
                <a:cxn ang="0">
                  <a:pos x="292438" y="292636"/>
                </a:cxn>
                <a:cxn ang="0">
                  <a:pos x="108049" y="341997"/>
                </a:cxn>
                <a:cxn ang="0">
                  <a:pos x="39931" y="88143"/>
                </a:cxn>
                <a:cxn ang="0">
                  <a:pos x="369952" y="436016"/>
                </a:cxn>
                <a:cxn ang="0">
                  <a:pos x="210226" y="392532"/>
                </a:cxn>
                <a:cxn ang="0">
                  <a:pos x="223145" y="345522"/>
                </a:cxn>
                <a:cxn ang="0">
                  <a:pos x="314753" y="320842"/>
                </a:cxn>
                <a:cxn ang="0">
                  <a:pos x="327672" y="298512"/>
                </a:cxn>
                <a:cxn ang="0">
                  <a:pos x="292438" y="166885"/>
                </a:cxn>
                <a:cxn ang="0">
                  <a:pos x="432198" y="204493"/>
                </a:cxn>
                <a:cxn ang="0">
                  <a:pos x="369952" y="436016"/>
                </a:cxn>
              </a:cxnLst>
              <a:pathLst>
                <a:path w="403" h="404">
                  <a:moveTo>
                    <a:pt x="390" y="150"/>
                  </a:moveTo>
                  <a:cubicBezTo>
                    <a:pt x="241" y="110"/>
                    <a:pt x="241" y="110"/>
                    <a:pt x="241" y="110"/>
                  </a:cubicBezTo>
                  <a:cubicBezTo>
                    <a:pt x="215" y="13"/>
                    <a:pt x="215" y="13"/>
                    <a:pt x="215" y="13"/>
                  </a:cubicBezTo>
                  <a:cubicBezTo>
                    <a:pt x="213" y="5"/>
                    <a:pt x="204" y="0"/>
                    <a:pt x="195" y="2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5" y="53"/>
                    <a:pt x="0" y="62"/>
                    <a:pt x="2" y="70"/>
                  </a:cubicBezTo>
                  <a:cubicBezTo>
                    <a:pt x="67" y="311"/>
                    <a:pt x="67" y="311"/>
                    <a:pt x="67" y="311"/>
                  </a:cubicBezTo>
                  <a:cubicBezTo>
                    <a:pt x="69" y="319"/>
                    <a:pt x="78" y="324"/>
                    <a:pt x="86" y="322"/>
                  </a:cubicBezTo>
                  <a:cubicBezTo>
                    <a:pt x="159" y="302"/>
                    <a:pt x="159" y="302"/>
                    <a:pt x="159" y="302"/>
                  </a:cubicBezTo>
                  <a:cubicBezTo>
                    <a:pt x="149" y="339"/>
                    <a:pt x="149" y="339"/>
                    <a:pt x="149" y="339"/>
                  </a:cubicBezTo>
                  <a:cubicBezTo>
                    <a:pt x="147" y="347"/>
                    <a:pt x="152" y="356"/>
                    <a:pt x="160" y="358"/>
                  </a:cubicBezTo>
                  <a:cubicBezTo>
                    <a:pt x="322" y="401"/>
                    <a:pt x="322" y="401"/>
                    <a:pt x="322" y="401"/>
                  </a:cubicBezTo>
                  <a:cubicBezTo>
                    <a:pt x="331" y="404"/>
                    <a:pt x="340" y="399"/>
                    <a:pt x="342" y="391"/>
                  </a:cubicBezTo>
                  <a:cubicBezTo>
                    <a:pt x="401" y="169"/>
                    <a:pt x="401" y="169"/>
                    <a:pt x="401" y="169"/>
                  </a:cubicBezTo>
                  <a:cubicBezTo>
                    <a:pt x="403" y="161"/>
                    <a:pt x="398" y="152"/>
                    <a:pt x="390" y="150"/>
                  </a:cubicBezTo>
                  <a:close/>
                  <a:moveTo>
                    <a:pt x="34" y="75"/>
                  </a:moveTo>
                  <a:cubicBezTo>
                    <a:pt x="191" y="33"/>
                    <a:pt x="191" y="33"/>
                    <a:pt x="191" y="33"/>
                  </a:cubicBezTo>
                  <a:cubicBezTo>
                    <a:pt x="249" y="249"/>
                    <a:pt x="249" y="249"/>
                    <a:pt x="249" y="249"/>
                  </a:cubicBezTo>
                  <a:cubicBezTo>
                    <a:pt x="92" y="291"/>
                    <a:pt x="92" y="291"/>
                    <a:pt x="92" y="291"/>
                  </a:cubicBezTo>
                  <a:lnTo>
                    <a:pt x="34" y="75"/>
                  </a:lnTo>
                  <a:close/>
                  <a:moveTo>
                    <a:pt x="315" y="371"/>
                  </a:moveTo>
                  <a:cubicBezTo>
                    <a:pt x="179" y="334"/>
                    <a:pt x="179" y="334"/>
                    <a:pt x="179" y="334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268" y="273"/>
                    <a:pt x="268" y="273"/>
                    <a:pt x="268" y="273"/>
                  </a:cubicBezTo>
                  <a:cubicBezTo>
                    <a:pt x="276" y="271"/>
                    <a:pt x="282" y="262"/>
                    <a:pt x="279" y="254"/>
                  </a:cubicBezTo>
                  <a:cubicBezTo>
                    <a:pt x="249" y="142"/>
                    <a:pt x="249" y="142"/>
                    <a:pt x="249" y="142"/>
                  </a:cubicBezTo>
                  <a:cubicBezTo>
                    <a:pt x="368" y="174"/>
                    <a:pt x="368" y="174"/>
                    <a:pt x="368" y="174"/>
                  </a:cubicBezTo>
                  <a:lnTo>
                    <a:pt x="315" y="37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4833" name="Rounded Rectangle 30"/>
          <p:cNvSpPr/>
          <p:nvPr/>
        </p:nvSpPr>
        <p:spPr>
          <a:xfrm>
            <a:off x="5181600" y="4724400"/>
            <a:ext cx="35052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6350">
            <a:noFill/>
          </a:ln>
        </p:spPr>
        <p:txBody>
          <a:bodyPr anchor="ctr"/>
          <a:p>
            <a:pPr algn="ctr"/>
            <a:endParaRPr lang="en-US" altLang="zh-CN" dirty="0">
              <a:latin typeface="Agency FB" pitchFamily="34" charset="0"/>
              <a:ea typeface="宋体" panose="02010600030101010101" pitchFamily="2" charset="-122"/>
            </a:endParaRPr>
          </a:p>
        </p:txBody>
      </p:sp>
      <p:sp>
        <p:nvSpPr>
          <p:cNvPr id="34834" name="Rectangle 33"/>
          <p:cNvSpPr/>
          <p:nvPr/>
        </p:nvSpPr>
        <p:spPr>
          <a:xfrm>
            <a:off x="5715000" y="4803775"/>
            <a:ext cx="2743200" cy="6140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7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Agency FB" pitchFamily="34" charset="0"/>
                <a:ea typeface="宋体" panose="02010600030101010101" pitchFamily="2" charset="-122"/>
              </a:rPr>
              <a:t>项目支持</a:t>
            </a:r>
            <a:endParaRPr lang="zh-CN" altLang="zh-CN" sz="2000" dirty="0">
              <a:solidFill>
                <a:schemeClr val="bg1"/>
              </a:solidFill>
              <a:latin typeface="Agency FB" pitchFamily="34" charset="0"/>
              <a:ea typeface="宋体" panose="02010600030101010101" pitchFamily="2" charset="-122"/>
            </a:endParaRPr>
          </a:p>
        </p:txBody>
      </p:sp>
      <p:grpSp>
        <p:nvGrpSpPr>
          <p:cNvPr id="34835" name="Group 36"/>
          <p:cNvGrpSpPr/>
          <p:nvPr/>
        </p:nvGrpSpPr>
        <p:grpSpPr>
          <a:xfrm>
            <a:off x="1371600" y="5029200"/>
            <a:ext cx="4256088" cy="293688"/>
            <a:chOff x="1371600" y="3867150"/>
            <a:chExt cx="4256308" cy="293908"/>
          </a:xfrm>
        </p:grpSpPr>
        <p:sp>
          <p:nvSpPr>
            <p:cNvPr id="35" name="Oval 34"/>
            <p:cNvSpPr/>
            <p:nvPr/>
          </p:nvSpPr>
          <p:spPr>
            <a:xfrm>
              <a:off x="5334000" y="3867150"/>
              <a:ext cx="293908" cy="2939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en-US" sz="1800" strike="noStrike" noProof="1">
                <a:latin typeface="Agency FB" pitchFamily="34" charset="0"/>
              </a:endParaRPr>
            </a:p>
          </p:txBody>
        </p:sp>
        <p:cxnSp>
          <p:nvCxnSpPr>
            <p:cNvPr id="36" name="Straight Connector 35"/>
            <p:cNvCxnSpPr>
              <a:stCxn id="34839" idx="3"/>
              <a:endCxn id="35" idx="2"/>
            </p:cNvCxnSpPr>
            <p:nvPr/>
          </p:nvCxnSpPr>
          <p:spPr>
            <a:xfrm flipV="1">
              <a:off x="1371600" y="4014104"/>
              <a:ext cx="3962400" cy="544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838" name="Group 24"/>
          <p:cNvGrpSpPr/>
          <p:nvPr/>
        </p:nvGrpSpPr>
        <p:grpSpPr>
          <a:xfrm>
            <a:off x="457200" y="4724400"/>
            <a:ext cx="914400" cy="914400"/>
            <a:chOff x="457200" y="3562350"/>
            <a:chExt cx="914400" cy="914400"/>
          </a:xfrm>
        </p:grpSpPr>
        <p:sp>
          <p:nvSpPr>
            <p:cNvPr id="34839" name="Rounded Rectangle 43"/>
            <p:cNvSpPr/>
            <p:nvPr/>
          </p:nvSpPr>
          <p:spPr>
            <a:xfrm>
              <a:off x="457200" y="3562350"/>
              <a:ext cx="914400" cy="914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p>
              <a:pPr algn="ctr"/>
              <a:endParaRPr lang="en-US" altLang="zh-CN" dirty="0">
                <a:latin typeface="Agency FB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40" name="Freeform 26"/>
            <p:cNvSpPr/>
            <p:nvPr/>
          </p:nvSpPr>
          <p:spPr>
            <a:xfrm>
              <a:off x="726625" y="3830463"/>
              <a:ext cx="389628" cy="404080"/>
            </a:xfrm>
            <a:custGeom>
              <a:avLst/>
              <a:gdLst/>
              <a:ahLst/>
              <a:cxnLst>
                <a:cxn ang="0">
                  <a:pos x="146466" y="404080"/>
                </a:cxn>
                <a:cxn ang="0">
                  <a:pos x="113760" y="388429"/>
                </a:cxn>
                <a:cxn ang="0">
                  <a:pos x="12798" y="253261"/>
                </a:cxn>
                <a:cxn ang="0">
                  <a:pos x="19908" y="197771"/>
                </a:cxn>
                <a:cxn ang="0">
                  <a:pos x="75366" y="206308"/>
                </a:cxn>
                <a:cxn ang="0">
                  <a:pos x="142200" y="294523"/>
                </a:cxn>
                <a:cxn ang="0">
                  <a:pos x="311418" y="24187"/>
                </a:cxn>
                <a:cxn ang="0">
                  <a:pos x="365454" y="11382"/>
                </a:cxn>
                <a:cxn ang="0">
                  <a:pos x="378252" y="66872"/>
                </a:cxn>
                <a:cxn ang="0">
                  <a:pos x="179172" y="385583"/>
                </a:cxn>
                <a:cxn ang="0">
                  <a:pos x="147888" y="404080"/>
                </a:cxn>
                <a:cxn ang="0">
                  <a:pos x="146466" y="404080"/>
                </a:cxn>
              </a:cxnLst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4841" name="文本框 37"/>
          <p:cNvSpPr txBox="1"/>
          <p:nvPr/>
        </p:nvSpPr>
        <p:spPr>
          <a:xfrm>
            <a:off x="2057400" y="304800"/>
            <a:ext cx="5029200" cy="36988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p>
            <a:pPr algn="ctr">
              <a:lnSpc>
                <a:spcPct val="9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Agency FB" pitchFamily="34" charset="0"/>
                <a:ea typeface="黑体" panose="02010609060101010101" pitchFamily="49" charset="-122"/>
              </a:rPr>
              <a:t>支持条件</a:t>
            </a:r>
            <a:endParaRPr lang="zh-CN" altLang="en-US" sz="2400" dirty="0">
              <a:solidFill>
                <a:schemeClr val="accent2"/>
              </a:solidFill>
              <a:latin typeface="Agency FB" pitchFamily="34" charset="0"/>
              <a:ea typeface="黑体" panose="02010609060101010101" pitchFamily="49" charset="-122"/>
            </a:endParaRPr>
          </a:p>
        </p:txBody>
      </p:sp>
      <p:sp>
        <p:nvSpPr>
          <p:cNvPr id="49" name="Subtitle 4"/>
          <p:cNvSpPr txBox="1"/>
          <p:nvPr/>
        </p:nvSpPr>
        <p:spPr>
          <a:xfrm>
            <a:off x="2057400" y="650875"/>
            <a:ext cx="5029200" cy="3048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/>
          <a:p>
            <a:pPr marL="342900" indent="-342900" algn="ctr">
              <a:spcBef>
                <a:spcPct val="20000"/>
              </a:spcBef>
            </a:pPr>
            <a:endParaRPr lang="en-US" altLang="zh-CN" sz="1200" b="1" dirty="0">
              <a:solidFill>
                <a:srgbClr val="A6A6A6"/>
              </a:solidFill>
              <a:latin typeface="Agency FB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Box 5"/>
          <p:cNvSpPr txBox="1"/>
          <p:nvPr/>
        </p:nvSpPr>
        <p:spPr>
          <a:xfrm>
            <a:off x="3979863" y="2628900"/>
            <a:ext cx="782637" cy="7715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2</a:t>
            </a:r>
            <a:endParaRPr lang="en-US" altLang="zh-CN" sz="4400" b="1" dirty="0">
              <a:solidFill>
                <a:schemeClr val="bg1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sp>
        <p:nvSpPr>
          <p:cNvPr id="36866" name="标题 9"/>
          <p:cNvSpPr>
            <a:spLocks noGrp="1"/>
          </p:cNvSpPr>
          <p:nvPr>
            <p:ph type="title" hasCustomPrompt="1"/>
          </p:nvPr>
        </p:nvSpPr>
        <p:spPr>
          <a:xfrm>
            <a:off x="2670175" y="3462338"/>
            <a:ext cx="3402013" cy="881062"/>
          </a:xfrm>
        </p:spPr>
        <p:txBody>
          <a:bodyPr lIns="90000" tIns="46800" rIns="90000" bIns="46800" anchor="ctr"/>
          <a:p>
            <a:pPr defTabSz="914400">
              <a:buNone/>
            </a:pPr>
            <a:r>
              <a:rPr lang="zh-CN" altLang="en-US" kern="1200" dirty="0">
                <a:latin typeface="+mj-lt"/>
                <a:ea typeface="+mj-ea"/>
                <a:cs typeface="+mj-cs"/>
              </a:rPr>
              <a:t>研究内容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Pentagon 8"/>
          <p:cNvSpPr/>
          <p:nvPr/>
        </p:nvSpPr>
        <p:spPr>
          <a:xfrm>
            <a:off x="3040063" y="5029200"/>
            <a:ext cx="1625600" cy="715963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rmAutofit/>
          </a:bodyPr>
          <a:lstStyle/>
          <a:p>
            <a:pPr algn="ctr" fontAlgn="base"/>
            <a:r>
              <a:rPr lang="zh-CN" altLang="en-US" sz="1800" strike="noStrike" noProof="1" dirty="0">
                <a:latin typeface="Agency FB" pitchFamily="34" charset="0"/>
              </a:rPr>
              <a:t>目标</a:t>
            </a:r>
            <a:r>
              <a:rPr lang="en-US" sz="1800" strike="noStrike" noProof="1" dirty="0">
                <a:latin typeface="Agency FB" pitchFamily="34" charset="0"/>
              </a:rPr>
              <a:t> </a:t>
            </a:r>
            <a:endParaRPr lang="en-US" sz="1800" strike="noStrike" noProof="1" dirty="0">
              <a:latin typeface="Agency FB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081588" y="5373688"/>
            <a:ext cx="1308100" cy="7938"/>
          </a:xfrm>
          <a:prstGeom prst="line">
            <a:avLst/>
          </a:prstGeom>
          <a:ln w="3175"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15" name="Rectangle 31"/>
          <p:cNvSpPr/>
          <p:nvPr/>
        </p:nvSpPr>
        <p:spPr>
          <a:xfrm>
            <a:off x="6745288" y="5033963"/>
            <a:ext cx="2228850" cy="8604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/>
          <a:p>
            <a:r>
              <a:rPr lang="zh-CN" altLang="zh-CN" sz="2000" dirty="0">
                <a:latin typeface="Agency FB" pitchFamily="34" charset="0"/>
                <a:ea typeface="宋体" panose="02010600030101010101" pitchFamily="2" charset="-122"/>
              </a:rPr>
              <a:t>预测一个新任务的运行时间</a:t>
            </a:r>
            <a:endParaRPr lang="zh-CN" altLang="zh-CN" sz="2000" dirty="0">
              <a:latin typeface="Agency FB" pitchFamily="34" charset="0"/>
              <a:ea typeface="宋体" panose="02010600030101010101" pitchFamily="2" charset="-122"/>
            </a:endParaRPr>
          </a:p>
        </p:txBody>
      </p:sp>
      <p:grpSp>
        <p:nvGrpSpPr>
          <p:cNvPr id="38916" name="Group 21"/>
          <p:cNvGrpSpPr/>
          <p:nvPr/>
        </p:nvGrpSpPr>
        <p:grpSpPr>
          <a:xfrm>
            <a:off x="1868488" y="3998913"/>
            <a:ext cx="1947862" cy="1493837"/>
            <a:chOff x="1868139" y="2997600"/>
            <a:chExt cx="1948543" cy="1494064"/>
          </a:xfrm>
        </p:grpSpPr>
        <p:sp>
          <p:nvSpPr>
            <p:cNvPr id="18" name="Curved Right Arrow 17"/>
            <p:cNvSpPr/>
            <p:nvPr/>
          </p:nvSpPr>
          <p:spPr>
            <a:xfrm>
              <a:off x="1868139" y="3454800"/>
              <a:ext cx="685800" cy="1036864"/>
            </a:xfrm>
            <a:prstGeom prst="curved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en-US" sz="1800" strike="noStrike" noProof="1">
                <a:solidFill>
                  <a:schemeClr val="tx1"/>
                </a:solidFill>
                <a:latin typeface="Agency FB" pitchFamily="34" charset="0"/>
              </a:endParaRPr>
            </a:p>
          </p:txBody>
        </p:sp>
        <p:sp>
          <p:nvSpPr>
            <p:cNvPr id="26" name="Pentagon 25"/>
            <p:cNvSpPr/>
            <p:nvPr/>
          </p:nvSpPr>
          <p:spPr>
            <a:xfrm>
              <a:off x="2190256" y="2997600"/>
              <a:ext cx="1626426" cy="715628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r>
                <a:rPr lang="zh-CN" altLang="en-US" sz="1800" strike="noStrike" noProof="1" dirty="0">
                  <a:latin typeface="Agency FB" pitchFamily="34" charset="0"/>
                </a:rPr>
                <a:t>特征</a:t>
              </a:r>
              <a:endParaRPr lang="zh-CN" altLang="en-US" sz="1800" strike="noStrike" noProof="1" dirty="0">
                <a:latin typeface="Agency FB" pitchFamily="34" charset="0"/>
              </a:endParaRPr>
            </a:p>
          </p:txBody>
        </p:sp>
      </p:grpSp>
      <p:cxnSp>
        <p:nvCxnSpPr>
          <p:cNvPr id="29" name="Straight Connector 28"/>
          <p:cNvCxnSpPr/>
          <p:nvPr/>
        </p:nvCxnSpPr>
        <p:spPr>
          <a:xfrm flipV="1">
            <a:off x="4230688" y="4341813"/>
            <a:ext cx="1308100" cy="9525"/>
          </a:xfrm>
          <a:prstGeom prst="line">
            <a:avLst/>
          </a:prstGeom>
          <a:ln w="3175">
            <a:solidFill>
              <a:schemeClr val="accent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Rectangle 32"/>
          <p:cNvSpPr/>
          <p:nvPr/>
        </p:nvSpPr>
        <p:spPr>
          <a:xfrm>
            <a:off x="5907088" y="4008438"/>
            <a:ext cx="2228850" cy="8604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/>
          <a:p>
            <a:pPr>
              <a:lnSpc>
                <a:spcPct val="80000"/>
              </a:lnSpc>
            </a:pPr>
            <a:r>
              <a:rPr lang="zh-CN" altLang="en-US" sz="2000" dirty="0">
                <a:latin typeface="Agency FB" pitchFamily="34" charset="0"/>
                <a:ea typeface="宋体" panose="02010600030101010101" pitchFamily="2" charset="-122"/>
              </a:rPr>
              <a:t>任务内在特征，用户所对应的科研组</a:t>
            </a:r>
            <a:endParaRPr lang="zh-CN" altLang="en-US" sz="2000" dirty="0">
              <a:latin typeface="Agency FB" pitchFamily="34" charset="0"/>
              <a:ea typeface="宋体" panose="02010600030101010101" pitchFamily="2" charset="-122"/>
            </a:endParaRPr>
          </a:p>
        </p:txBody>
      </p:sp>
      <p:grpSp>
        <p:nvGrpSpPr>
          <p:cNvPr id="38921" name="Group 18"/>
          <p:cNvGrpSpPr/>
          <p:nvPr/>
        </p:nvGrpSpPr>
        <p:grpSpPr>
          <a:xfrm>
            <a:off x="1123950" y="2967038"/>
            <a:ext cx="1958975" cy="1493837"/>
            <a:chOff x="1123456" y="2159400"/>
            <a:chExt cx="1959429" cy="1494064"/>
          </a:xfrm>
        </p:grpSpPr>
        <p:sp>
          <p:nvSpPr>
            <p:cNvPr id="17" name="Curved Right Arrow 16"/>
            <p:cNvSpPr/>
            <p:nvPr/>
          </p:nvSpPr>
          <p:spPr>
            <a:xfrm>
              <a:off x="1123456" y="2616600"/>
              <a:ext cx="685800" cy="1036864"/>
            </a:xfrm>
            <a:prstGeom prst="curved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en-US" sz="1800" strike="noStrike" noProof="1">
                <a:solidFill>
                  <a:schemeClr val="tx1"/>
                </a:solidFill>
                <a:latin typeface="Agency FB" pitchFamily="34" charset="0"/>
              </a:endParaRPr>
            </a:p>
          </p:txBody>
        </p:sp>
        <p:sp>
          <p:nvSpPr>
            <p:cNvPr id="10" name="Pentagon 9"/>
            <p:cNvSpPr/>
            <p:nvPr/>
          </p:nvSpPr>
          <p:spPr>
            <a:xfrm>
              <a:off x="1456459" y="2159400"/>
              <a:ext cx="1626426" cy="715628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r>
                <a:rPr lang="zh-CN" altLang="en-US" sz="1800" strike="noStrike" noProof="1" dirty="0">
                  <a:latin typeface="Agency FB" pitchFamily="34" charset="0"/>
                </a:rPr>
                <a:t>来源</a:t>
              </a:r>
              <a:endParaRPr lang="zh-CN" altLang="en-US" sz="1800" strike="noStrike" noProof="1" dirty="0">
                <a:latin typeface="Agency FB" pitchFamily="34" charset="0"/>
              </a:endParaRPr>
            </a:p>
          </p:txBody>
        </p:sp>
      </p:grpSp>
      <p:cxnSp>
        <p:nvCxnSpPr>
          <p:cNvPr id="28" name="Straight Connector 27"/>
          <p:cNvCxnSpPr/>
          <p:nvPr/>
        </p:nvCxnSpPr>
        <p:spPr>
          <a:xfrm flipV="1">
            <a:off x="3494088" y="3311525"/>
            <a:ext cx="1308100" cy="7938"/>
          </a:xfrm>
          <a:prstGeom prst="line">
            <a:avLst/>
          </a:prstGeom>
          <a:ln w="3175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5" name="Rectangle 33"/>
          <p:cNvSpPr/>
          <p:nvPr/>
        </p:nvSpPr>
        <p:spPr>
          <a:xfrm>
            <a:off x="5238750" y="2976563"/>
            <a:ext cx="2228850" cy="8620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/>
          <a:p>
            <a:r>
              <a:rPr lang="zh-CN" altLang="ms-MY" sz="2000" dirty="0">
                <a:latin typeface="Agency FB" pitchFamily="34" charset="0"/>
                <a:ea typeface="宋体" panose="02010600030101010101" pitchFamily="2" charset="-122"/>
              </a:rPr>
              <a:t>上海超算中心，中科大超算中心</a:t>
            </a:r>
            <a:endParaRPr lang="zh-CN" altLang="ms-MY" sz="2000" dirty="0">
              <a:latin typeface="Agency FB" pitchFamily="34" charset="0"/>
              <a:ea typeface="宋体" panose="02010600030101010101" pitchFamily="2" charset="-122"/>
            </a:endParaRPr>
          </a:p>
        </p:txBody>
      </p:sp>
      <p:grpSp>
        <p:nvGrpSpPr>
          <p:cNvPr id="38926" name="Group 20"/>
          <p:cNvGrpSpPr/>
          <p:nvPr/>
        </p:nvGrpSpPr>
        <p:grpSpPr>
          <a:xfrm>
            <a:off x="361950" y="1968500"/>
            <a:ext cx="1951038" cy="1462088"/>
            <a:chOff x="361456" y="1352550"/>
            <a:chExt cx="1950770" cy="1462714"/>
          </a:xfrm>
        </p:grpSpPr>
        <p:sp>
          <p:nvSpPr>
            <p:cNvPr id="20" name="Curved Right Arrow 19"/>
            <p:cNvSpPr/>
            <p:nvPr/>
          </p:nvSpPr>
          <p:spPr>
            <a:xfrm>
              <a:off x="361456" y="1778400"/>
              <a:ext cx="685800" cy="1036864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en-US" sz="1800" strike="noStrike" noProof="1">
                <a:solidFill>
                  <a:schemeClr val="tx1"/>
                </a:solidFill>
                <a:latin typeface="Agency FB" pitchFamily="34" charset="0"/>
              </a:endParaRPr>
            </a:p>
          </p:txBody>
        </p:sp>
        <p:sp>
          <p:nvSpPr>
            <p:cNvPr id="8" name="Pentagon 7"/>
            <p:cNvSpPr/>
            <p:nvPr/>
          </p:nvSpPr>
          <p:spPr>
            <a:xfrm>
              <a:off x="685800" y="1352550"/>
              <a:ext cx="1626426" cy="715628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r>
                <a:rPr lang="zh-CN" altLang="en-US" sz="1800" strike="noStrike" noProof="1" dirty="0">
                  <a:latin typeface="Agency FB" pitchFamily="34" charset="0"/>
                </a:rPr>
                <a:t>对象</a:t>
              </a:r>
              <a:endParaRPr lang="zh-CN" altLang="en-US" sz="1800" strike="noStrike" noProof="1" dirty="0">
                <a:latin typeface="Agency FB" pitchFamily="34" charset="0"/>
              </a:endParaRPr>
            </a:p>
          </p:txBody>
        </p:sp>
      </p:grpSp>
      <p:cxnSp>
        <p:nvCxnSpPr>
          <p:cNvPr id="27" name="Straight Connector 26"/>
          <p:cNvCxnSpPr/>
          <p:nvPr/>
        </p:nvCxnSpPr>
        <p:spPr>
          <a:xfrm flipV="1">
            <a:off x="2724150" y="2317750"/>
            <a:ext cx="1308100" cy="7938"/>
          </a:xfrm>
          <a:prstGeom prst="line">
            <a:avLst/>
          </a:prstGeom>
          <a:ln w="31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30" name="Rectangle 34"/>
          <p:cNvSpPr/>
          <p:nvPr/>
        </p:nvSpPr>
        <p:spPr>
          <a:xfrm>
            <a:off x="4476750" y="1941513"/>
            <a:ext cx="2228850" cy="8620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/>
          <a:p>
            <a:r>
              <a:rPr lang="zh-CN" altLang="ms-MY" sz="2000" dirty="0">
                <a:latin typeface="Agency FB" pitchFamily="34" charset="0"/>
                <a:ea typeface="宋体" panose="02010600030101010101" pitchFamily="2" charset="-122"/>
              </a:rPr>
              <a:t>超算系统</a:t>
            </a:r>
            <a:endParaRPr lang="zh-CN" altLang="ms-MY" sz="2000" dirty="0">
              <a:latin typeface="Agency FB" pitchFamily="34" charset="0"/>
              <a:ea typeface="宋体" panose="02010600030101010101" pitchFamily="2" charset="-122"/>
            </a:endParaRPr>
          </a:p>
        </p:txBody>
      </p:sp>
      <p:sp>
        <p:nvSpPr>
          <p:cNvPr id="38931" name="文本框 22"/>
          <p:cNvSpPr txBox="1"/>
          <p:nvPr/>
        </p:nvSpPr>
        <p:spPr>
          <a:xfrm>
            <a:off x="2057400" y="304800"/>
            <a:ext cx="5029200" cy="36988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p>
            <a:pPr algn="ctr">
              <a:lnSpc>
                <a:spcPct val="9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Agency FB" pitchFamily="34" charset="0"/>
                <a:ea typeface="黑体" panose="02010609060101010101" pitchFamily="49" charset="-122"/>
              </a:rPr>
              <a:t>基本内容</a:t>
            </a:r>
            <a:endParaRPr lang="zh-CN" altLang="en-US" sz="2400" dirty="0">
              <a:solidFill>
                <a:schemeClr val="accent2"/>
              </a:solidFill>
              <a:latin typeface="Agency FB" pitchFamily="34" charset="0"/>
              <a:ea typeface="黑体" panose="02010609060101010101" pitchFamily="49" charset="-122"/>
            </a:endParaRPr>
          </a:p>
        </p:txBody>
      </p:sp>
      <p:sp>
        <p:nvSpPr>
          <p:cNvPr id="31" name="Subtitle 4"/>
          <p:cNvSpPr txBox="1"/>
          <p:nvPr/>
        </p:nvSpPr>
        <p:spPr>
          <a:xfrm>
            <a:off x="2057400" y="650875"/>
            <a:ext cx="5029200" cy="3048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/>
          <a:p>
            <a:pPr marL="342900" indent="-342900" algn="ctr">
              <a:spcBef>
                <a:spcPct val="20000"/>
              </a:spcBef>
            </a:pPr>
            <a:endParaRPr lang="zh-CN" altLang="zh-CN" sz="2000" b="1" dirty="0">
              <a:solidFill>
                <a:srgbClr val="A6A6A6"/>
              </a:solidFill>
              <a:latin typeface="Agency FB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10"/>
          <p:cNvSpPr/>
          <p:nvPr/>
        </p:nvSpPr>
        <p:spPr>
          <a:xfrm>
            <a:off x="2297113" y="4827588"/>
            <a:ext cx="1990725" cy="80486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/>
          <a:p>
            <a:r>
              <a:rPr lang="zh-CN" altLang="ms-MY" sz="1600" dirty="0">
                <a:latin typeface="Agency FB" pitchFamily="34" charset="0"/>
                <a:ea typeface="宋体" panose="02010600030101010101" pitchFamily="2" charset="-122"/>
              </a:rPr>
              <a:t>时间维度，用户，应用</a:t>
            </a:r>
            <a:endParaRPr lang="zh-CN" altLang="ms-MY" sz="1600" dirty="0">
              <a:latin typeface="Agency FB" pitchFamily="34" charset="0"/>
              <a:ea typeface="宋体" panose="02010600030101010101" pitchFamily="2" charset="-122"/>
            </a:endParaRPr>
          </a:p>
        </p:txBody>
      </p:sp>
      <p:sp>
        <p:nvSpPr>
          <p:cNvPr id="40962" name="Rectangle 11"/>
          <p:cNvSpPr/>
          <p:nvPr/>
        </p:nvSpPr>
        <p:spPr>
          <a:xfrm>
            <a:off x="2320925" y="4394200"/>
            <a:ext cx="1389063" cy="433388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/>
          <a:p>
            <a:r>
              <a:rPr lang="zh-CN" altLang="ms-MY" sz="2000" b="1" dirty="0">
                <a:latin typeface="Agency FB" pitchFamily="34" charset="0"/>
                <a:ea typeface="宋体" panose="02010600030101010101" pitchFamily="2" charset="-122"/>
              </a:rPr>
              <a:t>窗口选择</a:t>
            </a:r>
            <a:endParaRPr lang="zh-CN" altLang="ms-MY" sz="2000" b="1" dirty="0">
              <a:latin typeface="Agency FB" pitchFamily="34" charset="0"/>
              <a:ea typeface="宋体" panose="02010600030101010101" pitchFamily="2" charset="-122"/>
            </a:endParaRPr>
          </a:p>
        </p:txBody>
      </p:sp>
      <p:sp>
        <p:nvSpPr>
          <p:cNvPr id="40963" name="Rectangle 12"/>
          <p:cNvSpPr/>
          <p:nvPr/>
        </p:nvSpPr>
        <p:spPr>
          <a:xfrm>
            <a:off x="6907213" y="4741863"/>
            <a:ext cx="1992312" cy="80327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/>
          <a:p>
            <a:r>
              <a:rPr lang="zh-CN" altLang="zh-CN" sz="1600" dirty="0">
                <a:latin typeface="Agency FB" pitchFamily="34" charset="0"/>
                <a:ea typeface="宋体" panose="02010600030101010101" pitchFamily="2" charset="-122"/>
              </a:rPr>
              <a:t>相似度比较，回归，搜索， 深度学习</a:t>
            </a:r>
            <a:endParaRPr lang="zh-CN" altLang="zh-CN" sz="1600" dirty="0">
              <a:latin typeface="Agency FB" pitchFamily="34" charset="0"/>
              <a:ea typeface="宋体" panose="02010600030101010101" pitchFamily="2" charset="-122"/>
            </a:endParaRPr>
          </a:p>
        </p:txBody>
      </p:sp>
      <p:sp>
        <p:nvSpPr>
          <p:cNvPr id="40964" name="Rectangle 13"/>
          <p:cNvSpPr/>
          <p:nvPr/>
        </p:nvSpPr>
        <p:spPr>
          <a:xfrm>
            <a:off x="6932613" y="4308475"/>
            <a:ext cx="1389062" cy="433388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/>
          <a:p>
            <a:r>
              <a:rPr lang="zh-CN" altLang="ms-MY" sz="2000" b="1" dirty="0">
                <a:latin typeface="Agency FB" pitchFamily="34" charset="0"/>
                <a:ea typeface="宋体" panose="02010600030101010101" pitchFamily="2" charset="-122"/>
              </a:rPr>
              <a:t>预测模型</a:t>
            </a:r>
            <a:endParaRPr lang="zh-CN" altLang="ms-MY" sz="2000" b="1" dirty="0">
              <a:latin typeface="Agency FB" pitchFamily="34" charset="0"/>
              <a:ea typeface="宋体" panose="02010600030101010101" pitchFamily="2" charset="-122"/>
            </a:endParaRPr>
          </a:p>
        </p:txBody>
      </p:sp>
      <p:sp>
        <p:nvSpPr>
          <p:cNvPr id="40965" name="Rectangle 14"/>
          <p:cNvSpPr/>
          <p:nvPr/>
        </p:nvSpPr>
        <p:spPr>
          <a:xfrm>
            <a:off x="2320925" y="2538413"/>
            <a:ext cx="1990725" cy="80486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/>
          <a:p>
            <a:r>
              <a:rPr lang="zh-CN" altLang="zh-CN" sz="1600" dirty="0">
                <a:latin typeface="Agency FB" pitchFamily="34" charset="0"/>
                <a:ea typeface="宋体" panose="02010600030101010101" pitchFamily="2" charset="-122"/>
              </a:rPr>
              <a:t>选择哪些数据，数据清洗</a:t>
            </a:r>
            <a:endParaRPr lang="zh-CN" altLang="zh-CN" sz="1600" dirty="0">
              <a:latin typeface="Agency FB" pitchFamily="34" charset="0"/>
              <a:ea typeface="宋体" panose="02010600030101010101" pitchFamily="2" charset="-122"/>
            </a:endParaRPr>
          </a:p>
        </p:txBody>
      </p:sp>
      <p:sp>
        <p:nvSpPr>
          <p:cNvPr id="40966" name="Rectangle 15"/>
          <p:cNvSpPr/>
          <p:nvPr/>
        </p:nvSpPr>
        <p:spPr>
          <a:xfrm>
            <a:off x="2346325" y="2105025"/>
            <a:ext cx="1389063" cy="433388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/>
          <a:p>
            <a:r>
              <a:rPr lang="zh-CN" altLang="ms-MY" sz="2000" b="1" dirty="0">
                <a:latin typeface="Agency FB" pitchFamily="34" charset="0"/>
                <a:ea typeface="宋体" panose="02010600030101010101" pitchFamily="2" charset="-122"/>
              </a:rPr>
              <a:t>数据抽样</a:t>
            </a:r>
            <a:endParaRPr lang="zh-CN" altLang="ms-MY" sz="2000" b="1" dirty="0">
              <a:latin typeface="Agency FB" pitchFamily="34" charset="0"/>
              <a:ea typeface="宋体" panose="02010600030101010101" pitchFamily="2" charset="-122"/>
            </a:endParaRPr>
          </a:p>
        </p:txBody>
      </p:sp>
      <p:sp>
        <p:nvSpPr>
          <p:cNvPr id="40967" name="Rectangle 16"/>
          <p:cNvSpPr/>
          <p:nvPr/>
        </p:nvSpPr>
        <p:spPr>
          <a:xfrm>
            <a:off x="6932613" y="2538413"/>
            <a:ext cx="1990725" cy="80486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/>
          <a:p>
            <a:r>
              <a:rPr lang="zh-CN" altLang="zh-CN" sz="1600" dirty="0">
                <a:latin typeface="Agency FB" pitchFamily="34" charset="0"/>
                <a:ea typeface="宋体" panose="02010600030101010101" pitchFamily="2" charset="-122"/>
              </a:rPr>
              <a:t>特征繁多，应该选择哪些特征</a:t>
            </a:r>
            <a:endParaRPr lang="zh-CN" altLang="zh-CN" sz="1600" dirty="0">
              <a:latin typeface="Agency FB" pitchFamily="34" charset="0"/>
              <a:ea typeface="宋体" panose="02010600030101010101" pitchFamily="2" charset="-122"/>
            </a:endParaRPr>
          </a:p>
        </p:txBody>
      </p:sp>
      <p:sp>
        <p:nvSpPr>
          <p:cNvPr id="40968" name="Rectangle 17"/>
          <p:cNvSpPr/>
          <p:nvPr/>
        </p:nvSpPr>
        <p:spPr>
          <a:xfrm>
            <a:off x="6958013" y="2105025"/>
            <a:ext cx="1389062" cy="433388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/>
          <a:p>
            <a:r>
              <a:rPr lang="zh-CN" altLang="ms-MY" b="1" dirty="0">
                <a:latin typeface="Agency FB" pitchFamily="34" charset="0"/>
                <a:ea typeface="宋体" panose="02010600030101010101" pitchFamily="2" charset="-122"/>
              </a:rPr>
              <a:t>特征选择</a:t>
            </a:r>
            <a:endParaRPr lang="zh-CN" altLang="ms-MY" b="1" dirty="0">
              <a:latin typeface="Agency FB" pitchFamily="34" charset="0"/>
              <a:ea typeface="宋体" panose="02010600030101010101" pitchFamily="2" charset="-122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2754313" y="4048125"/>
            <a:ext cx="3635375" cy="317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30200" y="3962400"/>
            <a:ext cx="8570913" cy="158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971" name="Group 21"/>
          <p:cNvGrpSpPr/>
          <p:nvPr/>
        </p:nvGrpSpPr>
        <p:grpSpPr>
          <a:xfrm>
            <a:off x="220663" y="2057400"/>
            <a:ext cx="2051050" cy="1590675"/>
            <a:chOff x="665329" y="1352550"/>
            <a:chExt cx="1805728" cy="1400104"/>
          </a:xfrm>
        </p:grpSpPr>
        <p:graphicFrame>
          <p:nvGraphicFramePr>
            <p:cNvPr id="40972" name="对象 1"/>
            <p:cNvGraphicFramePr/>
            <p:nvPr/>
          </p:nvGraphicFramePr>
          <p:xfrm>
            <a:off x="665329" y="1352550"/>
            <a:ext cx="1805728" cy="1400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" imgW="2047875" imgH="1590675" progId="excel.sheet.8">
                    <p:embed/>
                  </p:oleObj>
                </mc:Choice>
                <mc:Fallback>
                  <p:oleObj name="" r:id="rId1" imgW="2047875" imgH="1590675" progId="excel.sheet.8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65329" y="1352550"/>
                          <a:ext cx="1805728" cy="14001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3" name="Rectangle 23"/>
            <p:cNvSpPr/>
            <p:nvPr/>
          </p:nvSpPr>
          <p:spPr>
            <a:xfrm>
              <a:off x="1023257" y="1799048"/>
              <a:ext cx="1121230" cy="5136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p>
              <a:pPr algn="ctr"/>
              <a:r>
                <a:rPr lang="en-US" altLang="ms-MY" sz="3200" dirty="0">
                  <a:solidFill>
                    <a:srgbClr val="808080"/>
                  </a:solidFill>
                  <a:latin typeface="Agency FB" pitchFamily="34" charset="0"/>
                  <a:ea typeface="宋体" panose="02010600030101010101" pitchFamily="2" charset="-122"/>
                </a:rPr>
                <a:t>5</a:t>
              </a:r>
              <a:r>
                <a:rPr lang="ms-MY" altLang="zh-CN" sz="3200" dirty="0">
                  <a:solidFill>
                    <a:srgbClr val="808080"/>
                  </a:solidFill>
                  <a:latin typeface="Agency FB" pitchFamily="34" charset="0"/>
                  <a:ea typeface="宋体" panose="02010600030101010101" pitchFamily="2" charset="-122"/>
                </a:rPr>
                <a:t>0</a:t>
              </a:r>
              <a:endParaRPr lang="ms-MY" altLang="zh-CN" sz="3200" dirty="0">
                <a:solidFill>
                  <a:srgbClr val="808080"/>
                </a:solidFill>
                <a:latin typeface="Agency FB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0974" name="对象 2"/>
          <p:cNvGraphicFramePr/>
          <p:nvPr/>
        </p:nvGraphicFramePr>
        <p:xfrm>
          <a:off x="220663" y="4251325"/>
          <a:ext cx="205105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2047875" imgH="1590675" progId="excel.sheet.8">
                  <p:embed/>
                </p:oleObj>
              </mc:Choice>
              <mc:Fallback>
                <p:oleObj name="" r:id="rId3" imgW="2047875" imgH="1590675" progId="excel.sheet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663" y="4251325"/>
                        <a:ext cx="2051050" cy="1590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5" name="Rectangle 25"/>
          <p:cNvSpPr/>
          <p:nvPr/>
        </p:nvSpPr>
        <p:spPr>
          <a:xfrm>
            <a:off x="614363" y="4762500"/>
            <a:ext cx="1274762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algn="ctr"/>
            <a:r>
              <a:rPr lang="en-US" altLang="ms-MY" sz="3200" dirty="0">
                <a:solidFill>
                  <a:srgbClr val="808080"/>
                </a:solidFill>
                <a:latin typeface="Agency FB" pitchFamily="34" charset="0"/>
                <a:ea typeface="宋体" panose="02010600030101010101" pitchFamily="2" charset="-122"/>
              </a:rPr>
              <a:t>90</a:t>
            </a:r>
            <a:endParaRPr lang="ms-MY" altLang="zh-CN" sz="3200" dirty="0">
              <a:solidFill>
                <a:srgbClr val="808080"/>
              </a:solidFill>
              <a:latin typeface="Agency FB" pitchFamily="34" charset="0"/>
              <a:ea typeface="宋体" panose="02010600030101010101" pitchFamily="2" charset="-122"/>
            </a:endParaRPr>
          </a:p>
        </p:txBody>
      </p:sp>
      <p:grpSp>
        <p:nvGrpSpPr>
          <p:cNvPr id="40976" name="Group 28"/>
          <p:cNvGrpSpPr/>
          <p:nvPr/>
        </p:nvGrpSpPr>
        <p:grpSpPr>
          <a:xfrm>
            <a:off x="4832350" y="4251325"/>
            <a:ext cx="2051050" cy="1590675"/>
            <a:chOff x="4724400" y="3283643"/>
            <a:chExt cx="1805728" cy="1400104"/>
          </a:xfrm>
        </p:grpSpPr>
        <p:graphicFrame>
          <p:nvGraphicFramePr>
            <p:cNvPr id="40977" name="对象 4"/>
            <p:cNvGraphicFramePr/>
            <p:nvPr/>
          </p:nvGraphicFramePr>
          <p:xfrm>
            <a:off x="4724400" y="3283643"/>
            <a:ext cx="1805728" cy="1400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5" imgW="2047875" imgH="1590675" progId="excel.sheet.8">
                    <p:embed/>
                  </p:oleObj>
                </mc:Choice>
                <mc:Fallback>
                  <p:oleObj name="" r:id="rId5" imgW="2047875" imgH="1590675" progId="excel.sheet.8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24400" y="3283643"/>
                          <a:ext cx="1805728" cy="14001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8" name="Rectangle 26"/>
            <p:cNvSpPr/>
            <p:nvPr/>
          </p:nvSpPr>
          <p:spPr>
            <a:xfrm>
              <a:off x="5072743" y="3720377"/>
              <a:ext cx="1099458" cy="5136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p>
              <a:pPr algn="ctr"/>
              <a:r>
                <a:rPr lang="en-US" altLang="ms-MY" sz="3200" dirty="0">
                  <a:solidFill>
                    <a:srgbClr val="808080"/>
                  </a:solidFill>
                  <a:latin typeface="Agency FB" pitchFamily="34" charset="0"/>
                  <a:ea typeface="宋体" panose="02010600030101010101" pitchFamily="2" charset="-122"/>
                </a:rPr>
                <a:t>100</a:t>
              </a:r>
              <a:endParaRPr lang="ms-MY" altLang="zh-CN" sz="3200" dirty="0">
                <a:solidFill>
                  <a:srgbClr val="808080"/>
                </a:solidFill>
                <a:latin typeface="Agency FB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0979" name="Group 31"/>
          <p:cNvGrpSpPr/>
          <p:nvPr/>
        </p:nvGrpSpPr>
        <p:grpSpPr>
          <a:xfrm>
            <a:off x="4832350" y="2057400"/>
            <a:ext cx="2051050" cy="1590675"/>
            <a:chOff x="4724400" y="3283643"/>
            <a:chExt cx="1805728" cy="1400104"/>
          </a:xfrm>
        </p:grpSpPr>
        <p:graphicFrame>
          <p:nvGraphicFramePr>
            <p:cNvPr id="40980" name="对象 5"/>
            <p:cNvGraphicFramePr/>
            <p:nvPr/>
          </p:nvGraphicFramePr>
          <p:xfrm>
            <a:off x="4724400" y="3283643"/>
            <a:ext cx="1805728" cy="1400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7" imgW="2047875" imgH="1590675" progId="excel.sheet.8">
                    <p:embed/>
                  </p:oleObj>
                </mc:Choice>
                <mc:Fallback>
                  <p:oleObj name="" r:id="rId7" imgW="2047875" imgH="1590675" progId="excel.sheet.8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724400" y="3283643"/>
                          <a:ext cx="1805728" cy="14001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81" name="Rectangle 33"/>
            <p:cNvSpPr/>
            <p:nvPr/>
          </p:nvSpPr>
          <p:spPr>
            <a:xfrm>
              <a:off x="5072743" y="3720377"/>
              <a:ext cx="1099458" cy="5136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p>
              <a:pPr algn="ctr"/>
              <a:r>
                <a:rPr lang="en-US" altLang="ms-MY" sz="3200" dirty="0">
                  <a:solidFill>
                    <a:srgbClr val="808080"/>
                  </a:solidFill>
                  <a:latin typeface="Agency FB" pitchFamily="34" charset="0"/>
                  <a:ea typeface="宋体" panose="02010600030101010101" pitchFamily="2" charset="-122"/>
                </a:rPr>
                <a:t>70</a:t>
              </a:r>
              <a:endParaRPr lang="ms-MY" altLang="zh-CN" sz="3200" dirty="0">
                <a:solidFill>
                  <a:srgbClr val="808080"/>
                </a:solidFill>
                <a:latin typeface="Agency FB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0982" name="文本框 30"/>
          <p:cNvSpPr txBox="1"/>
          <p:nvPr/>
        </p:nvSpPr>
        <p:spPr>
          <a:xfrm>
            <a:off x="2057400" y="304800"/>
            <a:ext cx="5029200" cy="36988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p>
            <a:pPr algn="ctr">
              <a:lnSpc>
                <a:spcPct val="9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Agency FB" pitchFamily="34" charset="0"/>
                <a:ea typeface="黑体" panose="02010609060101010101" pitchFamily="49" charset="-122"/>
              </a:rPr>
              <a:t>难点</a:t>
            </a:r>
            <a:endParaRPr lang="zh-CN" altLang="en-US" sz="2400" dirty="0">
              <a:solidFill>
                <a:schemeClr val="accent2"/>
              </a:solidFill>
              <a:latin typeface="Agency FB" pitchFamily="34" charset="0"/>
              <a:ea typeface="黑体" panose="02010609060101010101" pitchFamily="49" charset="-122"/>
            </a:endParaRPr>
          </a:p>
        </p:txBody>
      </p:sp>
      <p:sp>
        <p:nvSpPr>
          <p:cNvPr id="36" name="Subtitle 4"/>
          <p:cNvSpPr txBox="1"/>
          <p:nvPr/>
        </p:nvSpPr>
        <p:spPr>
          <a:xfrm>
            <a:off x="2057400" y="650875"/>
            <a:ext cx="5029200" cy="3048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/>
          <a:p>
            <a:pPr marL="342900" indent="-342900" algn="ctr">
              <a:spcBef>
                <a:spcPct val="20000"/>
              </a:spcBef>
            </a:pPr>
            <a:endParaRPr lang="en-US" altLang="zh-CN" sz="1200" b="1" dirty="0">
              <a:solidFill>
                <a:srgbClr val="A6A6A6"/>
              </a:solidFill>
              <a:latin typeface="Agency FB" pitchFamily="34" charset="0"/>
              <a:ea typeface="宋体" panose="02010600030101010101" pitchFamily="2" charset="-122"/>
            </a:endParaRPr>
          </a:p>
        </p:txBody>
      </p:sp>
    </p:spTree>
    <p:custDataLst>
      <p:tags r:id="rId9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4063"/>
</p:tagLst>
</file>

<file path=ppt/tags/tag10.xml><?xml version="1.0" encoding="utf-8"?>
<p:tagLst xmlns:p="http://schemas.openxmlformats.org/presentationml/2006/main">
  <p:tag name="KSO_WM_TEMPLATE_CATEGORY" val="basetag"/>
  <p:tag name="KSO_WM_TEMPLATE_INDEX" val="20164063"/>
  <p:tag name="KSO_WM_TAG_VERSION" val="1.0"/>
  <p:tag name="KSO_WM_SLIDE_ID" val="basetag20164063_1"/>
  <p:tag name="KSO_WM_SLIDE_INDEX" val="1"/>
  <p:tag name="KSO_WM_SLIDE_ITEM_CNT" val="0"/>
  <p:tag name="KSO_WM_SLIDE_TYPE" val="title"/>
  <p:tag name="KSO_WM_BEAUTIFY_FLAG" val="#wm#"/>
  <p:tag name="KSO_WM_TEMPLATE_THUMBS_INDEX" val="1、6、7、8、10、18、21、29、37、45、55、57、63、64、66"/>
</p:tagLst>
</file>

<file path=ppt/tags/tag11.xml><?xml version="1.0" encoding="utf-8"?>
<p:tagLst xmlns:p="http://schemas.openxmlformats.org/presentationml/2006/main">
  <p:tag name="KSO_WM_TEMPLATE_CATEGORY" val="basetag"/>
  <p:tag name="KSO_WM_TEMPLATE_INDEX" val="20164063"/>
  <p:tag name="KSO_WM_TAG_VERSION" val="1.0"/>
  <p:tag name="KSO_WM_SLIDE_ID" val="basetag20164063_6"/>
  <p:tag name="KSO_WM_SLIDE_INDEX" val="6"/>
  <p:tag name="KSO_WM_SLIDE_ITEM_CNT" val="0"/>
  <p:tag name="KSO_WM_SLIDE_TYPE" val="contents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4063"/>
  <p:tag name="KSO_WM_TAG_VERSION" val="1.0"/>
  <p:tag name="KSO_WM_SLIDE_ID" val="basetag20164063_7"/>
  <p:tag name="KSO_WM_SLIDE_INDEX" val="7"/>
  <p:tag name="KSO_WM_SLIDE_ITEM_CNT" val="0"/>
  <p:tag name="KSO_WM_SLIDE_TYPE" val="sectionTitle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4063"/>
  <p:tag name="KSO_WM_TAG_VERSION" val="1.0"/>
  <p:tag name="KSO_WM_SLIDE_ID" val="basetag20164063_17"/>
  <p:tag name="KSO_WM_SLIDE_INDEX" val="17"/>
  <p:tag name="KSO_WM_SLIDE_ITEM_CNT" val="0"/>
  <p:tag name="KSO_WM_SLIDE_TYPE" val="text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4063"/>
  <p:tag name="KSO_WM_TAG_VERSION" val="1.0"/>
  <p:tag name="KSO_WM_SLIDE_ID" val="basetag20164063_13"/>
  <p:tag name="KSO_WM_SLIDE_INDEX" val="13"/>
  <p:tag name="KSO_WM_SLIDE_ITEM_CNT" val="0"/>
  <p:tag name="KSO_WM_SLIDE_TYPE" val="text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4063"/>
  <p:tag name="KSO_WM_TAG_VERSION" val="1.0"/>
  <p:tag name="KSO_WM_SLIDE_ID" val="basetag20164063_43"/>
  <p:tag name="KSO_WM_SLIDE_INDEX" val="43"/>
  <p:tag name="KSO_WM_SLIDE_ITEM_CNT" val="0"/>
  <p:tag name="KSO_WM_SLIDE_TYPE" val="text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4063"/>
  <p:tag name="KSO_WM_TAG_VERSION" val="1.0"/>
  <p:tag name="KSO_WM_SLIDE_ID" val="basetag20164063_7"/>
  <p:tag name="KSO_WM_SLIDE_INDEX" val="7"/>
  <p:tag name="KSO_WM_SLIDE_ITEM_CNT" val="0"/>
  <p:tag name="KSO_WM_SLIDE_TYPE" val="sectionTitle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4063"/>
  <p:tag name="KSO_WM_TAG_VERSION" val="1.0"/>
  <p:tag name="KSO_WM_SLIDE_ID" val="basetag20164063_46"/>
  <p:tag name="KSO_WM_SLIDE_INDEX" val="46"/>
  <p:tag name="KSO_WM_SLIDE_ITEM_CNT" val="0"/>
  <p:tag name="KSO_WM_SLIDE_TYPE" val="text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4063"/>
  <p:tag name="KSO_WM_TAG_VERSION" val="1.0"/>
  <p:tag name="KSO_WM_SLIDE_ID" val="basetag20164063_47"/>
  <p:tag name="KSO_WM_SLIDE_INDEX" val="47"/>
  <p:tag name="KSO_WM_SLIDE_ITEM_CNT" val="0"/>
  <p:tag name="KSO_WM_SLIDE_TYPE" val="text"/>
  <p:tag name="KSO_WM_BEAUTIFY_FLAG" val="#wm#"/>
</p:tagLst>
</file>

<file path=ppt/tags/tag19.xml><?xml version="1.0" encoding="utf-8"?>
<p:tagLst xmlns:p="http://schemas.openxmlformats.org/presentationml/2006/main">
  <p:tag name="KSO_WM_TEMPLATE_CATEGORY" val="basetag"/>
  <p:tag name="KSO_WM_TEMPLATE_INDEX" val="20164063"/>
  <p:tag name="KSO_WM_TAG_VERSION" val="1.0"/>
  <p:tag name="KSO_WM_SLIDE_ID" val="basetag20164063_7"/>
  <p:tag name="KSO_WM_SLIDE_INDEX" val="7"/>
  <p:tag name="KSO_WM_SLIDE_ITEM_CNT" val="0"/>
  <p:tag name="KSO_WM_SLIDE_TYPE" val="sectionTitl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4063"/>
</p:tagLst>
</file>

<file path=ppt/tags/tag20.xml><?xml version="1.0" encoding="utf-8"?>
<p:tagLst xmlns:p="http://schemas.openxmlformats.org/presentationml/2006/main">
  <p:tag name="KSO_WM_TEMPLATE_CATEGORY" val="basetag"/>
  <p:tag name="KSO_WM_TEMPLATE_INDEX" val="20164063"/>
  <p:tag name="KSO_WM_TAG_VERSION" val="1.0"/>
  <p:tag name="KSO_WM_SLIDE_ID" val="basetag20164063_11"/>
  <p:tag name="KSO_WM_SLIDE_INDEX" val="11"/>
  <p:tag name="KSO_WM_SLIDE_ITEM_CNT" val="0"/>
  <p:tag name="KSO_WM_SLIDE_TYPE" val="text"/>
  <p:tag name="KSO_WM_BEAUTIFY_FLAG" val="#wm#"/>
</p:tagLst>
</file>

<file path=ppt/tags/tag21.xml><?xml version="1.0" encoding="utf-8"?>
<p:tagLst xmlns:p="http://schemas.openxmlformats.org/presentationml/2006/main">
  <p:tag name="KSO_WM_TEMPLATE_CATEGORY" val="basetag"/>
  <p:tag name="KSO_WM_TEMPLATE_INDEX" val="20164063"/>
  <p:tag name="KSO_WM_TAG_VERSION" val="1.0"/>
  <p:tag name="KSO_WM_SLIDE_ID" val="basetag20164063_26"/>
  <p:tag name="KSO_WM_SLIDE_INDEX" val="26"/>
  <p:tag name="KSO_WM_SLIDE_ITEM_CNT" val="0"/>
  <p:tag name="KSO_WM_SLIDE_TYPE" val="text"/>
  <p:tag name="KSO_WM_BEAUTIFY_FLAG" val="#wm#"/>
</p:tagLst>
</file>

<file path=ppt/tags/tag22.xml><?xml version="1.0" encoding="utf-8"?>
<p:tagLst xmlns:p="http://schemas.openxmlformats.org/presentationml/2006/main">
  <p:tag name="KSO_WM_TEMPLATE_CATEGORY" val="basetag"/>
  <p:tag name="KSO_WM_TEMPLATE_INDEX" val="20164063"/>
  <p:tag name="KSO_WM_TAG_VERSION" val="1.0"/>
  <p:tag name="KSO_WM_SLIDE_ID" val="basetag20164063_7"/>
  <p:tag name="KSO_WM_SLIDE_INDEX" val="7"/>
  <p:tag name="KSO_WM_SLIDE_ITEM_CNT" val="0"/>
  <p:tag name="KSO_WM_SLIDE_TYPE" val="sectionTitle"/>
  <p:tag name="KSO_WM_BEAUTIFY_FLAG" val="#wm#"/>
</p:tagLst>
</file>

<file path=ppt/tags/tag23.xml><?xml version="1.0" encoding="utf-8"?>
<p:tagLst xmlns:p="http://schemas.openxmlformats.org/presentationml/2006/main">
  <p:tag name="KSO_WM_TEMPLATE_CATEGORY" val="basetag"/>
  <p:tag name="KSO_WM_TEMPLATE_INDEX" val="20164063"/>
  <p:tag name="KSO_WM_TAG_VERSION" val="1.0"/>
  <p:tag name="KSO_WM_SLIDE_ID" val="basetag20164063_16"/>
  <p:tag name="KSO_WM_SLIDE_INDEX" val="16"/>
  <p:tag name="KSO_WM_SLIDE_ITEM_CNT" val="0"/>
  <p:tag name="KSO_WM_SLIDE_TYPE" val="text"/>
  <p:tag name="KSO_WM_BEAUTIFY_FLAG" val="#wm#"/>
</p:tagLst>
</file>

<file path=ppt/tags/tag24.xml><?xml version="1.0" encoding="utf-8"?>
<p:tagLst xmlns:p="http://schemas.openxmlformats.org/presentationml/2006/main">
  <p:tag name="KSO_WM_TEMPLATE_CATEGORY" val="basetag"/>
  <p:tag name="KSO_WM_TEMPLATE_INDEX" val="20164063"/>
  <p:tag name="KSO_WM_TAG_VERSION" val="1.0"/>
  <p:tag name="KSO_WM_SLIDE_ID" val="basetag20164063_16"/>
  <p:tag name="KSO_WM_SLIDE_INDEX" val="16"/>
  <p:tag name="KSO_WM_SLIDE_ITEM_CNT" val="0"/>
  <p:tag name="KSO_WM_SLIDE_TYPE" val="text"/>
  <p:tag name="KSO_WM_BEAUTIFY_FLAG" val="#wm#"/>
</p:tagLst>
</file>

<file path=ppt/tags/tag25.xml><?xml version="1.0" encoding="utf-8"?>
<p:tagLst xmlns:p="http://schemas.openxmlformats.org/presentationml/2006/main">
  <p:tag name="KSO_WM_TEMPLATE_CATEGORY" val="basetag"/>
  <p:tag name="KSO_WM_TEMPLATE_INDEX" val="20164063"/>
  <p:tag name="KSO_WM_TAG_VERSION" val="1.0"/>
  <p:tag name="KSO_WM_SLIDE_ID" val="basetag20164063_23"/>
  <p:tag name="KSO_WM_SLIDE_INDEX" val="23"/>
  <p:tag name="KSO_WM_SLIDE_ITEM_CNT" val="0"/>
  <p:tag name="KSO_WM_SLIDE_TYPE" val="text"/>
  <p:tag name="KSO_WM_BEAUTIFY_FLAG" val="#wm#"/>
</p:tagLst>
</file>

<file path=ppt/tags/tag26.xml><?xml version="1.0" encoding="utf-8"?>
<p:tagLst xmlns:p="http://schemas.openxmlformats.org/presentationml/2006/main">
  <p:tag name="KSO_WM_TEMPLATE_CATEGORY" val="basetag"/>
  <p:tag name="KSO_WM_TEMPLATE_INDEX" val="20164063"/>
  <p:tag name="KSO_WM_TAG_VERSION" val="1.0"/>
  <p:tag name="KSO_WM_SLIDE_ID" val="basetag20164063_20"/>
  <p:tag name="KSO_WM_SLIDE_INDEX" val="20"/>
  <p:tag name="KSO_WM_SLIDE_ITEM_CNT" val="0"/>
  <p:tag name="KSO_WM_SLIDE_TYPE" val="text"/>
  <p:tag name="KSO_WM_BEAUTIFY_FLAG" val="#wm#"/>
</p:tagLst>
</file>

<file path=ppt/tags/tag27.xml><?xml version="1.0" encoding="utf-8"?>
<p:tagLst xmlns:p="http://schemas.openxmlformats.org/presentationml/2006/main">
  <p:tag name="KSO_WM_TEMPLATE_CATEGORY" val="basetag"/>
  <p:tag name="KSO_WM_TEMPLATE_INDEX" val="20164063"/>
  <p:tag name="KSO_WM_TAG_VERSION" val="1.0"/>
  <p:tag name="KSO_WM_SLIDE_ID" val="basetag20164063_20"/>
  <p:tag name="KSO_WM_SLIDE_INDEX" val="20"/>
  <p:tag name="KSO_WM_SLIDE_ITEM_CNT" val="0"/>
  <p:tag name="KSO_WM_SLIDE_TYPE" val="text"/>
  <p:tag name="KSO_WM_BEAUTIFY_FLAG" val="#wm#"/>
</p:tagLst>
</file>

<file path=ppt/tags/tag28.xml><?xml version="1.0" encoding="utf-8"?>
<p:tagLst xmlns:p="http://schemas.openxmlformats.org/presentationml/2006/main">
  <p:tag name="KSO_WM_TEMPLATE_CATEGORY" val="basetag"/>
  <p:tag name="KSO_WM_TEMPLATE_INDEX" val="20164063"/>
  <p:tag name="KSO_WM_TAG_VERSION" val="1.0"/>
  <p:tag name="KSO_WM_SLIDE_ID" val="basetag20164063_54"/>
  <p:tag name="KSO_WM_SLIDE_INDEX" val="54"/>
  <p:tag name="KSO_WM_SLIDE_ITEM_CNT" val="0"/>
  <p:tag name="KSO_WM_SLIDE_TYPE" val="text"/>
  <p:tag name="KSO_WM_BEAUTIFY_FLAG" val="#wm#"/>
</p:tagLst>
</file>

<file path=ppt/tags/tag29.xml><?xml version="1.0" encoding="utf-8"?>
<p:tagLst xmlns:p="http://schemas.openxmlformats.org/presentationml/2006/main">
  <p:tag name="KSO_WM_TEMPLATE_CATEGORY" val="basetag"/>
  <p:tag name="KSO_WM_TEMPLATE_INDEX" val="20164063"/>
  <p:tag name="KSO_WM_TAG_VERSION" val="1.0"/>
  <p:tag name="KSO_WM_SLIDE_ID" val="basetag20164063_7"/>
  <p:tag name="KSO_WM_SLIDE_INDEX" val="7"/>
  <p:tag name="KSO_WM_SLIDE_ITEM_CNT" val="0"/>
  <p:tag name="KSO_WM_SLIDE_TYPE" val="sectionTitle"/>
  <p:tag name="KSO_WM_BEAUTIFY_FLAG" val="#wm#"/>
</p:tagLst>
</file>

<file path=ppt/tags/tag3.xml><?xml version="1.0" encoding="utf-8"?>
<p:tagLst xmlns:p="http://schemas.openxmlformats.org/presentationml/2006/main">
  <p:tag name="KSO_WM_TEMPLATE_CATEGORY" val="basetag"/>
  <p:tag name="KSO_WM_TEMPLATE_INDEX" val="20164063"/>
  <p:tag name="KSO_WM_TAG_VERSION" val="1.0"/>
  <p:tag name="KSO_WM_BEAUTIFY_FLAG" val="#wm#"/>
  <p:tag name="KSO_WM_TEMPLATE_THUMBS_INDEX" val="1、6、7、8、10、18、21、29、37、45、55、57、63、64、66"/>
</p:tagLst>
</file>

<file path=ppt/tags/tag30.xml><?xml version="1.0" encoding="utf-8"?>
<p:tagLst xmlns:p="http://schemas.openxmlformats.org/presentationml/2006/main">
  <p:tag name="KSO_WM_TEMPLATE_CATEGORY" val="basetag"/>
  <p:tag name="KSO_WM_TEMPLATE_INDEX" val="20164063"/>
  <p:tag name="KSO_WM_TAG_VERSION" val="1.0"/>
  <p:tag name="KSO_WM_SLIDE_ID" val="basetag20164063_48"/>
  <p:tag name="KSO_WM_SLIDE_INDEX" val="48"/>
  <p:tag name="KSO_WM_SLIDE_ITEM_CNT" val="0"/>
  <p:tag name="KSO_WM_SLIDE_TYPE" val="text"/>
  <p:tag name="KSO_WM_BEAUTIFY_FLAG" val="#wm#"/>
</p:tagLst>
</file>

<file path=ppt/tags/tag31.xml><?xml version="1.0" encoding="utf-8"?>
<p:tagLst xmlns:p="http://schemas.openxmlformats.org/presentationml/2006/main">
  <p:tag name="KSO_WM_TEMPLATE_CATEGORY" val="basetag"/>
  <p:tag name="KSO_WM_TEMPLATE_INDEX" val="20164063"/>
  <p:tag name="KSO_WM_TAG_VERSION" val="1.0"/>
  <p:tag name="KSO_WM_SLIDE_ID" val="basetag20164063_24"/>
  <p:tag name="KSO_WM_SLIDE_INDEX" val="24"/>
  <p:tag name="KSO_WM_SLIDE_ITEM_CNT" val="0"/>
  <p:tag name="KSO_WM_SLIDE_TYPE" val="text"/>
  <p:tag name="KSO_WM_BEAUTIFY_FLAG" val="#wm#"/>
</p:tagLst>
</file>

<file path=ppt/tags/tag32.xml><?xml version="1.0" encoding="utf-8"?>
<p:tagLst xmlns:p="http://schemas.openxmlformats.org/presentationml/2006/main">
  <p:tag name="KSO_WM_TEMPLATE_CATEGORY" val="basetag"/>
  <p:tag name="KSO_WM_TEMPLATE_INDEX" val="20164063"/>
  <p:tag name="KSO_WM_TAG_VERSION" val="1.0"/>
  <p:tag name="KSO_WM_SLIDE_ID" val="basetag20164063_43"/>
  <p:tag name="KSO_WM_SLIDE_INDEX" val="43"/>
  <p:tag name="KSO_WM_SLIDE_ITEM_CNT" val="0"/>
  <p:tag name="KSO_WM_SLIDE_TYPE" val="text"/>
  <p:tag name="KSO_WM_BEAUTIFY_FLAG" val="#wm#"/>
</p:tagLst>
</file>

<file path=ppt/tags/tag33.xml><?xml version="1.0" encoding="utf-8"?>
<p:tagLst xmlns:p="http://schemas.openxmlformats.org/presentationml/2006/main">
  <p:tag name="KSO_WM_TEMPLATE_CATEGORY" val="basetag"/>
  <p:tag name="KSO_WM_TEMPLATE_INDEX" val="20164063"/>
  <p:tag name="KSO_WM_TAG_VERSION" val="1.0"/>
  <p:tag name="KSO_WM_SLIDE_ID" val="basetag20164063_2"/>
  <p:tag name="KSO_WM_SLIDE_INDEX" val="2"/>
  <p:tag name="KSO_WM_SLIDE_ITEM_CNT" val="0"/>
  <p:tag name="KSO_WM_SLIDE_TYPE" val="text"/>
  <p:tag name="KSO_WM_BEAUTIFY_FLAG" val="#wm#"/>
</p:tagLst>
</file>

<file path=ppt/tags/tag34.xml><?xml version="1.0" encoding="utf-8"?>
<p:tagLst xmlns:p="http://schemas.openxmlformats.org/presentationml/2006/main">
  <p:tag name="KSO_WM_TEMPLATE_CATEGORY" val="basetag"/>
  <p:tag name="KSO_WM_TEMPLATE_INDEX" val="20164063"/>
  <p:tag name="KSO_WM_TAG_VERSION" val="1.0"/>
  <p:tag name="KSO_WM_SLIDE_ID" val="basetag20164063_66"/>
  <p:tag name="KSO_WM_SLIDE_INDEX" val="66"/>
  <p:tag name="KSO_WM_SLIDE_ITEM_CNT" val="0"/>
  <p:tag name="KSO_WM_SLIDE_TYPE" val="endPage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4063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4063"/>
</p:tagLst>
</file>

<file path=ppt/tags/tag6.xml><?xml version="1.0" encoding="utf-8"?>
<p:tagLst xmlns:p="http://schemas.openxmlformats.org/presentationml/2006/main">
  <p:tag name="KSO_WM_TEMPLATE_CATEGORY" val="basetag"/>
  <p:tag name="KSO_WM_TEMPLATE_INDEX" val="20164063"/>
  <p:tag name="KSO_WM_TAG_VERSION" val="1.0"/>
  <p:tag name="KSO_WM_BEAUTIFY_FLAG" val="#wm#"/>
  <p:tag name="KSO_WM_TEMPLATE_THUMBS_INDEX" val="1、6、7、8、10、18、21、29、37、45、55、57、63、64、66"/>
</p:tagLst>
</file>

<file path=ppt/tags/tag7.xml><?xml version="1.0" encoding="utf-8"?>
<p:tagLst xmlns:p="http://schemas.openxmlformats.org/presentationml/2006/main">
  <p:tag name="KSO_WM_TAG_VERSION" val="1.0"/>
  <p:tag name="KSO_WM_TEMPLATE_CATEGORY" val="basetag"/>
  <p:tag name="KSO_WM_TEMPLATE_INDEX" val="20164063"/>
</p:tagLst>
</file>

<file path=ppt/tags/tag8.xml><?xml version="1.0" encoding="utf-8"?>
<p:tagLst xmlns:p="http://schemas.openxmlformats.org/presentationml/2006/main">
  <p:tag name="KSO_WM_TAG_VERSION" val="1.0"/>
  <p:tag name="KSO_WM_TEMPLATE_CATEGORY" val="basetag"/>
  <p:tag name="KSO_WM_TEMPLATE_INDEX" val="20164063"/>
</p:tagLst>
</file>

<file path=ppt/tags/tag9.xml><?xml version="1.0" encoding="utf-8"?>
<p:tagLst xmlns:p="http://schemas.openxmlformats.org/presentationml/2006/main">
  <p:tag name="KSO_WM_TEMPLATE_CATEGORY" val="basetag"/>
  <p:tag name="KSO_WM_TEMPLATE_INDEX" val="20164063"/>
  <p:tag name="KSO_WM_TAG_VERSION" val="1.0"/>
  <p:tag name="KSO_WM_BEAUTIFY_FLAG" val="#wm#"/>
  <p:tag name="KSO_WM_TEMPLATE_THUMBS_INDEX" val="1、6、7、8、10、18、21、29、37、45、55、57、63、64、66"/>
</p:tagLst>
</file>

<file path=ppt/theme/theme1.xml><?xml version="1.0" encoding="utf-8"?>
<a:theme xmlns:a="http://schemas.openxmlformats.org/drawingml/2006/main" name="自定义设计方案">
  <a:themeElements>
    <a:clrScheme name="!">
      <a:dk1>
        <a:srgbClr val="000000"/>
      </a:dk1>
      <a:lt1>
        <a:sysClr val="window" lastClr="FFFFFF"/>
      </a:lt1>
      <a:dk2>
        <a:srgbClr val="3F3F3F"/>
      </a:dk2>
      <a:lt2>
        <a:srgbClr val="FCFCFC"/>
      </a:lt2>
      <a:accent1>
        <a:srgbClr val="F8D35E"/>
      </a:accent1>
      <a:accent2>
        <a:srgbClr val="1B6AA3"/>
      </a:accent2>
      <a:accent3>
        <a:srgbClr val="3FD5BA"/>
      </a:accent3>
      <a:accent4>
        <a:srgbClr val="F47264"/>
      </a:accent4>
      <a:accent5>
        <a:srgbClr val="8F8FBF"/>
      </a:accent5>
      <a:accent6>
        <a:srgbClr val="7CC8EC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!">
      <a:dk1>
        <a:srgbClr val="000000"/>
      </a:dk1>
      <a:lt1>
        <a:sysClr val="window" lastClr="FFFFFF"/>
      </a:lt1>
      <a:dk2>
        <a:srgbClr val="3F3F3F"/>
      </a:dk2>
      <a:lt2>
        <a:srgbClr val="FCFCFC"/>
      </a:lt2>
      <a:accent1>
        <a:srgbClr val="F8D35E"/>
      </a:accent1>
      <a:accent2>
        <a:srgbClr val="1B6AA3"/>
      </a:accent2>
      <a:accent3>
        <a:srgbClr val="3FD5BA"/>
      </a:accent3>
      <a:accent4>
        <a:srgbClr val="F47264"/>
      </a:accent4>
      <a:accent5>
        <a:srgbClr val="8F8FBF"/>
      </a:accent5>
      <a:accent6>
        <a:srgbClr val="7CC8EC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!">
      <a:dk1>
        <a:srgbClr val="000000"/>
      </a:dk1>
      <a:lt1>
        <a:sysClr val="window" lastClr="FFFFFF"/>
      </a:lt1>
      <a:dk2>
        <a:srgbClr val="3F3F3F"/>
      </a:dk2>
      <a:lt2>
        <a:srgbClr val="FCFCFC"/>
      </a:lt2>
      <a:accent1>
        <a:srgbClr val="F8D35E"/>
      </a:accent1>
      <a:accent2>
        <a:srgbClr val="1B6AA3"/>
      </a:accent2>
      <a:accent3>
        <a:srgbClr val="3FD5BA"/>
      </a:accent3>
      <a:accent4>
        <a:srgbClr val="F47264"/>
      </a:accent4>
      <a:accent5>
        <a:srgbClr val="8F8FBF"/>
      </a:accent5>
      <a:accent6>
        <a:srgbClr val="7CC8EC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2220</Words>
  <Application>WPS 演示</Application>
  <PresentationFormat/>
  <Paragraphs>369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25</vt:i4>
      </vt:variant>
    </vt:vector>
  </HeadingPairs>
  <TitlesOfParts>
    <vt:vector size="47" baseType="lpstr">
      <vt:lpstr>Arial</vt:lpstr>
      <vt:lpstr>宋体</vt:lpstr>
      <vt:lpstr>Wingdings</vt:lpstr>
      <vt:lpstr>黑体</vt:lpstr>
      <vt:lpstr>Agency FB</vt:lpstr>
      <vt:lpstr>微软雅黑</vt:lpstr>
      <vt:lpstr>Arial Unicode MS</vt:lpstr>
      <vt:lpstr>Calibri</vt:lpstr>
      <vt:lpstr>Bebas Neue</vt:lpstr>
      <vt:lpstr>Roboto condensed</vt:lpstr>
      <vt:lpstr>Helvetica</vt:lpstr>
      <vt:lpstr>Open Sans</vt:lpstr>
      <vt:lpstr>Source Sans Pro</vt:lpstr>
      <vt:lpstr>Arial</vt:lpstr>
      <vt:lpstr>Segoe Print</vt:lpstr>
      <vt:lpstr>自定义设计方案</vt:lpstr>
      <vt:lpstr>1_自定义设计方案</vt:lpstr>
      <vt:lpstr>2_自定义设计方案</vt:lpstr>
      <vt:lpstr>excel.sheet.8</vt:lpstr>
      <vt:lpstr>excel.sheet.8</vt:lpstr>
      <vt:lpstr>excel.sheet.8</vt:lpstr>
      <vt:lpstr>excel.sheet.8</vt:lpstr>
      <vt:lpstr>基于用户建模的任务运行时间预测</vt:lpstr>
      <vt:lpstr>PowerPoint 演示文稿</vt:lpstr>
      <vt:lpstr>研究背景</vt:lpstr>
      <vt:lpstr>PowerPoint 演示文稿</vt:lpstr>
      <vt:lpstr>PowerPoint 演示文稿</vt:lpstr>
      <vt:lpstr>PowerPoint 演示文稿</vt:lpstr>
      <vt:lpstr>研究内容</vt:lpstr>
      <vt:lpstr>PowerPoint 演示文稿</vt:lpstr>
      <vt:lpstr>PowerPoint 演示文稿</vt:lpstr>
      <vt:lpstr>研究现状</vt:lpstr>
      <vt:lpstr>PowerPoint 演示文稿</vt:lpstr>
      <vt:lpstr>PowerPoint 演示文稿</vt:lpstr>
      <vt:lpstr>研究方法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工作进展</vt:lpstr>
      <vt:lpstr>PowerPoint 演示文稿</vt:lpstr>
      <vt:lpstr>PowerPoint 演示文稿</vt:lpstr>
      <vt:lpstr>PowerPoint 演示文稿</vt:lpstr>
      <vt:lpstr>参考文献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根据作业日志预测 新任务的运行时间</dc:title>
  <dc:creator>12111</dc:creator>
  <cp:lastModifiedBy>sunshine@me</cp:lastModifiedBy>
  <cp:revision>20</cp:revision>
  <dcterms:created xsi:type="dcterms:W3CDTF">2017-12-03T03:57:00Z</dcterms:created>
  <dcterms:modified xsi:type="dcterms:W3CDTF">2018-04-07T14:54:55Z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