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41"/>
  </p:notesMasterIdLst>
  <p:sldIdLst>
    <p:sldId id="256"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28"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4" autoAdjust="0"/>
    <p:restoredTop sz="94483" autoAdjust="0"/>
  </p:normalViewPr>
  <p:slideViewPr>
    <p:cSldViewPr>
      <p:cViewPr varScale="1">
        <p:scale>
          <a:sx n="109" d="100"/>
          <a:sy n="109" d="100"/>
        </p:scale>
        <p:origin x="1263" y="51"/>
      </p:cViewPr>
      <p:guideLst>
        <p:guide orient="horz" pos="2143"/>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a:defRPr/>
            </a:pPr>
            <a:fld id="{537BB4E8-183D-4817-8189-3B16426C8762}" type="datetimeFigureOut">
              <a:rPr lang="zh-CN" altLang="en-US"/>
              <a:t>2018/6/6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0" hangingPunct="0">
              <a:defRPr sz="1200"/>
            </a:lvl1pPr>
          </a:lstStyle>
          <a:p>
            <a:fld id="{D0C4F14C-26FC-4177-B293-DA7A3C7FDAF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1BFD03-BA8B-46F7-A037-D2CA34203866}"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99E984-9DE4-4498-B58F-964B10C87E21}" type="slidenum">
              <a:rPr lang="zh-CN" altLang="en-US"/>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D14CE-6F96-4E1D-9DFA-17B456A940AA}" type="slidenum">
              <a:rPr lang="zh-CN" altLang="en-US"/>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8F2238-E200-4B0F-9C2F-2A70FA80CDF7}" type="slidenum">
              <a:rPr lang="zh-CN" altLang="en-US"/>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5C069B-4A6C-42D0-92E9-CFBE606F8BE3}" type="slidenum">
              <a:rPr lang="zh-CN" altLang="en-US"/>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1D1116-0E6C-439E-A2E2-43C19F4D534D}" type="slidenum">
              <a:rPr lang="zh-CN" altLang="en-US"/>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5322D1-E59B-42ED-8193-5A542B434F53}" type="slidenum">
              <a:rPr lang="zh-CN" altLang="en-US"/>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FD9751-ACA7-444D-BA6C-380C5A7935DE}" type="slidenum">
              <a:rPr lang="zh-CN" altLang="en-US"/>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936A6D-84D7-4898-8649-A3B12E414E56}" type="slidenum">
              <a:rPr lang="zh-CN" altLang="en-US"/>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6F3FD9-7F6A-4E98-9C7F-810C29C01EEB}" type="slidenum">
              <a:rPr lang="zh-CN" altLang="en-US"/>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1E477C-3F88-4CB3-B901-0474E7C32EC6}" type="slidenum">
              <a:rPr lang="zh-CN" altLang="en-US"/>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862A0C-8C0E-42BA-848D-20098F3137A3}" type="slidenum">
              <a:rPr lang="zh-CN" altLang="en-US"/>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B9B481-E61D-44C7-A1F6-6E0D197F62BF}" type="slidenum">
              <a:rPr lang="zh-CN" altLang="en-US"/>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5D3E6-43A6-4B71-AA1F-4B455E132E20}" type="slidenum">
              <a:rPr lang="zh-CN" altLang="en-US"/>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31852A-AE80-4042-963B-934D7F469C72}" type="slidenum">
              <a:rPr lang="zh-CN" altLang="en-US"/>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9D4691-1C13-488A-9167-613565B5FF55}" type="slidenum">
              <a:rPr lang="zh-CN" altLang="en-US"/>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7F5347-78AA-456E-87A7-9ABBD6FF3D63}" type="slidenum">
              <a:rPr lang="zh-CN" altLang="en-US"/>
              <a:t>24</a:t>
            </a:fld>
            <a:endParaRPr lang="en-US" altLang="zh-CN"/>
          </a:p>
        </p:txBody>
      </p:sp>
    </p:spTree>
    <p:extLst>
      <p:ext uri="{BB962C8B-B14F-4D97-AF65-F5344CB8AC3E}">
        <p14:creationId xmlns:p14="http://schemas.microsoft.com/office/powerpoint/2010/main" val="3949204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DA80EF-3704-414D-8FCB-9A6A7415FEFC}" type="slidenum">
              <a:rPr lang="zh-CN" altLang="en-US"/>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D52619-D24A-4AFC-AFF6-024826DFAE12}" type="slidenum">
              <a:rPr lang="zh-CN" altLang="en-US"/>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340340-D961-4524-BC4B-30925E210EDD}" type="slidenum">
              <a:rPr lang="zh-CN" altLang="en-US"/>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6E5538-A6BA-4113-8AB3-C4719716BC76}" type="slidenum">
              <a:rPr lang="zh-CN" altLang="en-US"/>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2E87AB-B24D-4F30-8852-709B5F4D58D6}" type="slidenum">
              <a:rPr lang="zh-CN" altLang="en-US"/>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6A9CAE-2AAF-47FB-B020-500C8BEF8D95}" type="slidenum">
              <a:rPr lang="zh-CN" altLang="en-US"/>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89FD94-CBA8-4F17-A5ED-7EBF5C7CE84B}" type="slidenum">
              <a:rPr lang="zh-CN" altLang="en-US"/>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0BE7D6-648E-46AF-BF89-16A145090F2C}" type="slidenum">
              <a:rPr lang="zh-CN" altLang="en-US"/>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7A89C6-C2C2-4FA8-9F3D-18B99C1102EE}" type="slidenum">
              <a:rPr lang="zh-CN" altLang="en-US"/>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A54A5F-94C0-4495-B082-AD8EF3231A7A}" type="slidenum">
              <a:rPr lang="zh-CN" altLang="en-US"/>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DD377C-CFD8-44FF-ACC3-38FD7225F93C}" type="slidenum">
              <a:rPr lang="zh-CN" altLang="en-US"/>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9C10E1-4B54-45CB-B6B9-B4923BBE99C5}" type="slidenum">
              <a:rPr lang="zh-CN" altLang="en-US"/>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90EA0F-0D68-4606-944D-DDC8CCD5FBCC}" type="slidenum">
              <a:rPr lang="zh-CN" altLang="en-US"/>
              <a:t>36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E258B2-EBAD-4626-BDA9-9260121D3097}" type="slidenum">
              <a:rPr lang="zh-CN" altLang="en-US"/>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A170A1-63FD-43DD-AC52-96F4DB151F70}" type="slidenum">
              <a:rPr lang="zh-CN" altLang="en-US"/>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A0E136-F3E4-41B6-854F-0AF30CA1D8D5}" type="slidenum">
              <a:rPr lang="zh-CN" altLang="en-US"/>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CEFFDC-6DB4-4564-BABB-4D6D748FAF78}" type="slidenum">
              <a:rPr lang="zh-CN" altLang="en-US"/>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5AC2B6-4DFB-4BB7-9C15-721A208FAF94}" type="slidenum">
              <a:rPr lang="zh-CN" altLang="en-US"/>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0C51C2-D017-494B-9F79-6C2B26B5E827}" type="slidenum">
              <a:rPr lang="zh-CN" altLang="en-US"/>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用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7335297" y="6505301"/>
            <a:ext cx="1030608" cy="352699"/>
          </a:xfrm>
        </p:spPr>
        <p:txBody>
          <a:bodyPr/>
          <a:lstStyle/>
          <a:p>
            <a:pPr>
              <a:defRPr/>
            </a:pPr>
            <a:fld id="{BB962C8B-B14F-4D97-AF65-F5344CB8AC3E}" type="datetime1">
              <a:rPr lang="zh-CN" altLang="zh-CN" smtClean="0"/>
              <a:t>2018/6/6</a:t>
            </a:fld>
            <a:endParaRPr lang="en-US" altLang="zh-CN"/>
          </a:p>
        </p:txBody>
      </p:sp>
      <p:sp>
        <p:nvSpPr>
          <p:cNvPr id="4" name="灯片编号占位符 3"/>
          <p:cNvSpPr>
            <a:spLocks noGrp="1"/>
          </p:cNvSpPr>
          <p:nvPr>
            <p:ph type="sldNum" sz="quarter" idx="11"/>
          </p:nvPr>
        </p:nvSpPr>
        <p:spPr/>
        <p:txBody>
          <a:bodyPr/>
          <a:lstStyle/>
          <a:p>
            <a:fld id="{BD8D06B9-C3B5-4EAC-90C2-8BDFB080EB83}" type="slidenum">
              <a:rPr lang="en-US" altLang="zh-CN" smtClean="0"/>
              <a:t>‹#›</a:t>
            </a:fld>
            <a:endParaRPr lang="en-US" altLang="zh-CN"/>
          </a:p>
        </p:txBody>
      </p:sp>
      <p:sp>
        <p:nvSpPr>
          <p:cNvPr id="6" name="内容占位符 5"/>
          <p:cNvSpPr>
            <a:spLocks noGrp="1"/>
          </p:cNvSpPr>
          <p:nvPr>
            <p:ph sz="quarter" idx="12" hasCustomPrompt="1"/>
          </p:nvPr>
        </p:nvSpPr>
        <p:spPr>
          <a:xfrm>
            <a:off x="379639" y="979261"/>
            <a:ext cx="8384722" cy="5045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432707" y="1121739"/>
            <a:ext cx="3867150" cy="46976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803320" y="1121739"/>
            <a:ext cx="3858988" cy="46976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7" name="灯片编号占位符 6"/>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73038" y="64408"/>
            <a:ext cx="8840332" cy="547688"/>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9" name="灯片编号占位符 8"/>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5" name="灯片编号占位符 4"/>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4" name="灯片编号占位符 3"/>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7" name="灯片编号占位符 6"/>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7" name="灯片编号占位符 6"/>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用于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BB962C8B-B14F-4D97-AF65-F5344CB8AC3E}" type="datetime1">
              <a:rPr lang="zh-CN" altLang="zh-CN" smtClean="0"/>
              <a:t>2018/6/6</a:t>
            </a:fld>
            <a:endParaRPr lang="en-US" altLang="zh-CN"/>
          </a:p>
        </p:txBody>
      </p:sp>
      <p:sp>
        <p:nvSpPr>
          <p:cNvPr id="4" name="灯片编号占位符 3"/>
          <p:cNvSpPr>
            <a:spLocks noGrp="1"/>
          </p:cNvSpPr>
          <p:nvPr>
            <p:ph type="sldNum" sz="quarter" idx="11"/>
          </p:nvPr>
        </p:nvSpPr>
        <p:spPr/>
        <p:txBody>
          <a:bodyPr/>
          <a:lstStyle/>
          <a:p>
            <a:fld id="{BD8D06B9-C3B5-4EAC-90C2-8BDFB080EB83}" type="slidenum">
              <a:rPr lang="en-US" altLang="zh-CN" smtClean="0"/>
              <a:t>‹#›</a:t>
            </a:fld>
            <a:endParaRPr lang="en-US" altLang="zh-CN"/>
          </a:p>
        </p:txBody>
      </p:sp>
      <p:sp>
        <p:nvSpPr>
          <p:cNvPr id="5" name="标题 4"/>
          <p:cNvSpPr>
            <a:spLocks noGrp="1"/>
          </p:cNvSpPr>
          <p:nvPr>
            <p:ph type="title" hasCustomPrompt="1"/>
          </p:nvPr>
        </p:nvSpPr>
        <p:spPr>
          <a:xfrm>
            <a:off x="1318533" y="2113416"/>
            <a:ext cx="6506935" cy="2025877"/>
          </a:xfrm>
        </p:spPr>
        <p:txBody>
          <a:bodyPr>
            <a:normAutofit/>
          </a:bodyPr>
          <a:lstStyle>
            <a:lvl1pPr algn="ctr">
              <a:defRPr sz="5400"/>
            </a:lvl1pPr>
          </a:lstStyle>
          <a:p>
            <a:r>
              <a:rPr lang="zh-CN" altLang="en-US"/>
              <a:t>单击编辑标题</a:t>
            </a: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BB962C8B-B14F-4D97-AF65-F5344CB8AC3E}" type="datetime1">
              <a:rPr lang="zh-CN" altLang="zh-CN" smtClean="0"/>
              <a:t>2018/6/6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fld id="{F2A1670F-19BA-4CFA-ABC2-B4688E1B4732}" type="slidenum">
              <a:rPr lang="en-US" altLang="zh-CN"/>
              <a:t>‹#›</a:t>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BB962C8B-B14F-4D97-AF65-F5344CB8AC3E}" type="datetime1">
              <a:rPr lang="zh-CN" altLang="zh-CN" smtClean="0"/>
              <a:t>2018/6/6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fld id="{83ECDFBA-EB84-485C-BFEE-AD44F7D9EB0C}" type="slidenum">
              <a:rPr lang="en-US" altLang="zh-CN"/>
              <a:t>‹#›</a:t>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76200" y="6400800"/>
            <a:ext cx="3657600" cy="457200"/>
          </a:xfrm>
        </p:spPr>
        <p:txBody>
          <a:bodyPr/>
          <a:lstStyle>
            <a:lvl1pPr>
              <a:defRPr/>
            </a:lvl1pPr>
          </a:lstStyle>
          <a:p>
            <a:pPr>
              <a:defRPr/>
            </a:pPr>
            <a:endParaRPr lang="zh-CN" altLang="en-US"/>
          </a:p>
        </p:txBody>
      </p:sp>
      <p:sp>
        <p:nvSpPr>
          <p:cNvPr id="6" name="灯片编号占位符 5"/>
          <p:cNvSpPr>
            <a:spLocks noGrp="1"/>
          </p:cNvSpPr>
          <p:nvPr>
            <p:ph type="sldNum" sz="quarter" idx="11"/>
          </p:nvPr>
        </p:nvSpPr>
        <p:spPr>
          <a:xfrm>
            <a:off x="6705600" y="6477000"/>
            <a:ext cx="1905000" cy="457200"/>
          </a:xfrm>
        </p:spPr>
        <p:txBody>
          <a:bodyPr/>
          <a:lstStyle>
            <a:lvl1pPr>
              <a:defRPr/>
            </a:lvl1pPr>
          </a:lstStyle>
          <a:p>
            <a:fld id="{78F01210-2EE8-43A9-BE35-1C03BD51D5C1}" type="slidenum">
              <a:rPr lang="zh-CN" altLang="en-US"/>
              <a:t>‹#›</a:t>
            </a:fld>
            <a:endParaRPr lang="en-US" altLang="zh-CN"/>
          </a:p>
        </p:txBody>
      </p:sp>
      <p:sp>
        <p:nvSpPr>
          <p:cNvPr id="7" name="日期占位符 6"/>
          <p:cNvSpPr>
            <a:spLocks noGrp="1"/>
          </p:cNvSpPr>
          <p:nvPr>
            <p:ph type="dt" sz="half" idx="12"/>
          </p:nvPr>
        </p:nvSpPr>
        <p:spPr>
          <a:xfrm>
            <a:off x="4427538" y="6381750"/>
            <a:ext cx="2133600" cy="476250"/>
          </a:xfrm>
        </p:spPr>
        <p:txBody>
          <a:bodyPr/>
          <a:lstStyle>
            <a:lvl1pPr>
              <a:defRPr/>
            </a:lvl1pPr>
          </a:lstStyle>
          <a:p>
            <a:pPr>
              <a:defRPr/>
            </a:pPr>
            <a:fld id="{BB962C8B-B14F-4D97-AF65-F5344CB8AC3E}" type="datetime1">
              <a:rPr lang="zh-CN" altLang="zh-CN" smtClean="0"/>
              <a:t>2018/6/6</a:t>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B962C8B-B14F-4D97-AF65-F5344CB8AC3E}" type="datetime1">
              <a:rPr lang="zh-CN" altLang="zh-CN" smtClean="0"/>
              <a:t>2018/6/6</a:t>
            </a:fld>
            <a:endParaRPr lang="en-US" altLang="zh-CN"/>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BD8D06B9-C3B5-4EAC-90C2-8BDFB080EB83}"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normAutofit/>
          </a:bodyPr>
          <a:lstStyle>
            <a:lvl1pPr algn="ctr">
              <a:defRPr sz="48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normAutofit/>
          </a:bodyPr>
          <a:lstStyle>
            <a:lvl1pPr marL="0" indent="0" algn="ctr">
              <a:buNone/>
              <a:defRPr sz="2800">
                <a:solidFill>
                  <a:srgbClr val="0070C0"/>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normAutofit/>
          </a:bodyPr>
          <a:lstStyle>
            <a:lvl1pPr>
              <a:defRPr sz="48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12"/>
          </p:nvPr>
        </p:nvSpPr>
        <p:spPr/>
        <p:txBody>
          <a:bodyPr/>
          <a:lstStyle/>
          <a:p>
            <a:fld id="{0DA57A0E-F776-4529-A05C-5F21A1A3D026}" type="slidenum">
              <a:rPr lang="zh-CN" altLang="en-US" smtClean="0"/>
              <a:t>‹#›</a:t>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0070C0"/>
              </a:solidFill>
              <a:latin typeface="微软雅黑" panose="020B0503020204020204" pitchFamily="34" charset="-122"/>
              <a:ea typeface="微软雅黑" panose="020B0503020204020204" pitchFamily="34" charset="-122"/>
            </a:endParaRPr>
          </a:p>
        </p:txBody>
      </p:sp>
      <p:sp>
        <p:nvSpPr>
          <p:cNvPr id="7" name="矩形 6"/>
          <p:cNvSpPr/>
          <p:nvPr/>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269421" y="96837"/>
            <a:ext cx="7886700" cy="5166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17333" y="984703"/>
            <a:ext cx="8309335" cy="50487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339694" y="6505301"/>
            <a:ext cx="1030608"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pPr>
              <a:defRPr/>
            </a:pPr>
            <a:fld id="{BB962C8B-B14F-4D97-AF65-F5344CB8AC3E}" type="datetime1">
              <a:rPr lang="zh-CN" altLang="zh-CN" smtClean="0"/>
              <a:t>2018/6/6</a:t>
            </a:fld>
            <a:endParaRPr lang="en-US" altLang="zh-CN"/>
          </a:p>
        </p:txBody>
      </p:sp>
      <p:sp>
        <p:nvSpPr>
          <p:cNvPr id="6" name="Slide Number Placeholder 5"/>
          <p:cNvSpPr>
            <a:spLocks noGrp="1"/>
          </p:cNvSpPr>
          <p:nvPr>
            <p:ph type="sldNum" sz="quarter" idx="4"/>
          </p:nvPr>
        </p:nvSpPr>
        <p:spPr>
          <a:xfrm>
            <a:off x="8133538" y="6505302"/>
            <a:ext cx="508044" cy="352698"/>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fld id="{BD8D06B9-C3B5-4EAC-90C2-8BDFB080EB83}" type="slidenum">
              <a:rPr lang="en-US" altLang="zh-CN" smtClean="0"/>
              <a:t>‹#›</a:t>
            </a:fld>
            <a:endParaRPr lang="en-US" altLang="zh-CN"/>
          </a:p>
        </p:txBody>
      </p:sp>
      <p:sp>
        <p:nvSpPr>
          <p:cNvPr id="12" name="矩形 11"/>
          <p:cNvSpPr/>
          <p:nvPr/>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国家高性能计算中心（合肥）</a:t>
            </a:r>
          </a:p>
        </p:txBody>
      </p:sp>
      <p:sp>
        <p:nvSpPr>
          <p:cNvPr id="13" name="矩形 12"/>
          <p:cNvSpPr/>
          <p:nvPr/>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70C0"/>
                </a:solidFill>
                <a:latin typeface="微软雅黑" panose="020B0503020204020204" pitchFamily="34" charset="-122"/>
                <a:ea typeface="微软雅黑" panose="020B0503020204020204" pitchFamily="34" charset="-122"/>
              </a:rPr>
              <a:t>并行计算，孙广中（中国科学技术大学</a:t>
            </a:r>
            <a:r>
              <a:rPr lang="zh-CN" altLang="en-US" sz="1200">
                <a:solidFill>
                  <a:srgbClr val="0070C0"/>
                </a:solidFill>
                <a:latin typeface="微软雅黑" panose="020B0503020204020204" pitchFamily="34" charset="-122"/>
                <a:ea typeface="微软雅黑" panose="020B0503020204020204" pitchFamily="34" charset="-122"/>
              </a:rPr>
              <a:t>，计算机学院）</a:t>
            </a:r>
            <a:endParaRPr lang="zh-CN" altLang="en-US" sz="1200" dirty="0">
              <a:solidFill>
                <a:srgbClr val="0070C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p:txStyles>
    <p:titleStyle>
      <a:lvl1pPr algn="l" defTabSz="914400" rtl="0" eaLnBrk="1" latinLnBrk="0" hangingPunct="1">
        <a:lnSpc>
          <a:spcPct val="90000"/>
        </a:lnSpc>
        <a:spcBef>
          <a:spcPct val="0"/>
        </a:spcBef>
        <a:buNone/>
        <a:defRPr sz="2800" kern="1200">
          <a:solidFill>
            <a:srgbClr val="0070C0"/>
          </a:solidFill>
          <a:latin typeface="华文新魏" panose="02010800040101010101" pitchFamily="2" charset="-122"/>
          <a:ea typeface="华文新魏" panose="020108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0070C0"/>
              </a:solidFill>
              <a:latin typeface="微软雅黑" panose="020B0503020204020204" pitchFamily="34" charset="-122"/>
              <a:ea typeface="微软雅黑" panose="020B0503020204020204" pitchFamily="34" charset="-122"/>
            </a:endParaRPr>
          </a:p>
        </p:txBody>
      </p:sp>
      <p:sp>
        <p:nvSpPr>
          <p:cNvPr id="10" name="矩形 9"/>
          <p:cNvSpPr/>
          <p:nvPr/>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55121" y="92869"/>
            <a:ext cx="8858249" cy="49189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244927" y="903061"/>
            <a:ext cx="8588829" cy="51793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298871" y="6505301"/>
            <a:ext cx="1020536"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fld id="{BB962C8B-B14F-4D97-AF65-F5344CB8AC3E}" type="datetime1">
              <a:rPr lang="zh-CN" altLang="zh-CN" smtClean="0"/>
              <a:t>2018/6/6</a:t>
            </a:fld>
            <a:endParaRPr lang="en-US" altLang="zh-CN"/>
          </a:p>
        </p:txBody>
      </p:sp>
      <p:sp>
        <p:nvSpPr>
          <p:cNvPr id="6" name="灯片编号占位符 5"/>
          <p:cNvSpPr>
            <a:spLocks noGrp="1"/>
          </p:cNvSpPr>
          <p:nvPr>
            <p:ph type="sldNum" sz="quarter" idx="4"/>
          </p:nvPr>
        </p:nvSpPr>
        <p:spPr>
          <a:xfrm>
            <a:off x="8180613" y="6505301"/>
            <a:ext cx="832757" cy="352699"/>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fld id="{0DA57A0E-F776-4529-A05C-5F21A1A3D026}" type="slidenum">
              <a:rPr lang="zh-CN" altLang="en-US" smtClean="0"/>
              <a:t>‹#›</a:t>
            </a:fld>
            <a:r>
              <a:rPr lang="zh-CN" altLang="en-US"/>
              <a:t> </a:t>
            </a:r>
            <a:r>
              <a:rPr lang="en-US" altLang="zh-CN"/>
              <a:t>/ 30</a:t>
            </a:r>
            <a:endParaRPr lang="zh-CN" altLang="en-US"/>
          </a:p>
        </p:txBody>
      </p:sp>
      <p:sp>
        <p:nvSpPr>
          <p:cNvPr id="8" name="矩形 7"/>
          <p:cNvSpPr/>
          <p:nvPr/>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国家高性能计算中心（合肥）</a:t>
            </a:r>
          </a:p>
        </p:txBody>
      </p:sp>
      <p:sp>
        <p:nvSpPr>
          <p:cNvPr id="9" name="矩形 8"/>
          <p:cNvSpPr/>
          <p:nvPr/>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70C0"/>
                </a:solidFill>
                <a:latin typeface="微软雅黑" panose="020B0503020204020204" pitchFamily="34" charset="-122"/>
                <a:ea typeface="微软雅黑" panose="020B0503020204020204" pitchFamily="34" charset="-122"/>
              </a:rPr>
              <a:t>并行计算，孙广中（中国科学技术大学</a:t>
            </a:r>
            <a:r>
              <a:rPr lang="zh-CN" altLang="en-US" sz="1200">
                <a:solidFill>
                  <a:srgbClr val="0070C0"/>
                </a:solidFill>
                <a:latin typeface="微软雅黑" panose="020B0503020204020204" pitchFamily="34" charset="-122"/>
                <a:ea typeface="微软雅黑" panose="020B0503020204020204" pitchFamily="34" charset="-122"/>
              </a:rPr>
              <a:t>，计算机学院）</a:t>
            </a:r>
            <a:endParaRPr lang="zh-CN" altLang="en-US" sz="1200" dirty="0">
              <a:solidFill>
                <a:srgbClr val="0070C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p:txStyles>
    <p:titleStyle>
      <a:lvl1pPr algn="l" defTabSz="914400" rtl="0" eaLnBrk="1" latinLnBrk="0" hangingPunct="1">
        <a:lnSpc>
          <a:spcPct val="90000"/>
        </a:lnSpc>
        <a:spcBef>
          <a:spcPct val="0"/>
        </a:spcBef>
        <a:buNone/>
        <a:defRPr lang="zh-CN" altLang="en-US" sz="2800" kern="1200">
          <a:solidFill>
            <a:srgbClr val="0070C0"/>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9.e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F2A1670F-19BA-4CFA-ABC2-B4688E1B4732}" type="slidenum">
              <a:rPr lang="en-US" altLang="zh-CN" smtClean="0"/>
              <a:t>1</a:t>
            </a:fld>
            <a:endParaRPr lang="en-US" altLang="zh-CN"/>
          </a:p>
        </p:txBody>
      </p:sp>
      <p:sp>
        <p:nvSpPr>
          <p:cNvPr id="16386" name="标题 1"/>
          <p:cNvSpPr>
            <a:spLocks noGrp="1"/>
          </p:cNvSpPr>
          <p:nvPr>
            <p:ph type="title"/>
          </p:nvPr>
        </p:nvSpPr>
        <p:spPr/>
        <p:txBody>
          <a:bodyPr/>
          <a:lstStyle/>
          <a:p>
            <a:r>
              <a:rPr lang="zh-CN" altLang="en-US"/>
              <a:t>并行计算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a:t> 三对角方程组的直接求解法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10</a:t>
            </a:fld>
            <a:endParaRPr lang="en-US" altLang="zh-CN"/>
          </a:p>
        </p:txBody>
      </p:sp>
      <p:sp>
        <p:nvSpPr>
          <p:cNvPr id="497667" name="Rectangle 3"/>
          <p:cNvSpPr>
            <a:spLocks noGrp="1" noChangeArrowheads="1"/>
          </p:cNvSpPr>
          <p:nvPr>
            <p:ph sz="quarter" idx="12"/>
          </p:nvPr>
        </p:nvSpPr>
        <p:spPr/>
        <p:txBody>
          <a:bodyPr/>
          <a:lstStyle/>
          <a:p>
            <a:pPr marL="0" indent="0">
              <a:buNone/>
            </a:pPr>
            <a:r>
              <a:rPr lang="en-US" altLang="zh-CN"/>
              <a:t>Gauss</a:t>
            </a:r>
            <a:r>
              <a:rPr lang="zh-CN" altLang="en-US"/>
              <a:t>消去法</a:t>
            </a:r>
            <a:r>
              <a:rPr lang="en-US" altLang="zh-CN"/>
              <a:t>(</a:t>
            </a:r>
            <a:r>
              <a:rPr lang="zh-CN" altLang="en-US"/>
              <a:t>难以并行化</a:t>
            </a:r>
            <a:r>
              <a:rPr lang="en-US" altLang="zh-CN"/>
              <a:t>)      </a:t>
            </a:r>
          </a:p>
          <a:p>
            <a:pPr marL="0" indent="0">
              <a:buNone/>
            </a:pPr>
            <a:r>
              <a:rPr lang="zh-CN" altLang="en-US"/>
              <a:t> </a:t>
            </a:r>
            <a:r>
              <a:rPr lang="en-US" altLang="zh-CN"/>
              <a:t>①</a:t>
            </a:r>
            <a:r>
              <a:rPr lang="zh-CN" altLang="en-US"/>
              <a:t>消元</a:t>
            </a:r>
          </a:p>
          <a:p>
            <a:pPr marL="0" indent="0">
              <a:buNone/>
            </a:pPr>
            <a:r>
              <a:rPr lang="zh-CN" altLang="en-US"/>
              <a:t> </a:t>
            </a:r>
            <a:r>
              <a:rPr lang="en-US" altLang="zh-CN"/>
              <a:t>②</a:t>
            </a:r>
            <a:r>
              <a:rPr lang="zh-CN" altLang="en-US"/>
              <a:t>回代</a:t>
            </a:r>
          </a:p>
          <a:p>
            <a:pPr marL="0" lvl="0" indent="0">
              <a:buNone/>
            </a:pPr>
            <a:r>
              <a:rPr lang="zh-CN" altLang="en-US"/>
              <a:t>注：由于三对角的</a:t>
            </a:r>
          </a:p>
          <a:p>
            <a:pPr marL="0" lvl="0" indent="0">
              <a:buNone/>
            </a:pPr>
            <a:r>
              <a:rPr lang="zh-CN" altLang="en-US"/>
              <a:t>方程组的特殊性，</a:t>
            </a:r>
          </a:p>
          <a:p>
            <a:pPr marL="0" lvl="0" indent="0">
              <a:buNone/>
            </a:pPr>
            <a:r>
              <a:rPr lang="zh-CN" altLang="en-US"/>
              <a:t>一次消元或一次</a:t>
            </a:r>
          </a:p>
          <a:p>
            <a:pPr marL="0" lvl="0" indent="0">
              <a:buNone/>
            </a:pPr>
            <a:r>
              <a:rPr lang="zh-CN" altLang="en-US"/>
              <a:t>回代，只涉及邻</a:t>
            </a:r>
          </a:p>
          <a:p>
            <a:pPr marL="0" lvl="0" indent="0">
              <a:buNone/>
            </a:pPr>
            <a:r>
              <a:rPr lang="zh-CN" altLang="en-US"/>
              <a:t>近一个方程，故</a:t>
            </a:r>
          </a:p>
          <a:p>
            <a:pPr marL="0" lvl="0" indent="0">
              <a:buNone/>
            </a:pPr>
            <a:r>
              <a:rPr lang="zh-CN" altLang="en-US"/>
              <a:t>难以并行化。</a:t>
            </a:r>
          </a:p>
        </p:txBody>
      </p:sp>
      <p:graphicFrame>
        <p:nvGraphicFramePr>
          <p:cNvPr id="3074" name="Object 3"/>
          <p:cNvGraphicFramePr>
            <a:graphicFrameLocks noChangeAspect="1"/>
          </p:cNvGraphicFramePr>
          <p:nvPr/>
        </p:nvGraphicFramePr>
        <p:xfrm>
          <a:off x="-75882" y="1330166"/>
          <a:ext cx="11507470" cy="6428105"/>
        </p:xfrm>
        <a:graphic>
          <a:graphicData uri="http://schemas.openxmlformats.org/presentationml/2006/ole">
            <mc:AlternateContent xmlns:mc="http://schemas.openxmlformats.org/markup-compatibility/2006">
              <mc:Choice xmlns:v="urn:schemas-microsoft-com:vml" Requires="v">
                <p:oleObj spid="_x0000_s3170" name="Visio" r:id="rId4" imgW="4875530" imgH="2733040" progId="Visio.Drawing.6">
                  <p:embed/>
                </p:oleObj>
              </mc:Choice>
              <mc:Fallback>
                <p:oleObj name="Visio" r:id="rId4" imgW="4875530" imgH="2733040" progId="Visio.Drawing.6">
                  <p:embed/>
                  <p:pic>
                    <p:nvPicPr>
                      <p:cNvPr id="0" name="Object 3"/>
                      <p:cNvPicPr>
                        <a:picLocks noChangeAspect="1" noChangeArrowheads="1"/>
                      </p:cNvPicPr>
                      <p:nvPr/>
                    </p:nvPicPr>
                    <p:blipFill>
                      <a:blip r:embed="rId5"/>
                      <a:srcRect/>
                      <a:stretch>
                        <a:fillRect/>
                      </a:stretch>
                    </p:blipFill>
                    <p:spPr bwMode="auto">
                      <a:xfrm>
                        <a:off x="-75882" y="1330166"/>
                        <a:ext cx="11507470" cy="642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97667">
                                            <p:txEl>
                                              <p:pRg st="3" end="3"/>
                                            </p:txEl>
                                          </p:spTgt>
                                        </p:tgtEl>
                                        <p:attrNameLst>
                                          <p:attrName>style.visibility</p:attrName>
                                        </p:attrNameLst>
                                      </p:cBhvr>
                                      <p:to>
                                        <p:strVal val="visible"/>
                                      </p:to>
                                    </p:set>
                                    <p:animEffect transition="in" filter="blinds(horizontal)">
                                      <p:cBhvr>
                                        <p:cTn id="19" dur="500"/>
                                        <p:tgtEl>
                                          <p:spTgt spid="497667">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97667">
                                            <p:txEl>
                                              <p:pRg st="4" end="4"/>
                                            </p:txEl>
                                          </p:spTgt>
                                        </p:tgtEl>
                                        <p:attrNameLst>
                                          <p:attrName>style.visibility</p:attrName>
                                        </p:attrNameLst>
                                      </p:cBhvr>
                                      <p:to>
                                        <p:strVal val="visible"/>
                                      </p:to>
                                    </p:set>
                                    <p:animEffect transition="in" filter="blinds(horizontal)">
                                      <p:cBhvr>
                                        <p:cTn id="22" dur="500"/>
                                        <p:tgtEl>
                                          <p:spTgt spid="49766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97667">
                                            <p:txEl>
                                              <p:pRg st="5" end="5"/>
                                            </p:txEl>
                                          </p:spTgt>
                                        </p:tgtEl>
                                        <p:attrNameLst>
                                          <p:attrName>style.visibility</p:attrName>
                                        </p:attrNameLst>
                                      </p:cBhvr>
                                      <p:to>
                                        <p:strVal val="visible"/>
                                      </p:to>
                                    </p:set>
                                    <p:animEffect transition="in" filter="blinds(horizontal)">
                                      <p:cBhvr>
                                        <p:cTn id="25" dur="500"/>
                                        <p:tgtEl>
                                          <p:spTgt spid="49766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97667">
                                            <p:txEl>
                                              <p:pRg st="6" end="6"/>
                                            </p:txEl>
                                          </p:spTgt>
                                        </p:tgtEl>
                                        <p:attrNameLst>
                                          <p:attrName>style.visibility</p:attrName>
                                        </p:attrNameLst>
                                      </p:cBhvr>
                                      <p:to>
                                        <p:strVal val="visible"/>
                                      </p:to>
                                    </p:set>
                                    <p:animEffect transition="in" filter="blinds(horizontal)">
                                      <p:cBhvr>
                                        <p:cTn id="28" dur="500"/>
                                        <p:tgtEl>
                                          <p:spTgt spid="49766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97667">
                                            <p:txEl>
                                              <p:pRg st="7" end="7"/>
                                            </p:txEl>
                                          </p:spTgt>
                                        </p:tgtEl>
                                        <p:attrNameLst>
                                          <p:attrName>style.visibility</p:attrName>
                                        </p:attrNameLst>
                                      </p:cBhvr>
                                      <p:to>
                                        <p:strVal val="visible"/>
                                      </p:to>
                                    </p:set>
                                    <p:animEffect transition="in" filter="blinds(horizontal)">
                                      <p:cBhvr>
                                        <p:cTn id="31" dur="500"/>
                                        <p:tgtEl>
                                          <p:spTgt spid="49766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97667">
                                            <p:txEl>
                                              <p:pRg st="8" end="8"/>
                                            </p:txEl>
                                          </p:spTgt>
                                        </p:tgtEl>
                                        <p:attrNameLst>
                                          <p:attrName>style.visibility</p:attrName>
                                        </p:attrNameLst>
                                      </p:cBhvr>
                                      <p:to>
                                        <p:strVal val="visible"/>
                                      </p:to>
                                    </p:set>
                                    <p:animEffect transition="in" filter="blinds(horizontal)">
                                      <p:cBhvr>
                                        <p:cTn id="34" dur="500"/>
                                        <p:tgtEl>
                                          <p:spTgt spid="4976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normAutofit fontScale="90000"/>
          </a:bodyPr>
          <a:lstStyle/>
          <a:p>
            <a:pPr>
              <a:lnSpc>
                <a:spcPct val="150000"/>
              </a:lnSpc>
            </a:pPr>
            <a:r>
              <a:rPr lang="en-US" altLang="zh-CN" dirty="0"/>
              <a:t>10.2 </a:t>
            </a:r>
            <a:r>
              <a:rPr lang="zh-CN" altLang="en-US" dirty="0"/>
              <a:t>三对角方程组的求解</a:t>
            </a:r>
            <a:br>
              <a:rPr lang="zh-CN" altLang="en-US" dirty="0"/>
            </a:br>
            <a:r>
              <a:rPr lang="zh-CN" altLang="en-US" dirty="0"/>
              <a:t>   </a:t>
            </a:r>
            <a:r>
              <a:rPr lang="en-US" altLang="zh-CN" dirty="0"/>
              <a:t>10.2.1 </a:t>
            </a:r>
            <a:r>
              <a:rPr lang="zh-CN" altLang="en-US" dirty="0"/>
              <a:t>直接求解法</a:t>
            </a:r>
            <a:br>
              <a:rPr lang="zh-CN" altLang="en-US" dirty="0"/>
            </a:br>
            <a:r>
              <a:rPr lang="zh-CN" altLang="en-US" dirty="0"/>
              <a:t>   </a:t>
            </a:r>
            <a:r>
              <a:rPr lang="en-US" altLang="zh-CN" dirty="0">
                <a:solidFill>
                  <a:srgbClr val="FF0000"/>
                </a:solidFill>
              </a:rPr>
              <a:t>10.2.2 </a:t>
            </a:r>
            <a:r>
              <a:rPr lang="zh-CN" altLang="en-US" dirty="0">
                <a:solidFill>
                  <a:srgbClr val="FF0000"/>
                </a:solidFill>
              </a:rPr>
              <a:t>奇偶归约法</a:t>
            </a:r>
            <a:br>
              <a:rPr lang="zh-CN" altLang="en-US" dirty="0"/>
            </a:br>
            <a:r>
              <a:rPr lang="zh-CN" altLang="en-US" dirty="0"/>
              <a:t>   </a:t>
            </a:r>
            <a:br>
              <a:rPr lang="zh-CN" altLang="en-US" dirty="0"/>
            </a:br>
            <a:endParaRPr lang="zh-CN" altLang="en-US" dirty="0"/>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r>
              <a:rPr lang="zh-CN" altLang="en-US" dirty="0"/>
              <a:t> 三对角方程组的奇偶归约法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12</a:t>
            </a:fld>
            <a:endParaRPr lang="en-US" altLang="zh-CN"/>
          </a:p>
        </p:txBody>
      </p:sp>
      <mc:AlternateContent xmlns:mc="http://schemas.openxmlformats.org/markup-compatibility/2006" xmlns:a14="http://schemas.microsoft.com/office/drawing/2010/main">
        <mc:Choice Requires="a14">
          <p:sp>
            <p:nvSpPr>
              <p:cNvPr id="8" name="Rectangle 4"/>
              <p:cNvSpPr>
                <a:spLocks noGrp="1" noChangeArrowheads="1"/>
              </p:cNvSpPr>
              <p:nvPr>
                <p:ph sz="quarter" idx="12"/>
              </p:nvPr>
            </p:nvSpPr>
            <p:spPr>
              <a:xfrm>
                <a:off x="381000" y="914400"/>
                <a:ext cx="8154762" cy="5045982"/>
              </a:xfrm>
            </p:spPr>
            <p:txBody>
              <a:bodyPr>
                <a:normAutofit fontScale="85000" lnSpcReduction="10000"/>
              </a:bodyPr>
              <a:lstStyle/>
              <a:p>
                <a:pPr marL="0" indent="0">
                  <a:buNone/>
                </a:pPr>
                <a:r>
                  <a:rPr lang="zh-CN" altLang="en-US" dirty="0"/>
                  <a:t>奇偶归约求解法</a:t>
                </a:r>
                <a:r>
                  <a:rPr lang="en-US" altLang="zh-CN" dirty="0"/>
                  <a:t>(</a:t>
                </a:r>
                <a:r>
                  <a:rPr lang="zh-CN" altLang="en-US" dirty="0"/>
                  <a:t>可并行化</a:t>
                </a:r>
                <a:r>
                  <a:rPr lang="en-US" altLang="zh-CN" dirty="0"/>
                  <a:t>)</a:t>
                </a:r>
              </a:p>
              <a:p>
                <a:pPr marL="0" indent="0">
                  <a:buNone/>
                </a:pPr>
                <a:r>
                  <a:rPr lang="zh-CN" altLang="en-US" dirty="0"/>
                  <a:t>      三对角方程可以写成如下形式</a:t>
                </a:r>
              </a:p>
              <a:p>
                <a:pPr marL="0" indent="0">
                  <a:buNone/>
                </a:pP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i="1" smtClean="0">
                        <a:latin typeface="Cambria Math" panose="02040503050406030204" pitchFamily="18" charset="0"/>
                      </a:rPr>
                      <m:t>𝑖</m:t>
                    </m:r>
                    <m:r>
                      <a:rPr lang="en-US" altLang="zh-CN" i="1" smtClean="0">
                        <a:latin typeface="Cambria Math" panose="02040503050406030204" pitchFamily="18" charset="0"/>
                      </a:rPr>
                      <m:t>=1~</m:t>
                    </m:r>
                    <m:r>
                      <a:rPr lang="en-US" altLang="zh-CN" i="1" smtClean="0">
                        <a:latin typeface="Cambria Math" panose="02040503050406030204" pitchFamily="18" charset="0"/>
                      </a:rPr>
                      <m:t>𝑛</m:t>
                    </m:r>
                  </m:oMath>
                </a14:m>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𝑛</m:t>
                          </m:r>
                        </m:sub>
                      </m:sSub>
                      <m:r>
                        <a:rPr lang="en-US" altLang="zh-CN" i="1" smtClean="0">
                          <a:latin typeface="Cambria Math" panose="02040503050406030204" pitchFamily="18" charset="0"/>
                        </a:rPr>
                        <m:t>=0</m:t>
                      </m:r>
                    </m:oMath>
                  </m:oMathPara>
                </a14:m>
                <a:endParaRPr lang="en-US" altLang="zh-CN" dirty="0"/>
              </a:p>
              <a:p>
                <a:pPr marL="457200" lvl="1" indent="0">
                  <a:buNone/>
                </a:pPr>
                <a:r>
                  <a:rPr lang="zh-CN" altLang="en-US" dirty="0"/>
                  <a:t>串行算法描述</a:t>
                </a:r>
              </a:p>
              <a:p>
                <a:pPr marL="0" indent="0">
                  <a:buNone/>
                </a:pPr>
                <a:r>
                  <a:rPr lang="zh-CN" altLang="en-US" dirty="0"/>
                  <a:t>   </a:t>
                </a:r>
                <a:r>
                  <a:rPr lang="en-US" altLang="zh-CN" dirty="0"/>
                  <a:t>①</a:t>
                </a:r>
                <a:r>
                  <a:rPr lang="zh-CN" altLang="en-US" dirty="0"/>
                  <a:t>利用上下相邻方程消去偶序号方程中的奇下标变量</a:t>
                </a:r>
                <a:r>
                  <a:rPr lang="en-US" altLang="zh-CN"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oMath>
                  </m:oMathPara>
                </a14:m>
                <a:endParaRPr lang="en-US" altLang="zh-CN" dirty="0"/>
              </a:p>
              <a:p>
                <a:pPr marL="0" indent="0" algn="ctr">
                  <a:buNone/>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oMath>
                </a14:m>
                <a:endParaRPr lang="en-US" altLang="zh-CN" dirty="0"/>
              </a:p>
              <a:p>
                <a:pPr marL="0" indent="0" algn="ctr">
                  <a:buNone/>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+2</m:t>
                        </m:r>
                      </m:sub>
                    </m:sSub>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oMath>
                </a14:m>
                <a:endParaRPr lang="en-US" altLang="zh-CN" dirty="0"/>
              </a:p>
              <a:p>
                <a:pPr marL="0" indent="0">
                  <a:buNone/>
                </a:pPr>
                <a:r>
                  <a:rPr lang="en-US" altLang="zh-CN" dirty="0"/>
                  <a:t>           </a:t>
                </a:r>
                <a14:m>
                  <m:oMath xmlns:m="http://schemas.openxmlformats.org/officeDocument/2006/math">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oMath>
                </a14:m>
                <a:r>
                  <a:rPr lang="zh-CN" altLang="en-US" dirty="0"/>
                  <a:t>方程乘上某个数消去</a:t>
                </a:r>
                <a:r>
                  <a:rPr lang="en-US" altLang="zh-CN" i="0" dirty="0">
                    <a:latin typeface="+mj-lt"/>
                  </a:rPr>
                  <a:t>2i</a:t>
                </a:r>
                <a:r>
                  <a:rPr lang="zh-CN" altLang="en-US" dirty="0"/>
                  <a:t>方程中的</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oMath>
                </a14:m>
                <a:r>
                  <a:rPr lang="zh-CN" altLang="en-US" dirty="0"/>
                  <a:t>项</a:t>
                </a:r>
                <a:r>
                  <a:rPr lang="en-US" altLang="zh-CN" dirty="0"/>
                  <a:t>, </a:t>
                </a:r>
                <a14:m>
                  <m:oMath xmlns:m="http://schemas.openxmlformats.org/officeDocument/2006/math">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oMath>
                </a14:m>
                <a:r>
                  <a:rPr lang="zh-CN" altLang="en-US" dirty="0"/>
                  <a:t>方程乘上某个数     </a:t>
                </a:r>
              </a:p>
              <a:p>
                <a:pPr marL="0" indent="0">
                  <a:buNone/>
                </a:pPr>
                <a:r>
                  <a:rPr lang="zh-CN" altLang="en-US" dirty="0"/>
                  <a:t>       消去</a:t>
                </a:r>
                <a14:m>
                  <m:oMath xmlns:m="http://schemas.openxmlformats.org/officeDocument/2006/math">
                    <m:r>
                      <a:rPr lang="en-US" altLang="zh-CN" i="1" smtClean="0">
                        <a:latin typeface="Cambria Math" panose="02040503050406030204" pitchFamily="18" charset="0"/>
                      </a:rPr>
                      <m:t>2</m:t>
                    </m:r>
                    <m:r>
                      <a:rPr lang="en-US" altLang="zh-CN" i="1" smtClean="0">
                        <a:latin typeface="Cambria Math" panose="02040503050406030204" pitchFamily="18" charset="0"/>
                      </a:rPr>
                      <m:t>𝑖</m:t>
                    </m:r>
                  </m:oMath>
                </a14:m>
                <a:r>
                  <a:rPr lang="zh-CN" altLang="en-US" dirty="0"/>
                  <a:t>方程中的</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+1</m:t>
                        </m:r>
                      </m:sub>
                    </m:sSub>
                  </m:oMath>
                </a14:m>
                <a:r>
                  <a:rPr lang="zh-CN" altLang="en-US" dirty="0"/>
                  <a:t>项</a:t>
                </a:r>
                <a:r>
                  <a:rPr lang="en-US" altLang="zh-CN" dirty="0"/>
                  <a:t>,  </a:t>
                </a:r>
                <a:r>
                  <a:rPr lang="zh-CN" altLang="en-US" dirty="0"/>
                  <a:t>使</a:t>
                </a:r>
                <a14:m>
                  <m:oMath xmlns:m="http://schemas.openxmlformats.org/officeDocument/2006/math">
                    <m:r>
                      <a:rPr lang="en-US" altLang="zh-CN" i="1" smtClean="0">
                        <a:latin typeface="Cambria Math" panose="02040503050406030204" pitchFamily="18" charset="0"/>
                      </a:rPr>
                      <m:t>2</m:t>
                    </m:r>
                    <m:r>
                      <a:rPr lang="en-US" altLang="zh-CN" i="1" smtClean="0">
                        <a:latin typeface="Cambria Math" panose="02040503050406030204" pitchFamily="18" charset="0"/>
                      </a:rPr>
                      <m:t>𝑖</m:t>
                    </m:r>
                  </m:oMath>
                </a14:m>
                <a:r>
                  <a:rPr lang="zh-CN" altLang="en-US" dirty="0"/>
                  <a:t>方程变为</a:t>
                </a:r>
                <a:r>
                  <a:rPr lang="en-US" altLang="zh-CN" dirty="0"/>
                  <a:t>        </a:t>
                </a:r>
              </a:p>
              <a:p>
                <a:pPr marL="0" indent="0">
                  <a:buNone/>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𝛼</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𝛽</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𝛾</m:t>
                        </m:r>
                      </m:e>
                      <m:sub>
                        <m:r>
                          <a:rPr lang="en-US" altLang="zh-CN"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𝜂</m:t>
                        </m:r>
                      </m:e>
                      <m:sub>
                        <m:r>
                          <a:rPr lang="en-US" altLang="zh-CN"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i="1" smtClean="0">
                        <a:latin typeface="Cambria Math" panose="02040503050406030204" pitchFamily="18" charset="0"/>
                      </a:rPr>
                      <m:t>𝑖</m:t>
                    </m:r>
                    <m:r>
                      <a:rPr lang="en-US" altLang="zh-CN" i="1" smtClean="0">
                        <a:latin typeface="Cambria Math" panose="02040503050406030204" pitchFamily="18" charset="0"/>
                      </a:rPr>
                      <m:t>=1,2,…,</m:t>
                    </m:r>
                    <m:r>
                      <a:rPr lang="en-US" altLang="zh-CN" i="1" smtClean="0">
                        <a:latin typeface="Cambria Math" panose="02040503050406030204" pitchFamily="18" charset="0"/>
                      </a:rPr>
                      <m:t>𝑛</m:t>
                    </m:r>
                    <m:r>
                      <a:rPr lang="en-US" altLang="zh-CN" i="1" smtClean="0">
                        <a:latin typeface="Cambria Math" panose="02040503050406030204" pitchFamily="18" charset="0"/>
                      </a:rPr>
                      <m:t>/2</m:t>
                    </m:r>
                  </m:oMath>
                </a14:m>
                <a:endParaRPr lang="en-US" altLang="zh-CN" dirty="0"/>
              </a:p>
            </p:txBody>
          </p:sp>
        </mc:Choice>
        <mc:Fallback xmlns="">
          <p:sp>
            <p:nvSpPr>
              <p:cNvPr id="8" name="Rectangle 4"/>
              <p:cNvSpPr>
                <a:spLocks noGrp="1" noRot="1" noChangeAspect="1" noMove="1" noResize="1" noEditPoints="1" noAdjustHandles="1" noChangeArrowheads="1" noChangeShapeType="1" noTextEdit="1"/>
              </p:cNvSpPr>
              <p:nvPr>
                <p:ph sz="quarter" idx="12"/>
              </p:nvPr>
            </p:nvSpPr>
            <p:spPr>
              <a:xfrm>
                <a:off x="381000" y="914400"/>
                <a:ext cx="8154762" cy="5045982"/>
              </a:xfrm>
              <a:blipFill>
                <a:blip r:embed="rId3"/>
                <a:stretch>
                  <a:fillRect l="-1197" t="-2174" b="-84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a:t> 三对角方程组的奇偶归约法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13</a:t>
            </a:fld>
            <a:endParaRPr lang="en-US" altLang="zh-CN"/>
          </a:p>
        </p:txBody>
      </p:sp>
      <mc:AlternateContent xmlns:mc="http://schemas.openxmlformats.org/markup-compatibility/2006">
        <mc:Choice xmlns:a14="http://schemas.microsoft.com/office/drawing/2010/main" Requires="a14">
          <p:sp>
            <p:nvSpPr>
              <p:cNvPr id="500739" name="Rectangle 3"/>
              <p:cNvSpPr>
                <a:spLocks noGrp="1" noChangeArrowheads="1"/>
              </p:cNvSpPr>
              <p:nvPr>
                <p:ph sz="quarter" idx="12"/>
              </p:nvPr>
            </p:nvSpPr>
            <p:spPr/>
            <p:txBody>
              <a:bodyPr>
                <a:normAutofit fontScale="77500" lnSpcReduction="20000"/>
              </a:bodyPr>
              <a:lstStyle/>
              <a:p>
                <a:pPr marL="0" indent="0">
                  <a:buNone/>
                </a:pPr>
                <a:r>
                  <a:rPr lang="en-US" altLang="zh-CN" dirty="0"/>
                  <a:t>②</a:t>
                </a:r>
                <a:r>
                  <a:rPr lang="zh-CN" altLang="en-US" dirty="0"/>
                  <a:t>重复</a:t>
                </a:r>
                <a:r>
                  <a:rPr lang="en-US" altLang="zh-CN" dirty="0"/>
                  <a:t>①</a:t>
                </a:r>
                <a:r>
                  <a:rPr lang="zh-CN" altLang="en-US" dirty="0"/>
                  <a:t>最终可得</a:t>
                </a:r>
                <a:r>
                  <a:rPr lang="en-US" altLang="zh-CN" dirty="0"/>
                  <a:t>:</a:t>
                </a:r>
              </a:p>
              <a:p>
                <a:pPr marL="0" indent="0">
                  <a:buNone/>
                </a:pPr>
                <a:r>
                  <a:rPr lang="en-US" altLang="zh-CN" dirty="0"/>
                  <a:t>     case 1:                                                case 2:                   </a:t>
                </a:r>
              </a:p>
              <a:p>
                <a:pPr marL="0" indent="0">
                  <a:buNone/>
                </a:pPr>
                <a:r>
                  <a:rPr lang="en-US" altLang="zh-CN" dirty="0"/>
                  <a:t>          </a:t>
                </a:r>
                <a:r>
                  <a:rPr lang="zh-CN" altLang="en-US" dirty="0"/>
                  <a:t>可以分别得到</a:t>
                </a:r>
              </a:p>
              <a:p>
                <a:pPr marL="0" indent="0">
                  <a:buNone/>
                </a:pP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             </m:t>
                    </m:r>
                    <m:r>
                      <a:rPr lang="zh-CN" altLang="en-US" i="1" smtClean="0">
                        <a:latin typeface="Cambria Math" panose="02040503050406030204" pitchFamily="18" charset="0"/>
                      </a:rPr>
                      <m:t>或</m:t>
                    </m:r>
                    <m:r>
                      <a:rPr lang="zh-CN" altLang="en-US" i="1" smtClean="0">
                        <a:latin typeface="Cambria Math" panose="02040503050406030204" pitchFamily="18" charset="0"/>
                      </a:rPr>
                      <m:t>                   </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 </m:t>
                    </m:r>
                  </m:oMath>
                </a14:m>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m:t>
                      </m:r>
                      <m:r>
                        <a:rPr lang="en-US" altLang="zh-CN" b="0" i="1" smtClean="0">
                          <a:latin typeface="Cambria Math" panose="02040503050406030204" pitchFamily="18" charset="0"/>
                        </a:rPr>
                        <m:t>   </m:t>
                      </m:r>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h</m:t>
                          </m:r>
                        </m:e>
                        <m:sub>
                          <m:r>
                            <a:rPr lang="en-US" altLang="zh-CN"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3</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m:t>
                      </m:r>
                    </m:oMath>
                  </m:oMathPara>
                </a14:m>
                <a:endParaRPr lang="zh-CN" altLang="en-US"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𝑔</m:t>
                          </m:r>
                        </m:e>
                        <m:sub>
                          <m:r>
                            <a:rPr lang="en-US" altLang="zh-CN"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3</m:t>
                          </m:r>
                        </m:sub>
                      </m:sSub>
                      <m:r>
                        <a:rPr lang="en-US" altLang="zh-CN"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3</m:t>
                          </m:r>
                        </m:sub>
                      </m:sSub>
                    </m:oMath>
                  </m:oMathPara>
                </a14:m>
                <a:endParaRPr lang="zh-CN" altLang="en-US" dirty="0"/>
              </a:p>
              <a:p>
                <a:pPr marL="0" indent="0">
                  <a:buNone/>
                </a:pPr>
                <a:r>
                  <a:rPr lang="zh-CN" altLang="en-US" dirty="0"/>
                  <a:t>       解得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m:t>
                    </m:r>
                    <m:r>
                      <a:rPr lang="zh-CN" altLang="en-US" i="1" smtClean="0">
                        <a:latin typeface="Cambria Math" panose="02040503050406030204" pitchFamily="18" charset="0"/>
                      </a:rPr>
                      <m:t>或</m:t>
                    </m:r>
                    <m:r>
                      <a:rPr lang="zh-CN" altLang="en-US"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2</m:t>
                        </m:r>
                      </m:sub>
                    </m:sSub>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3</m:t>
                        </m:r>
                      </m:sub>
                    </m:sSub>
                  </m:oMath>
                </a14:m>
                <a:r>
                  <a:rPr lang="zh-CN" altLang="en-US" dirty="0"/>
                  <a:t> </a:t>
                </a:r>
                <a:endParaRPr lang="en-US" altLang="zh-CN" dirty="0"/>
              </a:p>
              <a:p>
                <a:pPr marL="0" indent="0">
                  <a:buNone/>
                </a:pPr>
                <a:endParaRPr lang="zh-CN" altLang="en-US" dirty="0"/>
              </a:p>
              <a:p>
                <a:pPr marL="0" indent="0">
                  <a:buNone/>
                </a:pPr>
                <a:r>
                  <a:rPr lang="zh-CN" altLang="en-US" dirty="0"/>
                  <a:t> </a:t>
                </a:r>
                <a:r>
                  <a:rPr lang="en-US" altLang="zh-CN" dirty="0"/>
                  <a:t>③</a:t>
                </a:r>
                <a:r>
                  <a:rPr lang="zh-CN" altLang="en-US" dirty="0"/>
                  <a:t>回代求解</a:t>
                </a:r>
                <a:r>
                  <a:rPr lang="en-US" altLang="zh-CN" dirty="0"/>
                  <a:t>x</a:t>
                </a:r>
              </a:p>
              <a:p>
                <a:pPr marL="0" indent="0">
                  <a:buNone/>
                </a:pPr>
                <a:endParaRPr lang="en-US" altLang="zh-CN" dirty="0"/>
              </a:p>
              <a:p>
                <a:pPr marL="0" indent="0">
                  <a:buNone/>
                </a:pPr>
                <a:r>
                  <a:rPr lang="zh-CN" altLang="en-US" dirty="0"/>
                  <a:t>并行化分析</a:t>
                </a:r>
                <a:r>
                  <a:rPr lang="en-US" altLang="zh-CN" dirty="0"/>
                  <a:t>:   ①</a:t>
                </a:r>
                <a:r>
                  <a:rPr lang="zh-CN" altLang="en-US" dirty="0"/>
                  <a:t>、</a:t>
                </a:r>
                <a:r>
                  <a:rPr lang="en-US" altLang="zh-CN" dirty="0"/>
                  <a:t>②</a:t>
                </a:r>
                <a:r>
                  <a:rPr lang="zh-CN" altLang="en-US" dirty="0"/>
                  <a:t>消去奇下标可以并行化；</a:t>
                </a:r>
              </a:p>
              <a:p>
                <a:pPr marL="0" indent="0">
                  <a:buNone/>
                </a:pPr>
                <a:r>
                  <a:rPr lang="en-US" altLang="zh-CN" dirty="0"/>
                  <a:t>                                    ③</a:t>
                </a:r>
                <a:r>
                  <a:rPr lang="zh-CN" altLang="en-US" dirty="0"/>
                  <a:t>回代求解可以并行化</a:t>
                </a:r>
                <a:endParaRPr lang="en-US" altLang="zh-CN" dirty="0"/>
              </a:p>
              <a:p>
                <a:pPr marL="0" indent="0">
                  <a:buNone/>
                </a:pPr>
                <a:endParaRPr lang="en-US" altLang="zh-CN" dirty="0"/>
              </a:p>
              <a:p>
                <a:pPr marL="0" indent="0">
                  <a:buNone/>
                </a:pPr>
                <a:r>
                  <a:rPr lang="en-US" altLang="zh-CN" dirty="0"/>
                  <a:t>PRAM-CREW</a:t>
                </a:r>
                <a:r>
                  <a:rPr lang="zh-CN" altLang="en-US" dirty="0"/>
                  <a:t>上，时间</a:t>
                </a:r>
                <a:r>
                  <a:rPr lang="en-US" altLang="zh-CN" dirty="0"/>
                  <a:t>: </a:t>
                </a:r>
                <a14:m>
                  <m:oMath xmlns:m="http://schemas.openxmlformats.org/officeDocument/2006/math">
                    <m:r>
                      <a:rPr lang="en-US" altLang="zh-CN" b="0" i="1" smtClean="0">
                        <a:latin typeface="Cambria Math" panose="02040503050406030204" pitchFamily="18" charset="0"/>
                      </a:rPr>
                      <m:t>𝑂</m:t>
                    </m:r>
                    <m:d>
                      <m:dPr>
                        <m:ctrlPr>
                          <a:rPr lang="en-US" altLang="zh-CN" b="0" i="0" smtClean="0">
                            <a:latin typeface="Cambria Math" panose="02040503050406030204" pitchFamily="18" charset="0"/>
                          </a:rPr>
                        </m:ctrlPr>
                      </m:dPr>
                      <m:e>
                        <m:r>
                          <m:rPr>
                            <m:sty m:val="p"/>
                          </m:rPr>
                          <a:rPr lang="en-US" altLang="zh-CN" b="0" i="0" smtClean="0">
                            <a:latin typeface="Cambria Math" panose="02040503050406030204" pitchFamily="18" charset="0"/>
                          </a:rPr>
                          <m:t>logn</m:t>
                        </m:r>
                      </m:e>
                    </m:d>
                  </m:oMath>
                </a14:m>
                <a:r>
                  <a:rPr lang="zh-CN" altLang="en-US" dirty="0"/>
                  <a:t>  处理器数：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n</m:t>
                        </m:r>
                      </m:e>
                      <m:sup>
                        <m:r>
                          <a:rPr lang="en-US" altLang="zh-CN"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p:sp>
            <p:nvSpPr>
              <p:cNvPr id="500739" name="Rectangle 3"/>
              <p:cNvSpPr>
                <a:spLocks noGrp="1" noRot="1" noChangeAspect="1" noMove="1" noResize="1" noEditPoints="1" noAdjustHandles="1" noChangeArrowheads="1" noChangeShapeType="1" noTextEdit="1"/>
              </p:cNvSpPr>
              <p:nvPr>
                <p:ph sz="quarter" idx="12"/>
              </p:nvPr>
            </p:nvSpPr>
            <p:spPr>
              <a:blipFill>
                <a:blip r:embed="rId3"/>
                <a:stretch>
                  <a:fillRect l="-945" t="-2418" b="-24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0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07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07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07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073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073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07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835654" y="2667000"/>
            <a:ext cx="7772400" cy="1470025"/>
          </a:xfrm>
        </p:spPr>
        <p:txBody>
          <a:bodyPr>
            <a:normAutofit fontScale="90000"/>
          </a:bodyPr>
          <a:lstStyle/>
          <a:p>
            <a:pPr>
              <a:lnSpc>
                <a:spcPct val="150000"/>
              </a:lnSpc>
            </a:pPr>
            <a:r>
              <a:rPr lang="zh-CN" altLang="en-US"/>
              <a:t>第十章 线性方程组的求解</a:t>
            </a:r>
            <a:br>
              <a:rPr lang="en-US" altLang="zh-CN"/>
            </a:br>
            <a:r>
              <a:rPr lang="en-US" altLang="zh-CN"/>
              <a:t>    10.1 </a:t>
            </a:r>
            <a:r>
              <a:rPr lang="zh-CN" altLang="en-US"/>
              <a:t>三角形方程组的求解</a:t>
            </a:r>
            <a:br>
              <a:rPr lang="zh-CN" altLang="en-US"/>
            </a:br>
            <a:r>
              <a:rPr lang="zh-CN" altLang="en-US"/>
              <a:t>    </a:t>
            </a:r>
            <a:r>
              <a:rPr lang="en-US" altLang="zh-CN"/>
              <a:t>10.2 </a:t>
            </a:r>
            <a:r>
              <a:rPr lang="zh-CN" altLang="en-US"/>
              <a:t>三对角方程组的求解</a:t>
            </a:r>
            <a:br>
              <a:rPr lang="zh-CN" altLang="en-US"/>
            </a:br>
            <a:r>
              <a:rPr lang="zh-CN" altLang="en-US"/>
              <a:t>  </a:t>
            </a:r>
            <a:r>
              <a:rPr lang="zh-CN" altLang="en-US">
                <a:solidFill>
                  <a:srgbClr val="FF0000"/>
                </a:solidFill>
              </a:rPr>
              <a:t>  </a:t>
            </a:r>
            <a:r>
              <a:rPr lang="en-US" altLang="zh-CN">
                <a:solidFill>
                  <a:srgbClr val="FF0000"/>
                </a:solidFill>
              </a:rPr>
              <a:t>10.3 </a:t>
            </a:r>
            <a:r>
              <a:rPr lang="zh-CN" altLang="en-US">
                <a:solidFill>
                  <a:srgbClr val="FF0000"/>
                </a:solidFill>
              </a:rPr>
              <a:t>稠密线性方程组的求解</a:t>
            </a:r>
            <a:br>
              <a:rPr lang="zh-CN" altLang="en-US"/>
            </a:br>
            <a:r>
              <a:rPr lang="zh-CN" altLang="en-US"/>
              <a:t>    </a:t>
            </a:r>
            <a:r>
              <a:rPr lang="en-US" altLang="zh-CN"/>
              <a:t>10.4 </a:t>
            </a:r>
            <a:r>
              <a:rPr lang="zh-CN" altLang="en-US"/>
              <a:t>稀疏线性方程组的求解  </a:t>
            </a:r>
            <a:br>
              <a:rPr lang="zh-CN" altLang="en-US"/>
            </a:br>
            <a:r>
              <a:rPr lang="zh-CN" altLang="en-US"/>
              <a:t>  </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normAutofit fontScale="90000"/>
          </a:bodyPr>
          <a:lstStyle/>
          <a:p>
            <a:pPr>
              <a:lnSpc>
                <a:spcPct val="150000"/>
              </a:lnSpc>
            </a:pPr>
            <a:r>
              <a:rPr lang="en-US" altLang="zh-CN"/>
              <a:t>10.3 </a:t>
            </a:r>
            <a:r>
              <a:rPr lang="zh-CN" altLang="en-US"/>
              <a:t>稠密线性方程组的求解</a:t>
            </a:r>
            <a:br>
              <a:rPr lang="zh-CN" altLang="en-US"/>
            </a:br>
            <a:r>
              <a:rPr lang="zh-CN" altLang="en-US"/>
              <a:t>  </a:t>
            </a:r>
            <a:r>
              <a:rPr lang="zh-CN" altLang="en-US">
                <a:solidFill>
                  <a:srgbClr val="FF0000"/>
                </a:solidFill>
              </a:rPr>
              <a:t> </a:t>
            </a:r>
            <a:r>
              <a:rPr lang="en-US" altLang="zh-CN">
                <a:solidFill>
                  <a:srgbClr val="FF0000"/>
                </a:solidFill>
              </a:rPr>
              <a:t>10.3.1 </a:t>
            </a:r>
            <a:r>
              <a:rPr lang="zh-CN" altLang="en-US">
                <a:solidFill>
                  <a:srgbClr val="FF0000"/>
                </a:solidFill>
              </a:rPr>
              <a:t>有回代的高斯消去法</a:t>
            </a:r>
            <a:br>
              <a:rPr lang="zh-CN" altLang="en-US"/>
            </a:br>
            <a:r>
              <a:rPr lang="zh-CN" altLang="en-US"/>
              <a:t>   </a:t>
            </a:r>
            <a:r>
              <a:rPr lang="en-US" altLang="zh-CN"/>
              <a:t>10.3.2 </a:t>
            </a:r>
            <a:r>
              <a:rPr lang="zh-CN" altLang="en-US"/>
              <a:t>无回代的高斯</a:t>
            </a:r>
            <a:r>
              <a:rPr lang="en-US" altLang="zh-CN"/>
              <a:t>-</a:t>
            </a:r>
            <a:r>
              <a:rPr lang="zh-CN" altLang="en-US"/>
              <a:t>约旦法</a:t>
            </a:r>
            <a:br>
              <a:rPr lang="zh-CN" altLang="en-US"/>
            </a:br>
            <a:r>
              <a:rPr lang="zh-CN" altLang="en-US"/>
              <a:t>   </a:t>
            </a:r>
            <a:r>
              <a:rPr lang="en-US" altLang="zh-CN"/>
              <a:t>10.3.3 </a:t>
            </a:r>
            <a:r>
              <a:rPr lang="zh-CN" altLang="en-US"/>
              <a:t>迭代求解的高斯</a:t>
            </a:r>
            <a:r>
              <a:rPr lang="en-US" altLang="zh-CN"/>
              <a:t>-</a:t>
            </a:r>
            <a:r>
              <a:rPr lang="zh-CN" altLang="en-US"/>
              <a:t>赛德尔法</a:t>
            </a:r>
            <a:br>
              <a:rPr lang="en-US" altLang="zh-CN"/>
            </a:b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a:t> 有回代的高斯消去法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16</a:t>
            </a:fld>
            <a:endParaRPr lang="en-US" altLang="zh-CN"/>
          </a:p>
        </p:txBody>
      </p:sp>
      <p:sp>
        <p:nvSpPr>
          <p:cNvPr id="4100" name="Rectangle 3"/>
          <p:cNvSpPr>
            <a:spLocks noGrp="1" noChangeArrowheads="1"/>
          </p:cNvSpPr>
          <p:nvPr>
            <p:ph sz="quarter" idx="12"/>
          </p:nvPr>
        </p:nvSpPr>
        <p:spPr/>
        <p:txBody>
          <a:bodyPr/>
          <a:lstStyle/>
          <a:p>
            <a:r>
              <a:rPr lang="zh-CN" altLang="en-US"/>
              <a:t>算法基本原理</a:t>
            </a:r>
          </a:p>
          <a:p>
            <a:pPr lvl="1"/>
            <a:r>
              <a:rPr lang="zh-CN" altLang="en-US"/>
              <a:t>求解过程分为消元和回代两个阶段，消元是将系数矩阵</a:t>
            </a:r>
            <a:r>
              <a:rPr lang="en-US" altLang="zh-CN"/>
              <a:t>A</a:t>
            </a:r>
            <a:r>
              <a:rPr lang="zh-CN" altLang="en-US"/>
              <a:t>化为上三角阵</a:t>
            </a:r>
            <a:r>
              <a:rPr lang="en-US" altLang="zh-CN"/>
              <a:t>T</a:t>
            </a:r>
            <a:r>
              <a:rPr lang="zh-CN" altLang="en-US"/>
              <a:t>，然后对</a:t>
            </a:r>
            <a:r>
              <a:rPr lang="en-US" altLang="zh-CN"/>
              <a:t>TX=c</a:t>
            </a:r>
            <a:r>
              <a:rPr lang="zh-CN" altLang="en-US"/>
              <a:t>进行回代求解。</a:t>
            </a:r>
          </a:p>
          <a:p>
            <a:pPr lvl="1"/>
            <a:r>
              <a:rPr lang="zh-CN" altLang="en-US"/>
              <a:t>消元过程中可以应用选主元方法，增加算法的数值稳定性。</a:t>
            </a:r>
          </a:p>
          <a:p>
            <a:pPr lvl="1"/>
            <a:r>
              <a:rPr lang="zh-CN" altLang="en-US"/>
              <a:t>图</a:t>
            </a:r>
            <a:r>
              <a:rPr lang="en-US" altLang="zh-CN"/>
              <a:t>10.1</a:t>
            </a:r>
            <a:r>
              <a:rPr lang="zh-CN" altLang="en-US"/>
              <a:t>是消元过程图：</a:t>
            </a:r>
          </a:p>
        </p:txBody>
      </p:sp>
      <p:graphicFrame>
        <p:nvGraphicFramePr>
          <p:cNvPr id="4098" name="Object 3"/>
          <p:cNvGraphicFramePr>
            <a:graphicFrameLocks noChangeAspect="1"/>
          </p:cNvGraphicFramePr>
          <p:nvPr/>
        </p:nvGraphicFramePr>
        <p:xfrm>
          <a:off x="2968810" y="2698525"/>
          <a:ext cx="5688012" cy="3692525"/>
        </p:xfrm>
        <a:graphic>
          <a:graphicData uri="http://schemas.openxmlformats.org/presentationml/2006/ole">
            <mc:AlternateContent xmlns:mc="http://schemas.openxmlformats.org/markup-compatibility/2006">
              <mc:Choice xmlns:v="urn:schemas-microsoft-com:vml" Requires="v">
                <p:oleObj spid="_x0000_s4194" name="Visio" r:id="rId4" imgW="4007485" imgH="2607945" progId="Visio.Drawing.6">
                  <p:embed/>
                </p:oleObj>
              </mc:Choice>
              <mc:Fallback>
                <p:oleObj name="Visio" r:id="rId4" imgW="4007485" imgH="2607945"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810" y="2698525"/>
                        <a:ext cx="5688012" cy="369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a:t> 有回代的高斯消去法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17</a:t>
            </a:fld>
            <a:endParaRPr lang="en-US" altLang="zh-CN"/>
          </a:p>
        </p:txBody>
      </p:sp>
      <p:graphicFrame>
        <p:nvGraphicFramePr>
          <p:cNvPr id="5122" name="Object 2"/>
          <p:cNvGraphicFramePr>
            <a:graphicFrameLocks noGrp="1" noChangeAspect="1"/>
          </p:cNvGraphicFramePr>
          <p:nvPr>
            <p:ph sz="quarter" idx="12"/>
          </p:nvPr>
        </p:nvGraphicFramePr>
        <p:xfrm>
          <a:off x="2133600" y="2971800"/>
          <a:ext cx="4724400" cy="3067966"/>
        </p:xfrm>
        <a:graphic>
          <a:graphicData uri="http://schemas.openxmlformats.org/presentationml/2006/ole">
            <mc:AlternateContent xmlns:mc="http://schemas.openxmlformats.org/markup-compatibility/2006">
              <mc:Choice xmlns:v="urn:schemas-microsoft-com:vml" Requires="v">
                <p:oleObj spid="_x0000_s5218" name="Visio" r:id="rId4" imgW="4007485" imgH="2607945" progId="Visio.Drawing.6">
                  <p:embed/>
                </p:oleObj>
              </mc:Choice>
              <mc:Fallback>
                <p:oleObj name="Visio" r:id="rId4" imgW="4007485" imgH="2607945"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71800"/>
                        <a:ext cx="4724400" cy="3067966"/>
                      </a:xfrm>
                      <a:prstGeom prst="rect">
                        <a:avLst/>
                      </a:prstGeom>
                      <a:noFill/>
                      <a:ln>
                        <a:noFill/>
                      </a:ln>
                      <a:effectLst/>
                    </p:spPr>
                  </p:pic>
                </p:oleObj>
              </mc:Fallback>
            </mc:AlternateContent>
          </a:graphicData>
        </a:graphic>
      </p:graphicFrame>
      <p:sp>
        <p:nvSpPr>
          <p:cNvPr id="5124" name="Rectangle 3"/>
          <p:cNvSpPr>
            <a:spLocks noGrp="1" noChangeArrowheads="1"/>
          </p:cNvSpPr>
          <p:nvPr>
            <p:ph type="body" sz="half" idx="4294967295"/>
          </p:nvPr>
        </p:nvSpPr>
        <p:spPr>
          <a:xfrm>
            <a:off x="609600" y="1066800"/>
            <a:ext cx="8640762" cy="4824412"/>
          </a:xfrm>
        </p:spPr>
        <p:txBody>
          <a:bodyPr/>
          <a:lstStyle/>
          <a:p>
            <a:pPr>
              <a:lnSpc>
                <a:spcPct val="90000"/>
              </a:lnSpc>
            </a:pPr>
            <a:r>
              <a:rPr lang="zh-CN" altLang="en-US">
                <a:latin typeface="华文新魏" panose="02010800040101010101" pitchFamily="2" charset="-122"/>
                <a:ea typeface="华文新魏" panose="02010800040101010101" pitchFamily="2" charset="-122"/>
              </a:rPr>
              <a:t>并行化分析</a:t>
            </a:r>
          </a:p>
          <a:p>
            <a:pPr lvl="1">
              <a:lnSpc>
                <a:spcPct val="90000"/>
              </a:lnSpc>
            </a:pPr>
            <a:r>
              <a:rPr lang="zh-CN" altLang="en-US" sz="2400">
                <a:latin typeface="华文新魏" panose="02010800040101010101" pitchFamily="2" charset="-122"/>
                <a:ea typeface="华文新魏" panose="02010800040101010101" pitchFamily="2" charset="-122"/>
              </a:rPr>
              <a:t>消元和回代均可以并行化；</a:t>
            </a:r>
          </a:p>
          <a:p>
            <a:pPr lvl="1">
              <a:lnSpc>
                <a:spcPct val="90000"/>
              </a:lnSpc>
            </a:pPr>
            <a:r>
              <a:rPr lang="zh-CN" altLang="en-US" sz="2400">
                <a:latin typeface="华文新魏" panose="02010800040101010101" pitchFamily="2" charset="-122"/>
                <a:ea typeface="华文新魏" panose="02010800040101010101" pitchFamily="2" charset="-122"/>
              </a:rPr>
              <a:t>选主元也可以并行化；</a:t>
            </a:r>
          </a:p>
          <a:p>
            <a:pPr lvl="1">
              <a:lnSpc>
                <a:spcPct val="90000"/>
              </a:lnSpc>
            </a:pPr>
            <a:r>
              <a:rPr lang="zh-CN" altLang="en-US" sz="2400">
                <a:latin typeface="华文新魏" panose="02010800040101010101" pitchFamily="2" charset="-122"/>
                <a:ea typeface="华文新魏" panose="02010800040101010101" pitchFamily="2" charset="-122"/>
              </a:rPr>
              <a:t>消元过程的并行化图示：处理器按行划分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normAutofit fontScale="90000"/>
          </a:bodyPr>
          <a:lstStyle/>
          <a:p>
            <a:pPr>
              <a:lnSpc>
                <a:spcPct val="150000"/>
              </a:lnSpc>
            </a:pPr>
            <a:r>
              <a:rPr lang="en-US" altLang="zh-CN"/>
              <a:t>10.3 </a:t>
            </a:r>
            <a:r>
              <a:rPr lang="zh-CN" altLang="en-US"/>
              <a:t>稠密线性方程组的求解</a:t>
            </a:r>
            <a:br>
              <a:rPr lang="zh-CN" altLang="en-US"/>
            </a:br>
            <a:r>
              <a:rPr lang="zh-CN" altLang="en-US"/>
              <a:t>   </a:t>
            </a:r>
            <a:r>
              <a:rPr lang="en-US" altLang="zh-CN"/>
              <a:t>10.3.1 </a:t>
            </a:r>
            <a:r>
              <a:rPr lang="zh-CN" altLang="en-US"/>
              <a:t>有回代的高斯消去法</a:t>
            </a:r>
            <a:br>
              <a:rPr lang="zh-CN" altLang="en-US"/>
            </a:br>
            <a:r>
              <a:rPr lang="zh-CN" altLang="en-US"/>
              <a:t>   </a:t>
            </a:r>
            <a:r>
              <a:rPr lang="en-US" altLang="zh-CN">
                <a:solidFill>
                  <a:srgbClr val="FF0000"/>
                </a:solidFill>
              </a:rPr>
              <a:t>10.3.2 </a:t>
            </a:r>
            <a:r>
              <a:rPr lang="zh-CN" altLang="en-US">
                <a:solidFill>
                  <a:srgbClr val="FF0000"/>
                </a:solidFill>
              </a:rPr>
              <a:t>无回代的高斯</a:t>
            </a:r>
            <a:r>
              <a:rPr lang="en-US" altLang="zh-CN">
                <a:solidFill>
                  <a:srgbClr val="FF0000"/>
                </a:solidFill>
              </a:rPr>
              <a:t>-</a:t>
            </a:r>
            <a:r>
              <a:rPr lang="zh-CN" altLang="en-US">
                <a:solidFill>
                  <a:srgbClr val="FF0000"/>
                </a:solidFill>
              </a:rPr>
              <a:t>约旦法</a:t>
            </a:r>
            <a:br>
              <a:rPr lang="zh-CN" altLang="en-US"/>
            </a:br>
            <a:r>
              <a:rPr lang="zh-CN" altLang="en-US"/>
              <a:t>   </a:t>
            </a:r>
            <a:r>
              <a:rPr lang="en-US" altLang="zh-CN"/>
              <a:t>10.3.3 </a:t>
            </a:r>
            <a:r>
              <a:rPr lang="zh-CN" altLang="en-US"/>
              <a:t>迭代求解的高斯</a:t>
            </a:r>
            <a:r>
              <a:rPr lang="en-US" altLang="zh-CN"/>
              <a:t>-</a:t>
            </a:r>
            <a:r>
              <a:rPr lang="zh-CN" altLang="en-US"/>
              <a:t>赛德尔法</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8" name="Rectangle 3"/>
              <p:cNvSpPr>
                <a:spLocks noGrp="1" noChangeArrowheads="1"/>
              </p:cNvSpPr>
              <p:nvPr>
                <p:ph type="body" sz="half" idx="4294967295"/>
              </p:nvPr>
            </p:nvSpPr>
            <p:spPr>
              <a:xfrm>
                <a:off x="457200" y="1066800"/>
                <a:ext cx="8269287" cy="4824412"/>
              </a:xfrm>
            </p:spPr>
            <p:txBody>
              <a:bodyPr/>
              <a:lstStyle/>
              <a:p>
                <a:pPr>
                  <a:lnSpc>
                    <a:spcPct val="90000"/>
                  </a:lnSpc>
                </a:pPr>
                <a:r>
                  <a:rPr lang="zh-CN" altLang="en-US" dirty="0">
                    <a:latin typeface="华文新魏" panose="02010800040101010101" pitchFamily="2" charset="-122"/>
                    <a:ea typeface="华文新魏" panose="02010800040101010101" pitchFamily="2" charset="-122"/>
                  </a:rPr>
                  <a:t>串行算法原理</a:t>
                </a:r>
                <a:r>
                  <a:rPr lang="en-US" altLang="zh-CN" dirty="0">
                    <a:latin typeface="华文新魏" panose="02010800040101010101" pitchFamily="2" charset="-122"/>
                    <a:ea typeface="华文新魏" panose="02010800040101010101" pitchFamily="2" charset="-122"/>
                  </a:rPr>
                  <a:t> </a:t>
                </a:r>
              </a:p>
              <a:p>
                <a:pPr>
                  <a:lnSpc>
                    <a:spcPct val="90000"/>
                  </a:lnSpc>
                  <a:buFont typeface="Wingdings" panose="05000000000000000000" pitchFamily="2" charset="2"/>
                  <a:buNone/>
                </a:pPr>
                <a:r>
                  <a:rPr lang="en-US" altLang="zh-CN" sz="2800" dirty="0">
                    <a:latin typeface="华文新魏" panose="02010800040101010101" pitchFamily="2" charset="-122"/>
                    <a:ea typeface="华文新魏" panose="02010800040101010101" pitchFamily="2" charset="-122"/>
                  </a:rPr>
                  <a:t>      ①</a:t>
                </a:r>
                <a:r>
                  <a:rPr lang="zh-CN" altLang="en-US" sz="2800" dirty="0">
                    <a:latin typeface="华文新魏" panose="02010800040101010101" pitchFamily="2" charset="-122"/>
                    <a:ea typeface="华文新魏" panose="02010800040101010101" pitchFamily="2" charset="-122"/>
                  </a:rPr>
                  <a:t>消元</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通过初等行变换</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将</a:t>
                </a:r>
                <a:r>
                  <a:rPr lang="en-US" altLang="zh-CN" sz="2800" dirty="0">
                    <a:latin typeface="华文新魏" panose="02010800040101010101" pitchFamily="2" charset="-122"/>
                    <a:ea typeface="华文新魏" panose="02010800040101010101" pitchFamily="2" charset="-122"/>
                  </a:rPr>
                  <a:t>(</a:t>
                </a:r>
                <a:r>
                  <a:rPr lang="en-US" altLang="zh-CN" sz="2800" dirty="0" err="1">
                    <a:latin typeface="华文新魏" panose="02010800040101010101" pitchFamily="2" charset="-122"/>
                    <a:ea typeface="华文新魏" panose="02010800040101010101" pitchFamily="2" charset="-122"/>
                  </a:rPr>
                  <a:t>A,b</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化为主对角线矩阵</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记</a:t>
                </a:r>
                <a:r>
                  <a:rPr lang="en-US" altLang="zh-CN" sz="2800" dirty="0">
                    <a:latin typeface="华文新魏" panose="02010800040101010101" pitchFamily="2" charset="-122"/>
                    <a:ea typeface="华文新魏" panose="02010800040101010101" pitchFamily="2" charset="-122"/>
                  </a:rPr>
                  <a:t>b</a:t>
                </a:r>
                <a:r>
                  <a:rPr lang="zh-CN" altLang="en-US" sz="2800" dirty="0">
                    <a:latin typeface="华文新魏" panose="02010800040101010101" pitchFamily="2" charset="-122"/>
                    <a:ea typeface="华文新魏" panose="02010800040101010101" pitchFamily="2" charset="-122"/>
                  </a:rPr>
                  <a:t>为</a:t>
                </a:r>
                <a:r>
                  <a:rPr lang="en-US" altLang="zh-CN" sz="2800" dirty="0">
                    <a:latin typeface="华文新魏" panose="02010800040101010101" pitchFamily="2" charset="-122"/>
                    <a:ea typeface="华文新魏" panose="02010800040101010101" pitchFamily="2" charset="-122"/>
                  </a:rPr>
                  <a:t>A</a:t>
                </a:r>
                <a:r>
                  <a:rPr lang="zh-CN" altLang="en-US" sz="2800" dirty="0">
                    <a:latin typeface="华文新魏" panose="02010800040101010101" pitchFamily="2" charset="-122"/>
                    <a:ea typeface="华文新魏" panose="02010800040101010101" pitchFamily="2" charset="-122"/>
                  </a:rPr>
                  <a:t>的第</a:t>
                </a:r>
                <a:r>
                  <a:rPr lang="en-US" altLang="zh-CN" sz="2800" dirty="0">
                    <a:latin typeface="华文新魏" panose="02010800040101010101" pitchFamily="2" charset="-122"/>
                    <a:ea typeface="华文新魏" panose="02010800040101010101" pitchFamily="2" charset="-122"/>
                  </a:rPr>
                  <a:t>n+1</a:t>
                </a:r>
                <a:r>
                  <a:rPr lang="zh-CN" altLang="en-US" sz="2800" dirty="0">
                    <a:latin typeface="华文新魏" panose="02010800040101010101" pitchFamily="2" charset="-122"/>
                    <a:ea typeface="华文新魏" panose="02010800040101010101" pitchFamily="2" charset="-122"/>
                  </a:rPr>
                  <a:t>列</a:t>
                </a:r>
              </a:p>
              <a:p>
                <a:pPr>
                  <a:lnSpc>
                    <a:spcPct val="90000"/>
                  </a:lnSpc>
                  <a:buFont typeface="Wingdings" panose="05000000000000000000" pitchFamily="2" charset="2"/>
                  <a:buNone/>
                </a:pPr>
                <a:endParaRPr lang="en-US" altLang="zh-CN" sz="28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endParaRPr lang="en-US" altLang="zh-CN" sz="28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800" dirty="0">
                    <a:latin typeface="华文新魏" panose="02010800040101010101" pitchFamily="2" charset="-122"/>
                    <a:ea typeface="华文新魏" panose="02010800040101010101" pitchFamily="2" charset="-122"/>
                  </a:rPr>
                  <a:t>   </a:t>
                </a:r>
              </a:p>
              <a:p>
                <a:pPr>
                  <a:lnSpc>
                    <a:spcPct val="90000"/>
                  </a:lnSpc>
                  <a:buFont typeface="Wingdings" panose="05000000000000000000" pitchFamily="2" charset="2"/>
                  <a:buNone/>
                </a:pPr>
                <a:r>
                  <a:rPr lang="en-US" altLang="zh-CN" sz="2800" dirty="0">
                    <a:latin typeface="华文新魏" panose="02010800040101010101" pitchFamily="2" charset="-122"/>
                    <a:ea typeface="华文新魏" panose="02010800040101010101" pitchFamily="2" charset="-122"/>
                  </a:rPr>
                  <a:t>    </a:t>
                </a:r>
              </a:p>
              <a:p>
                <a:pPr>
                  <a:lnSpc>
                    <a:spcPct val="90000"/>
                  </a:lnSpc>
                  <a:buFont typeface="Wingdings" panose="05000000000000000000" pitchFamily="2" charset="2"/>
                  <a:buNone/>
                </a:pPr>
                <a:endParaRPr lang="en-US" altLang="zh-CN" sz="2800" dirty="0">
                  <a:latin typeface="华文新魏" panose="02010800040101010101" pitchFamily="2" charset="-122"/>
                  <a:ea typeface="华文新魏" panose="02010800040101010101" pitchFamily="2" charset="-122"/>
                </a:endParaRPr>
              </a:p>
              <a:p>
                <a:pPr>
                  <a:lnSpc>
                    <a:spcPct val="90000"/>
                  </a:lnSpc>
                  <a:buFont typeface="Wingdings" panose="05000000000000000000" pitchFamily="2" charset="2"/>
                  <a:buNone/>
                </a:pPr>
                <a:r>
                  <a:rPr lang="en-US" altLang="zh-CN" sz="2800" dirty="0">
                    <a:latin typeface="华文新魏" panose="02010800040101010101" pitchFamily="2" charset="-122"/>
                    <a:ea typeface="华文新魏" panose="02010800040101010101" pitchFamily="2" charset="-122"/>
                  </a:rPr>
                  <a:t>     ②</a:t>
                </a:r>
                <a:r>
                  <a:rPr lang="zh-CN" altLang="en-US" sz="2800" dirty="0">
                    <a:latin typeface="华文新魏" panose="02010800040101010101" pitchFamily="2" charset="-122"/>
                    <a:ea typeface="华文新魏" panose="02010800040101010101" pitchFamily="2" charset="-122"/>
                  </a:rPr>
                  <a:t>求解</a:t>
                </a:r>
                <a:r>
                  <a:rPr lang="en-US" altLang="zh-CN" sz="2800" dirty="0">
                    <a:latin typeface="华文新魏" panose="02010800040101010101" pitchFamily="2" charset="-122"/>
                    <a:ea typeface="华文新魏" panose="02010800040101010101" pitchFamily="2" charset="-122"/>
                  </a:rPr>
                  <a:t>: </a:t>
                </a:r>
                <a14:m>
                  <m:oMath xmlns:m="http://schemas.openxmlformats.org/officeDocument/2006/math">
                    <m:sSub>
                      <m:sSubPr>
                        <m:ctrlPr>
                          <a:rPr lang="en-US" altLang="zh-CN" sz="2800" b="0" i="1" smtClean="0">
                            <a:latin typeface="Cambria Math" panose="02040503050406030204" pitchFamily="18" charset="0"/>
                            <a:ea typeface="华文新魏" panose="02010800040101010101" pitchFamily="2" charset="-122"/>
                          </a:rPr>
                        </m:ctrlPr>
                      </m:sSubPr>
                      <m:e>
                        <m:r>
                          <a:rPr lang="en-US" altLang="zh-CN" sz="2800" b="0" i="1" smtClean="0">
                            <a:latin typeface="Cambria Math" panose="02040503050406030204" pitchFamily="18" charset="0"/>
                            <a:ea typeface="华文新魏" panose="02010800040101010101" pitchFamily="2" charset="-122"/>
                          </a:rPr>
                          <m:t>𝑥</m:t>
                        </m:r>
                      </m:e>
                      <m:sub>
                        <m:r>
                          <a:rPr lang="en-US" altLang="zh-CN" sz="2800" b="0" i="1" smtClean="0">
                            <a:latin typeface="Cambria Math" panose="02040503050406030204" pitchFamily="18" charset="0"/>
                            <a:ea typeface="华文新魏" panose="02010800040101010101" pitchFamily="2" charset="-122"/>
                          </a:rPr>
                          <m:t>𝑗</m:t>
                        </m:r>
                      </m:sub>
                    </m:sSub>
                    <m:r>
                      <a:rPr lang="en-US" altLang="zh-CN" sz="2800" i="1" smtClean="0">
                        <a:latin typeface="Cambria Math" panose="02040503050406030204" pitchFamily="18" charset="0"/>
                        <a:ea typeface="华文新魏" panose="02010800040101010101" pitchFamily="2" charset="-122"/>
                      </a:rPr>
                      <m:t>=</m:t>
                    </m:r>
                    <m:sSubSup>
                      <m:sSubSupPr>
                        <m:ctrlPr>
                          <a:rPr lang="en-US" altLang="zh-CN" sz="2800" i="1" smtClean="0">
                            <a:latin typeface="Cambria Math" panose="02040503050406030204" pitchFamily="18" charset="0"/>
                            <a:ea typeface="华文新魏" panose="02010800040101010101" pitchFamily="2" charset="-122"/>
                          </a:rPr>
                        </m:ctrlPr>
                      </m:sSubSupPr>
                      <m:e>
                        <m:r>
                          <a:rPr lang="en-US" altLang="zh-CN" sz="2800" b="0" i="1" smtClean="0">
                            <a:latin typeface="Cambria Math" panose="02040503050406030204" pitchFamily="18" charset="0"/>
                            <a:ea typeface="华文新魏" panose="02010800040101010101" pitchFamily="2" charset="-122"/>
                          </a:rPr>
                          <m:t>𝑎</m:t>
                        </m:r>
                      </m:e>
                      <m:sub>
                        <m:r>
                          <a:rPr lang="en-US" altLang="zh-CN" sz="2800" b="0" i="1" smtClean="0">
                            <a:latin typeface="Cambria Math" panose="02040503050406030204" pitchFamily="18" charset="0"/>
                            <a:ea typeface="华文新魏" panose="02010800040101010101" pitchFamily="2" charset="-122"/>
                          </a:rPr>
                          <m:t>𝑗</m:t>
                        </m:r>
                        <m:r>
                          <a:rPr lang="en-US" altLang="zh-CN" sz="2800" b="0" i="1" smtClean="0">
                            <a:latin typeface="Cambria Math" panose="02040503050406030204" pitchFamily="18" charset="0"/>
                            <a:ea typeface="华文新魏" panose="02010800040101010101" pitchFamily="2" charset="-122"/>
                          </a:rPr>
                          <m:t>,</m:t>
                        </m:r>
                        <m:r>
                          <a:rPr lang="en-US" altLang="zh-CN" sz="2800" b="0" i="1" smtClean="0">
                            <a:latin typeface="Cambria Math" panose="02040503050406030204" pitchFamily="18" charset="0"/>
                            <a:ea typeface="华文新魏" panose="02010800040101010101" pitchFamily="2" charset="-122"/>
                          </a:rPr>
                          <m:t>𝑛</m:t>
                        </m:r>
                        <m:r>
                          <a:rPr lang="en-US" altLang="zh-CN" sz="2800" b="0" i="1" smtClean="0">
                            <a:latin typeface="Cambria Math" panose="02040503050406030204" pitchFamily="18" charset="0"/>
                            <a:ea typeface="华文新魏" panose="02010800040101010101" pitchFamily="2" charset="-122"/>
                          </a:rPr>
                          <m:t>+1</m:t>
                        </m:r>
                      </m:sub>
                      <m:sup>
                        <m:r>
                          <a:rPr lang="en-US" altLang="zh-CN" sz="2800" b="0" i="1" smtClean="0">
                            <a:latin typeface="Cambria Math" panose="02040503050406030204" pitchFamily="18" charset="0"/>
                            <a:ea typeface="华文新魏" panose="02010800040101010101" pitchFamily="2" charset="-122"/>
                          </a:rPr>
                          <m:t>′</m:t>
                        </m:r>
                      </m:sup>
                    </m:sSubSup>
                    <m:r>
                      <a:rPr lang="en-US" altLang="zh-CN" sz="2800" b="0" i="1" smtClean="0">
                        <a:latin typeface="Cambria Math" panose="02040503050406030204" pitchFamily="18" charset="0"/>
                        <a:ea typeface="华文新魏" panose="02010800040101010101" pitchFamily="2" charset="-122"/>
                      </a:rPr>
                      <m:t>/</m:t>
                    </m:r>
                    <m:sSubSup>
                      <m:sSubSupPr>
                        <m:ctrlPr>
                          <a:rPr lang="en-US" altLang="zh-CN" sz="2800" b="0" i="1" smtClean="0">
                            <a:latin typeface="Cambria Math" panose="02040503050406030204" pitchFamily="18" charset="0"/>
                            <a:ea typeface="华文新魏" panose="02010800040101010101" pitchFamily="2" charset="-122"/>
                          </a:rPr>
                        </m:ctrlPr>
                      </m:sSubSupPr>
                      <m:e>
                        <m:r>
                          <a:rPr lang="en-US" altLang="zh-CN" sz="2800" b="0" i="1" smtClean="0">
                            <a:latin typeface="Cambria Math" panose="02040503050406030204" pitchFamily="18" charset="0"/>
                            <a:ea typeface="华文新魏" panose="02010800040101010101" pitchFamily="2" charset="-122"/>
                          </a:rPr>
                          <m:t>𝑎</m:t>
                        </m:r>
                      </m:e>
                      <m:sub>
                        <m:r>
                          <a:rPr lang="en-US" altLang="zh-CN" sz="2800" b="0" i="1" smtClean="0">
                            <a:latin typeface="Cambria Math" panose="02040503050406030204" pitchFamily="18" charset="0"/>
                            <a:ea typeface="华文新魏" panose="02010800040101010101" pitchFamily="2" charset="-122"/>
                          </a:rPr>
                          <m:t>𝑗</m:t>
                        </m:r>
                        <m:r>
                          <a:rPr lang="en-US" altLang="zh-CN" sz="2800" b="0" i="1" smtClean="0">
                            <a:latin typeface="Cambria Math" panose="02040503050406030204" pitchFamily="18" charset="0"/>
                            <a:ea typeface="华文新魏" panose="02010800040101010101" pitchFamily="2" charset="-122"/>
                          </a:rPr>
                          <m:t>,</m:t>
                        </m:r>
                        <m:r>
                          <a:rPr lang="en-US" altLang="zh-CN" sz="2800" b="0" i="1" smtClean="0">
                            <a:latin typeface="Cambria Math" panose="02040503050406030204" pitchFamily="18" charset="0"/>
                            <a:ea typeface="华文新魏" panose="02010800040101010101" pitchFamily="2" charset="-122"/>
                          </a:rPr>
                          <m:t>𝑗</m:t>
                        </m:r>
                      </m:sub>
                      <m:sup>
                        <m:r>
                          <a:rPr lang="en-US" altLang="zh-CN" sz="2800" b="0" i="1" smtClean="0">
                            <a:latin typeface="Cambria Math" panose="02040503050406030204" pitchFamily="18" charset="0"/>
                            <a:ea typeface="华文新魏" panose="02010800040101010101" pitchFamily="2" charset="-122"/>
                          </a:rPr>
                          <m:t>′</m:t>
                        </m:r>
                      </m:sup>
                    </m:sSubSup>
                  </m:oMath>
                </a14:m>
                <a:endParaRPr lang="zh-CN" altLang="en-US" sz="2800" dirty="0">
                  <a:latin typeface="华文新魏" panose="02010800040101010101" pitchFamily="2" charset="-122"/>
                  <a:ea typeface="华文新魏" panose="02010800040101010101" pitchFamily="2" charset="-122"/>
                </a:endParaRPr>
              </a:p>
            </p:txBody>
          </p:sp>
        </mc:Choice>
        <mc:Fallback xmlns="">
          <p:sp>
            <p:nvSpPr>
              <p:cNvPr id="6148" name="Rectangle 3"/>
              <p:cNvSpPr>
                <a:spLocks noGrp="1" noRot="1" noChangeAspect="1" noMove="1" noResize="1" noEditPoints="1" noAdjustHandles="1" noChangeArrowheads="1" noChangeShapeType="1" noTextEdit="1"/>
              </p:cNvSpPr>
              <p:nvPr>
                <p:ph type="body" sz="half" idx="4294967295"/>
              </p:nvPr>
            </p:nvSpPr>
            <p:spPr>
              <a:xfrm>
                <a:off x="457200" y="1066800"/>
                <a:ext cx="8269287" cy="4824412"/>
              </a:xfrm>
              <a:blipFill>
                <a:blip r:embed="rId4"/>
                <a:stretch>
                  <a:fillRect l="-1326" t="-2023" r="-147"/>
                </a:stretch>
              </a:blipFill>
            </p:spPr>
            <p:txBody>
              <a:bodyPr/>
              <a:lstStyle/>
              <a:p>
                <a:r>
                  <a:rPr lang="zh-CN" altLang="en-US">
                    <a:noFill/>
                  </a:rPr>
                  <a:t> </a:t>
                </a:r>
              </a:p>
            </p:txBody>
          </p:sp>
        </mc:Fallback>
      </mc:AlternateContent>
      <p:sp>
        <p:nvSpPr>
          <p:cNvPr id="6147" name="Rectangle 2"/>
          <p:cNvSpPr>
            <a:spLocks noGrp="1" noChangeArrowheads="1"/>
          </p:cNvSpPr>
          <p:nvPr>
            <p:ph type="title"/>
          </p:nvPr>
        </p:nvSpPr>
        <p:spPr/>
        <p:txBody>
          <a:bodyPr/>
          <a:lstStyle/>
          <a:p>
            <a:r>
              <a:rPr lang="zh-CN" altLang="en-US"/>
              <a:t> 无回代的高斯</a:t>
            </a:r>
            <a:r>
              <a:rPr lang="en-US" altLang="zh-CN"/>
              <a:t>-</a:t>
            </a:r>
            <a:r>
              <a:rPr lang="zh-CN" altLang="en-US"/>
              <a:t>约旦法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19</a:t>
            </a:fld>
            <a:endParaRPr lang="en-US" altLang="zh-CN"/>
          </a:p>
        </p:txBody>
      </p:sp>
      <p:graphicFrame>
        <p:nvGraphicFramePr>
          <p:cNvPr id="6146" name="Object 2"/>
          <p:cNvGraphicFramePr>
            <a:graphicFrameLocks noGrp="1" noChangeAspect="1"/>
          </p:cNvGraphicFramePr>
          <p:nvPr>
            <p:ph sz="quarter" idx="12"/>
          </p:nvPr>
        </p:nvGraphicFramePr>
        <p:xfrm>
          <a:off x="1688260" y="2971800"/>
          <a:ext cx="6467861" cy="1463675"/>
        </p:xfrm>
        <a:graphic>
          <a:graphicData uri="http://schemas.openxmlformats.org/presentationml/2006/ole">
            <mc:AlternateContent xmlns:mc="http://schemas.openxmlformats.org/markup-compatibility/2006">
              <mc:Choice xmlns:v="urn:schemas-microsoft-com:vml" Requires="v">
                <p:oleObj spid="_x0000_s6242" name="公式" r:id="rId5" imgW="4152900" imgH="939800" progId="Equation.3">
                  <p:embed/>
                </p:oleObj>
              </mc:Choice>
              <mc:Fallback>
                <p:oleObj name="公式" r:id="rId5" imgW="4152900" imgH="939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8260" y="2971800"/>
                        <a:ext cx="6467861" cy="1463675"/>
                      </a:xfrm>
                      <a:prstGeom prst="rect">
                        <a:avLst/>
                      </a:prstGeom>
                      <a:noFill/>
                      <a:ln>
                        <a:noFill/>
                      </a:ln>
                      <a:effec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066800" y="1424125"/>
            <a:ext cx="7772400" cy="4057650"/>
          </a:xfrm>
        </p:spPr>
        <p:txBody>
          <a:bodyPr>
            <a:normAutofit fontScale="90000"/>
          </a:bodyPr>
          <a:lstStyle/>
          <a:p>
            <a:pPr>
              <a:lnSpc>
                <a:spcPct val="150000"/>
              </a:lnSpc>
            </a:pPr>
            <a:r>
              <a:rPr lang="zh-CN" altLang="en-US"/>
              <a:t>第十章 线性方程组的求解</a:t>
            </a:r>
            <a:br>
              <a:rPr lang="en-US" altLang="zh-CN"/>
            </a:br>
            <a:r>
              <a:rPr lang="en-US" altLang="zh-CN"/>
              <a:t>    </a:t>
            </a:r>
            <a:r>
              <a:rPr lang="en-US" altLang="zh-CN">
                <a:solidFill>
                  <a:srgbClr val="FF0000"/>
                </a:solidFill>
              </a:rPr>
              <a:t>10.1 </a:t>
            </a:r>
            <a:r>
              <a:rPr lang="zh-CN" altLang="en-US">
                <a:solidFill>
                  <a:srgbClr val="FF0000"/>
                </a:solidFill>
              </a:rPr>
              <a:t>三角形方程组的求解</a:t>
            </a:r>
            <a:br>
              <a:rPr lang="zh-CN" altLang="en-US"/>
            </a:br>
            <a:r>
              <a:rPr lang="zh-CN" altLang="en-US"/>
              <a:t>    </a:t>
            </a:r>
            <a:r>
              <a:rPr lang="en-US" altLang="zh-CN"/>
              <a:t>10.2 </a:t>
            </a:r>
            <a:r>
              <a:rPr lang="zh-CN" altLang="en-US"/>
              <a:t>三对角方程组的求解</a:t>
            </a:r>
            <a:br>
              <a:rPr lang="zh-CN" altLang="en-US"/>
            </a:br>
            <a:r>
              <a:rPr lang="zh-CN" altLang="en-US"/>
              <a:t>    </a:t>
            </a:r>
            <a:r>
              <a:rPr lang="en-US" altLang="zh-CN"/>
              <a:t>10.3 </a:t>
            </a:r>
            <a:r>
              <a:rPr lang="zh-CN" altLang="en-US"/>
              <a:t>稠密线性方程组的求解</a:t>
            </a:r>
            <a:br>
              <a:rPr lang="zh-CN" altLang="en-US"/>
            </a:br>
            <a:r>
              <a:rPr lang="zh-CN" altLang="en-US"/>
              <a:t>    </a:t>
            </a:r>
            <a:r>
              <a:rPr lang="en-US" altLang="zh-CN"/>
              <a:t>10.4 </a:t>
            </a:r>
            <a:r>
              <a:rPr lang="zh-CN" altLang="en-US"/>
              <a:t>稀疏线性方程组的求解</a:t>
            </a:r>
            <a:br>
              <a:rPr lang="zh-CN" altLang="en-US"/>
            </a:br>
            <a:r>
              <a:rPr lang="zh-CN" altLang="en-US"/>
              <a:t>    </a:t>
            </a:r>
            <a:br>
              <a:rPr lang="zh-CN" altLang="en-US"/>
            </a:br>
            <a:r>
              <a:rPr lang="zh-CN" altLang="en-US"/>
              <a:t>  </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 无回代的高斯</a:t>
            </a:r>
            <a:r>
              <a:rPr lang="en-US" altLang="zh-CN"/>
              <a:t>-</a:t>
            </a:r>
            <a:r>
              <a:rPr lang="zh-CN" altLang="en-US"/>
              <a:t>约旦法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20</a:t>
            </a:fld>
            <a:endParaRPr lang="en-US" altLang="zh-CN"/>
          </a:p>
        </p:txBody>
      </p:sp>
      <mc:AlternateContent xmlns:mc="http://schemas.openxmlformats.org/markup-compatibility/2006" xmlns:a14="http://schemas.microsoft.com/office/drawing/2010/main">
        <mc:Choice Requires="a14">
          <p:sp>
            <p:nvSpPr>
              <p:cNvPr id="508931" name="Rectangle 3"/>
              <p:cNvSpPr>
                <a:spLocks noGrp="1" noChangeArrowheads="1"/>
              </p:cNvSpPr>
              <p:nvPr>
                <p:ph sz="quarter" idx="12"/>
              </p:nvPr>
            </p:nvSpPr>
            <p:spPr/>
            <p:txBody>
              <a:bodyPr>
                <a:normAutofit fontScale="85000" lnSpcReduction="20000"/>
              </a:bodyPr>
              <a:lstStyle/>
              <a:p>
                <a:pPr marL="0" indent="0">
                  <a:buNone/>
                </a:pPr>
                <a:r>
                  <a:rPr lang="en-US" altLang="zh-CN" dirty="0"/>
                  <a:t>SIMD-CREW</a:t>
                </a:r>
                <a:r>
                  <a:rPr lang="zh-CN" altLang="en-US" dirty="0"/>
                  <a:t>上的并行算法</a:t>
                </a:r>
              </a:p>
              <a:p>
                <a:pPr marL="0" indent="0">
                  <a:buNone/>
                </a:pPr>
                <a:r>
                  <a:rPr lang="zh-CN" altLang="en-US" dirty="0"/>
                  <a:t>   </a:t>
                </a:r>
                <a:r>
                  <a:rPr lang="en-US" altLang="zh-CN" dirty="0"/>
                  <a:t>(1)</a:t>
                </a:r>
                <a:r>
                  <a:rPr lang="zh-CN" altLang="en-US" dirty="0"/>
                  <a:t>处理器</a:t>
                </a:r>
                <a:r>
                  <a:rPr lang="en-US" altLang="zh-CN" dirty="0"/>
                  <a:t>:</a:t>
                </a:r>
                <a:r>
                  <a:rPr lang="zh-CN" altLang="en-US" dirty="0"/>
                  <a:t> </a:t>
                </a:r>
                <a:r>
                  <a:rPr lang="en-US" altLang="zh-CN" dirty="0"/>
                  <a:t>n×(n+1)</a:t>
                </a:r>
                <a:r>
                  <a:rPr lang="zh-CN" altLang="en-US" dirty="0"/>
                  <a:t>个处理器</a:t>
                </a:r>
                <a:r>
                  <a:rPr lang="en-US" altLang="zh-CN" dirty="0"/>
                  <a:t>, </a:t>
                </a:r>
                <a:r>
                  <a:rPr lang="zh-CN" altLang="en-US" dirty="0"/>
                  <a:t>排成</a:t>
                </a:r>
                <a:r>
                  <a:rPr lang="en-US" altLang="zh-CN" dirty="0"/>
                  <a:t>n×(n+1)</a:t>
                </a:r>
                <a:r>
                  <a:rPr lang="zh-CN" altLang="en-US" dirty="0"/>
                  <a:t>的矩阵</a:t>
                </a:r>
                <a:r>
                  <a:rPr lang="en-US" altLang="zh-CN" dirty="0"/>
                  <a:t>, </a:t>
                </a:r>
              </a:p>
              <a:p>
                <a:pPr marL="0" indent="0">
                  <a:buNone/>
                </a:pPr>
                <a:r>
                  <a:rPr lang="en-US" altLang="zh-CN" dirty="0"/>
                  <a:t>       </a:t>
                </a:r>
                <a:r>
                  <a:rPr lang="zh-CN" altLang="en-US" dirty="0"/>
                  <a:t>处理器编号为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𝑖𝑘</m:t>
                        </m:r>
                      </m:sub>
                    </m:sSub>
                  </m:oMath>
                </a14:m>
                <a:r>
                  <a:rPr lang="en-US" altLang="zh-CN" dirty="0"/>
                  <a:t>, </a:t>
                </a:r>
                <a:r>
                  <a:rPr lang="en-US" altLang="zh-CN" dirty="0" err="1"/>
                  <a:t>i</a:t>
                </a:r>
                <a:r>
                  <a:rPr lang="en-US" altLang="zh-CN" dirty="0"/>
                  <a:t>=1~n, k=1~n+1</a:t>
                </a:r>
              </a:p>
              <a:p>
                <a:pPr marL="0" indent="0">
                  <a:buNone/>
                </a:pPr>
                <a:r>
                  <a:rPr lang="en-US" altLang="zh-CN" dirty="0"/>
                  <a:t>   (2)</a:t>
                </a:r>
                <a:r>
                  <a:rPr lang="zh-CN" altLang="en-US" dirty="0"/>
                  <a:t>并行化分析</a:t>
                </a:r>
                <a:endParaRPr lang="en-US" altLang="zh-CN" dirty="0"/>
              </a:p>
              <a:p>
                <a:pPr marL="0" indent="0">
                  <a:buNone/>
                </a:pPr>
                <a:r>
                  <a:rPr lang="en-US" altLang="zh-CN" dirty="0"/>
                  <a:t>       ①</a:t>
                </a:r>
                <a:r>
                  <a:rPr lang="zh-CN" altLang="en-US" dirty="0"/>
                  <a:t>消元的并行化</a:t>
                </a:r>
                <a:r>
                  <a:rPr lang="en-US" altLang="zh-CN" dirty="0"/>
                  <a:t>:       // O(n)</a:t>
                </a:r>
                <a:endParaRPr lang="zh-CN" altLang="en-US" dirty="0"/>
              </a:p>
              <a:p>
                <a:pPr marL="0" indent="0">
                  <a:buNone/>
                </a:pPr>
                <a:r>
                  <a:rPr lang="en-US" altLang="zh-CN" dirty="0"/>
                  <a:t>           for j=1 to n-1, each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𝑖𝑘</m:t>
                        </m:r>
                      </m:sub>
                    </m:sSub>
                  </m:oMath>
                </a14:m>
                <a:r>
                  <a:rPr lang="en-US" altLang="zh-CN" dirty="0"/>
                  <a:t> Par-do    //</a:t>
                </a:r>
                <a:r>
                  <a:rPr lang="zh-CN" altLang="en-US" dirty="0"/>
                  <a:t>第</a:t>
                </a:r>
                <a:r>
                  <a:rPr lang="en-US" altLang="zh-CN" dirty="0"/>
                  <a:t>j</a:t>
                </a:r>
                <a:r>
                  <a:rPr lang="zh-CN" altLang="en-US" dirty="0"/>
                  <a:t>次消元</a:t>
                </a:r>
                <a:endParaRPr lang="en-US" altLang="zh-CN" dirty="0">
                  <a:sym typeface="Wingdings" panose="05000000000000000000" pitchFamily="2" charset="2"/>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𝑖𝑘</m:t>
                        </m:r>
                      </m:sub>
                    </m:sSub>
                  </m:oMath>
                </a14:m>
                <a:r>
                  <a:rPr lang="en-US" altLang="zh-CN" dirty="0"/>
                  <a:t>(</a:t>
                </a:r>
                <a:r>
                  <a:rPr lang="en-US" altLang="zh-CN" dirty="0" err="1"/>
                  <a:t>i</a:t>
                </a:r>
                <a:r>
                  <a:rPr lang="en-US" altLang="zh-CN" dirty="0"/>
                  <a:t>&lt;&gt;j):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𝑖</m:t>
                        </m:r>
                        <m:r>
                          <a:rPr lang="en-US" altLang="zh-CN" b="0" i="1" smtClean="0">
                            <a:latin typeface="Cambria Math" panose="02040503050406030204" pitchFamily="18" charset="0"/>
                          </a:rPr>
                          <m:t>𝑗</m:t>
                        </m:r>
                      </m:sub>
                    </m:sSub>
                  </m:oMath>
                </a14:m>
                <a:r>
                  <a:rPr lang="en-US" altLang="zh-CN" dirty="0"/>
                  <a:t> </a:t>
                </a:r>
                <a:r>
                  <a:rPr lang="en-US" altLang="zh-CN" dirty="0">
                    <a:sym typeface="Wingdings" panose="05000000000000000000" pitchFamily="2" charset="2"/>
                  </a:rPr>
                  <a:t>&lt;—</a:t>
                </a:r>
                <a:r>
                  <a:rPr lang="en-US" altLang="zh-CN" dirty="0"/>
                  <a:t> 0      </a:t>
                </a:r>
                <a:endParaRPr lang="zh-CN" altLang="en-US"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𝑖𝑘</m:t>
                        </m:r>
                      </m:sub>
                    </m:sSub>
                  </m:oMath>
                </a14:m>
                <a:r>
                  <a:rPr lang="en-US" altLang="zh-CN" dirty="0"/>
                  <a:t>(</a:t>
                </a:r>
                <a:r>
                  <a:rPr lang="en-US" altLang="zh-CN" dirty="0" err="1">
                    <a:sym typeface="Wingdings" panose="05000000000000000000" pitchFamily="2" charset="2"/>
                  </a:rPr>
                  <a:t>i</a:t>
                </a:r>
                <a:r>
                  <a:rPr lang="en-US" altLang="zh-CN" dirty="0">
                    <a:sym typeface="Wingdings" panose="05000000000000000000" pitchFamily="2" charset="2"/>
                  </a:rPr>
                  <a:t>&lt;&gt;j, k=j+1~n+1</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𝑖𝑘</m:t>
                        </m:r>
                      </m:sub>
                    </m:sSub>
                    <m:r>
                      <a:rPr lang="en-US" altLang="zh-CN" i="1">
                        <a:latin typeface="Cambria Math" panose="02040503050406030204" pitchFamily="18" charset="0"/>
                      </a:rPr>
                      <m:t> </m:t>
                    </m:r>
                  </m:oMath>
                </a14:m>
                <a:r>
                  <a:rPr lang="en-US" altLang="zh-CN" dirty="0">
                    <a:sym typeface="Wingdings" panose="05000000000000000000" pitchFamily="2" charset="2"/>
                  </a:rPr>
                  <a:t>&lt;—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𝑖𝑘</m:t>
                        </m:r>
                      </m:sub>
                    </m:sSub>
                    <m:r>
                      <a:rPr lang="en-US" altLang="zh-CN" i="1">
                        <a:latin typeface="Cambria Math" panose="02040503050406030204" pitchFamily="18" charset="0"/>
                      </a:rPr>
                      <m:t> </m:t>
                    </m:r>
                  </m:oMath>
                </a14:m>
                <a:r>
                  <a:rPr lang="en-US" altLang="zh-CN" dirty="0">
                    <a:sym typeface="Wingdings" panose="05000000000000000000" pitchFamily="2" charset="2"/>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endParaRPr lang="en-US" altLang="zh-CN" dirty="0">
                  <a:sym typeface="Wingdings" panose="05000000000000000000" pitchFamily="2" charset="2"/>
                </a:endParaRPr>
              </a:p>
              <a:p>
                <a:pPr marL="0" indent="0">
                  <a:buNone/>
                </a:pPr>
                <a:r>
                  <a:rPr lang="en-US" altLang="zh-CN" dirty="0">
                    <a:sym typeface="Wingdings" panose="05000000000000000000" pitchFamily="2" charset="2"/>
                  </a:rPr>
                  <a:t>          end for</a:t>
                </a:r>
              </a:p>
              <a:p>
                <a:pPr marL="0" indent="0">
                  <a:buNone/>
                </a:pPr>
                <a:r>
                  <a:rPr lang="en-US" altLang="zh-CN" dirty="0">
                    <a:sym typeface="Wingdings" panose="05000000000000000000" pitchFamily="2" charset="2"/>
                  </a:rPr>
                  <a:t>       ②</a:t>
                </a:r>
                <a:r>
                  <a:rPr lang="zh-CN" altLang="en-US" dirty="0">
                    <a:sym typeface="Wingdings" panose="05000000000000000000" pitchFamily="2" charset="2"/>
                  </a:rPr>
                  <a:t>求解</a:t>
                </a:r>
                <a:r>
                  <a:rPr lang="en-US" altLang="zh-CN" dirty="0">
                    <a:sym typeface="Wingdings" panose="05000000000000000000" pitchFamily="2" charset="2"/>
                  </a:rPr>
                  <a:t>: for each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𝑗𝑗</m:t>
                        </m:r>
                      </m:sub>
                    </m:sSub>
                  </m:oMath>
                </a14:m>
                <a:r>
                  <a:rPr lang="en-US" altLang="zh-CN" dirty="0"/>
                  <a:t>(j=1~n) Par-do: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dirty="0"/>
                  <a:t> </a:t>
                </a:r>
                <a:r>
                  <a:rPr lang="en-US" altLang="zh-CN" dirty="0">
                    <a:sym typeface="Wingdings" panose="05000000000000000000" pitchFamily="2" charset="2"/>
                  </a:rPr>
                  <a:t>&lt;—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//O(1)   </a:t>
                </a:r>
              </a:p>
              <a:p>
                <a:pPr marL="0" indent="0">
                  <a:buNone/>
                </a:pPr>
                <a:r>
                  <a:rPr lang="en-US" altLang="zh-CN" dirty="0">
                    <a:sym typeface="Wingdings" panose="05000000000000000000" pitchFamily="2" charset="2"/>
                  </a:rPr>
                  <a:t>    (3)</a:t>
                </a:r>
                <a:r>
                  <a:rPr lang="zh-CN" altLang="en-US" dirty="0">
                    <a:sym typeface="Wingdings" panose="05000000000000000000" pitchFamily="2" charset="2"/>
                  </a:rPr>
                  <a:t>时间分析</a:t>
                </a:r>
                <a:r>
                  <a:rPr lang="en-US" altLang="zh-CN" dirty="0">
                    <a:sym typeface="Wingdings" panose="05000000000000000000" pitchFamily="2" charset="2"/>
                  </a:rPr>
                  <a:t>:  t(n)=O(n), p(n)=O(</a:t>
                </a:r>
                <a:r>
                  <a:rPr lang="en-US" altLang="zh-CN" dirty="0"/>
                  <a:t>n</a:t>
                </a:r>
                <a:r>
                  <a:rPr lang="en-US" altLang="zh-CN" baseline="30000" dirty="0"/>
                  <a:t>2</a:t>
                </a:r>
                <a:r>
                  <a:rPr lang="en-US" altLang="zh-CN" dirty="0">
                    <a:sym typeface="Wingdings" panose="05000000000000000000" pitchFamily="2" charset="2"/>
                  </a:rPr>
                  <a:t>),  c(n)=O(</a:t>
                </a:r>
                <a:r>
                  <a:rPr lang="en-US" altLang="zh-CN" dirty="0"/>
                  <a:t>n</a:t>
                </a:r>
                <a:r>
                  <a:rPr lang="en-US" altLang="zh-CN" baseline="30000" dirty="0"/>
                  <a:t>3</a:t>
                </a:r>
                <a:r>
                  <a:rPr lang="en-US" altLang="zh-CN" dirty="0">
                    <a:sym typeface="Wingdings" panose="05000000000000000000" pitchFamily="2" charset="2"/>
                  </a:rPr>
                  <a:t>) </a:t>
                </a:r>
                <a:r>
                  <a:rPr lang="zh-CN" altLang="en-US" dirty="0">
                    <a:sym typeface="Wingdings" panose="05000000000000000000" pitchFamily="2" charset="2"/>
                  </a:rPr>
                  <a:t>成本最优？</a:t>
                </a:r>
              </a:p>
            </p:txBody>
          </p:sp>
        </mc:Choice>
        <mc:Fallback xmlns="">
          <p:sp>
            <p:nvSpPr>
              <p:cNvPr id="508931" name="Rectangle 3"/>
              <p:cNvSpPr>
                <a:spLocks noGrp="1" noRot="1" noChangeAspect="1" noMove="1" noResize="1" noEditPoints="1" noAdjustHandles="1" noChangeArrowheads="1" noChangeShapeType="1" noTextEdit="1"/>
              </p:cNvSpPr>
              <p:nvPr>
                <p:ph sz="quarter" idx="12"/>
              </p:nvPr>
            </p:nvSpPr>
            <p:spPr>
              <a:blipFill>
                <a:blip r:embed="rId3"/>
                <a:stretch>
                  <a:fillRect l="-1090" t="-266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89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89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89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sz="half" idx="4294967295"/>
          </p:nvPr>
        </p:nvSpPr>
        <p:spPr>
          <a:xfrm>
            <a:off x="874713" y="946150"/>
            <a:ext cx="8269287" cy="5111750"/>
          </a:xfrm>
        </p:spPr>
        <p:txBody>
          <a:bodyPr>
            <a:normAutofit lnSpcReduction="10000"/>
          </a:bodyPr>
          <a:lstStyle/>
          <a:p>
            <a:r>
              <a:rPr lang="zh-CN" altLang="en-US" dirty="0">
                <a:latin typeface="华文新魏" panose="02010800040101010101" pitchFamily="2" charset="-122"/>
                <a:ea typeface="华文新魏" panose="02010800040101010101" pitchFamily="2" charset="-122"/>
                <a:sym typeface="Wingdings" panose="05000000000000000000" pitchFamily="2" charset="2"/>
              </a:rPr>
              <a:t>成本最优？</a:t>
            </a:r>
          </a:p>
          <a:p>
            <a:pPr>
              <a:buFont typeface="Wingdings" panose="05000000000000000000" pitchFamily="2" charset="2"/>
              <a:buNone/>
            </a:pPr>
            <a:r>
              <a:rPr lang="zh-CN" altLang="en-US" dirty="0">
                <a:latin typeface="华文新魏" panose="02010800040101010101" pitchFamily="2" charset="-122"/>
                <a:ea typeface="华文新魏" panose="02010800040101010101" pitchFamily="2" charset="-122"/>
              </a:rPr>
              <a:t>   串行算法的最优时间：</a:t>
            </a:r>
            <a:r>
              <a:rPr lang="zh-CN" altLang="en-US" sz="2000" dirty="0">
                <a:latin typeface="华文新魏" panose="02010800040101010101" pitchFamily="2" charset="-122"/>
                <a:ea typeface="华文新魏" panose="02010800040101010101" pitchFamily="2" charset="-122"/>
              </a:rPr>
              <a:t>由于</a:t>
            </a:r>
            <a:r>
              <a:rPr lang="en-US" altLang="zh-CN" sz="2000" dirty="0">
                <a:latin typeface="华文新魏" panose="02010800040101010101" pitchFamily="2" charset="-122"/>
                <a:ea typeface="华文新魏" panose="02010800040101010101" pitchFamily="2" charset="-122"/>
              </a:rPr>
              <a:t>  x=A</a:t>
            </a:r>
            <a:r>
              <a:rPr lang="en-US" altLang="zh-CN" sz="2000" baseline="30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b</a:t>
            </a:r>
          </a:p>
          <a:p>
            <a:pPr>
              <a:buFont typeface="Wingdings" panose="05000000000000000000" pitchFamily="2" charset="2"/>
              <a:buNone/>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①A</a:t>
            </a:r>
            <a:r>
              <a:rPr lang="en-US" altLang="zh-CN" sz="2000" baseline="30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b(</a:t>
            </a:r>
            <a:r>
              <a:rPr lang="zh-CN" altLang="en-US" sz="2000" dirty="0">
                <a:latin typeface="华文新魏" panose="02010800040101010101" pitchFamily="2" charset="-122"/>
                <a:ea typeface="华文新魏" panose="02010800040101010101" pitchFamily="2" charset="-122"/>
              </a:rPr>
              <a:t>假设已有</a:t>
            </a:r>
            <a:r>
              <a:rPr lang="en-US" altLang="zh-CN" sz="2000" dirty="0">
                <a:latin typeface="华文新魏" panose="02010800040101010101" pitchFamily="2" charset="-122"/>
                <a:ea typeface="华文新魏" panose="02010800040101010101" pitchFamily="2" charset="-122"/>
              </a:rPr>
              <a:t>A</a:t>
            </a:r>
            <a:r>
              <a:rPr lang="en-US" altLang="zh-CN" sz="2000" baseline="30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O(n</a:t>
            </a:r>
            <a:r>
              <a:rPr lang="en-US" altLang="zh-CN" sz="2000" baseline="30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②</a:t>
            </a:r>
            <a:r>
              <a:rPr lang="zh-CN" altLang="en-US" sz="2000" dirty="0">
                <a:latin typeface="华文新魏" panose="02010800040101010101" pitchFamily="2" charset="-122"/>
                <a:ea typeface="华文新魏" panose="02010800040101010101" pitchFamily="2" charset="-122"/>
              </a:rPr>
              <a:t>求</a:t>
            </a:r>
            <a:r>
              <a:rPr lang="en-US" altLang="zh-CN" sz="2000" dirty="0">
                <a:latin typeface="华文新魏" panose="02010800040101010101" pitchFamily="2" charset="-122"/>
                <a:ea typeface="华文新魏" panose="02010800040101010101" pitchFamily="2" charset="-122"/>
              </a:rPr>
              <a:t>A</a:t>
            </a:r>
            <a:r>
              <a:rPr lang="en-US" altLang="zh-CN" sz="2000" baseline="30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a:t>
            </a:r>
            <a:endParaRPr lang="zh-CN" altLang="en-US" sz="2000"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000" dirty="0">
                <a:latin typeface="华文新魏" panose="02010800040101010101" pitchFamily="2" charset="-122"/>
                <a:ea typeface="华文新魏" panose="02010800040101010101" pitchFamily="2" charset="-122"/>
              </a:rPr>
              <a:t>        </a:t>
            </a:r>
          </a:p>
          <a:p>
            <a:pPr>
              <a:buFont typeface="Wingdings" panose="05000000000000000000" pitchFamily="2" charset="2"/>
              <a:buNone/>
            </a:pPr>
            <a:endParaRPr lang="en-US" altLang="zh-CN" sz="2000" dirty="0">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en-US" altLang="zh-CN" sz="2000"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求</a:t>
            </a:r>
            <a:r>
              <a:rPr lang="en-US" altLang="zh-CN" sz="2000" dirty="0">
                <a:latin typeface="华文新魏" panose="02010800040101010101" pitchFamily="2" charset="-122"/>
                <a:ea typeface="华文新魏" panose="02010800040101010101" pitchFamily="2" charset="-122"/>
              </a:rPr>
              <a:t>A</a:t>
            </a:r>
            <a:r>
              <a:rPr lang="en-US" altLang="zh-CN" sz="2000" baseline="30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需要</a:t>
            </a:r>
            <a:r>
              <a:rPr lang="en-US" altLang="zh-CN" sz="2000" dirty="0">
                <a:latin typeface="华文新魏" panose="02010800040101010101" pitchFamily="2" charset="-122"/>
                <a:ea typeface="华文新魏" panose="02010800040101010101" pitchFamily="2" charset="-122"/>
              </a:rPr>
              <a:t>: 2</a:t>
            </a:r>
            <a:r>
              <a:rPr lang="zh-CN" altLang="en-US" sz="2000" dirty="0">
                <a:latin typeface="华文新魏" panose="02010800040101010101" pitchFamily="2" charset="-122"/>
                <a:ea typeface="华文新魏" panose="02010800040101010101" pitchFamily="2" charset="-122"/>
              </a:rPr>
              <a:t>次</a:t>
            </a:r>
            <a:r>
              <a:rPr lang="en-US" altLang="zh-CN" sz="2000" dirty="0">
                <a:latin typeface="华文新魏" panose="02010800040101010101" pitchFamily="2" charset="-122"/>
                <a:ea typeface="华文新魏" panose="02010800040101010101" pitchFamily="2" charset="-122"/>
              </a:rPr>
              <a:t>n/2×n/2</a:t>
            </a:r>
            <a:r>
              <a:rPr lang="zh-CN" altLang="en-US" sz="2000" dirty="0">
                <a:latin typeface="华文新魏" panose="02010800040101010101" pitchFamily="2" charset="-122"/>
                <a:ea typeface="华文新魏" panose="02010800040101010101" pitchFamily="2" charset="-122"/>
              </a:rPr>
              <a:t>矩阵的逆       </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(n/2)</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6</a:t>
            </a:r>
            <a:r>
              <a:rPr lang="zh-CN" altLang="en-US" sz="2000" dirty="0">
                <a:latin typeface="华文新魏" panose="02010800040101010101" pitchFamily="2" charset="-122"/>
                <a:ea typeface="华文新魏" panose="02010800040101010101" pitchFamily="2" charset="-122"/>
              </a:rPr>
              <a:t>次</a:t>
            </a:r>
            <a:r>
              <a:rPr lang="en-US" altLang="zh-CN" sz="2000" dirty="0">
                <a:latin typeface="华文新魏" panose="02010800040101010101" pitchFamily="2" charset="-122"/>
                <a:ea typeface="华文新魏" panose="02010800040101010101" pitchFamily="2" charset="-122"/>
              </a:rPr>
              <a:t>n/2×n/2</a:t>
            </a:r>
            <a:r>
              <a:rPr lang="zh-CN" altLang="en-US" sz="2000" dirty="0">
                <a:latin typeface="华文新魏" panose="02010800040101010101" pitchFamily="2" charset="-122"/>
                <a:ea typeface="华文新魏" panose="02010800040101010101" pitchFamily="2" charset="-122"/>
              </a:rPr>
              <a:t>矩阵的乘       </a:t>
            </a:r>
            <a:r>
              <a:rPr lang="en-US" altLang="zh-CN" sz="2000" dirty="0">
                <a:latin typeface="华文新魏" panose="02010800040101010101" pitchFamily="2" charset="-122"/>
                <a:ea typeface="华文新魏" panose="02010800040101010101" pitchFamily="2" charset="-122"/>
              </a:rPr>
              <a:t>m(n/2) </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2</a:t>
            </a:r>
            <a:r>
              <a:rPr lang="zh-CN" altLang="en-US" sz="2000" dirty="0">
                <a:latin typeface="华文新魏" panose="02010800040101010101" pitchFamily="2" charset="-122"/>
                <a:ea typeface="华文新魏" panose="02010800040101010101" pitchFamily="2" charset="-122"/>
              </a:rPr>
              <a:t>次</a:t>
            </a:r>
            <a:r>
              <a:rPr lang="en-US" altLang="zh-CN" sz="2000" dirty="0">
                <a:latin typeface="华文新魏" panose="02010800040101010101" pitchFamily="2" charset="-122"/>
                <a:ea typeface="华文新魏" panose="02010800040101010101" pitchFamily="2" charset="-122"/>
              </a:rPr>
              <a:t>n/2×n/2</a:t>
            </a:r>
            <a:r>
              <a:rPr lang="zh-CN" altLang="en-US" sz="2000" dirty="0">
                <a:latin typeface="华文新魏" panose="02010800040101010101" pitchFamily="2" charset="-122"/>
                <a:ea typeface="华文新魏" panose="02010800040101010101" pitchFamily="2" charset="-122"/>
              </a:rPr>
              <a:t>矩阵的加       </a:t>
            </a:r>
            <a:r>
              <a:rPr lang="en-US" altLang="zh-CN" sz="2000" dirty="0">
                <a:latin typeface="华文新魏" panose="02010800040101010101" pitchFamily="2" charset="-122"/>
                <a:ea typeface="华文新魏" panose="02010800040101010101" pitchFamily="2" charset="-122"/>
              </a:rPr>
              <a:t>a(n/2)</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(n)=</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(n/2)+6m(n/2)+2a(n/2)</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a(n/2)=n</a:t>
            </a:r>
            <a:r>
              <a:rPr lang="en-US" altLang="zh-CN" sz="2000" baseline="30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/2,   m(n/2)=O((n/2)</a:t>
            </a:r>
            <a:r>
              <a:rPr lang="en-US" altLang="zh-CN" sz="2000" baseline="30000" dirty="0">
                <a:latin typeface="华文新魏" panose="02010800040101010101" pitchFamily="2" charset="-122"/>
                <a:ea typeface="华文新魏" panose="02010800040101010101" pitchFamily="2" charset="-122"/>
              </a:rPr>
              <a:t>x</a:t>
            </a:r>
            <a:r>
              <a:rPr lang="en-US" altLang="zh-CN" sz="2000" dirty="0">
                <a:latin typeface="华文新魏" panose="02010800040101010101" pitchFamily="2" charset="-122"/>
                <a:ea typeface="华文新魏" panose="02010800040101010101" pitchFamily="2" charset="-122"/>
              </a:rPr>
              <a:t>)     2&lt;x&lt;2.5</a:t>
            </a:r>
          </a:p>
          <a:p>
            <a:pPr>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=&gt; </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(n)=O(</a:t>
            </a:r>
            <a:r>
              <a:rPr lang="en-US" altLang="zh-CN" sz="2000" dirty="0" err="1">
                <a:latin typeface="华文新魏" panose="02010800040101010101" pitchFamily="2" charset="-122"/>
                <a:ea typeface="华文新魏" panose="02010800040101010101" pitchFamily="2" charset="-122"/>
              </a:rPr>
              <a:t>n</a:t>
            </a:r>
            <a:r>
              <a:rPr lang="en-US" altLang="zh-CN" sz="2000" baseline="30000" dirty="0" err="1">
                <a:latin typeface="华文新魏" panose="02010800040101010101" pitchFamily="2" charset="-122"/>
                <a:ea typeface="华文新魏" panose="02010800040101010101" pitchFamily="2" charset="-122"/>
              </a:rPr>
              <a:t>x</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综上，串行算法的最优时间为</a:t>
            </a:r>
            <a:r>
              <a:rPr lang="en-US" altLang="zh-CN" sz="2000" dirty="0">
                <a:latin typeface="华文新魏" panose="02010800040101010101" pitchFamily="2" charset="-122"/>
                <a:ea typeface="华文新魏" panose="02010800040101010101" pitchFamily="2" charset="-122"/>
              </a:rPr>
              <a:t>O(</a:t>
            </a:r>
            <a:r>
              <a:rPr lang="en-US" altLang="zh-CN" sz="2000" dirty="0" err="1">
                <a:latin typeface="华文新魏" panose="02010800040101010101" pitchFamily="2" charset="-122"/>
                <a:ea typeface="华文新魏" panose="02010800040101010101" pitchFamily="2" charset="-122"/>
              </a:rPr>
              <a:t>n</a:t>
            </a:r>
            <a:r>
              <a:rPr lang="en-US" altLang="zh-CN" sz="2000" baseline="30000" dirty="0" err="1">
                <a:latin typeface="华文新魏" panose="02010800040101010101" pitchFamily="2" charset="-122"/>
                <a:ea typeface="华文新魏" panose="02010800040101010101" pitchFamily="2" charset="-122"/>
              </a:rPr>
              <a:t>x</a:t>
            </a:r>
            <a:r>
              <a:rPr lang="en-US" altLang="zh-CN" sz="2000" dirty="0">
                <a:latin typeface="华文新魏" panose="02010800040101010101" pitchFamily="2" charset="-122"/>
                <a:ea typeface="华文新魏" panose="02010800040101010101" pitchFamily="2" charset="-122"/>
              </a:rPr>
              <a:t>)    2&lt;x&lt;2.5 </a:t>
            </a:r>
            <a:endParaRPr lang="zh-CN" altLang="en-US" dirty="0">
              <a:latin typeface="华文新魏" panose="02010800040101010101" pitchFamily="2" charset="-122"/>
              <a:ea typeface="华文新魏" panose="02010800040101010101" pitchFamily="2" charset="-122"/>
              <a:sym typeface="Wingdings" panose="05000000000000000000" pitchFamily="2" charset="2"/>
            </a:endParaRPr>
          </a:p>
        </p:txBody>
      </p:sp>
      <p:sp>
        <p:nvSpPr>
          <p:cNvPr id="7171" name="Rectangle 2"/>
          <p:cNvSpPr>
            <a:spLocks noGrp="1" noChangeArrowheads="1"/>
          </p:cNvSpPr>
          <p:nvPr>
            <p:ph type="title"/>
          </p:nvPr>
        </p:nvSpPr>
        <p:spPr/>
        <p:txBody>
          <a:bodyPr/>
          <a:lstStyle/>
          <a:p>
            <a:r>
              <a:rPr lang="zh-CN" altLang="en-US"/>
              <a:t> 无回代的高斯</a:t>
            </a:r>
            <a:r>
              <a:rPr lang="en-US" altLang="zh-CN"/>
              <a:t>-</a:t>
            </a:r>
            <a:r>
              <a:rPr lang="zh-CN" altLang="en-US"/>
              <a:t>约旦法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21</a:t>
            </a:fld>
            <a:endParaRPr lang="en-US" altLang="zh-CN"/>
          </a:p>
        </p:txBody>
      </p:sp>
      <p:graphicFrame>
        <p:nvGraphicFramePr>
          <p:cNvPr id="509956" name="Object 2"/>
          <p:cNvGraphicFramePr>
            <a:graphicFrameLocks noGrp="1" noChangeAspect="1"/>
          </p:cNvGraphicFramePr>
          <p:nvPr>
            <p:ph sz="quarter" idx="12"/>
          </p:nvPr>
        </p:nvGraphicFramePr>
        <p:xfrm>
          <a:off x="2209800" y="2535809"/>
          <a:ext cx="4660900" cy="990600"/>
        </p:xfrm>
        <a:graphic>
          <a:graphicData uri="http://schemas.openxmlformats.org/presentationml/2006/ole">
            <mc:AlternateContent xmlns:mc="http://schemas.openxmlformats.org/markup-compatibility/2006">
              <mc:Choice xmlns:v="urn:schemas-microsoft-com:vml" Requires="v">
                <p:oleObj spid="_x0000_s7266" name="公式" r:id="rId4" imgW="4658995" imgH="989965" progId="Equation.3">
                  <p:embed/>
                </p:oleObj>
              </mc:Choice>
              <mc:Fallback>
                <p:oleObj name="公式" r:id="rId4" imgW="4658995" imgH="98996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35809"/>
                        <a:ext cx="4660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9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9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99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995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995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99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normAutofit fontScale="90000"/>
          </a:bodyPr>
          <a:lstStyle/>
          <a:p>
            <a:pPr>
              <a:lnSpc>
                <a:spcPct val="150000"/>
              </a:lnSpc>
            </a:pPr>
            <a:r>
              <a:rPr lang="en-US" altLang="zh-CN"/>
              <a:t>10.3 </a:t>
            </a:r>
            <a:r>
              <a:rPr lang="zh-CN" altLang="en-US"/>
              <a:t>稠密线性方程组的求解</a:t>
            </a:r>
            <a:br>
              <a:rPr lang="zh-CN" altLang="en-US"/>
            </a:br>
            <a:r>
              <a:rPr lang="zh-CN" altLang="en-US"/>
              <a:t>   </a:t>
            </a:r>
            <a:r>
              <a:rPr lang="en-US" altLang="zh-CN"/>
              <a:t>10.3.1 </a:t>
            </a:r>
            <a:r>
              <a:rPr lang="zh-CN" altLang="en-US"/>
              <a:t>有回代的高斯消去法</a:t>
            </a:r>
            <a:br>
              <a:rPr lang="zh-CN" altLang="en-US"/>
            </a:br>
            <a:r>
              <a:rPr lang="zh-CN" altLang="en-US"/>
              <a:t>   </a:t>
            </a:r>
            <a:r>
              <a:rPr lang="en-US" altLang="zh-CN"/>
              <a:t>10.3.2 </a:t>
            </a:r>
            <a:r>
              <a:rPr lang="zh-CN" altLang="en-US"/>
              <a:t>无回代的高斯</a:t>
            </a:r>
            <a:r>
              <a:rPr lang="en-US" altLang="zh-CN"/>
              <a:t>-</a:t>
            </a:r>
            <a:r>
              <a:rPr lang="zh-CN" altLang="en-US"/>
              <a:t>约旦法</a:t>
            </a:r>
            <a:br>
              <a:rPr lang="zh-CN" altLang="en-US"/>
            </a:br>
            <a:r>
              <a:rPr lang="zh-CN" altLang="en-US"/>
              <a:t>   </a:t>
            </a:r>
            <a:r>
              <a:rPr lang="en-US" altLang="zh-CN">
                <a:solidFill>
                  <a:srgbClr val="FF0000"/>
                </a:solidFill>
              </a:rPr>
              <a:t>10.3.3 </a:t>
            </a:r>
            <a:r>
              <a:rPr lang="zh-CN" altLang="en-US">
                <a:solidFill>
                  <a:srgbClr val="FF0000"/>
                </a:solidFill>
              </a:rPr>
              <a:t>迭代求解的高斯</a:t>
            </a:r>
            <a:r>
              <a:rPr lang="en-US" altLang="zh-CN">
                <a:solidFill>
                  <a:srgbClr val="FF0000"/>
                </a:solidFill>
              </a:rPr>
              <a:t>-</a:t>
            </a:r>
            <a:r>
              <a:rPr lang="zh-CN" altLang="en-US">
                <a:solidFill>
                  <a:srgbClr val="FF0000"/>
                </a:solidFill>
              </a:rPr>
              <a:t>赛德尔法</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altLang="en-US"/>
              <a:t>迭代求解的高斯</a:t>
            </a:r>
            <a:r>
              <a:rPr lang="en-US" altLang="zh-CN"/>
              <a:t>-</a:t>
            </a:r>
            <a:r>
              <a:rPr lang="zh-CN" altLang="en-US"/>
              <a:t>赛德尔法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23</a:t>
            </a:fld>
            <a:endParaRPr lang="en-US" altLang="zh-CN"/>
          </a:p>
        </p:txBody>
      </p:sp>
      <p:sp>
        <p:nvSpPr>
          <p:cNvPr id="512003" name="Rectangle 3"/>
          <p:cNvSpPr>
            <a:spLocks noGrp="1" noChangeArrowheads="1"/>
          </p:cNvSpPr>
          <p:nvPr>
            <p:ph sz="quarter" idx="12"/>
          </p:nvPr>
        </p:nvSpPr>
        <p:spPr/>
        <p:txBody>
          <a:bodyPr/>
          <a:lstStyle/>
          <a:p>
            <a:pPr marL="0" indent="0">
              <a:buNone/>
            </a:pPr>
            <a:r>
              <a:rPr lang="zh-CN" altLang="en-US"/>
              <a:t>串行算法原理</a:t>
            </a:r>
            <a:endParaRPr lang="en-US" altLang="zh-CN"/>
          </a:p>
          <a:p>
            <a:pPr marL="0" indent="0">
              <a:buNone/>
            </a:pPr>
            <a:r>
              <a:rPr lang="en-US" altLang="zh-CN"/>
              <a:t>      </a:t>
            </a:r>
          </a:p>
          <a:p>
            <a:pPr marL="0" indent="0">
              <a:buNone/>
            </a:pPr>
            <a:r>
              <a:rPr lang="zh-CN" altLang="en-US"/>
              <a:t>      </a:t>
            </a:r>
            <a:endParaRPr lang="en-US" altLang="zh-CN"/>
          </a:p>
          <a:p>
            <a:pPr marL="0" indent="0">
              <a:buNone/>
            </a:pPr>
            <a:r>
              <a:rPr lang="en-US" altLang="zh-CN"/>
              <a:t>          </a:t>
            </a:r>
            <a:r>
              <a:rPr lang="zh-CN" altLang="en-US"/>
              <a:t> 如果对某个</a:t>
            </a:r>
            <a:r>
              <a:rPr lang="en-US" altLang="zh-CN"/>
              <a:t>k, </a:t>
            </a:r>
            <a:r>
              <a:rPr lang="zh-CN" altLang="en-US"/>
              <a:t>给定的误差允许值</a:t>
            </a:r>
            <a:r>
              <a:rPr lang="en-US" altLang="zh-CN"/>
              <a:t>c</a:t>
            </a:r>
            <a:r>
              <a:rPr lang="zh-CN" altLang="en-US"/>
              <a:t>有</a:t>
            </a:r>
          </a:p>
          <a:p>
            <a:pPr marL="0" indent="0">
              <a:buNone/>
            </a:pPr>
            <a:r>
              <a:rPr lang="zh-CN" altLang="en-US"/>
              <a:t>       </a:t>
            </a:r>
          </a:p>
          <a:p>
            <a:pPr marL="0" indent="0">
              <a:buNone/>
            </a:pPr>
            <a:r>
              <a:rPr lang="zh-CN" altLang="en-US"/>
              <a:t>       则认为迭代是收敛的。</a:t>
            </a:r>
          </a:p>
          <a:p>
            <a:pPr marL="0" indent="0">
              <a:buNone/>
            </a:pPr>
            <a:r>
              <a:rPr lang="zh-CN" altLang="en-US"/>
              <a:t>并行化分析</a:t>
            </a:r>
          </a:p>
          <a:p>
            <a:pPr marL="0" indent="0">
              <a:buNone/>
            </a:pPr>
            <a:r>
              <a:rPr lang="zh-CN" altLang="en-US"/>
              <a:t>       由于每次迭代需要使用本次迭代的前面部分值，因而难以到同步的并行算法，下面给出一个异步的并行算法</a:t>
            </a:r>
            <a:endParaRPr lang="en-US" altLang="zh-CN"/>
          </a:p>
        </p:txBody>
      </p:sp>
      <p:graphicFrame>
        <p:nvGraphicFramePr>
          <p:cNvPr id="8194" name="Object 2"/>
          <p:cNvGraphicFramePr>
            <a:graphicFrameLocks noChangeAspect="1"/>
          </p:cNvGraphicFramePr>
          <p:nvPr/>
        </p:nvGraphicFramePr>
        <p:xfrm>
          <a:off x="1676400" y="1530876"/>
          <a:ext cx="4670425" cy="996950"/>
        </p:xfrm>
        <a:graphic>
          <a:graphicData uri="http://schemas.openxmlformats.org/presentationml/2006/ole">
            <mc:AlternateContent xmlns:mc="http://schemas.openxmlformats.org/markup-compatibility/2006">
              <mc:Choice xmlns:v="urn:schemas-microsoft-com:vml" Requires="v">
                <p:oleObj spid="_x0000_s8380" name="公式" r:id="rId4" imgW="2259330" imgH="482600" progId="Equation.3">
                  <p:embed/>
                </p:oleObj>
              </mc:Choice>
              <mc:Fallback>
                <p:oleObj name="公式" r:id="rId4" imgW="225933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30876"/>
                        <a:ext cx="467042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3429000" y="2848167"/>
          <a:ext cx="1963737" cy="835025"/>
        </p:xfrm>
        <a:graphic>
          <a:graphicData uri="http://schemas.openxmlformats.org/presentationml/2006/ole">
            <mc:AlternateContent xmlns:mc="http://schemas.openxmlformats.org/markup-compatibility/2006">
              <mc:Choice xmlns:v="urn:schemas-microsoft-com:vml" Requires="v">
                <p:oleObj spid="_x0000_s8381" name="公式" r:id="rId6" imgW="1015365" imgH="431800" progId="Equation.3">
                  <p:embed/>
                </p:oleObj>
              </mc:Choice>
              <mc:Fallback>
                <p:oleObj name="公式" r:id="rId6" imgW="1015365"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848167"/>
                        <a:ext cx="196373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迭代求解的高斯</a:t>
            </a:r>
            <a:r>
              <a:rPr lang="en-US" altLang="zh-CN" dirty="0"/>
              <a:t>-</a:t>
            </a:r>
            <a:r>
              <a:rPr lang="zh-CN" altLang="en-US" dirty="0"/>
              <a:t>赛德尔法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24</a:t>
            </a:fld>
            <a:endParaRPr lang="en-US" altLang="zh-CN"/>
          </a:p>
        </p:txBody>
      </p:sp>
      <mc:AlternateContent xmlns:mc="http://schemas.openxmlformats.org/markup-compatibility/2006">
        <mc:Choice xmlns:a14="http://schemas.microsoft.com/office/drawing/2010/main" Requires="a14">
          <p:sp>
            <p:nvSpPr>
              <p:cNvPr id="513027" name="Rectangle 3"/>
              <p:cNvSpPr>
                <a:spLocks noGrp="1" noChangeArrowheads="1"/>
              </p:cNvSpPr>
              <p:nvPr>
                <p:ph sz="quarter" idx="12"/>
              </p:nvPr>
            </p:nvSpPr>
            <p:spPr/>
            <p:txBody>
              <a:bodyPr>
                <a:normAutofit fontScale="92500" lnSpcReduction="20000"/>
              </a:bodyPr>
              <a:lstStyle/>
              <a:p>
                <a:pPr marL="0" indent="0">
                  <a:buNone/>
                </a:pPr>
                <a:r>
                  <a:rPr lang="en-US" altLang="zh-CN" dirty="0"/>
                  <a:t>MIMD</a:t>
                </a:r>
                <a:r>
                  <a:rPr lang="zh-CN" altLang="en-US" dirty="0"/>
                  <a:t>异步并行算法</a:t>
                </a:r>
              </a:p>
              <a:p>
                <a:pPr marL="457200" lvl="1" indent="0">
                  <a:buNone/>
                </a:pPr>
                <a:r>
                  <a:rPr lang="en-US" altLang="zh-CN" dirty="0"/>
                  <a:t>N</a:t>
                </a:r>
                <a:r>
                  <a:rPr lang="zh-CN" altLang="en-US" dirty="0"/>
                  <a:t>个处理器</a:t>
                </a:r>
                <a:r>
                  <a:rPr lang="en-US" altLang="zh-CN" dirty="0"/>
                  <a:t>(</a:t>
                </a:r>
                <a:r>
                  <a:rPr lang="en-US" altLang="zh-CN" dirty="0" err="1"/>
                  <a:t>N≤n</a:t>
                </a:r>
                <a:r>
                  <a:rPr lang="en-US" altLang="zh-CN" dirty="0"/>
                  <a:t>)</a:t>
                </a:r>
                <a:r>
                  <a:rPr lang="zh-CN" altLang="en-US" dirty="0"/>
                  <a:t>生成</a:t>
                </a:r>
                <a:r>
                  <a:rPr lang="en-US" altLang="zh-CN" dirty="0"/>
                  <a:t>n</a:t>
                </a:r>
                <a:r>
                  <a:rPr lang="zh-CN" altLang="en-US" dirty="0"/>
                  <a:t>个进程</a:t>
                </a:r>
                <a:r>
                  <a:rPr lang="en-US" altLang="zh-CN" dirty="0"/>
                  <a:t>, </a:t>
                </a:r>
                <a:r>
                  <a:rPr lang="zh-CN" altLang="en-US" dirty="0"/>
                  <a:t>每个进程计算</a:t>
                </a:r>
                <a:r>
                  <a:rPr lang="en-US" altLang="zh-CN" dirty="0"/>
                  <a:t>x</a:t>
                </a:r>
                <a:r>
                  <a:rPr lang="zh-CN" altLang="en-US" dirty="0"/>
                  <a:t>的一个分量</a:t>
                </a:r>
              </a:p>
              <a:p>
                <a:pPr marL="457200" lvl="1" indent="0">
                  <a:buNone/>
                </a:pPr>
                <a:r>
                  <a:rPr lang="en-US" altLang="zh-CN" dirty="0"/>
                  <a:t>Begin</a:t>
                </a:r>
              </a:p>
              <a:p>
                <a:pPr marL="0" indent="0">
                  <a:buNone/>
                </a:pPr>
                <a:r>
                  <a:rPr lang="en-US" altLang="zh-CN" dirty="0"/>
                  <a:t>                (</a:t>
                </a:r>
                <a14:m>
                  <m:oMath xmlns:m="http://schemas.openxmlformats.org/officeDocument/2006/math">
                    <m:r>
                      <a:rPr lang="en-US" altLang="zh-CN" i="1" smtClean="0">
                        <a:latin typeface="Cambria Math" panose="02040503050406030204" pitchFamily="18" charset="0"/>
                      </a:rPr>
                      <m:t>1)</m:t>
                    </m:r>
                  </m:oMath>
                </a14:m>
                <a:r>
                  <a:rPr lang="en-US" altLang="zh-CN" i="0" dirty="0">
                    <a:latin typeface="+mj-lt"/>
                  </a:rPr>
                  <a:t> </a:t>
                </a:r>
                <a14:m>
                  <m:oMath xmlns:m="http://schemas.openxmlformats.org/officeDocument/2006/math">
                    <m:r>
                      <a:rPr lang="en-US" altLang="zh-CN" i="1" smtClean="0">
                        <a:latin typeface="Cambria Math" panose="02040503050406030204" pitchFamily="18" charset="0"/>
                      </a:rPr>
                      <m:t>𝑜𝑙</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𝑑</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r>
                      <a:rPr lang="en-US" altLang="zh-CN" i="1" smtClean="0">
                        <a:latin typeface="Cambria Math" panose="02040503050406030204" pitchFamily="18" charset="0"/>
                        <a:sym typeface="Wingdings" panose="05000000000000000000" pitchFamily="2" charset="2"/>
                      </a:rPr>
                      <m:t> </m:t>
                    </m:r>
                    <m:sSubSup>
                      <m:sSubSupPr>
                        <m:ctrlPr>
                          <a:rPr lang="en-US" altLang="zh-CN" b="0" i="1" smtClean="0">
                            <a:latin typeface="Cambria Math" panose="02040503050406030204" pitchFamily="18" charset="0"/>
                            <a:sym typeface="Wingdings" panose="05000000000000000000" pitchFamily="2" charset="2"/>
                          </a:rPr>
                        </m:ctrlPr>
                      </m:sSubSupPr>
                      <m:e>
                        <m:r>
                          <a:rPr lang="en-US" altLang="zh-CN" i="1" smtClean="0">
                            <a:latin typeface="Cambria Math" panose="02040503050406030204" pitchFamily="18" charset="0"/>
                            <a:sym typeface="Wingdings" panose="05000000000000000000" pitchFamily="2" charset="2"/>
                          </a:rPr>
                          <m:t>𝑥</m:t>
                        </m:r>
                      </m:e>
                      <m:sub>
                        <m:r>
                          <a:rPr lang="en-US" altLang="zh-CN" i="1" smtClean="0">
                            <a:latin typeface="Cambria Math" panose="02040503050406030204" pitchFamily="18" charset="0"/>
                            <a:sym typeface="Wingdings" panose="05000000000000000000" pitchFamily="2" charset="2"/>
                          </a:rPr>
                          <m:t>𝑖</m:t>
                        </m:r>
                      </m:sub>
                      <m:sup>
                        <m:r>
                          <a:rPr lang="en-US" altLang="zh-CN" i="1" smtClean="0">
                            <a:latin typeface="Cambria Math" panose="02040503050406030204" pitchFamily="18" charset="0"/>
                            <a:sym typeface="Wingdings" panose="05000000000000000000" pitchFamily="2" charset="2"/>
                          </a:rPr>
                          <m:t>0</m:t>
                        </m:r>
                      </m:sup>
                    </m:sSubSup>
                    <m:r>
                      <a:rPr lang="en-US" altLang="zh-CN" i="1" smtClean="0">
                        <a:latin typeface="Cambria Math" panose="02040503050406030204" pitchFamily="18" charset="0"/>
                        <a:sym typeface="Wingdings" panose="05000000000000000000" pitchFamily="2" charset="2"/>
                      </a:rPr>
                      <m:t>, </m:t>
                    </m:r>
                    <m:r>
                      <a:rPr lang="en-US" altLang="zh-CN" i="1" smtClean="0">
                        <a:latin typeface="Cambria Math" panose="02040503050406030204" pitchFamily="18" charset="0"/>
                        <a:sym typeface="Wingdings" panose="05000000000000000000" pitchFamily="2" charset="2"/>
                      </a:rPr>
                      <m:t>𝑛𝑒</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𝑤</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sym typeface="Wingdings" panose="05000000000000000000" pitchFamily="2" charset="2"/>
                      </a:rPr>
                      <m:t>  </m:t>
                    </m:r>
                    <m:sSubSup>
                      <m:sSubSupPr>
                        <m:ctrlPr>
                          <a:rPr lang="en-US" altLang="zh-CN" b="0" i="1" smtClean="0">
                            <a:latin typeface="Cambria Math" panose="02040503050406030204" pitchFamily="18" charset="0"/>
                            <a:sym typeface="Wingdings" panose="05000000000000000000" pitchFamily="2" charset="2"/>
                          </a:rPr>
                        </m:ctrlPr>
                      </m:sSubSupPr>
                      <m:e>
                        <m:r>
                          <a:rPr lang="en-US" altLang="zh-CN" i="1" smtClean="0">
                            <a:latin typeface="Cambria Math" panose="02040503050406030204" pitchFamily="18" charset="0"/>
                            <a:sym typeface="Wingdings" panose="05000000000000000000" pitchFamily="2" charset="2"/>
                          </a:rPr>
                          <m:t>𝑥</m:t>
                        </m:r>
                      </m:e>
                      <m:sub>
                        <m:r>
                          <a:rPr lang="en-US" altLang="zh-CN" i="1" smtClean="0">
                            <a:latin typeface="Cambria Math" panose="02040503050406030204" pitchFamily="18" charset="0"/>
                            <a:sym typeface="Wingdings" panose="05000000000000000000" pitchFamily="2" charset="2"/>
                          </a:rPr>
                          <m:t>𝑖</m:t>
                        </m:r>
                      </m:sub>
                      <m:sup>
                        <m:r>
                          <a:rPr lang="en-US" altLang="zh-CN" i="1" smtClean="0">
                            <a:latin typeface="Cambria Math" panose="02040503050406030204" pitchFamily="18" charset="0"/>
                            <a:sym typeface="Wingdings" panose="05000000000000000000" pitchFamily="2" charset="2"/>
                          </a:rPr>
                          <m:t>0</m:t>
                        </m:r>
                      </m:sup>
                    </m:sSubSup>
                  </m:oMath>
                </a14:m>
                <a:endParaRPr lang="en-US" altLang="zh-CN" dirty="0"/>
              </a:p>
              <a:p>
                <a:pPr marL="0" indent="0">
                  <a:buNone/>
                </a:pPr>
                <a:r>
                  <a:rPr lang="zh-CN" altLang="en-US" dirty="0"/>
                  <a:t>                </a:t>
                </a:r>
                <a:r>
                  <a:rPr lang="en-US" altLang="zh-CN" dirty="0"/>
                  <a:t>(2)</a:t>
                </a:r>
                <a:r>
                  <a:rPr lang="zh-CN" altLang="en-US" dirty="0"/>
                  <a:t>生成进程</a:t>
                </a:r>
                <a:r>
                  <a:rPr lang="en-US" altLang="zh-CN" dirty="0" err="1"/>
                  <a:t>i</a:t>
                </a:r>
                <a:endParaRPr lang="en-US" altLang="zh-CN" dirty="0"/>
              </a:p>
              <a:p>
                <a:pPr marL="0" indent="0">
                  <a:buNone/>
                </a:pPr>
                <a:r>
                  <a:rPr lang="en-US" altLang="zh-CN" dirty="0"/>
                  <a:t>                (3)</a:t>
                </a:r>
                <a:r>
                  <a:rPr lang="zh-CN" altLang="en-US" dirty="0"/>
                  <a:t>进程</a:t>
                </a:r>
                <a:r>
                  <a:rPr lang="en-US" altLang="zh-CN" dirty="0" err="1"/>
                  <a:t>i</a:t>
                </a:r>
                <a:endParaRPr lang="en-US" altLang="zh-CN" dirty="0"/>
              </a:p>
              <a:p>
                <a:pPr marL="0" indent="0">
                  <a:buNone/>
                </a:pPr>
                <a:r>
                  <a:rPr lang="en-US" altLang="zh-CN" dirty="0"/>
                  <a:t>                      repeat</a:t>
                </a:r>
              </a:p>
              <a:p>
                <a:pPr marL="0" indent="0">
                  <a:buNone/>
                </a:pPr>
                <a:r>
                  <a:rPr lang="en-US" altLang="zh-CN" dirty="0"/>
                  <a:t>                         (</a:t>
                </a:r>
                <a:r>
                  <a:rPr lang="en-US" altLang="zh-CN" dirty="0" err="1"/>
                  <a:t>i</a:t>
                </a:r>
                <a:r>
                  <a:rPr lang="en-US" altLang="zh-CN" dirty="0"/>
                  <a:t>) </a:t>
                </a:r>
                <a14:m>
                  <m:oMath xmlns:m="http://schemas.openxmlformats.org/officeDocument/2006/math">
                    <m:r>
                      <a:rPr lang="en-US" altLang="zh-CN" i="1" smtClean="0">
                        <a:latin typeface="Cambria Math" panose="02040503050406030204" pitchFamily="18" charset="0"/>
                      </a:rPr>
                      <m:t>𝑜𝑙</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𝑑</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r>
                      <a:rPr lang="en-US" altLang="zh-CN" i="1" smtClean="0">
                        <a:latin typeface="Cambria Math" panose="02040503050406030204" pitchFamily="18" charset="0"/>
                        <a:sym typeface="Wingdings" panose="05000000000000000000" pitchFamily="2" charset="2"/>
                      </a:rPr>
                      <m:t> </m:t>
                    </m:r>
                    <m:r>
                      <a:rPr lang="en-US" altLang="zh-CN" i="1" smtClean="0">
                        <a:latin typeface="Cambria Math" panose="02040503050406030204" pitchFamily="18" charset="0"/>
                        <a:sym typeface="Wingdings" panose="05000000000000000000" pitchFamily="2" charset="2"/>
                      </a:rPr>
                      <m:t>𝑛𝑒</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𝑤</m:t>
                        </m:r>
                      </m:e>
                      <m:sub>
                        <m:r>
                          <a:rPr lang="en-US" altLang="zh-CN" i="1" smtClean="0">
                            <a:latin typeface="Cambria Math" panose="02040503050406030204" pitchFamily="18" charset="0"/>
                          </a:rPr>
                          <m:t>𝑖</m:t>
                        </m:r>
                      </m:sub>
                    </m:sSub>
                  </m:oMath>
                </a14:m>
                <a:endParaRPr lang="en-US" altLang="zh-CN" dirty="0"/>
              </a:p>
              <a:p>
                <a:pPr marL="0" indent="0">
                  <a:buNone/>
                </a:pPr>
                <a:r>
                  <a:rPr lang="en-US" altLang="zh-CN" dirty="0"/>
                  <a:t>                        (ii) </a:t>
                </a:r>
                <a14:m>
                  <m:oMath xmlns:m="http://schemas.openxmlformats.org/officeDocument/2006/math">
                    <m:r>
                      <a:rPr lang="en-US" altLang="zh-CN" i="1" smtClean="0">
                        <a:latin typeface="Cambria Math" panose="02040503050406030204" pitchFamily="18" charset="0"/>
                        <a:sym typeface="Wingdings" panose="05000000000000000000" pitchFamily="2" charset="2"/>
                      </a:rPr>
                      <m:t>𝑛𝑒</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𝑤</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r>
                      <a:rPr lang="en-US" altLang="zh-CN" i="1" smtClean="0">
                        <a:latin typeface="Cambria Math" panose="02040503050406030204" pitchFamily="18" charset="0"/>
                        <a:sym typeface="Wingdings" panose="05000000000000000000" pitchFamily="2" charset="2"/>
                      </a:rPr>
                      <m:t> (</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𝑏</m:t>
                        </m:r>
                      </m:e>
                      <m:sub>
                        <m:r>
                          <a:rPr lang="en-US" altLang="zh-CN" i="1" smtClean="0">
                            <a:latin typeface="Cambria Math" panose="02040503050406030204" pitchFamily="18" charset="0"/>
                            <a:sym typeface="Wingdings" panose="05000000000000000000" pitchFamily="2" charset="2"/>
                          </a:rPr>
                          <m:t>𝑖</m:t>
                        </m:r>
                      </m:sub>
                    </m:sSub>
                    <m:r>
                      <a:rPr lang="en-US" altLang="zh-CN" i="1" smtClean="0">
                        <a:latin typeface="Cambria Math" panose="02040503050406030204" pitchFamily="18" charset="0"/>
                        <a:sym typeface="Wingdings" panose="05000000000000000000" pitchFamily="2" charset="2"/>
                      </a:rPr>
                      <m:t>−</m:t>
                    </m:r>
                    <m:nary>
                      <m:naryPr>
                        <m:chr m:val="∑"/>
                        <m:limLoc m:val="subSup"/>
                        <m:supHide m:val="on"/>
                        <m:ctrlPr>
                          <a:rPr lang="en-US" altLang="zh-CN" i="1" smtClean="0">
                            <a:latin typeface="Cambria Math" panose="02040503050406030204" pitchFamily="18" charset="0"/>
                            <a:sym typeface="Wingdings" panose="05000000000000000000" pitchFamily="2" charset="2"/>
                          </a:rPr>
                        </m:ctrlPr>
                      </m:naryPr>
                      <m:sub>
                        <m:r>
                          <m:rPr>
                            <m:brk m:alnAt="9"/>
                          </m:rP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&lt;</m:t>
                        </m:r>
                        <m:r>
                          <a:rPr lang="en-US" altLang="zh-CN" b="0" i="1" smtClean="0">
                            <a:latin typeface="Cambria Math" panose="02040503050406030204" pitchFamily="18" charset="0"/>
                            <a:sym typeface="Wingdings" panose="05000000000000000000" pitchFamily="2" charset="2"/>
                          </a:rPr>
                          <m:t>𝑖</m:t>
                        </m:r>
                      </m:sub>
                      <m:sup/>
                      <m:e>
                        <m:sSub>
                          <m:sSubPr>
                            <m:ctrlPr>
                              <a:rPr lang="en-US" altLang="zh-CN" b="0" i="1" smtClean="0">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𝑎</m:t>
                            </m:r>
                          </m:e>
                          <m:sub>
                            <m:r>
                              <a:rPr lang="en-US" altLang="zh-CN" i="1">
                                <a:latin typeface="Cambria Math" panose="02040503050406030204" pitchFamily="18" charset="0"/>
                                <a:sym typeface="Wingdings" panose="05000000000000000000" pitchFamily="2" charset="2"/>
                              </a:rPr>
                              <m:t>𝑖𝑘</m:t>
                            </m:r>
                          </m:sub>
                        </m:sSub>
                        <m:r>
                          <a:rPr lang="en-US" altLang="zh-CN" i="1">
                            <a:latin typeface="Cambria Math" panose="02040503050406030204" pitchFamily="18" charset="0"/>
                            <a:sym typeface="Wingdings" panose="05000000000000000000" pitchFamily="2" charset="2"/>
                          </a:rPr>
                          <m:t>×</m:t>
                        </m:r>
                        <m:r>
                          <a:rPr lang="en-US" altLang="zh-CN" i="1">
                            <a:latin typeface="Cambria Math" panose="02040503050406030204" pitchFamily="18" charset="0"/>
                            <a:sym typeface="Wingdings" panose="05000000000000000000" pitchFamily="2" charset="2"/>
                          </a:rPr>
                          <m:t>𝑜𝑙</m:t>
                        </m:r>
                        <m:sSub>
                          <m:sSubPr>
                            <m:ctrlPr>
                              <a:rPr lang="en-US" altLang="zh-CN" b="0" i="1" smtClean="0">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𝑑</m:t>
                            </m:r>
                          </m:e>
                          <m:sub>
                            <m:r>
                              <a:rPr lang="en-US" altLang="zh-CN" i="1">
                                <a:latin typeface="Cambria Math" panose="02040503050406030204" pitchFamily="18" charset="0"/>
                                <a:sym typeface="Wingdings" panose="05000000000000000000" pitchFamily="2" charset="2"/>
                              </a:rPr>
                              <m:t>𝑘</m:t>
                            </m:r>
                          </m:sub>
                        </m:sSub>
                      </m:e>
                    </m:nary>
                    <m:r>
                      <a:rPr lang="en-US" altLang="zh-CN"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                                                                      </m:t>
                    </m:r>
                    <m:nary>
                      <m:naryPr>
                        <m:chr m:val="∑"/>
                        <m:limLoc m:val="subSup"/>
                        <m:supHide m:val="on"/>
                        <m:ctrlPr>
                          <a:rPr lang="en-US" altLang="zh-CN" i="1" smtClean="0">
                            <a:latin typeface="Cambria Math" panose="02040503050406030204" pitchFamily="18" charset="0"/>
                            <a:sym typeface="Wingdings" panose="05000000000000000000" pitchFamily="2" charset="2"/>
                          </a:rPr>
                        </m:ctrlPr>
                      </m:naryPr>
                      <m:sub>
                        <m:r>
                          <m:rPr>
                            <m:brk m:alnAt="9"/>
                          </m:rP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&gt;</m:t>
                        </m:r>
                        <m:r>
                          <a:rPr lang="en-US" altLang="zh-CN" b="0" i="1" smtClean="0">
                            <a:latin typeface="Cambria Math" panose="02040503050406030204" pitchFamily="18" charset="0"/>
                            <a:sym typeface="Wingdings" panose="05000000000000000000" pitchFamily="2" charset="2"/>
                          </a:rPr>
                          <m:t>𝑖</m:t>
                        </m:r>
                      </m:sub>
                      <m:sup/>
                      <m:e>
                        <m:sSub>
                          <m:sSubPr>
                            <m:ctrlPr>
                              <a:rPr lang="en-US" altLang="zh-CN" b="0" i="1" smtClean="0">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𝑎</m:t>
                            </m:r>
                          </m:e>
                          <m:sub>
                            <m:r>
                              <a:rPr lang="en-US" altLang="zh-CN" i="1">
                                <a:latin typeface="Cambria Math" panose="02040503050406030204" pitchFamily="18" charset="0"/>
                                <a:sym typeface="Wingdings" panose="05000000000000000000" pitchFamily="2" charset="2"/>
                              </a:rPr>
                              <m:t>𝑖𝑘</m:t>
                            </m:r>
                          </m:sub>
                        </m:sSub>
                        <m:r>
                          <a:rPr lang="en-US" altLang="zh-CN" i="1">
                            <a:latin typeface="Cambria Math" panose="02040503050406030204" pitchFamily="18" charset="0"/>
                            <a:sym typeface="Wingdings" panose="05000000000000000000" pitchFamily="2" charset="2"/>
                          </a:rPr>
                          <m:t>×</m:t>
                        </m:r>
                        <m:r>
                          <a:rPr lang="en-US" altLang="zh-CN" i="1">
                            <a:latin typeface="Cambria Math" panose="02040503050406030204" pitchFamily="18" charset="0"/>
                            <a:sym typeface="Wingdings" panose="05000000000000000000" pitchFamily="2" charset="2"/>
                          </a:rPr>
                          <m:t>𝑜𝑙</m:t>
                        </m:r>
                        <m:sSub>
                          <m:sSubPr>
                            <m:ctrlPr>
                              <a:rPr lang="en-US" altLang="zh-CN" b="0" i="1" smtClean="0">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𝑑</m:t>
                            </m:r>
                          </m:e>
                          <m:sub>
                            <m:r>
                              <a:rPr lang="en-US" altLang="zh-CN" i="1">
                                <a:latin typeface="Cambria Math" panose="02040503050406030204" pitchFamily="18" charset="0"/>
                                <a:sym typeface="Wingdings" panose="05000000000000000000" pitchFamily="2" charset="2"/>
                              </a:rPr>
                              <m:t>𝑘</m:t>
                            </m:r>
                          </m:sub>
                        </m:sSub>
                      </m:e>
                    </m:nary>
                    <m:r>
                      <a:rPr lang="en-US" altLang="zh-CN"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𝑎</m:t>
                        </m:r>
                      </m:e>
                      <m:sub>
                        <m:r>
                          <a:rPr lang="en-US" altLang="zh-CN" i="1" smtClean="0">
                            <a:latin typeface="Cambria Math" panose="02040503050406030204" pitchFamily="18" charset="0"/>
                            <a:sym typeface="Wingdings" panose="05000000000000000000" pitchFamily="2" charset="2"/>
                          </a:rPr>
                          <m:t>𝑖𝑖</m:t>
                        </m:r>
                      </m:sub>
                    </m:sSub>
                  </m:oMath>
                </a14:m>
                <a:endParaRPr lang="en-US" altLang="zh-CN" dirty="0"/>
              </a:p>
              <a:p>
                <a:pPr marL="0" indent="0">
                  <a:buNone/>
                </a:pPr>
                <a:r>
                  <a:rPr lang="en-US" altLang="zh-CN" dirty="0"/>
                  <a:t>                      until </a:t>
                </a:r>
                <a14:m>
                  <m:oMath xmlns:m="http://schemas.openxmlformats.org/officeDocument/2006/math">
                    <m:nary>
                      <m:naryPr>
                        <m:chr m:val="∑"/>
                        <m:limLoc m:val="subSup"/>
                        <m:supHide m:val="on"/>
                        <m:ctrlPr>
                          <a:rPr lang="en-US" altLang="zh-CN" i="1" smtClean="0">
                            <a:latin typeface="Cambria Math" panose="02040503050406030204" pitchFamily="18" charset="0"/>
                            <a:sym typeface="Wingdings" panose="05000000000000000000" pitchFamily="2" charset="2"/>
                          </a:rPr>
                        </m:ctrlPr>
                      </m:naryPr>
                      <m:sub>
                        <m:r>
                          <m:rPr>
                            <m:brk m:alnAt="9"/>
                          </m:rPr>
                          <a:rPr lang="en-US" altLang="zh-CN" b="0" i="1" smtClean="0">
                            <a:latin typeface="Cambria Math" panose="02040503050406030204" pitchFamily="18" charset="0"/>
                            <a:sym typeface="Wingdings" panose="05000000000000000000" pitchFamily="2" charset="2"/>
                          </a:rPr>
                          <m:t>𝑖</m:t>
                        </m:r>
                        <m:r>
                          <a:rPr lang="en-US" altLang="zh-CN" b="0" i="1" smtClean="0">
                            <a:latin typeface="Cambria Math" panose="02040503050406030204" pitchFamily="18" charset="0"/>
                            <a:sym typeface="Wingdings" panose="05000000000000000000" pitchFamily="2" charset="2"/>
                          </a:rPr>
                          <m:t>=1~</m:t>
                        </m:r>
                        <m:r>
                          <a:rPr lang="en-US" altLang="zh-CN" b="0" i="1" smtClean="0">
                            <a:latin typeface="Cambria Math" panose="02040503050406030204" pitchFamily="18" charset="0"/>
                            <a:sym typeface="Wingdings" panose="05000000000000000000" pitchFamily="2" charset="2"/>
                          </a:rPr>
                          <m:t>𝑛</m:t>
                        </m:r>
                      </m:sub>
                      <m:sup/>
                      <m:e>
                        <m:r>
                          <a:rPr lang="en-US" altLang="zh-CN" i="1">
                            <a:latin typeface="Cambria Math" panose="02040503050406030204" pitchFamily="18" charset="0"/>
                            <a:sym typeface="Wingdings" panose="05000000000000000000" pitchFamily="2" charset="2"/>
                          </a:rPr>
                          <m:t>| </m:t>
                        </m:r>
                        <m:r>
                          <a:rPr lang="en-US" altLang="zh-CN" i="1">
                            <a:latin typeface="Cambria Math" panose="02040503050406030204" pitchFamily="18" charset="0"/>
                          </a:rPr>
                          <m:t>𝑜𝑙</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rPr>
                          <m:t> − </m:t>
                        </m:r>
                        <m:r>
                          <a:rPr lang="en-US" altLang="zh-CN" i="1">
                            <a:latin typeface="Cambria Math" panose="02040503050406030204" pitchFamily="18" charset="0"/>
                            <a:sym typeface="Wingdings" panose="05000000000000000000" pitchFamily="2" charset="2"/>
                          </a:rPr>
                          <m:t>𝑛𝑒</m:t>
                        </m:r>
                        <m:sSub>
                          <m:sSubPr>
                            <m:ctrlPr>
                              <a:rPr lang="en-US" altLang="zh-CN" b="0" i="1" smtClean="0">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𝑤</m:t>
                            </m:r>
                          </m:e>
                          <m:sub>
                            <m:r>
                              <a:rPr lang="en-US" altLang="zh-CN" i="1">
                                <a:latin typeface="Cambria Math" panose="02040503050406030204" pitchFamily="18" charset="0"/>
                                <a:sym typeface="Wingdings" panose="05000000000000000000" pitchFamily="2" charset="2"/>
                              </a:rPr>
                              <m:t>𝑖</m:t>
                            </m:r>
                          </m:sub>
                        </m:sSub>
                        <m:r>
                          <a:rPr lang="en-US" altLang="zh-CN" i="1">
                            <a:latin typeface="Cambria Math" panose="02040503050406030204" pitchFamily="18" charset="0"/>
                            <a:sym typeface="Wingdings" panose="05000000000000000000" pitchFamily="2" charset="2"/>
                          </a:rPr>
                          <m:t> |</m:t>
                        </m:r>
                      </m:e>
                    </m:nary>
                    <m:r>
                      <a:rPr lang="en-US" altLang="zh-CN" b="0" i="1" smtClean="0">
                        <a:latin typeface="Cambria Math" panose="02040503050406030204" pitchFamily="18" charset="0"/>
                        <a:sym typeface="Wingdings" panose="05000000000000000000" pitchFamily="2" charset="2"/>
                      </a:rPr>
                      <m:t>&lt;</m:t>
                    </m:r>
                    <m:r>
                      <a:rPr lang="en-US" altLang="zh-CN" b="0" i="1" smtClean="0">
                        <a:latin typeface="Cambria Math" panose="02040503050406030204" pitchFamily="18" charset="0"/>
                        <a:sym typeface="Wingdings" panose="05000000000000000000" pitchFamily="2" charset="2"/>
                      </a:rPr>
                      <m:t>𝑐</m:t>
                    </m:r>
                  </m:oMath>
                </a14:m>
                <a:endParaRPr lang="en-US" altLang="zh-CN" dirty="0"/>
              </a:p>
              <a:p>
                <a:pPr marL="0" indent="0">
                  <a:buNone/>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 </m:t>
                    </m:r>
                    <m:r>
                      <a:rPr lang="en-US" altLang="zh-CN" i="1" smtClean="0">
                        <a:latin typeface="Cambria Math" panose="02040503050406030204" pitchFamily="18" charset="0"/>
                        <a:sym typeface="Wingdings" panose="05000000000000000000" pitchFamily="2" charset="2"/>
                      </a:rPr>
                      <m:t> </m:t>
                    </m:r>
                    <m:r>
                      <a:rPr lang="en-US" altLang="zh-CN" i="1" smtClean="0">
                        <a:latin typeface="Cambria Math" panose="02040503050406030204" pitchFamily="18" charset="0"/>
                        <a:sym typeface="Wingdings" panose="05000000000000000000" pitchFamily="2" charset="2"/>
                      </a:rPr>
                      <m:t>𝑛𝑒</m:t>
                    </m:r>
                    <m:sSub>
                      <m:sSubPr>
                        <m:ctrlPr>
                          <a:rPr lang="en-US" altLang="zh-CN" b="0" i="1" smtClean="0">
                            <a:latin typeface="Cambria Math" panose="02040503050406030204" pitchFamily="18" charset="0"/>
                            <a:sym typeface="Wingdings" panose="05000000000000000000" pitchFamily="2" charset="2"/>
                          </a:rPr>
                        </m:ctrlPr>
                      </m:sSubPr>
                      <m:e>
                        <m:r>
                          <a:rPr lang="en-US" altLang="zh-CN" i="1" smtClean="0">
                            <a:latin typeface="Cambria Math" panose="02040503050406030204" pitchFamily="18" charset="0"/>
                            <a:sym typeface="Wingdings" panose="05000000000000000000" pitchFamily="2" charset="2"/>
                          </a:rPr>
                          <m:t>𝑤</m:t>
                        </m:r>
                      </m:e>
                      <m:sub>
                        <m:r>
                          <a:rPr lang="en-US" altLang="zh-CN" i="1" smtClean="0">
                            <a:latin typeface="Cambria Math" panose="02040503050406030204" pitchFamily="18" charset="0"/>
                            <a:sym typeface="Wingdings" panose="05000000000000000000" pitchFamily="2" charset="2"/>
                          </a:rPr>
                          <m:t>𝑖</m:t>
                        </m:r>
                      </m:sub>
                    </m:sSub>
                  </m:oMath>
                </a14:m>
                <a:endParaRPr lang="en-US" altLang="zh-CN" dirty="0"/>
              </a:p>
              <a:p>
                <a:pPr marL="0" indent="0">
                  <a:buNone/>
                </a:pPr>
                <a:r>
                  <a:rPr lang="zh-CN" altLang="en-US" dirty="0"/>
                  <a:t>             </a:t>
                </a:r>
                <a:r>
                  <a:rPr lang="en-US" altLang="zh-CN" dirty="0"/>
                  <a:t>End        </a:t>
                </a:r>
              </a:p>
            </p:txBody>
          </p:sp>
        </mc:Choice>
        <mc:Fallback>
          <p:sp>
            <p:nvSpPr>
              <p:cNvPr id="513027" name="Rectangle 3"/>
              <p:cNvSpPr>
                <a:spLocks noGrp="1" noRot="1" noChangeAspect="1" noMove="1" noResize="1" noEditPoints="1" noAdjustHandles="1" noChangeArrowheads="1" noChangeShapeType="1" noTextEdit="1"/>
              </p:cNvSpPr>
              <p:nvPr>
                <p:ph sz="quarter" idx="12"/>
              </p:nvPr>
            </p:nvSpPr>
            <p:spPr>
              <a:blipFill>
                <a:blip r:embed="rId3"/>
                <a:stretch>
                  <a:fillRect l="-1308" t="-3144" b="-7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287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0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302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302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302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3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normAutofit fontScale="90000"/>
          </a:bodyPr>
          <a:lstStyle/>
          <a:p>
            <a:pPr>
              <a:lnSpc>
                <a:spcPct val="150000"/>
              </a:lnSpc>
            </a:pPr>
            <a:r>
              <a:rPr lang="zh-CN" altLang="en-US"/>
              <a:t>第十章 线性方程组的求解</a:t>
            </a:r>
            <a:br>
              <a:rPr lang="en-US" altLang="zh-CN"/>
            </a:br>
            <a:r>
              <a:rPr lang="en-US" altLang="zh-CN"/>
              <a:t>    10.1 </a:t>
            </a:r>
            <a:r>
              <a:rPr lang="zh-CN" altLang="en-US"/>
              <a:t>三角形方程组的求解</a:t>
            </a:r>
            <a:br>
              <a:rPr lang="zh-CN" altLang="en-US"/>
            </a:br>
            <a:r>
              <a:rPr lang="zh-CN" altLang="en-US"/>
              <a:t>    </a:t>
            </a:r>
            <a:r>
              <a:rPr lang="en-US" altLang="zh-CN"/>
              <a:t>10.2 </a:t>
            </a:r>
            <a:r>
              <a:rPr lang="zh-CN" altLang="en-US"/>
              <a:t>三对角方程组的求解</a:t>
            </a:r>
            <a:br>
              <a:rPr lang="zh-CN" altLang="en-US"/>
            </a:br>
            <a:r>
              <a:rPr lang="zh-CN" altLang="en-US"/>
              <a:t>    </a:t>
            </a:r>
            <a:r>
              <a:rPr lang="en-US" altLang="zh-CN"/>
              <a:t>10.3 </a:t>
            </a:r>
            <a:r>
              <a:rPr lang="zh-CN" altLang="en-US"/>
              <a:t>稠密线性方程组的求解</a:t>
            </a:r>
            <a:br>
              <a:rPr lang="zh-CN" altLang="en-US"/>
            </a:br>
            <a:r>
              <a:rPr lang="zh-CN" altLang="en-US"/>
              <a:t>  </a:t>
            </a:r>
            <a:r>
              <a:rPr lang="zh-CN" altLang="en-US">
                <a:solidFill>
                  <a:srgbClr val="FF0000"/>
                </a:solidFill>
              </a:rPr>
              <a:t>  </a:t>
            </a:r>
            <a:r>
              <a:rPr lang="en-US" altLang="zh-CN">
                <a:solidFill>
                  <a:srgbClr val="FF0000"/>
                </a:solidFill>
              </a:rPr>
              <a:t>10.4 </a:t>
            </a:r>
            <a:r>
              <a:rPr lang="zh-CN" altLang="en-US">
                <a:solidFill>
                  <a:srgbClr val="FF0000"/>
                </a:solidFill>
              </a:rPr>
              <a:t>稀疏线性方程组的求解</a:t>
            </a:r>
            <a:br>
              <a:rPr lang="zh-CN" altLang="en-US"/>
            </a:br>
            <a:r>
              <a:rPr lang="zh-CN" altLang="en-US"/>
              <a:t>    </a:t>
            </a:r>
            <a:br>
              <a:rPr lang="zh-CN" altLang="en-US"/>
            </a:br>
            <a:r>
              <a:rPr lang="zh-CN" altLang="en-US"/>
              <a:t>  </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normAutofit fontScale="90000"/>
          </a:bodyPr>
          <a:lstStyle/>
          <a:p>
            <a:pPr>
              <a:lnSpc>
                <a:spcPct val="150000"/>
              </a:lnSpc>
            </a:pPr>
            <a:r>
              <a:rPr lang="en-US" altLang="zh-CN"/>
              <a:t>10.4 </a:t>
            </a:r>
            <a:r>
              <a:rPr lang="zh-CN" altLang="en-US"/>
              <a:t>稀疏线性方程组的求解</a:t>
            </a:r>
            <a:br>
              <a:rPr lang="zh-CN" altLang="en-US"/>
            </a:br>
            <a:r>
              <a:rPr lang="zh-CN" altLang="en-US"/>
              <a:t>   </a:t>
            </a:r>
            <a:r>
              <a:rPr lang="en-US" altLang="zh-CN">
                <a:solidFill>
                  <a:srgbClr val="FF0000"/>
                </a:solidFill>
              </a:rPr>
              <a:t>10.4.1 </a:t>
            </a:r>
            <a:r>
              <a:rPr lang="zh-CN" altLang="en-US">
                <a:solidFill>
                  <a:srgbClr val="FF0000"/>
                </a:solidFill>
              </a:rPr>
              <a:t>线性方程组的并行化方法</a:t>
            </a:r>
            <a:br>
              <a:rPr lang="zh-CN" altLang="en-US"/>
            </a:br>
            <a:r>
              <a:rPr lang="zh-CN" altLang="en-US"/>
              <a:t>   </a:t>
            </a:r>
            <a:r>
              <a:rPr lang="en-US" altLang="zh-CN"/>
              <a:t>10.4.2 </a:t>
            </a:r>
            <a:r>
              <a:rPr lang="zh-CN" altLang="en-US"/>
              <a:t>稀疏线性方程组的迭代解法</a:t>
            </a:r>
            <a:br>
              <a:rPr lang="zh-CN" altLang="en-US"/>
            </a:br>
            <a:r>
              <a:rPr lang="zh-CN" altLang="en-US"/>
              <a:t>   </a:t>
            </a:r>
            <a:r>
              <a:rPr lang="en-US" altLang="zh-CN"/>
              <a:t>10.4.3 </a:t>
            </a:r>
            <a:r>
              <a:rPr lang="zh-CN" altLang="en-US"/>
              <a:t>高斯</a:t>
            </a:r>
            <a:r>
              <a:rPr lang="en-US" altLang="zh-CN"/>
              <a:t>-</a:t>
            </a:r>
            <a:r>
              <a:rPr lang="zh-CN" altLang="en-US"/>
              <a:t>赛德尔迭代法的并行化 </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线性方程方程的并行化方法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27</a:t>
            </a:fld>
            <a:endParaRPr lang="en-US" altLang="zh-CN"/>
          </a:p>
        </p:txBody>
      </p:sp>
      <p:sp>
        <p:nvSpPr>
          <p:cNvPr id="516099" name="Rectangle 3"/>
          <p:cNvSpPr>
            <a:spLocks noGrp="1" noChangeArrowheads="1"/>
          </p:cNvSpPr>
          <p:nvPr>
            <p:ph sz="quarter" idx="12"/>
          </p:nvPr>
        </p:nvSpPr>
        <p:spPr/>
        <p:txBody>
          <a:bodyPr/>
          <a:lstStyle/>
          <a:p>
            <a:r>
              <a:rPr lang="zh-CN" altLang="en-US"/>
              <a:t>线性方程组选择算法的考虑因素</a:t>
            </a:r>
          </a:p>
          <a:p>
            <a:pPr lvl="1"/>
            <a:r>
              <a:rPr lang="zh-CN" altLang="en-US"/>
              <a:t>系数矩阵</a:t>
            </a:r>
            <a:r>
              <a:rPr lang="en-US" altLang="zh-CN"/>
              <a:t>A</a:t>
            </a:r>
            <a:r>
              <a:rPr lang="zh-CN" altLang="en-US"/>
              <a:t>的结构</a:t>
            </a:r>
          </a:p>
          <a:p>
            <a:pPr lvl="2"/>
            <a:r>
              <a:rPr lang="en-US" altLang="zh-CN"/>
              <a:t>dense	        Gaussian elimination, etc</a:t>
            </a:r>
          </a:p>
          <a:p>
            <a:pPr lvl="2"/>
            <a:r>
              <a:rPr lang="en-US" altLang="zh-CN"/>
              <a:t>Sparse	        iterative method</a:t>
            </a:r>
          </a:p>
          <a:p>
            <a:pPr lvl="2"/>
            <a:r>
              <a:rPr lang="en-US" altLang="zh-CN"/>
              <a:t>triangular	        substitution, odd-even reduction</a:t>
            </a:r>
          </a:p>
          <a:p>
            <a:pPr lvl="2"/>
            <a:r>
              <a:rPr lang="en-US" altLang="zh-CN"/>
              <a:t>certain PDEs	        multigrid, etc</a:t>
            </a:r>
            <a:endParaRPr lang="zh-CN" altLang="en-US"/>
          </a:p>
          <a:p>
            <a:pPr lvl="1"/>
            <a:r>
              <a:rPr lang="zh-CN" altLang="en-US"/>
              <a:t>计算精度要求</a:t>
            </a:r>
          </a:p>
          <a:p>
            <a:pPr lvl="2"/>
            <a:r>
              <a:rPr lang="en-US" altLang="zh-CN"/>
              <a:t>Gaussian elimination:  more accurate, more expensive</a:t>
            </a:r>
          </a:p>
          <a:p>
            <a:pPr lvl="2"/>
            <a:r>
              <a:rPr lang="en-US" altLang="zh-CN"/>
              <a:t>Conjugate gradients:  less accurate, less expensive</a:t>
            </a:r>
            <a:endParaRPr lang="zh-CN" altLang="en-US"/>
          </a:p>
          <a:p>
            <a:pPr lvl="1"/>
            <a:r>
              <a:rPr lang="zh-CN" altLang="en-US"/>
              <a:t>计算环境要求</a:t>
            </a:r>
          </a:p>
          <a:p>
            <a:pPr lvl="2"/>
            <a:r>
              <a:rPr lang="en-US" altLang="zh-CN"/>
              <a:t>architecture, available languages, compiler quality</a:t>
            </a:r>
          </a:p>
          <a:p>
            <a:pPr lvl="2"/>
            <a:r>
              <a:rPr lang="en-US" altLang="zh-CN"/>
              <a:t>libraries?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6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6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6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60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60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609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0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0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线性方程方程的并行化方法</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28</a:t>
            </a:fld>
            <a:endParaRPr lang="en-US" altLang="zh-CN"/>
          </a:p>
        </p:txBody>
      </p:sp>
      <p:sp>
        <p:nvSpPr>
          <p:cNvPr id="517123" name="Rectangle 3"/>
          <p:cNvSpPr>
            <a:spLocks noGrp="1" noChangeArrowheads="1"/>
          </p:cNvSpPr>
          <p:nvPr>
            <p:ph sz="quarter" idx="12"/>
          </p:nvPr>
        </p:nvSpPr>
        <p:spPr/>
        <p:txBody>
          <a:bodyPr>
            <a:normAutofit fontScale="92500" lnSpcReduction="10000"/>
          </a:bodyPr>
          <a:lstStyle/>
          <a:p>
            <a:pPr marL="0" indent="0">
              <a:buNone/>
            </a:pPr>
            <a:r>
              <a:rPr lang="zh-CN" altLang="en-US"/>
              <a:t>求解方法的并行化</a:t>
            </a:r>
            <a:endParaRPr lang="en-US" altLang="zh-CN"/>
          </a:p>
          <a:p>
            <a:pPr marL="0" indent="0">
              <a:buNone/>
            </a:pPr>
            <a:r>
              <a:rPr lang="zh-CN" altLang="en-US"/>
              <a:t>    </a:t>
            </a:r>
            <a:r>
              <a:rPr lang="en-US" altLang="zh-CN"/>
              <a:t>(1)</a:t>
            </a:r>
            <a:r>
              <a:rPr lang="zh-CN" altLang="en-US"/>
              <a:t>直接解法的并行化</a:t>
            </a:r>
            <a:r>
              <a:rPr lang="en-US" altLang="zh-CN"/>
              <a:t>(</a:t>
            </a:r>
            <a:r>
              <a:rPr lang="zh-CN" altLang="en-US"/>
              <a:t>用于稠密线性方程组</a:t>
            </a:r>
            <a:r>
              <a:rPr lang="en-US" altLang="zh-CN"/>
              <a:t>)</a:t>
            </a:r>
            <a:endParaRPr lang="zh-CN" altLang="en-US"/>
          </a:p>
          <a:p>
            <a:pPr marL="0" indent="0">
              <a:buNone/>
            </a:pPr>
            <a:r>
              <a:rPr lang="zh-CN" altLang="en-US"/>
              <a:t>        </a:t>
            </a:r>
            <a:r>
              <a:rPr lang="en-US" altLang="zh-CN"/>
              <a:t>- Gauss</a:t>
            </a:r>
            <a:r>
              <a:rPr lang="zh-CN" altLang="en-US"/>
              <a:t>消去法</a:t>
            </a:r>
            <a:r>
              <a:rPr lang="en-US" altLang="zh-CN"/>
              <a:t>(</a:t>
            </a:r>
            <a:r>
              <a:rPr lang="zh-CN" altLang="en-US"/>
              <a:t>包括选主元的</a:t>
            </a:r>
            <a:r>
              <a:rPr lang="en-US" altLang="zh-CN"/>
              <a:t>Gauss</a:t>
            </a:r>
            <a:r>
              <a:rPr lang="zh-CN" altLang="en-US"/>
              <a:t>消去法</a:t>
            </a:r>
            <a:r>
              <a:rPr lang="en-US" altLang="zh-CN"/>
              <a:t>)</a:t>
            </a:r>
          </a:p>
          <a:p>
            <a:pPr marL="0" indent="0">
              <a:buNone/>
            </a:pPr>
            <a:r>
              <a:rPr lang="zh-CN" altLang="en-US"/>
              <a:t>        </a:t>
            </a:r>
            <a:r>
              <a:rPr lang="en-US" altLang="zh-CN"/>
              <a:t>- Gauss-Jordan</a:t>
            </a:r>
            <a:r>
              <a:rPr lang="zh-CN" altLang="en-US"/>
              <a:t>消去法</a:t>
            </a:r>
          </a:p>
          <a:p>
            <a:pPr marL="0" indent="0">
              <a:buNone/>
            </a:pPr>
            <a:r>
              <a:rPr lang="zh-CN" altLang="en-US"/>
              <a:t>        </a:t>
            </a:r>
            <a:r>
              <a:rPr lang="en-US" altLang="zh-CN"/>
              <a:t>- LU</a:t>
            </a:r>
            <a:r>
              <a:rPr lang="zh-CN" altLang="en-US"/>
              <a:t>分解法</a:t>
            </a:r>
          </a:p>
          <a:p>
            <a:pPr marL="0" indent="0">
              <a:buNone/>
            </a:pPr>
            <a:r>
              <a:rPr lang="zh-CN" altLang="en-US"/>
              <a:t>    </a:t>
            </a:r>
            <a:r>
              <a:rPr lang="en-US" altLang="zh-CN"/>
              <a:t>(2)</a:t>
            </a:r>
            <a:r>
              <a:rPr lang="zh-CN" altLang="en-US"/>
              <a:t>迭代法的并行化</a:t>
            </a:r>
            <a:r>
              <a:rPr lang="en-US" altLang="zh-CN"/>
              <a:t>(</a:t>
            </a:r>
            <a:r>
              <a:rPr lang="zh-CN" altLang="en-US"/>
              <a:t>用于稠密和稀疏线性方程组</a:t>
            </a:r>
            <a:r>
              <a:rPr lang="en-US" altLang="zh-CN"/>
              <a:t>)</a:t>
            </a:r>
          </a:p>
          <a:p>
            <a:pPr marL="0" indent="0">
              <a:buNone/>
            </a:pPr>
            <a:r>
              <a:rPr lang="zh-CN" altLang="en-US"/>
              <a:t>        </a:t>
            </a:r>
            <a:r>
              <a:rPr lang="en-US" altLang="zh-CN"/>
              <a:t>- Jacobi</a:t>
            </a:r>
          </a:p>
          <a:p>
            <a:pPr marL="0" indent="0">
              <a:buNone/>
            </a:pPr>
            <a:r>
              <a:rPr lang="en-US" altLang="zh-CN"/>
              <a:t>        - Gauss-Seidel(</a:t>
            </a:r>
            <a:r>
              <a:rPr lang="zh-CN" altLang="en-US"/>
              <a:t>可异步并行化</a:t>
            </a:r>
            <a:r>
              <a:rPr lang="en-US" altLang="zh-CN"/>
              <a:t>)</a:t>
            </a:r>
          </a:p>
          <a:p>
            <a:pPr marL="0" indent="0">
              <a:buNone/>
            </a:pPr>
            <a:r>
              <a:rPr lang="en-US" altLang="zh-CN"/>
              <a:t>        - Jacobi OverRelaxation(JOR)</a:t>
            </a:r>
          </a:p>
          <a:p>
            <a:pPr marL="0" indent="0">
              <a:buNone/>
            </a:pPr>
            <a:r>
              <a:rPr lang="en-US" altLang="zh-CN"/>
              <a:t>        - Gauss-Seidel OverRelaxation(SOR)</a:t>
            </a:r>
          </a:p>
          <a:p>
            <a:pPr marL="0" indent="0">
              <a:buNone/>
            </a:pPr>
            <a:r>
              <a:rPr lang="zh-CN" altLang="en-US"/>
              <a:t>        </a:t>
            </a:r>
            <a:r>
              <a:rPr lang="en-US" altLang="zh-CN"/>
              <a:t>- Conjugate Gradient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7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7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7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71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71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7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normAutofit fontScale="90000"/>
          </a:bodyPr>
          <a:lstStyle/>
          <a:p>
            <a:pPr>
              <a:lnSpc>
                <a:spcPct val="150000"/>
              </a:lnSpc>
            </a:pPr>
            <a:r>
              <a:rPr lang="en-US" altLang="zh-CN"/>
              <a:t>10.4 </a:t>
            </a:r>
            <a:r>
              <a:rPr lang="zh-CN" altLang="en-US"/>
              <a:t>稀疏线性方程组的求解</a:t>
            </a:r>
            <a:br>
              <a:rPr lang="zh-CN" altLang="en-US"/>
            </a:br>
            <a:r>
              <a:rPr lang="zh-CN" altLang="en-US"/>
              <a:t>   </a:t>
            </a:r>
            <a:r>
              <a:rPr lang="en-US" altLang="zh-CN"/>
              <a:t>10.4.1 </a:t>
            </a:r>
            <a:r>
              <a:rPr lang="zh-CN" altLang="en-US"/>
              <a:t>线性方程组的并行化方法</a:t>
            </a:r>
            <a:br>
              <a:rPr lang="zh-CN" altLang="en-US"/>
            </a:br>
            <a:r>
              <a:rPr lang="zh-CN" altLang="en-US"/>
              <a:t>   </a:t>
            </a:r>
            <a:r>
              <a:rPr lang="en-US" altLang="zh-CN">
                <a:solidFill>
                  <a:srgbClr val="FF0000"/>
                </a:solidFill>
              </a:rPr>
              <a:t>10.4.2 </a:t>
            </a:r>
            <a:r>
              <a:rPr lang="zh-CN" altLang="en-US">
                <a:solidFill>
                  <a:srgbClr val="FF0000"/>
                </a:solidFill>
              </a:rPr>
              <a:t>稀疏线性方程组的迭代解法</a:t>
            </a:r>
            <a:br>
              <a:rPr lang="zh-CN" altLang="en-US"/>
            </a:br>
            <a:r>
              <a:rPr lang="zh-CN" altLang="en-US"/>
              <a:t>   </a:t>
            </a:r>
            <a:r>
              <a:rPr lang="en-US" altLang="zh-CN"/>
              <a:t>10.4.3 </a:t>
            </a:r>
            <a:r>
              <a:rPr lang="zh-CN" altLang="en-US"/>
              <a:t>高斯</a:t>
            </a:r>
            <a:r>
              <a:rPr lang="en-US" altLang="zh-CN"/>
              <a:t>-</a:t>
            </a:r>
            <a:r>
              <a:rPr lang="zh-CN" altLang="en-US"/>
              <a:t>赛德尔迭代法的并行化 </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90600" y="1828800"/>
            <a:ext cx="7772400" cy="2914650"/>
          </a:xfrm>
        </p:spPr>
        <p:txBody>
          <a:bodyPr>
            <a:normAutofit fontScale="90000"/>
          </a:bodyPr>
          <a:lstStyle/>
          <a:p>
            <a:pPr>
              <a:lnSpc>
                <a:spcPct val="150000"/>
              </a:lnSpc>
            </a:pPr>
            <a:r>
              <a:rPr lang="en-US" altLang="zh-CN"/>
              <a:t>10.1 </a:t>
            </a:r>
            <a:r>
              <a:rPr lang="zh-CN" altLang="en-US"/>
              <a:t>三角形方程组的求解</a:t>
            </a:r>
            <a:br>
              <a:rPr lang="zh-CN" altLang="en-US"/>
            </a:br>
            <a:r>
              <a:rPr lang="zh-CN" altLang="en-US"/>
              <a:t>   </a:t>
            </a:r>
            <a:r>
              <a:rPr lang="en-US" altLang="zh-CN"/>
              <a:t>10.1.1 </a:t>
            </a:r>
            <a:r>
              <a:rPr lang="zh-CN" altLang="en-US"/>
              <a:t>基本术语</a:t>
            </a:r>
            <a:br>
              <a:rPr lang="zh-CN" altLang="en-US"/>
            </a:br>
            <a:r>
              <a:rPr lang="zh-CN" altLang="en-US"/>
              <a:t>   </a:t>
            </a:r>
            <a:r>
              <a:rPr lang="en-US" altLang="zh-CN"/>
              <a:t>10.1.2 </a:t>
            </a:r>
            <a:r>
              <a:rPr lang="zh-CN" altLang="en-US"/>
              <a:t>上三角方程组的求解</a:t>
            </a:r>
            <a:br>
              <a:rPr lang="zh-CN" altLang="en-US"/>
            </a:br>
            <a:r>
              <a:rPr lang="zh-CN" altLang="en-US"/>
              <a:t>   </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half" idx="4294967295"/>
          </p:nvPr>
        </p:nvSpPr>
        <p:spPr>
          <a:xfrm>
            <a:off x="838200" y="1345406"/>
            <a:ext cx="8135937" cy="4313237"/>
          </a:xfrm>
        </p:spPr>
        <p:txBody>
          <a:bodyPr/>
          <a:lstStyle/>
          <a:p>
            <a:r>
              <a:rPr lang="zh-CN" altLang="en-US">
                <a:ea typeface="华文新魏" panose="02010800040101010101" pitchFamily="2" charset="-122"/>
              </a:rPr>
              <a:t>迭代解法</a:t>
            </a:r>
            <a:endParaRPr lang="en-US" altLang="zh-CN" sz="440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    </a:t>
            </a:r>
            <a:endParaRPr lang="en-US" altLang="zh-CN">
              <a:latin typeface="华文新魏" panose="02010800040101010101" pitchFamily="2" charset="-122"/>
              <a:ea typeface="华文新魏" panose="02010800040101010101" pitchFamily="2" charset="-122"/>
            </a:endParaRPr>
          </a:p>
        </p:txBody>
      </p:sp>
      <p:sp>
        <p:nvSpPr>
          <p:cNvPr id="9219" name="Rectangle 2"/>
          <p:cNvSpPr>
            <a:spLocks noGrp="1" noChangeArrowheads="1"/>
          </p:cNvSpPr>
          <p:nvPr>
            <p:ph type="title"/>
          </p:nvPr>
        </p:nvSpPr>
        <p:spPr/>
        <p:txBody>
          <a:bodyPr/>
          <a:lstStyle/>
          <a:p>
            <a:r>
              <a:rPr lang="zh-CN" altLang="en-US"/>
              <a:t>稀疏线性方程方程的迭代解法</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30</a:t>
            </a:fld>
            <a:endParaRPr lang="en-US" altLang="zh-CN"/>
          </a:p>
        </p:txBody>
      </p:sp>
      <p:graphicFrame>
        <p:nvGraphicFramePr>
          <p:cNvPr id="9218" name="Object 2"/>
          <p:cNvGraphicFramePr>
            <a:graphicFrameLocks noGrp="1" noChangeAspect="1"/>
          </p:cNvGraphicFramePr>
          <p:nvPr>
            <p:ph sz="quarter" idx="12"/>
          </p:nvPr>
        </p:nvGraphicFramePr>
        <p:xfrm>
          <a:off x="1600200" y="2209800"/>
          <a:ext cx="6157072" cy="2514600"/>
        </p:xfrm>
        <a:graphic>
          <a:graphicData uri="http://schemas.openxmlformats.org/presentationml/2006/ole">
            <mc:AlternateContent xmlns:mc="http://schemas.openxmlformats.org/markup-compatibility/2006">
              <mc:Choice xmlns:v="urn:schemas-microsoft-com:vml" Requires="v">
                <p:oleObj spid="_x0000_s9314" name="公式" r:id="rId4" imgW="4229100" imgH="1727200" progId="Equation.3">
                  <p:embed/>
                </p:oleObj>
              </mc:Choice>
              <mc:Fallback>
                <p:oleObj name="公式" r:id="rId4" imgW="4229100" imgH="172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09800"/>
                        <a:ext cx="6157072" cy="2514600"/>
                      </a:xfrm>
                      <a:prstGeom prst="rect">
                        <a:avLst/>
                      </a:prstGeom>
                      <a:noFill/>
                      <a:ln>
                        <a:noFill/>
                      </a:ln>
                      <a:effec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p:txBody>
          <a:bodyPr>
            <a:normAutofit fontScale="90000"/>
          </a:bodyPr>
          <a:lstStyle/>
          <a:p>
            <a:pPr>
              <a:lnSpc>
                <a:spcPct val="150000"/>
              </a:lnSpc>
            </a:pPr>
            <a:r>
              <a:rPr lang="en-US" altLang="zh-CN"/>
              <a:t>10.4 </a:t>
            </a:r>
            <a:r>
              <a:rPr lang="zh-CN" altLang="en-US"/>
              <a:t>稀疏线性方程组的求解</a:t>
            </a:r>
            <a:br>
              <a:rPr lang="zh-CN" altLang="en-US"/>
            </a:br>
            <a:r>
              <a:rPr lang="zh-CN" altLang="en-US"/>
              <a:t>   </a:t>
            </a:r>
            <a:r>
              <a:rPr lang="en-US" altLang="zh-CN"/>
              <a:t>10.4.1 </a:t>
            </a:r>
            <a:r>
              <a:rPr lang="zh-CN" altLang="en-US"/>
              <a:t>线性方程组的并行化方法</a:t>
            </a:r>
            <a:br>
              <a:rPr lang="zh-CN" altLang="en-US"/>
            </a:br>
            <a:r>
              <a:rPr lang="zh-CN" altLang="en-US"/>
              <a:t>   </a:t>
            </a:r>
            <a:r>
              <a:rPr lang="en-US" altLang="zh-CN"/>
              <a:t>10.4.2 </a:t>
            </a:r>
            <a:r>
              <a:rPr lang="zh-CN" altLang="en-US"/>
              <a:t>稀疏线性方程组的迭代解法</a:t>
            </a:r>
            <a:br>
              <a:rPr lang="zh-CN" altLang="en-US"/>
            </a:br>
            <a:r>
              <a:rPr lang="zh-CN" altLang="en-US"/>
              <a:t>   </a:t>
            </a:r>
            <a:r>
              <a:rPr lang="en-US" altLang="zh-CN">
                <a:solidFill>
                  <a:srgbClr val="FF0000"/>
                </a:solidFill>
              </a:rPr>
              <a:t>10.4.3 </a:t>
            </a:r>
            <a:r>
              <a:rPr lang="zh-CN" altLang="en-US">
                <a:solidFill>
                  <a:srgbClr val="FF0000"/>
                </a:solidFill>
              </a:rPr>
              <a:t>高斯</a:t>
            </a:r>
            <a:r>
              <a:rPr lang="en-US" altLang="zh-CN">
                <a:solidFill>
                  <a:srgbClr val="FF0000"/>
                </a:solidFill>
              </a:rPr>
              <a:t>-</a:t>
            </a:r>
            <a:r>
              <a:rPr lang="zh-CN" altLang="en-US">
                <a:solidFill>
                  <a:srgbClr val="FF0000"/>
                </a:solidFill>
              </a:rPr>
              <a:t>赛德尔迭代法的并行化 </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zh-CN" altLang="en-US"/>
              <a:t>高斯</a:t>
            </a:r>
            <a:r>
              <a:rPr lang="en-US" altLang="zh-CN"/>
              <a:t>-</a:t>
            </a:r>
            <a:r>
              <a:rPr lang="zh-CN" altLang="en-US"/>
              <a:t>赛德尔迭代法的并行化</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32</a:t>
            </a:fld>
            <a:endParaRPr lang="en-US" altLang="zh-CN"/>
          </a:p>
        </p:txBody>
      </p:sp>
      <p:graphicFrame>
        <p:nvGraphicFramePr>
          <p:cNvPr id="10242" name="Object 2"/>
          <p:cNvGraphicFramePr>
            <a:graphicFrameLocks noGrp="1" noChangeAspect="1"/>
          </p:cNvGraphicFramePr>
          <p:nvPr>
            <p:ph sz="quarter" idx="12"/>
          </p:nvPr>
        </p:nvGraphicFramePr>
        <p:xfrm>
          <a:off x="2206171" y="2288316"/>
          <a:ext cx="4013200" cy="685800"/>
        </p:xfrm>
        <a:graphic>
          <a:graphicData uri="http://schemas.openxmlformats.org/presentationml/2006/ole">
            <mc:AlternateContent xmlns:mc="http://schemas.openxmlformats.org/markup-compatibility/2006">
              <mc:Choice xmlns:v="urn:schemas-microsoft-com:vml" Requires="v">
                <p:oleObj spid="_x0000_s10428" name="公式" r:id="rId4" imgW="4013200" imgH="685800" progId="Equation.3">
                  <p:embed/>
                </p:oleObj>
              </mc:Choice>
              <mc:Fallback>
                <p:oleObj name="公式" r:id="rId4" imgW="4013200" imgH="685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171" y="2288316"/>
                        <a:ext cx="4013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Rectangle 3"/>
          <p:cNvSpPr>
            <a:spLocks noGrp="1" noChangeArrowheads="1"/>
          </p:cNvSpPr>
          <p:nvPr>
            <p:ph type="body" sz="half" idx="4294967295"/>
          </p:nvPr>
        </p:nvSpPr>
        <p:spPr>
          <a:xfrm>
            <a:off x="296853" y="1219200"/>
            <a:ext cx="8135938" cy="5111750"/>
          </a:xfrm>
        </p:spPr>
        <p:txBody>
          <a:bodyPr/>
          <a:lstStyle/>
          <a:p>
            <a:r>
              <a:rPr lang="zh-CN" altLang="en-US" sz="2800">
                <a:latin typeface="华文新魏" panose="02010800040101010101" pitchFamily="2" charset="-122"/>
                <a:ea typeface="华文新魏" panose="02010800040101010101" pitchFamily="2" charset="-122"/>
              </a:rPr>
              <a:t>由</a:t>
            </a:r>
            <a:r>
              <a:rPr lang="en-US" altLang="zh-CN" sz="2800">
                <a:latin typeface="华文新魏" panose="02010800040101010101" pitchFamily="2" charset="-122"/>
                <a:ea typeface="华文新魏" panose="02010800040101010101" pitchFamily="2" charset="-122"/>
              </a:rPr>
              <a:t>PDE</a:t>
            </a:r>
            <a:r>
              <a:rPr lang="zh-CN" altLang="en-US" sz="2800">
                <a:latin typeface="华文新魏" panose="02010800040101010101" pitchFamily="2" charset="-122"/>
                <a:ea typeface="华文新魏" panose="02010800040101010101" pitchFamily="2" charset="-122"/>
              </a:rPr>
              <a:t>离散产生的稀疏线性方程组</a:t>
            </a:r>
          </a:p>
          <a:p>
            <a:pPr>
              <a:buFont typeface="Wingdings" panose="05000000000000000000" pitchFamily="2" charset="2"/>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(1)Laplace</a:t>
            </a:r>
            <a:r>
              <a:rPr lang="zh-CN" altLang="en-US" sz="2800">
                <a:latin typeface="华文新魏" panose="02010800040101010101" pitchFamily="2" charset="-122"/>
                <a:ea typeface="华文新魏" panose="02010800040101010101" pitchFamily="2" charset="-122"/>
              </a:rPr>
              <a:t>方程</a:t>
            </a:r>
            <a:endParaRPr lang="en-US" altLang="zh-CN" sz="2800">
              <a:latin typeface="华文新魏" panose="02010800040101010101" pitchFamily="2" charset="-122"/>
              <a:ea typeface="华文新魏" panose="02010800040101010101" pitchFamily="2" charset="-122"/>
            </a:endParaRPr>
          </a:p>
        </p:txBody>
      </p:sp>
      <p:graphicFrame>
        <p:nvGraphicFramePr>
          <p:cNvPr id="10243" name="Object 3"/>
          <p:cNvGraphicFramePr>
            <a:graphicFrameLocks noChangeAspect="1"/>
          </p:cNvGraphicFramePr>
          <p:nvPr/>
        </p:nvGraphicFramePr>
        <p:xfrm>
          <a:off x="1247985" y="2860534"/>
          <a:ext cx="5307012" cy="3544887"/>
        </p:xfrm>
        <a:graphic>
          <a:graphicData uri="http://schemas.openxmlformats.org/presentationml/2006/ole">
            <mc:AlternateContent xmlns:mc="http://schemas.openxmlformats.org/markup-compatibility/2006">
              <mc:Choice xmlns:v="urn:schemas-microsoft-com:vml" Requires="v">
                <p:oleObj spid="_x0000_s10429" name="Visio" r:id="rId6" imgW="6671945" imgH="4458970" progId="Visio.Drawing.6">
                  <p:embed/>
                </p:oleObj>
              </mc:Choice>
              <mc:Fallback>
                <p:oleObj name="Visio" r:id="rId6" imgW="6671945" imgH="4458970" progId="Visio.Drawing.6">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985" y="2860534"/>
                        <a:ext cx="5307012" cy="354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a:t>高斯</a:t>
            </a:r>
            <a:r>
              <a:rPr lang="en-US" altLang="zh-CN"/>
              <a:t>-</a:t>
            </a:r>
            <a:r>
              <a:rPr lang="zh-CN" altLang="en-US"/>
              <a:t>赛德尔迭代法的并行化</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33</a:t>
            </a:fld>
            <a:endParaRPr lang="en-US" altLang="zh-CN"/>
          </a:p>
        </p:txBody>
      </p:sp>
      <p:graphicFrame>
        <p:nvGraphicFramePr>
          <p:cNvPr id="11266" name="Object 2"/>
          <p:cNvGraphicFramePr>
            <a:graphicFrameLocks noGrp="1" noChangeAspect="1"/>
          </p:cNvGraphicFramePr>
          <p:nvPr>
            <p:ph sz="quarter" idx="12"/>
          </p:nvPr>
        </p:nvGraphicFramePr>
        <p:xfrm>
          <a:off x="1030528" y="1905000"/>
          <a:ext cx="6801785" cy="3800475"/>
        </p:xfrm>
        <a:graphic>
          <a:graphicData uri="http://schemas.openxmlformats.org/presentationml/2006/ole">
            <mc:AlternateContent xmlns:mc="http://schemas.openxmlformats.org/markup-compatibility/2006">
              <mc:Choice xmlns:v="urn:schemas-microsoft-com:vml" Requires="v">
                <p:oleObj spid="_x0000_s11362" name="公式" r:id="rId4" imgW="4864100" imgH="2717800" progId="Equation.3">
                  <p:embed/>
                </p:oleObj>
              </mc:Choice>
              <mc:Fallback>
                <p:oleObj name="公式" r:id="rId4" imgW="4864100" imgH="2717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528" y="1905000"/>
                        <a:ext cx="6801785" cy="3800475"/>
                      </a:xfrm>
                      <a:prstGeom prst="rect">
                        <a:avLst/>
                      </a:prstGeom>
                      <a:noFill/>
                      <a:ln>
                        <a:noFill/>
                      </a:ln>
                      <a:effectLst/>
                    </p:spPr>
                  </p:pic>
                </p:oleObj>
              </mc:Fallback>
            </mc:AlternateContent>
          </a:graphicData>
        </a:graphic>
      </p:graphicFrame>
      <p:sp>
        <p:nvSpPr>
          <p:cNvPr id="11268" name="Rectangle 3"/>
          <p:cNvSpPr>
            <a:spLocks noGrp="1" noChangeArrowheads="1"/>
          </p:cNvSpPr>
          <p:nvPr>
            <p:ph type="body" sz="half" idx="4294967295"/>
          </p:nvPr>
        </p:nvSpPr>
        <p:spPr>
          <a:xfrm>
            <a:off x="269421" y="1143000"/>
            <a:ext cx="8135938" cy="5111750"/>
          </a:xfrm>
        </p:spPr>
        <p:txBody>
          <a:bodyPr/>
          <a:lstStyle/>
          <a:p>
            <a:pPr>
              <a:buFont typeface="Wingdings" panose="05000000000000000000" pitchFamily="2" charset="2"/>
              <a:buNone/>
            </a:pP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由五点格式的离散化</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假设</a:t>
            </a:r>
            <a:r>
              <a:rPr lang="en-US" altLang="zh-CN" sz="2800">
                <a:latin typeface="华文新魏" panose="02010800040101010101" pitchFamily="2" charset="-122"/>
                <a:ea typeface="华文新魏" panose="02010800040101010101" pitchFamily="2" charset="-122"/>
              </a:rPr>
              <a:t>g(x,y)=0)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高斯</a:t>
            </a:r>
            <a:r>
              <a:rPr lang="en-US" altLang="zh-CN"/>
              <a:t>-</a:t>
            </a:r>
            <a:r>
              <a:rPr lang="zh-CN" altLang="en-US"/>
              <a:t>赛德尔迭代法的并行化</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34</a:t>
            </a:fld>
            <a:endParaRPr lang="en-US" altLang="zh-CN"/>
          </a:p>
        </p:txBody>
      </p:sp>
      <p:pic>
        <p:nvPicPr>
          <p:cNvPr id="38916" name="Picture 4"/>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a:xfrm>
            <a:off x="1693723" y="2168347"/>
            <a:ext cx="5038095" cy="2715004"/>
          </a:xfrm>
        </p:spPr>
      </p:pic>
      <p:sp>
        <p:nvSpPr>
          <p:cNvPr id="38915" name="Rectangle 3"/>
          <p:cNvSpPr>
            <a:spLocks noGrp="1" noChangeArrowheads="1"/>
          </p:cNvSpPr>
          <p:nvPr>
            <p:ph type="body" sz="half" idx="4294967295"/>
          </p:nvPr>
        </p:nvSpPr>
        <p:spPr>
          <a:xfrm>
            <a:off x="685800" y="1258106"/>
            <a:ext cx="8135937" cy="4535487"/>
          </a:xfrm>
        </p:spPr>
        <p:txBody>
          <a:bodyPr/>
          <a:lstStyle/>
          <a:p>
            <a:pPr>
              <a:buFont typeface="Wingdings" panose="05000000000000000000" pitchFamily="2" charset="2"/>
              <a:buNone/>
            </a:pP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为稀疏的块三对角矩阵</a:t>
            </a:r>
            <a:r>
              <a:rPr lang="zh-CN" altLang="en-US">
                <a:latin typeface="华文新魏" panose="02010800040101010101" pitchFamily="2" charset="-122"/>
                <a:ea typeface="华文新魏" panose="02010800040101010101" pitchFamily="2" charset="-122"/>
              </a:rPr>
              <a:t>   </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zh-CN" altLang="en-US"/>
              <a:t>高斯</a:t>
            </a:r>
            <a:r>
              <a:rPr lang="en-US" altLang="zh-CN"/>
              <a:t>-</a:t>
            </a:r>
            <a:r>
              <a:rPr lang="zh-CN" altLang="en-US"/>
              <a:t>赛德尔迭代法的并行化</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35</a:t>
            </a:fld>
            <a:endParaRPr lang="en-US" altLang="zh-CN"/>
          </a:p>
        </p:txBody>
      </p:sp>
      <p:sp>
        <p:nvSpPr>
          <p:cNvPr id="524291" name="Rectangle 3"/>
          <p:cNvSpPr>
            <a:spLocks noGrp="1" noChangeArrowheads="1"/>
          </p:cNvSpPr>
          <p:nvPr>
            <p:ph sz="quarter" idx="12"/>
          </p:nvPr>
        </p:nvSpPr>
        <p:spPr>
          <a:xfrm>
            <a:off x="381000" y="990600"/>
            <a:ext cx="8384722" cy="5257800"/>
          </a:xfrm>
        </p:spPr>
        <p:txBody>
          <a:bodyPr>
            <a:normAutofit fontScale="92500" lnSpcReduction="10000"/>
          </a:bodyPr>
          <a:lstStyle/>
          <a:p>
            <a:pPr marL="0" indent="0">
              <a:buNone/>
            </a:pPr>
            <a:r>
              <a:rPr lang="en-US" altLang="zh-CN"/>
              <a:t>Gauss-Seidel</a:t>
            </a:r>
            <a:r>
              <a:rPr lang="zh-CN" altLang="en-US"/>
              <a:t>迭代解法的并行化</a:t>
            </a:r>
          </a:p>
          <a:p>
            <a:pPr marL="0" indent="0">
              <a:buNone/>
            </a:pPr>
            <a:r>
              <a:rPr lang="zh-CN" altLang="en-US"/>
              <a:t>   </a:t>
            </a:r>
            <a:r>
              <a:rPr lang="en-US" altLang="zh-CN"/>
              <a:t>(1)</a:t>
            </a:r>
            <a:r>
              <a:rPr lang="zh-CN" altLang="en-US"/>
              <a:t>两种串行算法的计算顺序及其并行化</a:t>
            </a: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a:p>
            <a:pPr marL="0" indent="0">
              <a:buNone/>
            </a:pPr>
            <a:endParaRPr lang="en-US" altLang="zh-CN"/>
          </a:p>
          <a:p>
            <a:pPr marL="0" indent="0">
              <a:buNone/>
            </a:pPr>
            <a:endParaRPr lang="zh-CN" altLang="en-US"/>
          </a:p>
          <a:p>
            <a:pPr marL="0" indent="0">
              <a:buNone/>
            </a:pPr>
            <a:r>
              <a:rPr lang="zh-CN" altLang="en-US"/>
              <a:t>                    顺序</a:t>
            </a:r>
            <a:r>
              <a:rPr lang="en-US" altLang="zh-CN"/>
              <a:t>1                                             </a:t>
            </a:r>
            <a:r>
              <a:rPr lang="zh-CN" altLang="en-US"/>
              <a:t>顺序</a:t>
            </a:r>
            <a:r>
              <a:rPr lang="en-US" altLang="zh-CN"/>
              <a:t>2       </a:t>
            </a:r>
          </a:p>
          <a:p>
            <a:pPr marL="0" indent="0">
              <a:buNone/>
            </a:pPr>
            <a:r>
              <a:rPr lang="en-US" altLang="zh-CN"/>
              <a:t>       </a:t>
            </a:r>
            <a:r>
              <a:rPr lang="zh-CN" altLang="en-US"/>
              <a:t>注</a:t>
            </a:r>
            <a:r>
              <a:rPr lang="en-US" altLang="zh-CN"/>
              <a:t>: </a:t>
            </a:r>
            <a:r>
              <a:rPr lang="zh-CN" altLang="en-US"/>
              <a:t>顺序</a:t>
            </a:r>
            <a:r>
              <a:rPr lang="en-US" altLang="zh-CN"/>
              <a:t>1</a:t>
            </a:r>
            <a:r>
              <a:rPr lang="zh-CN" altLang="en-US"/>
              <a:t>难以并行化；顺序</a:t>
            </a:r>
            <a:r>
              <a:rPr lang="en-US" altLang="zh-CN"/>
              <a:t>2</a:t>
            </a:r>
            <a:r>
              <a:rPr lang="zh-CN" altLang="en-US"/>
              <a:t>可以小规模并行化</a:t>
            </a:r>
          </a:p>
        </p:txBody>
      </p:sp>
      <p:grpSp>
        <p:nvGrpSpPr>
          <p:cNvPr id="12294" name="Group 4"/>
          <p:cNvGrpSpPr/>
          <p:nvPr/>
        </p:nvGrpSpPr>
        <p:grpSpPr bwMode="auto">
          <a:xfrm>
            <a:off x="-381000" y="1658780"/>
            <a:ext cx="10309264" cy="3455987"/>
            <a:chOff x="-191" y="1051"/>
            <a:chExt cx="6798" cy="2606"/>
          </a:xfrm>
        </p:grpSpPr>
        <p:graphicFrame>
          <p:nvGraphicFramePr>
            <p:cNvPr id="12290" name="Object 2"/>
            <p:cNvGraphicFramePr>
              <a:graphicFrameLocks noChangeAspect="1"/>
            </p:cNvGraphicFramePr>
            <p:nvPr/>
          </p:nvGraphicFramePr>
          <p:xfrm>
            <a:off x="-191" y="1051"/>
            <a:ext cx="3901" cy="2606"/>
          </p:xfrm>
          <a:graphic>
            <a:graphicData uri="http://schemas.openxmlformats.org/presentationml/2006/ole">
              <mc:AlternateContent xmlns:mc="http://schemas.openxmlformats.org/markup-compatibility/2006">
                <mc:Choice xmlns:v="urn:schemas-microsoft-com:vml" Requires="v">
                  <p:oleObj spid="_x0000_s12477" name="Visio" r:id="rId4" imgW="6671945" imgH="4458970" progId="Visio.Drawing.6">
                    <p:embed/>
                  </p:oleObj>
                </mc:Choice>
                <mc:Fallback>
                  <p:oleObj name="Visio" r:id="rId4" imgW="6671945" imgH="445897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 y="1051"/>
                          <a:ext cx="3901" cy="2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2706" y="1051"/>
            <a:ext cx="3901" cy="2606"/>
          </p:xfrm>
          <a:graphic>
            <a:graphicData uri="http://schemas.openxmlformats.org/presentationml/2006/ole">
              <mc:AlternateContent xmlns:mc="http://schemas.openxmlformats.org/markup-compatibility/2006">
                <mc:Choice xmlns:v="urn:schemas-microsoft-com:vml" Requires="v">
                  <p:oleObj spid="_x0000_s12478" name="Visio" r:id="rId6" imgW="6671945" imgH="4458970" progId="Visio.Drawing.6">
                    <p:embed/>
                  </p:oleObj>
                </mc:Choice>
                <mc:Fallback>
                  <p:oleObj name="Visio" r:id="rId6" imgW="6671945" imgH="4458970" progId="Visio.Drawing.6">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6" y="1051"/>
                          <a:ext cx="3901" cy="2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sz="half" idx="4294967295"/>
          </p:nvPr>
        </p:nvSpPr>
        <p:spPr>
          <a:xfrm>
            <a:off x="381000" y="1011894"/>
            <a:ext cx="8135938" cy="4764087"/>
          </a:xfrm>
        </p:spPr>
        <p:txBody>
          <a:bodyPr/>
          <a:lstStyle/>
          <a:p>
            <a:pPr>
              <a:buFont typeface="Wingdings" panose="05000000000000000000" pitchFamily="2" charset="2"/>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红黑着色并行算法</a:t>
            </a:r>
          </a:p>
          <a:p>
            <a:pPr>
              <a:buFont typeface="Wingdings" panose="05000000000000000000" pitchFamily="2" charset="2"/>
              <a:buNone/>
            </a:pPr>
            <a:endParaRPr lang="zh-CN" altLang="en-US">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a:latin typeface="华文新魏" panose="02010800040101010101" pitchFamily="2" charset="-122"/>
              <a:ea typeface="华文新魏" panose="02010800040101010101" pitchFamily="2" charset="-122"/>
            </a:endParaRPr>
          </a:p>
          <a:p>
            <a:pPr>
              <a:buFont typeface="Wingdings" panose="05000000000000000000" pitchFamily="2" charset="2"/>
              <a:buNone/>
            </a:pPr>
            <a:endParaRPr lang="zh-CN" altLang="en-US">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①</a:t>
            </a:r>
            <a:r>
              <a:rPr lang="zh-CN" altLang="en-US" sz="2400">
                <a:latin typeface="华文新魏" panose="02010800040101010101" pitchFamily="2" charset="-122"/>
                <a:ea typeface="华文新魏" panose="02010800040101010101" pitchFamily="2" charset="-122"/>
              </a:rPr>
              <a:t>并行计算所有的红点</a:t>
            </a:r>
          </a:p>
          <a:p>
            <a:pPr>
              <a:buFont typeface="Wingdings" panose="05000000000000000000" pitchFamily="2" charset="2"/>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②</a:t>
            </a:r>
            <a:r>
              <a:rPr lang="zh-CN" altLang="en-US" sz="2400">
                <a:latin typeface="华文新魏" panose="02010800040101010101" pitchFamily="2" charset="-122"/>
                <a:ea typeface="华文新魏" panose="02010800040101010101" pitchFamily="2" charset="-122"/>
              </a:rPr>
              <a:t>并行计算所有的黑点</a:t>
            </a:r>
          </a:p>
          <a:p>
            <a:pPr>
              <a:buFont typeface="Wingdings" panose="05000000000000000000" pitchFamily="2" charset="2"/>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③</a:t>
            </a:r>
            <a:r>
              <a:rPr lang="zh-CN" altLang="en-US" sz="2400">
                <a:latin typeface="华文新魏" panose="02010800040101010101" pitchFamily="2" charset="-122"/>
                <a:ea typeface="华文新魏" panose="02010800040101010101" pitchFamily="2" charset="-122"/>
              </a:rPr>
              <a:t>重复</a:t>
            </a:r>
            <a:r>
              <a:rPr lang="en-US" altLang="zh-CN" sz="2400">
                <a:latin typeface="华文新魏" panose="02010800040101010101" pitchFamily="2" charset="-122"/>
                <a:ea typeface="华文新魏" panose="02010800040101010101" pitchFamily="2" charset="-122"/>
              </a:rPr>
              <a:t>①</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②</a:t>
            </a:r>
            <a:r>
              <a:rPr lang="zh-CN" altLang="en-US" sz="2400">
                <a:latin typeface="华文新魏" panose="02010800040101010101" pitchFamily="2" charset="-122"/>
                <a:ea typeface="华文新魏" panose="02010800040101010101" pitchFamily="2" charset="-122"/>
              </a:rPr>
              <a:t>直至满足精度要求        </a:t>
            </a:r>
          </a:p>
        </p:txBody>
      </p:sp>
      <p:sp>
        <p:nvSpPr>
          <p:cNvPr id="13315" name="Rectangle 2"/>
          <p:cNvSpPr>
            <a:spLocks noGrp="1" noChangeArrowheads="1"/>
          </p:cNvSpPr>
          <p:nvPr>
            <p:ph type="title"/>
          </p:nvPr>
        </p:nvSpPr>
        <p:spPr/>
        <p:txBody>
          <a:bodyPr/>
          <a:lstStyle/>
          <a:p>
            <a:r>
              <a:rPr lang="zh-CN" altLang="en-US"/>
              <a:t>高斯</a:t>
            </a:r>
            <a:r>
              <a:rPr lang="en-US" altLang="zh-CN"/>
              <a:t>-</a:t>
            </a:r>
            <a:r>
              <a:rPr lang="zh-CN" altLang="en-US"/>
              <a:t>赛德尔迭代法的并行化</a:t>
            </a:r>
            <a:endParaRPr lang="en-US" altLang="zh-CN"/>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36</a:t>
            </a:fld>
            <a:endParaRPr lang="en-US" altLang="zh-CN"/>
          </a:p>
        </p:txBody>
      </p:sp>
      <p:graphicFrame>
        <p:nvGraphicFramePr>
          <p:cNvPr id="13314" name="Object 2"/>
          <p:cNvGraphicFramePr>
            <a:graphicFrameLocks noGrp="1" noChangeAspect="1"/>
          </p:cNvGraphicFramePr>
          <p:nvPr>
            <p:ph sz="quarter" idx="12"/>
          </p:nvPr>
        </p:nvGraphicFramePr>
        <p:xfrm>
          <a:off x="3556444" y="1231106"/>
          <a:ext cx="5614988" cy="3751263"/>
        </p:xfrm>
        <a:graphic>
          <a:graphicData uri="http://schemas.openxmlformats.org/presentationml/2006/ole">
            <mc:AlternateContent xmlns:mc="http://schemas.openxmlformats.org/markup-compatibility/2006">
              <mc:Choice xmlns:v="urn:schemas-microsoft-com:vml" Requires="v">
                <p:oleObj spid="_x0000_s13410" name="Visio" r:id="rId4" imgW="6671945" imgH="4458970" progId="Visio.Drawing.6">
                  <p:embed/>
                </p:oleObj>
              </mc:Choice>
              <mc:Fallback>
                <p:oleObj name="Visio" r:id="rId4" imgW="6671945" imgH="445897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444" y="1231106"/>
                        <a:ext cx="5614988"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平台介绍（推广）</a:t>
            </a:r>
          </a:p>
        </p:txBody>
      </p:sp>
      <p:sp>
        <p:nvSpPr>
          <p:cNvPr id="5" name="内容占位符 4"/>
          <p:cNvSpPr>
            <a:spLocks noGrp="1"/>
          </p:cNvSpPr>
          <p:nvPr>
            <p:ph sz="quarter" idx="12"/>
          </p:nvPr>
        </p:nvSpPr>
        <p:spPr/>
        <p:txBody>
          <a:bodyPr>
            <a:normAutofit fontScale="85000" lnSpcReduction="10000"/>
          </a:bodyPr>
          <a:lstStyle/>
          <a:p>
            <a:r>
              <a:rPr lang="zh-CN" altLang="en-US" dirty="0"/>
              <a:t>超算习堂（</a:t>
            </a:r>
            <a:r>
              <a:rPr lang="en-US" altLang="zh-CN" dirty="0"/>
              <a:t>http://www.easyhpc.org</a:t>
            </a:r>
            <a:r>
              <a:rPr lang="zh-CN" altLang="en-US" dirty="0"/>
              <a:t>）是基于国家高性能计算环境，面向全国高校本科生与研究生提供高性能计算优质教育内容的一个在线实践平台，属于国家重点研发计划“高性能计算”重点专项，由中山大学、北京大学、清华大学、中国科学技术大学等多所国内一流高校共同合作研发，由国家超算广州中心、国家超算长沙中心、中科院超算中心、上海超算中心等多家超算中心提供资源与技术支持。</a:t>
            </a:r>
            <a:endParaRPr lang="en-US" altLang="zh-CN" dirty="0"/>
          </a:p>
          <a:p>
            <a:r>
              <a:rPr lang="zh-CN" altLang="en-US" dirty="0"/>
              <a:t>平台主要功能包括课程教育、在线编程、虚拟实验室、案例展示等，通过结合丰富优质的课程资源与易于上手、即写即用的编程实践环境，使得用户可以在短期内轻松入门高性能计算并掌握基础的编程知识。</a:t>
            </a:r>
            <a:endParaRPr lang="en-US" altLang="zh-CN" dirty="0"/>
          </a:p>
          <a:p>
            <a:r>
              <a:rPr lang="zh-CN" altLang="en-US" dirty="0"/>
              <a:t>此外对于有一定基础的用户，更有来自两百多道编程题、</a:t>
            </a:r>
            <a:r>
              <a:rPr lang="en-US" altLang="zh-CN" dirty="0"/>
              <a:t>50</a:t>
            </a:r>
            <a:r>
              <a:rPr lang="zh-CN" altLang="en-US" dirty="0"/>
              <a:t>个高性能计算经典案例以及编程竞赛平台的丰富挑战。超算习堂作为高性能计算教育的一种有效解决方案，将会提升广大高校学生在高性能计算领域上的科学素养与实践能力。</a:t>
            </a:r>
          </a:p>
        </p:txBody>
      </p:sp>
      <p:sp>
        <p:nvSpPr>
          <p:cNvPr id="2" name="日期占位符 1"/>
          <p:cNvSpPr>
            <a:spLocks noGrp="1"/>
          </p:cNvSpPr>
          <p:nvPr>
            <p:ph type="dt" sz="half" idx="10"/>
          </p:nvPr>
        </p:nvSpPr>
        <p:spPr/>
        <p:txBody>
          <a:bodyPr/>
          <a:lstStyle/>
          <a:p>
            <a:pPr>
              <a:defRPr/>
            </a:pPr>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BD8D06B9-C3B5-4EAC-90C2-8BDFB080EB83}" type="slidenum">
              <a:rPr lang="en-US" altLang="zh-CN" smtClean="0"/>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作业</a:t>
            </a:r>
          </a:p>
        </p:txBody>
      </p:sp>
      <p:sp>
        <p:nvSpPr>
          <p:cNvPr id="5" name="内容占位符 4"/>
          <p:cNvSpPr>
            <a:spLocks noGrp="1"/>
          </p:cNvSpPr>
          <p:nvPr>
            <p:ph sz="quarter" idx="12"/>
          </p:nvPr>
        </p:nvSpPr>
        <p:spPr/>
        <p:txBody>
          <a:bodyPr/>
          <a:lstStyle/>
          <a:p>
            <a:pPr marL="0" indent="0">
              <a:buNone/>
            </a:pPr>
            <a:endParaRPr lang="en-US" altLang="zh-CN" dirty="0"/>
          </a:p>
          <a:p>
            <a:pPr marL="0" indent="0">
              <a:buNone/>
            </a:pPr>
            <a:r>
              <a:rPr lang="en-US" altLang="zh-CN" dirty="0"/>
              <a:t>1. </a:t>
            </a:r>
            <a:r>
              <a:rPr lang="zh-CN" altLang="en-US" dirty="0"/>
              <a:t>试分析奇偶归约法在</a:t>
            </a:r>
            <a:r>
              <a:rPr lang="en-US" altLang="zh-CN" dirty="0"/>
              <a:t>PRAM-CREW</a:t>
            </a:r>
            <a:r>
              <a:rPr lang="zh-CN" altLang="en-US" dirty="0"/>
              <a:t>模型上的时间复杂度。</a:t>
            </a:r>
            <a:endParaRPr lang="en-US" altLang="zh-CN" dirty="0"/>
          </a:p>
          <a:p>
            <a:pPr marL="0" indent="0">
              <a:buNone/>
            </a:pPr>
            <a:endParaRPr lang="en-US" altLang="zh-CN" dirty="0"/>
          </a:p>
          <a:p>
            <a:pPr marL="0" indent="0">
              <a:buNone/>
            </a:pPr>
            <a:endParaRPr lang="en-US" altLang="zh-CN" dirty="0"/>
          </a:p>
          <a:p>
            <a:pPr marL="0" indent="0">
              <a:buNone/>
            </a:pPr>
            <a:r>
              <a:rPr lang="en-US" altLang="zh-CN" dirty="0"/>
              <a:t>2.</a:t>
            </a:r>
            <a:r>
              <a:rPr lang="zh-CN" altLang="en-US" dirty="0"/>
              <a:t>试分析高斯</a:t>
            </a:r>
            <a:r>
              <a:rPr lang="en-US" altLang="zh-CN" dirty="0"/>
              <a:t>-</a:t>
            </a:r>
            <a:r>
              <a:rPr lang="zh-CN" altLang="en-US" dirty="0"/>
              <a:t>赛德尔法的</a:t>
            </a:r>
            <a:r>
              <a:rPr lang="en-US" altLang="zh-CN" dirty="0"/>
              <a:t>MIMD</a:t>
            </a:r>
            <a:r>
              <a:rPr lang="zh-CN" altLang="en-US" dirty="0"/>
              <a:t>异步并行算法的并行效率。</a:t>
            </a:r>
            <a:endParaRPr lang="en-US" altLang="zh-CN" dirty="0"/>
          </a:p>
          <a:p>
            <a:pPr marL="0" indent="0">
              <a:buNone/>
            </a:pPr>
            <a:endParaRPr lang="en-US" altLang="zh-CN" dirty="0"/>
          </a:p>
          <a:p>
            <a:pPr marL="0" indent="0">
              <a:buNone/>
            </a:pPr>
            <a:r>
              <a:rPr lang="en-US" altLang="zh-CN" dirty="0"/>
              <a:t>3.【</a:t>
            </a:r>
            <a:r>
              <a:rPr lang="zh-CN" altLang="en-US" dirty="0"/>
              <a:t>可选</a:t>
            </a:r>
            <a:r>
              <a:rPr lang="en-US" altLang="zh-CN" dirty="0"/>
              <a:t>】</a:t>
            </a:r>
            <a:r>
              <a:rPr lang="zh-CN" altLang="en-US" dirty="0"/>
              <a:t>试用超算习堂（</a:t>
            </a:r>
            <a:r>
              <a:rPr lang="en-US" altLang="zh-CN" dirty="0"/>
              <a:t>http://www.easyhpc.org</a:t>
            </a:r>
            <a:r>
              <a:rPr lang="zh-CN" altLang="en-US" dirty="0"/>
              <a:t>）</a:t>
            </a:r>
          </a:p>
        </p:txBody>
      </p:sp>
      <p:sp>
        <p:nvSpPr>
          <p:cNvPr id="2" name="日期占位符 1"/>
          <p:cNvSpPr>
            <a:spLocks noGrp="1"/>
          </p:cNvSpPr>
          <p:nvPr>
            <p:ph type="dt" sz="half" idx="10"/>
          </p:nvPr>
        </p:nvSpPr>
        <p:spPr/>
        <p:txBody>
          <a:bodyPr/>
          <a:lstStyle/>
          <a:p>
            <a:pPr>
              <a:defRPr/>
            </a:pPr>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BD8D06B9-C3B5-4EAC-90C2-8BDFB080EB83}" type="slidenum">
              <a:rPr lang="en-US" altLang="zh-CN" smtClean="0"/>
              <a:t>38</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a:t> 基本术语</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83ECDFBA-EB84-485C-BFEE-AD44F7D9EB0C}" type="slidenum">
              <a:rPr lang="en-US" altLang="zh-CN" smtClean="0"/>
              <a:t>4</a:t>
            </a:fld>
            <a:endParaRPr lang="en-US" altLang="zh-CN"/>
          </a:p>
        </p:txBody>
      </p:sp>
      <p:sp>
        <p:nvSpPr>
          <p:cNvPr id="1028" name="AutoShape 4"/>
          <p:cNvSpPr/>
          <p:nvPr/>
        </p:nvSpPr>
        <p:spPr bwMode="auto">
          <a:xfrm>
            <a:off x="900113" y="2205038"/>
            <a:ext cx="215900" cy="1371600"/>
          </a:xfrm>
          <a:prstGeom prst="leftBrace">
            <a:avLst>
              <a:gd name="adj1" fmla="val 5294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2"/>
          <p:cNvGraphicFramePr>
            <a:graphicFrameLocks noChangeAspect="1"/>
          </p:cNvGraphicFramePr>
          <p:nvPr/>
        </p:nvGraphicFramePr>
        <p:xfrm>
          <a:off x="704850" y="4365625"/>
          <a:ext cx="7107238" cy="1906588"/>
        </p:xfrm>
        <a:graphic>
          <a:graphicData uri="http://schemas.openxmlformats.org/presentationml/2006/ole">
            <mc:AlternateContent xmlns:mc="http://schemas.openxmlformats.org/markup-compatibility/2006">
              <mc:Choice xmlns:v="urn:schemas-microsoft-com:vml" Requires="v">
                <p:oleObj spid="_x0000_s1123" name="公式" r:id="rId4" imgW="3505200" imgH="939800" progId="Equation.3">
                  <p:embed/>
                </p:oleObj>
              </mc:Choice>
              <mc:Fallback>
                <p:oleObj name="公式" r:id="rId4" imgW="3505200" imgH="939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4365625"/>
                        <a:ext cx="7107238" cy="190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auto">
          <a:xfrm>
            <a:off x="609600" y="1136015"/>
            <a:ext cx="8139113" cy="5040313"/>
          </a:xfrm>
          <a:prstGeom prst="rect">
            <a:avLst/>
          </a:prstGeom>
          <a:noFill/>
          <a:ln w="9525">
            <a:noFill/>
            <a:miter lim="800000"/>
          </a:ln>
        </p:spPr>
        <p:txBody>
          <a:bodyPr/>
          <a:lstStyle/>
          <a:p>
            <a:pPr marL="342900" indent="-342900" eaLnBrk="0" hangingPunct="0">
              <a:spcBef>
                <a:spcPct val="20000"/>
              </a:spcBef>
              <a:buFontTx/>
              <a:buChar char="•"/>
              <a:defRPr/>
            </a:pPr>
            <a:r>
              <a:rPr lang="zh-CN" altLang="en-US" sz="2800" kern="0" dirty="0">
                <a:latin typeface="华文新魏" panose="02010800040101010101" pitchFamily="2" charset="-122"/>
                <a:ea typeface="华文新魏" panose="02010800040101010101" pitchFamily="2" charset="-122"/>
              </a:rPr>
              <a:t>线性方程组的定义和符号</a:t>
            </a:r>
          </a:p>
          <a:p>
            <a:pPr marL="342900" indent="-342900" eaLnBrk="0" hangingPunct="0">
              <a:spcBef>
                <a:spcPct val="20000"/>
              </a:spcBef>
              <a:buFont typeface="Wingdings" panose="05000000000000000000" pitchFamily="2" charset="2"/>
              <a:buNone/>
              <a:defRPr/>
            </a:pPr>
            <a:r>
              <a:rPr lang="zh-CN" altLang="en-US" sz="2400" kern="0" dirty="0">
                <a:latin typeface="华文新魏" panose="02010800040101010101" pitchFamily="2" charset="-122"/>
                <a:ea typeface="华文新魏" panose="02010800040101010101" pitchFamily="2" charset="-122"/>
              </a:rPr>
              <a:t>      </a:t>
            </a:r>
          </a:p>
          <a:p>
            <a:pPr marL="342900" indent="-342900" eaLnBrk="0" hangingPunct="0">
              <a:spcBef>
                <a:spcPct val="20000"/>
              </a:spcBef>
              <a:buFont typeface="Wingdings" panose="05000000000000000000" pitchFamily="2" charset="2"/>
              <a:buNone/>
              <a:defRPr/>
            </a:pPr>
            <a:r>
              <a:rPr lang="zh-CN" altLang="en-US" sz="2400" kern="0" dirty="0">
                <a:latin typeface="华文新魏" panose="02010800040101010101" pitchFamily="2" charset="-122"/>
                <a:ea typeface="华文新魏" panose="02010800040101010101" pitchFamily="2" charset="-122"/>
              </a:rPr>
              <a:t>       </a:t>
            </a:r>
            <a:r>
              <a:rPr lang="en-US" altLang="zh-CN" sz="2400" b="1" kern="0" dirty="0">
                <a:latin typeface="华文新魏" panose="02010800040101010101" pitchFamily="2" charset="-122"/>
                <a:ea typeface="华文新魏" panose="02010800040101010101" pitchFamily="2" charset="-122"/>
              </a:rPr>
              <a:t>a</a:t>
            </a:r>
            <a:r>
              <a:rPr lang="en-US" altLang="zh-CN" sz="2400" b="1" kern="0" baseline="-25000" dirty="0">
                <a:latin typeface="华文新魏" panose="02010800040101010101" pitchFamily="2" charset="-122"/>
                <a:ea typeface="华文新魏" panose="02010800040101010101" pitchFamily="2" charset="-122"/>
              </a:rPr>
              <a:t>1,1</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1</a:t>
            </a:r>
            <a:r>
              <a:rPr lang="en-US" altLang="zh-CN" sz="2400" b="1" kern="0" dirty="0">
                <a:latin typeface="华文新魏" panose="02010800040101010101" pitchFamily="2" charset="-122"/>
                <a:ea typeface="华文新魏" panose="02010800040101010101" pitchFamily="2" charset="-122"/>
              </a:rPr>
              <a:t>    +  a</a:t>
            </a:r>
            <a:r>
              <a:rPr lang="en-US" altLang="zh-CN" sz="2400" b="1" kern="0" baseline="-25000" dirty="0">
                <a:latin typeface="华文新魏" panose="02010800040101010101" pitchFamily="2" charset="-122"/>
                <a:ea typeface="华文新魏" panose="02010800040101010101" pitchFamily="2" charset="-122"/>
              </a:rPr>
              <a:t>1,2</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2</a:t>
            </a:r>
            <a:r>
              <a:rPr lang="en-US" altLang="zh-CN" sz="2400" b="1" kern="0" dirty="0">
                <a:latin typeface="华文新魏" panose="02010800040101010101" pitchFamily="2" charset="-122"/>
                <a:ea typeface="华文新魏" panose="02010800040101010101" pitchFamily="2" charset="-122"/>
              </a:rPr>
              <a:t>    +  …  +  a</a:t>
            </a:r>
            <a:r>
              <a:rPr lang="en-US" altLang="zh-CN" sz="2400" b="1" kern="0" baseline="-25000" dirty="0">
                <a:latin typeface="华文新魏" panose="02010800040101010101" pitchFamily="2" charset="-122"/>
                <a:ea typeface="华文新魏" panose="02010800040101010101" pitchFamily="2" charset="-122"/>
              </a:rPr>
              <a:t>1,n</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n</a:t>
            </a:r>
            <a:r>
              <a:rPr lang="en-US" altLang="zh-CN" sz="2400" b="1" kern="0" dirty="0">
                <a:latin typeface="华文新魏" panose="02010800040101010101" pitchFamily="2" charset="-122"/>
                <a:ea typeface="华文新魏" panose="02010800040101010101" pitchFamily="2" charset="-122"/>
              </a:rPr>
              <a:t>    =  b</a:t>
            </a:r>
            <a:r>
              <a:rPr lang="en-US" altLang="zh-CN" sz="2400" b="1" kern="0" baseline="-25000" dirty="0">
                <a:latin typeface="华文新魏" panose="02010800040101010101" pitchFamily="2" charset="-122"/>
                <a:ea typeface="华文新魏" panose="02010800040101010101" pitchFamily="2" charset="-122"/>
              </a:rPr>
              <a:t>1</a:t>
            </a:r>
          </a:p>
          <a:p>
            <a:pPr marL="342900" indent="-342900" eaLnBrk="0" hangingPunct="0">
              <a:spcBef>
                <a:spcPct val="20000"/>
              </a:spcBef>
              <a:buFont typeface="Wingdings" panose="05000000000000000000" pitchFamily="2" charset="2"/>
              <a:buNone/>
              <a:defRPr/>
            </a:pPr>
            <a:r>
              <a:rPr lang="en-US" altLang="zh-CN" sz="2400" b="1" kern="0" dirty="0">
                <a:latin typeface="华文新魏" panose="02010800040101010101" pitchFamily="2" charset="-122"/>
                <a:ea typeface="华文新魏" panose="02010800040101010101" pitchFamily="2" charset="-122"/>
              </a:rPr>
              <a:t>      a</a:t>
            </a:r>
            <a:r>
              <a:rPr lang="en-US" altLang="zh-CN" sz="2400" b="1" kern="0" baseline="-25000" dirty="0">
                <a:latin typeface="华文新魏" panose="02010800040101010101" pitchFamily="2" charset="-122"/>
                <a:ea typeface="华文新魏" panose="02010800040101010101" pitchFamily="2" charset="-122"/>
              </a:rPr>
              <a:t>2,1</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1</a:t>
            </a:r>
            <a:r>
              <a:rPr lang="en-US" altLang="zh-CN" sz="2400" b="1" kern="0" dirty="0">
                <a:latin typeface="华文新魏" panose="02010800040101010101" pitchFamily="2" charset="-122"/>
                <a:ea typeface="华文新魏" panose="02010800040101010101" pitchFamily="2" charset="-122"/>
              </a:rPr>
              <a:t>    +  a</a:t>
            </a:r>
            <a:r>
              <a:rPr lang="en-US" altLang="zh-CN" sz="2400" b="1" kern="0" baseline="-25000" dirty="0">
                <a:latin typeface="华文新魏" panose="02010800040101010101" pitchFamily="2" charset="-122"/>
                <a:ea typeface="华文新魏" panose="02010800040101010101" pitchFamily="2" charset="-122"/>
              </a:rPr>
              <a:t>2,1</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2</a:t>
            </a:r>
            <a:r>
              <a:rPr lang="en-US" altLang="zh-CN" sz="2400" b="1" kern="0" dirty="0">
                <a:latin typeface="华文新魏" panose="02010800040101010101" pitchFamily="2" charset="-122"/>
                <a:ea typeface="华文新魏" panose="02010800040101010101" pitchFamily="2" charset="-122"/>
              </a:rPr>
              <a:t>    +  …  +  a</a:t>
            </a:r>
            <a:r>
              <a:rPr lang="en-US" altLang="zh-CN" sz="2400" b="1" kern="0" baseline="-25000" dirty="0">
                <a:latin typeface="华文新魏" panose="02010800040101010101" pitchFamily="2" charset="-122"/>
                <a:ea typeface="华文新魏" panose="02010800040101010101" pitchFamily="2" charset="-122"/>
              </a:rPr>
              <a:t>2,n</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n</a:t>
            </a:r>
            <a:r>
              <a:rPr lang="en-US" altLang="zh-CN" sz="2400" b="1" kern="0" dirty="0">
                <a:latin typeface="华文新魏" panose="02010800040101010101" pitchFamily="2" charset="-122"/>
                <a:ea typeface="华文新魏" panose="02010800040101010101" pitchFamily="2" charset="-122"/>
              </a:rPr>
              <a:t>    =  b</a:t>
            </a:r>
            <a:r>
              <a:rPr lang="en-US" altLang="zh-CN" sz="2400" b="1" kern="0" baseline="-25000" dirty="0">
                <a:latin typeface="华文新魏" panose="02010800040101010101" pitchFamily="2" charset="-122"/>
                <a:ea typeface="华文新魏" panose="02010800040101010101" pitchFamily="2" charset="-122"/>
              </a:rPr>
              <a:t>2</a:t>
            </a:r>
          </a:p>
          <a:p>
            <a:pPr marL="342900" indent="-342900" eaLnBrk="0" hangingPunct="0">
              <a:spcBef>
                <a:spcPct val="20000"/>
              </a:spcBef>
              <a:buFont typeface="Wingdings" panose="05000000000000000000" pitchFamily="2" charset="2"/>
              <a:buNone/>
              <a:defRPr/>
            </a:pPr>
            <a:endParaRPr lang="en-US" altLang="zh-CN" sz="2400" b="1" kern="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en-US" altLang="zh-CN" sz="2400" b="1" kern="0" dirty="0">
                <a:latin typeface="华文新魏" panose="02010800040101010101" pitchFamily="2" charset="-122"/>
                <a:ea typeface="华文新魏" panose="02010800040101010101" pitchFamily="2" charset="-122"/>
              </a:rPr>
              <a:t>      a</a:t>
            </a:r>
            <a:r>
              <a:rPr lang="en-US" altLang="zh-CN" sz="2400" b="1" kern="0" baseline="-25000" dirty="0">
                <a:latin typeface="华文新魏" panose="02010800040101010101" pitchFamily="2" charset="-122"/>
                <a:ea typeface="华文新魏" panose="02010800040101010101" pitchFamily="2" charset="-122"/>
              </a:rPr>
              <a:t>n,1</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1</a:t>
            </a:r>
            <a:r>
              <a:rPr lang="en-US" altLang="zh-CN" sz="2400" b="1" kern="0" dirty="0">
                <a:latin typeface="华文新魏" panose="02010800040101010101" pitchFamily="2" charset="-122"/>
                <a:ea typeface="华文新魏" panose="02010800040101010101" pitchFamily="2" charset="-122"/>
              </a:rPr>
              <a:t>    +  a</a:t>
            </a:r>
            <a:r>
              <a:rPr lang="en-US" altLang="zh-CN" sz="2400" b="1" kern="0" baseline="-25000" dirty="0">
                <a:latin typeface="华文新魏" panose="02010800040101010101" pitchFamily="2" charset="-122"/>
                <a:ea typeface="华文新魏" panose="02010800040101010101" pitchFamily="2" charset="-122"/>
              </a:rPr>
              <a:t>n,1</a:t>
            </a:r>
            <a:r>
              <a:rPr lang="en-US" altLang="zh-CN" sz="2400" b="1" kern="0" dirty="0">
                <a:latin typeface="华文新魏" panose="02010800040101010101" pitchFamily="2" charset="-122"/>
                <a:ea typeface="华文新魏" panose="02010800040101010101" pitchFamily="2" charset="-122"/>
              </a:rPr>
              <a:t>x</a:t>
            </a:r>
            <a:r>
              <a:rPr lang="en-US" altLang="zh-CN" sz="2400" b="1" kern="0" baseline="-25000" dirty="0">
                <a:latin typeface="华文新魏" panose="02010800040101010101" pitchFamily="2" charset="-122"/>
                <a:ea typeface="华文新魏" panose="02010800040101010101" pitchFamily="2" charset="-122"/>
              </a:rPr>
              <a:t>2</a:t>
            </a:r>
            <a:r>
              <a:rPr lang="en-US" altLang="zh-CN" sz="2400" b="1" kern="0" dirty="0">
                <a:latin typeface="华文新魏" panose="02010800040101010101" pitchFamily="2" charset="-122"/>
                <a:ea typeface="华文新魏" panose="02010800040101010101" pitchFamily="2" charset="-122"/>
              </a:rPr>
              <a:t>    +  …  +  </a:t>
            </a:r>
            <a:r>
              <a:rPr lang="en-US" altLang="zh-CN" sz="2400" b="1" kern="0" dirty="0" err="1">
                <a:latin typeface="华文新魏" panose="02010800040101010101" pitchFamily="2" charset="-122"/>
                <a:ea typeface="华文新魏" panose="02010800040101010101" pitchFamily="2" charset="-122"/>
              </a:rPr>
              <a:t>a</a:t>
            </a:r>
            <a:r>
              <a:rPr lang="en-US" altLang="zh-CN" sz="2400" b="1" kern="0" baseline="-25000" dirty="0" err="1">
                <a:latin typeface="华文新魏" panose="02010800040101010101" pitchFamily="2" charset="-122"/>
                <a:ea typeface="华文新魏" panose="02010800040101010101" pitchFamily="2" charset="-122"/>
              </a:rPr>
              <a:t>n,n</a:t>
            </a:r>
            <a:r>
              <a:rPr lang="en-US" altLang="zh-CN" sz="2400" b="1" kern="0" dirty="0" err="1">
                <a:latin typeface="华文新魏" panose="02010800040101010101" pitchFamily="2" charset="-122"/>
                <a:ea typeface="华文新魏" panose="02010800040101010101" pitchFamily="2" charset="-122"/>
              </a:rPr>
              <a:t>x</a:t>
            </a:r>
            <a:r>
              <a:rPr lang="en-US" altLang="zh-CN" sz="2400" b="1" kern="0" baseline="-25000" dirty="0" err="1">
                <a:latin typeface="华文新魏" panose="02010800040101010101" pitchFamily="2" charset="-122"/>
                <a:ea typeface="华文新魏" panose="02010800040101010101" pitchFamily="2" charset="-122"/>
              </a:rPr>
              <a:t>n</a:t>
            </a:r>
            <a:r>
              <a:rPr lang="en-US" altLang="zh-CN" sz="2400" b="1" kern="0" dirty="0">
                <a:latin typeface="华文新魏" panose="02010800040101010101" pitchFamily="2" charset="-122"/>
                <a:ea typeface="华文新魏" panose="02010800040101010101" pitchFamily="2" charset="-122"/>
              </a:rPr>
              <a:t>    =  </a:t>
            </a:r>
            <a:r>
              <a:rPr lang="en-US" altLang="zh-CN" sz="2400" b="1" kern="0" dirty="0" err="1">
                <a:latin typeface="华文新魏" panose="02010800040101010101" pitchFamily="2" charset="-122"/>
                <a:ea typeface="华文新魏" panose="02010800040101010101" pitchFamily="2" charset="-122"/>
              </a:rPr>
              <a:t>b</a:t>
            </a:r>
            <a:r>
              <a:rPr lang="en-US" altLang="zh-CN" sz="2400" b="1" kern="0" baseline="-25000" dirty="0" err="1">
                <a:latin typeface="华文新魏" panose="02010800040101010101" pitchFamily="2" charset="-122"/>
                <a:ea typeface="华文新魏" panose="02010800040101010101" pitchFamily="2" charset="-122"/>
              </a:rPr>
              <a:t>n</a:t>
            </a:r>
            <a:endParaRPr lang="en-US" altLang="zh-CN" sz="2400" b="1" kern="0" baseline="-2500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zh-CN" altLang="en-US" sz="2400" kern="0" dirty="0">
                <a:latin typeface="华文新魏" panose="02010800040101010101" pitchFamily="2" charset="-122"/>
                <a:ea typeface="华文新魏" panose="02010800040101010101" pitchFamily="2" charset="-122"/>
              </a:rPr>
              <a:t>      记为 </a:t>
            </a:r>
            <a:r>
              <a:rPr lang="en-US" altLang="zh-CN" sz="2400" kern="0" dirty="0">
                <a:latin typeface="华文新魏" panose="02010800040101010101" pitchFamily="2" charset="-122"/>
                <a:ea typeface="华文新魏" panose="02010800040101010101" pitchFamily="2" charset="-122"/>
              </a:rPr>
              <a:t>AX=b</a:t>
            </a:r>
            <a:r>
              <a:rPr lang="en-US" altLang="zh-CN" sz="1600" kern="0" dirty="0">
                <a:latin typeface="华文新魏" panose="02010800040101010101" pitchFamily="2" charset="-122"/>
                <a:ea typeface="华文新魏" panose="02010800040101010101"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90600" y="2057400"/>
            <a:ext cx="7772400" cy="2228850"/>
          </a:xfrm>
        </p:spPr>
        <p:txBody>
          <a:bodyPr>
            <a:normAutofit fontScale="90000"/>
          </a:bodyPr>
          <a:lstStyle/>
          <a:p>
            <a:pPr>
              <a:lnSpc>
                <a:spcPct val="150000"/>
              </a:lnSpc>
            </a:pPr>
            <a:r>
              <a:rPr lang="en-US" altLang="zh-CN"/>
              <a:t>10.1 </a:t>
            </a:r>
            <a:r>
              <a:rPr lang="zh-CN" altLang="en-US"/>
              <a:t>三角形方程组的求解</a:t>
            </a:r>
            <a:br>
              <a:rPr lang="zh-CN" altLang="en-US"/>
            </a:br>
            <a:r>
              <a:rPr lang="zh-CN" altLang="en-US"/>
              <a:t>   </a:t>
            </a:r>
            <a:r>
              <a:rPr lang="en-US" altLang="zh-CN"/>
              <a:t>10.1.1 </a:t>
            </a:r>
            <a:r>
              <a:rPr lang="zh-CN" altLang="en-US"/>
              <a:t>基本术语</a:t>
            </a:r>
            <a:br>
              <a:rPr lang="zh-CN" altLang="en-US"/>
            </a:br>
            <a:r>
              <a:rPr lang="zh-CN" altLang="en-US"/>
              <a:t>   </a:t>
            </a:r>
            <a:r>
              <a:rPr lang="en-US" altLang="zh-CN"/>
              <a:t>10.1.2 </a:t>
            </a:r>
            <a:r>
              <a:rPr lang="zh-CN" altLang="en-US"/>
              <a:t>上三角方程组的求解</a:t>
            </a:r>
            <a:br>
              <a:rPr lang="zh-CN" altLang="en-US"/>
            </a:br>
            <a:endParaRPr lang="zh-CN" altLang="en-US"/>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95300" y="1143000"/>
            <a:ext cx="8139113" cy="5040312"/>
          </a:xfrm>
          <a:prstGeom prst="rect">
            <a:avLst/>
          </a:prstGeom>
          <a:noFill/>
          <a:ln w="9525">
            <a:noFill/>
            <a:miter lim="800000"/>
          </a:ln>
        </p:spPr>
        <p:txBody>
          <a:bodyPr/>
          <a:lstStyle/>
          <a:p>
            <a:pPr marL="342900" indent="-342900" eaLnBrk="0" hangingPunct="0">
              <a:spcBef>
                <a:spcPct val="20000"/>
              </a:spcBef>
              <a:buFontTx/>
              <a:buChar char="•"/>
              <a:defRPr/>
            </a:pPr>
            <a:r>
              <a:rPr lang="zh-CN" altLang="en-US" sz="3200" kern="0" dirty="0">
                <a:latin typeface="华文新魏" panose="02010800040101010101" pitchFamily="2" charset="-122"/>
                <a:ea typeface="华文新魏" panose="02010800040101010101" pitchFamily="2" charset="-122"/>
              </a:rPr>
              <a:t>上三角方程组的回代解法并行化</a:t>
            </a:r>
          </a:p>
          <a:p>
            <a:pPr marL="342900" indent="-342900" eaLnBrk="0" hangingPunct="0">
              <a:spcBef>
                <a:spcPct val="20000"/>
              </a:spcBef>
              <a:buFont typeface="Wingdings" panose="05000000000000000000" pitchFamily="2" charset="2"/>
              <a:buNone/>
              <a:defRPr/>
            </a:pPr>
            <a:r>
              <a:rPr lang="zh-CN" altLang="en-US" sz="3200" kern="0" dirty="0">
                <a:latin typeface="华文新魏" panose="02010800040101010101" pitchFamily="2" charset="-122"/>
                <a:ea typeface="华文新魏" panose="02010800040101010101" pitchFamily="2" charset="-122"/>
              </a:rPr>
              <a:t>    </a:t>
            </a:r>
            <a:r>
              <a:rPr lang="en-US" altLang="zh-CN" sz="2400" kern="0" dirty="0">
                <a:latin typeface="华文新魏" panose="02010800040101010101" pitchFamily="2" charset="-122"/>
                <a:ea typeface="华文新魏" panose="02010800040101010101" pitchFamily="2" charset="-122"/>
              </a:rPr>
              <a:t>(1)SISD</a:t>
            </a:r>
            <a:r>
              <a:rPr lang="zh-CN" altLang="en-US" sz="2400" kern="0" dirty="0">
                <a:latin typeface="华文新魏" panose="02010800040101010101" pitchFamily="2" charset="-122"/>
                <a:ea typeface="华文新魏" panose="02010800040101010101" pitchFamily="2" charset="-122"/>
              </a:rPr>
              <a:t>上的回代算法</a:t>
            </a:r>
          </a:p>
          <a:p>
            <a:pPr marL="342900" indent="-342900" eaLnBrk="0" hangingPunct="0">
              <a:spcBef>
                <a:spcPct val="20000"/>
              </a:spcBef>
              <a:buFont typeface="Wingdings" panose="05000000000000000000" pitchFamily="2" charset="2"/>
              <a:buNone/>
              <a:defRPr/>
            </a:pPr>
            <a:r>
              <a:rPr lang="zh-CN" altLang="en-US" sz="2400" kern="0" dirty="0">
                <a:latin typeface="华文新魏" panose="02010800040101010101" pitchFamily="2" charset="-122"/>
                <a:ea typeface="华文新魏" panose="02010800040101010101" pitchFamily="2" charset="-122"/>
              </a:rPr>
              <a:t>        </a:t>
            </a:r>
            <a:r>
              <a:rPr lang="en-US" altLang="zh-CN" sz="2400" kern="0" dirty="0">
                <a:latin typeface="华文新魏" panose="02010800040101010101" pitchFamily="2" charset="-122"/>
                <a:ea typeface="华文新魏" panose="02010800040101010101" pitchFamily="2" charset="-122"/>
              </a:rPr>
              <a:t>Begin</a:t>
            </a: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(1)for </a:t>
            </a:r>
            <a:r>
              <a:rPr lang="en-US" altLang="zh-CN" sz="2400" kern="0" dirty="0" err="1">
                <a:latin typeface="华文新魏" panose="02010800040101010101" pitchFamily="2" charset="-122"/>
                <a:ea typeface="华文新魏" panose="02010800040101010101" pitchFamily="2" charset="-122"/>
              </a:rPr>
              <a:t>i</a:t>
            </a:r>
            <a:r>
              <a:rPr lang="en-US" altLang="zh-CN" sz="2400" kern="0" dirty="0">
                <a:latin typeface="华文新魏" panose="02010800040101010101" pitchFamily="2" charset="-122"/>
                <a:ea typeface="华文新魏" panose="02010800040101010101" pitchFamily="2" charset="-122"/>
              </a:rPr>
              <a:t>=n </a:t>
            </a:r>
            <a:r>
              <a:rPr lang="en-US" altLang="zh-CN" sz="2400" kern="0" dirty="0" err="1">
                <a:latin typeface="华文新魏" panose="02010800040101010101" pitchFamily="2" charset="-122"/>
                <a:ea typeface="华文新魏" panose="02010800040101010101" pitchFamily="2" charset="-122"/>
              </a:rPr>
              <a:t>downto</a:t>
            </a:r>
            <a:r>
              <a:rPr lang="en-US" altLang="zh-CN" sz="2400" kern="0" dirty="0">
                <a:latin typeface="华文新魏" panose="02010800040101010101" pitchFamily="2" charset="-122"/>
                <a:ea typeface="华文新魏" panose="02010800040101010101" pitchFamily="2" charset="-122"/>
              </a:rPr>
              <a:t> 1 do</a:t>
            </a: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(1.1)x</a:t>
            </a:r>
            <a:r>
              <a:rPr lang="en-US" altLang="zh-CN" sz="2400" kern="0" baseline="-25000" dirty="0">
                <a:latin typeface="华文新魏" panose="02010800040101010101" pitchFamily="2" charset="-122"/>
                <a:ea typeface="华文新魏" panose="02010800040101010101" pitchFamily="2" charset="-122"/>
              </a:rPr>
              <a:t>i</a:t>
            </a:r>
            <a:r>
              <a:rPr lang="en-US" altLang="zh-CN" sz="2400" kern="0" dirty="0">
                <a:latin typeface="华文新魏" panose="02010800040101010101" pitchFamily="2" charset="-122"/>
                <a:ea typeface="华文新魏" panose="02010800040101010101" pitchFamily="2" charset="-122"/>
              </a:rPr>
              <a:t>=b</a:t>
            </a:r>
            <a:r>
              <a:rPr lang="en-US" altLang="zh-CN" sz="2400" kern="0" baseline="-25000" dirty="0">
                <a:latin typeface="华文新魏" panose="02010800040101010101" pitchFamily="2" charset="-122"/>
                <a:ea typeface="华文新魏" panose="02010800040101010101" pitchFamily="2" charset="-122"/>
              </a:rPr>
              <a:t>i</a:t>
            </a:r>
            <a:r>
              <a:rPr lang="en-US" altLang="zh-CN" sz="2400" kern="0" dirty="0">
                <a:latin typeface="华文新魏" panose="02010800040101010101" pitchFamily="2" charset="-122"/>
                <a:ea typeface="华文新魏" panose="02010800040101010101" pitchFamily="2" charset="-122"/>
              </a:rPr>
              <a:t>/</a:t>
            </a:r>
            <a:r>
              <a:rPr lang="en-US" altLang="zh-CN" sz="2400" kern="0" dirty="0" err="1">
                <a:latin typeface="华文新魏" panose="02010800040101010101" pitchFamily="2" charset="-122"/>
                <a:ea typeface="华文新魏" panose="02010800040101010101" pitchFamily="2" charset="-122"/>
              </a:rPr>
              <a:t>a</a:t>
            </a:r>
            <a:r>
              <a:rPr lang="en-US" altLang="zh-CN" sz="2400" kern="0" baseline="-25000" dirty="0" err="1">
                <a:latin typeface="华文新魏" panose="02010800040101010101" pitchFamily="2" charset="-122"/>
                <a:ea typeface="华文新魏" panose="02010800040101010101" pitchFamily="2" charset="-122"/>
              </a:rPr>
              <a:t>ii</a:t>
            </a:r>
            <a:endParaRPr lang="en-US" altLang="zh-CN" sz="2400" kern="0" baseline="-2500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(1.2)for j=1 to i-1 do</a:t>
            </a: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a:t>
            </a:r>
            <a:r>
              <a:rPr lang="en-US" altLang="zh-CN" sz="2400" kern="0" dirty="0" err="1">
                <a:latin typeface="华文新魏" panose="02010800040101010101" pitchFamily="2" charset="-122"/>
                <a:ea typeface="华文新魏" panose="02010800040101010101" pitchFamily="2" charset="-122"/>
              </a:rPr>
              <a:t>b</a:t>
            </a:r>
            <a:r>
              <a:rPr lang="en-US" altLang="zh-CN" sz="2400" kern="0" baseline="-25000" dirty="0" err="1">
                <a:latin typeface="华文新魏" panose="02010800040101010101" pitchFamily="2" charset="-122"/>
                <a:ea typeface="华文新魏" panose="02010800040101010101" pitchFamily="2" charset="-122"/>
              </a:rPr>
              <a:t>j</a:t>
            </a:r>
            <a:r>
              <a:rPr lang="en-US" altLang="zh-CN" sz="2400" kern="0" dirty="0">
                <a:latin typeface="华文新魏" panose="02010800040101010101" pitchFamily="2" charset="-122"/>
                <a:ea typeface="华文新魏" panose="02010800040101010101" pitchFamily="2" charset="-122"/>
              </a:rPr>
              <a:t>=</a:t>
            </a:r>
            <a:r>
              <a:rPr lang="en-US" altLang="zh-CN" sz="2400" kern="0" dirty="0" err="1">
                <a:latin typeface="华文新魏" panose="02010800040101010101" pitchFamily="2" charset="-122"/>
                <a:ea typeface="华文新魏" panose="02010800040101010101" pitchFamily="2" charset="-122"/>
              </a:rPr>
              <a:t>b</a:t>
            </a:r>
            <a:r>
              <a:rPr lang="en-US" altLang="zh-CN" sz="2400" kern="0" baseline="-25000" dirty="0" err="1">
                <a:latin typeface="华文新魏" panose="02010800040101010101" pitchFamily="2" charset="-122"/>
                <a:ea typeface="华文新魏" panose="02010800040101010101" pitchFamily="2" charset="-122"/>
              </a:rPr>
              <a:t>j</a:t>
            </a:r>
            <a:r>
              <a:rPr lang="en-US" altLang="zh-CN" sz="2400" kern="0" dirty="0" err="1">
                <a:latin typeface="华文新魏" panose="02010800040101010101" pitchFamily="2" charset="-122"/>
                <a:ea typeface="华文新魏" panose="02010800040101010101" pitchFamily="2" charset="-122"/>
              </a:rPr>
              <a:t>-a</a:t>
            </a:r>
            <a:r>
              <a:rPr lang="en-US" altLang="zh-CN" sz="2400" kern="0" baseline="-25000" dirty="0" err="1">
                <a:latin typeface="华文新魏" panose="02010800040101010101" pitchFamily="2" charset="-122"/>
                <a:ea typeface="华文新魏" panose="02010800040101010101" pitchFamily="2" charset="-122"/>
              </a:rPr>
              <a:t>ji</a:t>
            </a:r>
            <a:r>
              <a:rPr lang="en-US" altLang="zh-CN" sz="2400" kern="0" dirty="0" err="1">
                <a:latin typeface="华文新魏" panose="02010800040101010101" pitchFamily="2" charset="-122"/>
                <a:ea typeface="华文新魏" panose="02010800040101010101" pitchFamily="2" charset="-122"/>
              </a:rPr>
              <a:t>x</a:t>
            </a:r>
            <a:r>
              <a:rPr lang="en-US" altLang="zh-CN" sz="2400" kern="0" baseline="-25000" dirty="0" err="1">
                <a:latin typeface="华文新魏" panose="02010800040101010101" pitchFamily="2" charset="-122"/>
                <a:ea typeface="华文新魏" panose="02010800040101010101" pitchFamily="2" charset="-122"/>
              </a:rPr>
              <a:t>i</a:t>
            </a:r>
            <a:endParaRPr lang="en-US" altLang="zh-CN" sz="2400" kern="0" baseline="-2500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a:t>
            </a:r>
            <a:r>
              <a:rPr lang="en-US" altLang="zh-CN" sz="2400" kern="0" dirty="0" err="1">
                <a:latin typeface="华文新魏" panose="02010800040101010101" pitchFamily="2" charset="-122"/>
                <a:ea typeface="华文新魏" panose="02010800040101010101" pitchFamily="2" charset="-122"/>
              </a:rPr>
              <a:t>a</a:t>
            </a:r>
            <a:r>
              <a:rPr lang="en-US" altLang="zh-CN" sz="2400" kern="0" baseline="-25000" dirty="0" err="1">
                <a:latin typeface="华文新魏" panose="02010800040101010101" pitchFamily="2" charset="-122"/>
                <a:ea typeface="华文新魏" panose="02010800040101010101" pitchFamily="2" charset="-122"/>
              </a:rPr>
              <a:t>ji</a:t>
            </a:r>
            <a:r>
              <a:rPr lang="en-US" altLang="zh-CN" sz="2400" kern="0" dirty="0">
                <a:latin typeface="华文新魏" panose="02010800040101010101" pitchFamily="2" charset="-122"/>
                <a:ea typeface="华文新魏" panose="02010800040101010101" pitchFamily="2" charset="-122"/>
              </a:rPr>
              <a:t>=0</a:t>
            </a: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a:t>
            </a:r>
            <a:r>
              <a:rPr lang="en-US" altLang="zh-CN" sz="2400" kern="0" dirty="0" err="1">
                <a:latin typeface="华文新魏" panose="02010800040101010101" pitchFamily="2" charset="-122"/>
                <a:ea typeface="华文新魏" panose="02010800040101010101" pitchFamily="2" charset="-122"/>
              </a:rPr>
              <a:t>endfor</a:t>
            </a:r>
            <a:endParaRPr lang="en-US" altLang="zh-CN" sz="2400" kern="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a:t>
            </a:r>
            <a:r>
              <a:rPr lang="en-US" altLang="zh-CN" sz="2400" kern="0" dirty="0" err="1">
                <a:latin typeface="华文新魏" panose="02010800040101010101" pitchFamily="2" charset="-122"/>
                <a:ea typeface="华文新魏" panose="02010800040101010101" pitchFamily="2" charset="-122"/>
              </a:rPr>
              <a:t>endfor</a:t>
            </a:r>
            <a:endParaRPr lang="en-US" altLang="zh-CN" sz="2400" kern="0" dirty="0">
              <a:latin typeface="华文新魏" panose="02010800040101010101" pitchFamily="2" charset="-122"/>
              <a:ea typeface="华文新魏" panose="02010800040101010101" pitchFamily="2" charset="-122"/>
            </a:endParaRPr>
          </a:p>
          <a:p>
            <a:pPr marL="342900" indent="-342900" eaLnBrk="0" hangingPunct="0">
              <a:spcBef>
                <a:spcPct val="20000"/>
              </a:spcBef>
              <a:buFont typeface="Wingdings" panose="05000000000000000000" pitchFamily="2" charset="2"/>
              <a:buNone/>
              <a:defRPr/>
            </a:pPr>
            <a:r>
              <a:rPr lang="en-US" altLang="zh-CN" sz="2400" kern="0" dirty="0">
                <a:latin typeface="华文新魏" panose="02010800040101010101" pitchFamily="2" charset="-122"/>
                <a:ea typeface="华文新魏" panose="02010800040101010101" pitchFamily="2" charset="-122"/>
              </a:rPr>
              <a:t>         End</a:t>
            </a:r>
            <a:endParaRPr lang="zh-CN" altLang="en-US" sz="2400" kern="0" dirty="0">
              <a:latin typeface="华文新魏" panose="02010800040101010101" pitchFamily="2" charset="-122"/>
              <a:ea typeface="华文新魏" panose="02010800040101010101" pitchFamily="2" charset="-122"/>
            </a:endParaRPr>
          </a:p>
        </p:txBody>
      </p:sp>
      <p:sp>
        <p:nvSpPr>
          <p:cNvPr id="20482" name="Rectangle 2"/>
          <p:cNvSpPr>
            <a:spLocks noGrp="1" noChangeArrowheads="1"/>
          </p:cNvSpPr>
          <p:nvPr>
            <p:ph type="title"/>
          </p:nvPr>
        </p:nvSpPr>
        <p:spPr/>
        <p:txBody>
          <a:bodyPr/>
          <a:lstStyle/>
          <a:p>
            <a:r>
              <a:rPr lang="zh-CN" altLang="en-US"/>
              <a:t> 上三角方程组的求解</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83ECDFBA-EB84-485C-BFEE-AD44F7D9EB0C}" type="slidenum">
              <a:rPr lang="en-US" altLang="zh-CN" smtClean="0"/>
              <a:t>6</a:t>
            </a:fld>
            <a:endParaRPr lang="en-US" altLang="zh-CN"/>
          </a:p>
        </p:txBody>
      </p:sp>
      <p:sp>
        <p:nvSpPr>
          <p:cNvPr id="491524" name="AutoShape 4"/>
          <p:cNvSpPr/>
          <p:nvPr/>
        </p:nvSpPr>
        <p:spPr bwMode="auto">
          <a:xfrm rot="10800000">
            <a:off x="4719638" y="3754711"/>
            <a:ext cx="287337" cy="1512888"/>
          </a:xfrm>
          <a:prstGeom prst="leftBrace">
            <a:avLst>
              <a:gd name="adj1" fmla="val 438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25" name="Rectangle 5"/>
          <p:cNvSpPr>
            <a:spLocks noChangeArrowheads="1"/>
          </p:cNvSpPr>
          <p:nvPr/>
        </p:nvSpPr>
        <p:spPr bwMode="auto">
          <a:xfrm>
            <a:off x="5080000" y="4402411"/>
            <a:ext cx="1143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ctr">
            <a:spAutoFit/>
          </a:bodyPr>
          <a:lstStyle>
            <a:lvl1pPr marL="203200" indent="-203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75000"/>
              </a:lnSpc>
              <a:spcBef>
                <a:spcPct val="65000"/>
              </a:spcBef>
              <a:buClr>
                <a:schemeClr val="accent2"/>
              </a:buClr>
              <a:buSzPct val="60000"/>
              <a:buFont typeface="Wingdings" panose="05000000000000000000" pitchFamily="2" charset="2"/>
              <a:buNone/>
            </a:pPr>
            <a:r>
              <a:rPr lang="zh-CN" altLang="en-US" sz="2000" b="1">
                <a:ea typeface="华文新魏" panose="02010800040101010101" pitchFamily="2" charset="-122"/>
              </a:rPr>
              <a:t>可并行化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p:bldP spid="4915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a:t> 上三角方程组的求解</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1"/>
          </p:nvPr>
        </p:nvSpPr>
        <p:spPr/>
        <p:txBody>
          <a:bodyPr/>
          <a:lstStyle/>
          <a:p>
            <a:fld id="{78F01210-2EE8-43A9-BE35-1C03BD51D5C1}" type="slidenum">
              <a:rPr lang="zh-CN" altLang="en-US" smtClean="0"/>
              <a:t>7</a:t>
            </a:fld>
            <a:endParaRPr lang="en-US" altLang="zh-CN"/>
          </a:p>
        </p:txBody>
      </p:sp>
      <p:graphicFrame>
        <p:nvGraphicFramePr>
          <p:cNvPr id="2050" name="Object 2"/>
          <p:cNvGraphicFramePr>
            <a:graphicFrameLocks noGrp="1" noChangeAspect="1"/>
          </p:cNvGraphicFramePr>
          <p:nvPr>
            <p:ph sz="quarter" idx="12"/>
          </p:nvPr>
        </p:nvGraphicFramePr>
        <p:xfrm>
          <a:off x="4419600" y="1783758"/>
          <a:ext cx="4495800" cy="3551238"/>
        </p:xfrm>
        <a:graphic>
          <a:graphicData uri="http://schemas.openxmlformats.org/presentationml/2006/ole">
            <mc:AlternateContent xmlns:mc="http://schemas.openxmlformats.org/markup-compatibility/2006">
              <mc:Choice xmlns:v="urn:schemas-microsoft-com:vml" Requires="v">
                <p:oleObj spid="_x0000_s2146" name="Visio" r:id="rId4" imgW="5339715" imgH="4222115" progId="Visio.Drawing.6">
                  <p:embed/>
                </p:oleObj>
              </mc:Choice>
              <mc:Fallback>
                <p:oleObj name="Visio" r:id="rId4" imgW="5339715" imgH="4222115"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83758"/>
                        <a:ext cx="4495800" cy="35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3"/>
          <p:cNvSpPr>
            <a:spLocks noGrp="1" noChangeArrowheads="1"/>
          </p:cNvSpPr>
          <p:nvPr>
            <p:ph type="body" sz="half" idx="4294967295"/>
          </p:nvPr>
        </p:nvSpPr>
        <p:spPr>
          <a:xfrm>
            <a:off x="533400" y="838200"/>
            <a:ext cx="6338888" cy="5184775"/>
          </a:xfrm>
        </p:spPr>
        <p:txBody>
          <a:bodyPr>
            <a:normAutofit fontScale="92500" lnSpcReduction="20000"/>
          </a:bodyPr>
          <a:lstStyle/>
          <a:p>
            <a:pPr>
              <a:lnSpc>
                <a:spcPct val="90000"/>
              </a:lnSpc>
            </a:pPr>
            <a:r>
              <a:rPr lang="zh-CN" altLang="en-US" sz="2800">
                <a:latin typeface="华文新魏" panose="02010800040101010101" pitchFamily="2" charset="-122"/>
                <a:ea typeface="华文新魏" panose="02010800040101010101" pitchFamily="2" charset="-122"/>
              </a:rPr>
              <a:t>上三角方程组的回代解法并行化</a:t>
            </a:r>
          </a:p>
          <a:p>
            <a:pPr>
              <a:lnSpc>
                <a:spcPct val="90000"/>
              </a:lnSpc>
              <a:buFont typeface="Wingdings" panose="05000000000000000000" pitchFamily="2" charset="2"/>
              <a:buNone/>
            </a:pPr>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(2)SIMD-CREW</a:t>
            </a:r>
            <a:r>
              <a:rPr lang="zh-CN" altLang="en-US" sz="2000">
                <a:latin typeface="华文新魏" panose="02010800040101010101" pitchFamily="2" charset="-122"/>
                <a:ea typeface="华文新魏" panose="02010800040101010101" pitchFamily="2" charset="-122"/>
              </a:rPr>
              <a:t>上的并行回代算法</a:t>
            </a:r>
          </a:p>
          <a:p>
            <a:pPr>
              <a:lnSpc>
                <a:spcPct val="90000"/>
              </a:lnSpc>
              <a:buFont typeface="Wingdings" panose="05000000000000000000" pitchFamily="2" charset="2"/>
              <a:buNone/>
            </a:pPr>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划分</a:t>
            </a:r>
            <a:r>
              <a:rPr lang="en-US" altLang="zh-CN" sz="2000">
                <a:latin typeface="华文新魏" panose="02010800040101010101" pitchFamily="2" charset="-122"/>
                <a:ea typeface="华文新魏" panose="02010800040101010101" pitchFamily="2" charset="-122"/>
              </a:rPr>
              <a:t>: p</a:t>
            </a:r>
            <a:r>
              <a:rPr lang="zh-CN" altLang="en-US" sz="2000">
                <a:latin typeface="华文新魏" panose="02010800040101010101" pitchFamily="2" charset="-122"/>
                <a:ea typeface="华文新魏" panose="02010800040101010101" pitchFamily="2" charset="-122"/>
              </a:rPr>
              <a:t>个处理器行循环带状划分</a:t>
            </a:r>
          </a:p>
          <a:p>
            <a:pPr>
              <a:lnSpc>
                <a:spcPct val="90000"/>
              </a:lnSpc>
              <a:buFont typeface="Wingdings" panose="05000000000000000000" pitchFamily="2" charset="2"/>
              <a:buNone/>
            </a:pPr>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算法</a:t>
            </a:r>
          </a:p>
          <a:p>
            <a:pPr>
              <a:lnSpc>
                <a:spcPct val="90000"/>
              </a:lnSpc>
              <a:buFont typeface="Wingdings" panose="05000000000000000000" pitchFamily="2" charset="2"/>
              <a:buNone/>
            </a:pPr>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Begin</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for i=n downto 1 do</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x</a:t>
            </a:r>
            <a:r>
              <a:rPr lang="en-US" altLang="zh-CN" sz="2000" baseline="-25000">
                <a:latin typeface="华文新魏" panose="02010800040101010101" pitchFamily="2" charset="-122"/>
                <a:ea typeface="华文新魏" panose="02010800040101010101" pitchFamily="2" charset="-122"/>
              </a:rPr>
              <a:t>i</a:t>
            </a:r>
            <a:r>
              <a:rPr lang="en-US" altLang="zh-CN" sz="2000">
                <a:latin typeface="华文新魏" panose="02010800040101010101" pitchFamily="2" charset="-122"/>
                <a:ea typeface="华文新魏" panose="02010800040101010101" pitchFamily="2" charset="-122"/>
              </a:rPr>
              <a:t>=b</a:t>
            </a:r>
            <a:r>
              <a:rPr lang="en-US" altLang="zh-CN" sz="2000" baseline="-25000">
                <a:latin typeface="华文新魏" panose="02010800040101010101" pitchFamily="2" charset="-122"/>
                <a:ea typeface="华文新魏" panose="02010800040101010101" pitchFamily="2" charset="-122"/>
              </a:rPr>
              <a:t>i</a:t>
            </a:r>
            <a:r>
              <a:rPr lang="en-US" altLang="zh-CN" sz="2000">
                <a:latin typeface="华文新魏" panose="02010800040101010101" pitchFamily="2" charset="-122"/>
                <a:ea typeface="华文新魏" panose="02010800040101010101" pitchFamily="2" charset="-122"/>
              </a:rPr>
              <a:t>/a</a:t>
            </a:r>
            <a:r>
              <a:rPr lang="en-US" altLang="zh-CN" sz="2000" baseline="-25000">
                <a:latin typeface="华文新魏" panose="02010800040101010101" pitchFamily="2" charset="-122"/>
                <a:ea typeface="华文新魏" panose="02010800040101010101" pitchFamily="2" charset="-122"/>
              </a:rPr>
              <a:t>ii</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for all P</a:t>
            </a:r>
            <a:r>
              <a:rPr lang="en-US" altLang="zh-CN" sz="2000" baseline="-25000">
                <a:latin typeface="华文新魏" panose="02010800040101010101" pitchFamily="2" charset="-122"/>
                <a:ea typeface="华文新魏" panose="02010800040101010101" pitchFamily="2" charset="-122"/>
              </a:rPr>
              <a:t>j</a:t>
            </a:r>
            <a:r>
              <a:rPr lang="en-US" altLang="zh-CN" sz="2000">
                <a:latin typeface="华文新魏" panose="02010800040101010101" pitchFamily="2" charset="-122"/>
                <a:ea typeface="华文新魏" panose="02010800040101010101" pitchFamily="2" charset="-122"/>
              </a:rPr>
              <a:t>, where 1≤j≤p do</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for k=j to i-1 step p do</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b</a:t>
            </a:r>
            <a:r>
              <a:rPr lang="en-US" altLang="zh-CN" sz="2000" baseline="-25000">
                <a:latin typeface="华文新魏" panose="02010800040101010101" pitchFamily="2" charset="-122"/>
                <a:ea typeface="华文新魏" panose="02010800040101010101" pitchFamily="2" charset="-122"/>
              </a:rPr>
              <a:t>k</a:t>
            </a:r>
            <a:r>
              <a:rPr lang="en-US" altLang="zh-CN" sz="2000">
                <a:latin typeface="华文新魏" panose="02010800040101010101" pitchFamily="2" charset="-122"/>
                <a:ea typeface="华文新魏" panose="02010800040101010101" pitchFamily="2" charset="-122"/>
              </a:rPr>
              <a:t>=b</a:t>
            </a:r>
            <a:r>
              <a:rPr lang="en-US" altLang="zh-CN" sz="2000" baseline="-25000">
                <a:latin typeface="华文新魏" panose="02010800040101010101" pitchFamily="2" charset="-122"/>
                <a:ea typeface="华文新魏" panose="02010800040101010101" pitchFamily="2" charset="-122"/>
              </a:rPr>
              <a:t>k</a:t>
            </a:r>
            <a:r>
              <a:rPr lang="en-US" altLang="zh-CN" sz="2000">
                <a:latin typeface="华文新魏" panose="02010800040101010101" pitchFamily="2" charset="-122"/>
                <a:ea typeface="华文新魏" panose="02010800040101010101" pitchFamily="2" charset="-122"/>
              </a:rPr>
              <a:t>-a</a:t>
            </a:r>
            <a:r>
              <a:rPr lang="en-US" altLang="zh-CN" sz="2000" baseline="-25000">
                <a:latin typeface="华文新魏" panose="02010800040101010101" pitchFamily="2" charset="-122"/>
                <a:ea typeface="华文新魏" panose="02010800040101010101" pitchFamily="2" charset="-122"/>
              </a:rPr>
              <a:t>ki</a:t>
            </a:r>
            <a:r>
              <a:rPr lang="en-US" altLang="zh-CN" sz="2000">
                <a:latin typeface="华文新魏" panose="02010800040101010101" pitchFamily="2" charset="-122"/>
                <a:ea typeface="华文新魏" panose="02010800040101010101" pitchFamily="2" charset="-122"/>
              </a:rPr>
              <a:t>x</a:t>
            </a:r>
            <a:r>
              <a:rPr lang="en-US" altLang="zh-CN" sz="2000" baseline="-25000">
                <a:latin typeface="华文新魏" panose="02010800040101010101" pitchFamily="2" charset="-122"/>
                <a:ea typeface="华文新魏" panose="02010800040101010101" pitchFamily="2" charset="-122"/>
              </a:rPr>
              <a:t>i</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a:t>
            </a:r>
            <a:r>
              <a:rPr lang="en-US" altLang="zh-CN" sz="2000" baseline="-25000">
                <a:latin typeface="华文新魏" panose="02010800040101010101" pitchFamily="2" charset="-122"/>
                <a:ea typeface="华文新魏" panose="02010800040101010101" pitchFamily="2" charset="-122"/>
              </a:rPr>
              <a:t>ki</a:t>
            </a:r>
            <a:r>
              <a:rPr lang="en-US" altLang="zh-CN" sz="2000">
                <a:latin typeface="华文新魏" panose="02010800040101010101" pitchFamily="2" charset="-122"/>
                <a:ea typeface="华文新魏" panose="02010800040101010101" pitchFamily="2" charset="-122"/>
              </a:rPr>
              <a:t>=0</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endfor</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endfor</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endfor</a:t>
            </a:r>
          </a:p>
          <a:p>
            <a:pPr>
              <a:lnSpc>
                <a:spcPct val="90000"/>
              </a:lnSpc>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End              // p(n)=n,  t(n)=n</a:t>
            </a:r>
            <a:endParaRPr lang="zh-CN" altLang="en-US" sz="200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869182" y="1371600"/>
            <a:ext cx="7772400" cy="3143250"/>
          </a:xfrm>
        </p:spPr>
        <p:txBody>
          <a:bodyPr>
            <a:normAutofit fontScale="90000"/>
          </a:bodyPr>
          <a:lstStyle/>
          <a:p>
            <a:pPr>
              <a:lnSpc>
                <a:spcPct val="150000"/>
              </a:lnSpc>
            </a:pPr>
            <a:r>
              <a:rPr lang="zh-CN" altLang="en-US"/>
              <a:t>第十章 线性方程组的求解</a:t>
            </a:r>
            <a:br>
              <a:rPr lang="en-US" altLang="zh-CN"/>
            </a:br>
            <a:r>
              <a:rPr lang="en-US" altLang="zh-CN"/>
              <a:t>    10.1 </a:t>
            </a:r>
            <a:r>
              <a:rPr lang="zh-CN" altLang="en-US"/>
              <a:t>三角形方程组的求解</a:t>
            </a:r>
            <a:br>
              <a:rPr lang="zh-CN" altLang="en-US"/>
            </a:br>
            <a:r>
              <a:rPr lang="zh-CN" altLang="en-US"/>
              <a:t>    </a:t>
            </a:r>
            <a:r>
              <a:rPr lang="en-US" altLang="zh-CN">
                <a:solidFill>
                  <a:srgbClr val="FF0000"/>
                </a:solidFill>
              </a:rPr>
              <a:t>10.2 </a:t>
            </a:r>
            <a:r>
              <a:rPr lang="zh-CN" altLang="en-US">
                <a:solidFill>
                  <a:srgbClr val="FF0000"/>
                </a:solidFill>
              </a:rPr>
              <a:t>三对角方程组的求解</a:t>
            </a:r>
            <a:br>
              <a:rPr lang="zh-CN" altLang="en-US"/>
            </a:br>
            <a:r>
              <a:rPr lang="zh-CN" altLang="en-US"/>
              <a:t>    </a:t>
            </a:r>
            <a:r>
              <a:rPr lang="en-US" altLang="zh-CN"/>
              <a:t>10.3 </a:t>
            </a:r>
            <a:r>
              <a:rPr lang="zh-CN" altLang="en-US"/>
              <a:t>稠密线性方程组的求解</a:t>
            </a:r>
            <a:br>
              <a:rPr lang="zh-CN" altLang="en-US"/>
            </a:br>
            <a:r>
              <a:rPr lang="zh-CN" altLang="en-US"/>
              <a:t>    </a:t>
            </a:r>
            <a:r>
              <a:rPr lang="en-US" altLang="zh-CN"/>
              <a:t>10.4 </a:t>
            </a:r>
            <a:r>
              <a:rPr lang="zh-CN" altLang="en-US"/>
              <a:t>稀疏线性方程组的求解</a:t>
            </a:r>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2130425"/>
            <a:ext cx="7772400" cy="2289175"/>
          </a:xfrm>
        </p:spPr>
        <p:txBody>
          <a:bodyPr>
            <a:normAutofit fontScale="90000"/>
          </a:bodyPr>
          <a:lstStyle/>
          <a:p>
            <a:pPr>
              <a:lnSpc>
                <a:spcPct val="150000"/>
              </a:lnSpc>
            </a:pPr>
            <a:r>
              <a:rPr lang="en-US" altLang="zh-CN" dirty="0"/>
              <a:t>10.2 </a:t>
            </a:r>
            <a:r>
              <a:rPr lang="zh-CN" altLang="en-US" dirty="0"/>
              <a:t>三对角方程组的求解</a:t>
            </a:r>
            <a:br>
              <a:rPr lang="zh-CN" altLang="en-US" dirty="0"/>
            </a:br>
            <a:r>
              <a:rPr lang="zh-CN" altLang="en-US" dirty="0"/>
              <a:t>   </a:t>
            </a:r>
            <a:r>
              <a:rPr lang="en-US" altLang="zh-CN" dirty="0">
                <a:solidFill>
                  <a:srgbClr val="FF0000"/>
                </a:solidFill>
              </a:rPr>
              <a:t>10.2.1 </a:t>
            </a:r>
            <a:r>
              <a:rPr lang="zh-CN" altLang="en-US" dirty="0">
                <a:solidFill>
                  <a:srgbClr val="FF0000"/>
                </a:solidFill>
              </a:rPr>
              <a:t>直接求解法</a:t>
            </a:r>
            <a:br>
              <a:rPr lang="zh-CN" altLang="en-US" dirty="0"/>
            </a:br>
            <a:r>
              <a:rPr lang="zh-CN" altLang="en-US" dirty="0"/>
              <a:t>   </a:t>
            </a:r>
            <a:r>
              <a:rPr lang="en-US" altLang="zh-CN" dirty="0"/>
              <a:t>10.2.2 </a:t>
            </a:r>
            <a:r>
              <a:rPr lang="zh-CN" altLang="en-US" dirty="0"/>
              <a:t>奇偶归约法</a:t>
            </a:r>
            <a:br>
              <a:rPr lang="zh-CN" altLang="en-US" dirty="0"/>
            </a:br>
            <a:endParaRPr lang="zh-CN" altLang="en-US" dirty="0"/>
          </a:p>
        </p:txBody>
      </p:sp>
      <p:sp>
        <p:nvSpPr>
          <p:cNvPr id="2" name="日期占位符 1"/>
          <p:cNvSpPr>
            <a:spLocks noGrp="1"/>
          </p:cNvSpPr>
          <p:nvPr>
            <p:ph type="dt" sz="half" idx="10"/>
          </p:nvPr>
        </p:nvSpPr>
        <p:spPr/>
        <p:txBody>
          <a:bodyPr/>
          <a:lstStyle/>
          <a:p>
            <a:fld id="{BB962C8B-B14F-4D97-AF65-F5344CB8AC3E}" type="datetime1">
              <a:rPr lang="zh-CN" altLang="zh-CN" smtClean="0"/>
              <a:t>2018/6/6</a:t>
            </a:fld>
            <a:endParaRPr lang="en-US" altLang="zh-CN"/>
          </a:p>
        </p:txBody>
      </p:sp>
      <p:sp>
        <p:nvSpPr>
          <p:cNvPr id="3" name="灯片编号占位符 2"/>
          <p:cNvSpPr>
            <a:spLocks noGrp="1"/>
          </p:cNvSpPr>
          <p:nvPr>
            <p:ph type="sldNum" sz="quarter" idx="12"/>
          </p:nvPr>
        </p:nvSpPr>
        <p:spPr/>
        <p:txBody>
          <a:bodyPr/>
          <a:lstStyle/>
          <a:p>
            <a:fld id="{F2A1670F-19BA-4CFA-ABC2-B4688E1B4732}" type="slidenum">
              <a:rPr lang="en-US" altLang="zh-CN" smtClean="0"/>
              <a:t>9</a:t>
            </a:fld>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103</TotalTime>
  <Words>1956</Words>
  <Application>Microsoft Office PowerPoint</Application>
  <PresentationFormat>全屏显示(4:3)</PresentationFormat>
  <Paragraphs>338</Paragraphs>
  <Slides>38</Slides>
  <Notes>36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38</vt:i4>
      </vt:variant>
    </vt:vector>
  </HeadingPairs>
  <TitlesOfParts>
    <vt:vector size="52" baseType="lpstr">
      <vt:lpstr>等线</vt:lpstr>
      <vt:lpstr>黑体</vt:lpstr>
      <vt:lpstr>华文新魏</vt:lpstr>
      <vt:lpstr>宋体</vt:lpstr>
      <vt:lpstr>微软雅黑</vt:lpstr>
      <vt:lpstr>Arial</vt:lpstr>
      <vt:lpstr>Calibri</vt:lpstr>
      <vt:lpstr>Calibri Light</vt:lpstr>
      <vt:lpstr>Cambria Math</vt:lpstr>
      <vt:lpstr>Wingdings</vt:lpstr>
      <vt:lpstr>Office 主题</vt:lpstr>
      <vt:lpstr>自定义设计方案</vt:lpstr>
      <vt:lpstr>公式</vt:lpstr>
      <vt:lpstr>Visio</vt:lpstr>
      <vt:lpstr>并行计算</vt:lpstr>
      <vt:lpstr>第十章 线性方程组的求解     10.1 三角形方程组的求解     10.2 三对角方程组的求解     10.3 稠密线性方程组的求解     10.4 稀疏线性方程组的求解        </vt:lpstr>
      <vt:lpstr>10.1 三角形方程组的求解    10.1.1 基本术语    10.1.2 上三角方程组的求解     </vt:lpstr>
      <vt:lpstr> 基本术语</vt:lpstr>
      <vt:lpstr>10.1 三角形方程组的求解    10.1.1 基本术语    10.1.2 上三角方程组的求解 </vt:lpstr>
      <vt:lpstr> 上三角方程组的求解</vt:lpstr>
      <vt:lpstr> 上三角方程组的求解</vt:lpstr>
      <vt:lpstr>第十章 线性方程组的求解     10.1 三角形方程组的求解     10.2 三对角方程组的求解     10.3 稠密线性方程组的求解     10.4 稀疏线性方程组的求解</vt:lpstr>
      <vt:lpstr>10.2 三对角方程组的求解    10.2.1 直接求解法    10.2.2 奇偶归约法 </vt:lpstr>
      <vt:lpstr> 三对角方程组的直接求解法</vt:lpstr>
      <vt:lpstr>10.2 三对角方程组的求解    10.2.1 直接求解法    10.2.2 奇偶归约法     </vt:lpstr>
      <vt:lpstr> 三对角方程组的奇偶归约法</vt:lpstr>
      <vt:lpstr> 三对角方程组的奇偶归约法</vt:lpstr>
      <vt:lpstr>第十章 线性方程组的求解     10.1 三角形方程组的求解     10.2 三对角方程组的求解     10.3 稠密线性方程组的求解     10.4 稀疏线性方程组的求解     </vt:lpstr>
      <vt:lpstr>10.3 稠密线性方程组的求解    10.3.1 有回代的高斯消去法    10.3.2 无回代的高斯-约旦法    10.3.3 迭代求解的高斯-赛德尔法 </vt:lpstr>
      <vt:lpstr> 有回代的高斯消去法</vt:lpstr>
      <vt:lpstr> 有回代的高斯消去法</vt:lpstr>
      <vt:lpstr>10.3 稠密线性方程组的求解    10.3.1 有回代的高斯消去法    10.3.2 无回代的高斯-约旦法    10.3.3 迭代求解的高斯-赛德尔法 </vt:lpstr>
      <vt:lpstr> 无回代的高斯-约旦法</vt:lpstr>
      <vt:lpstr> 无回代的高斯-约旦法</vt:lpstr>
      <vt:lpstr> 无回代的高斯-约旦法</vt:lpstr>
      <vt:lpstr>10.3 稠密线性方程组的求解    10.3.1 有回代的高斯消去法    10.3.2 无回代的高斯-约旦法    10.3.3 迭代求解的高斯-赛德尔法 </vt:lpstr>
      <vt:lpstr>迭代求解的高斯-赛德尔法</vt:lpstr>
      <vt:lpstr>迭代求解的高斯-赛德尔法</vt:lpstr>
      <vt:lpstr>第十章 线性方程组的求解     10.1 三角形方程组的求解     10.2 三对角方程组的求解     10.3 稠密线性方程组的求解     10.4 稀疏线性方程组的求解        </vt:lpstr>
      <vt:lpstr>10.4 稀疏线性方程组的求解    10.4.1 线性方程组的并行化方法    10.4.2 稀疏线性方程组的迭代解法    10.4.3 高斯-赛德尔迭代法的并行化  </vt:lpstr>
      <vt:lpstr>线性方程方程的并行化方法</vt:lpstr>
      <vt:lpstr>线性方程方程的并行化方法</vt:lpstr>
      <vt:lpstr>10.4 稀疏线性方程组的求解    10.4.1 线性方程组的并行化方法    10.4.2 稀疏线性方程组的迭代解法    10.4.3 高斯-赛德尔迭代法的并行化  </vt:lpstr>
      <vt:lpstr>稀疏线性方程方程的迭代解法</vt:lpstr>
      <vt:lpstr>10.4 稀疏线性方程组的求解    10.4.1 线性方程组的并行化方法    10.4.2 稀疏线性方程组的迭代解法    10.4.3 高斯-赛德尔迭代法的并行化  </vt:lpstr>
      <vt:lpstr>高斯-赛德尔迭代法的并行化</vt:lpstr>
      <vt:lpstr>高斯-赛德尔迭代法的并行化</vt:lpstr>
      <vt:lpstr>高斯-赛德尔迭代法的并行化</vt:lpstr>
      <vt:lpstr>高斯-赛德尔迭代法的并行化</vt:lpstr>
      <vt:lpstr>高斯-赛德尔迭代法的并行化</vt:lpstr>
      <vt:lpstr>平台介绍（推广）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Doog</dc:creator>
  <cp:lastModifiedBy>gz.sun@acm.org</cp:lastModifiedBy>
  <cp:revision>131</cp:revision>
  <cp:lastPrinted>2113-01-01T00:00:00Z</cp:lastPrinted>
  <dcterms:created xsi:type="dcterms:W3CDTF">2113-01-01T00:00:00Z</dcterms:created>
  <dcterms:modified xsi:type="dcterms:W3CDTF">2018-06-06T02:28:52Z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