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56" r:id="rId3"/>
    <p:sldId id="275" r:id="rId4"/>
    <p:sldId id="276" r:id="rId5"/>
    <p:sldId id="277" r:id="rId6"/>
    <p:sldId id="278" r:id="rId7"/>
    <p:sldId id="279" r:id="rId8"/>
    <p:sldId id="280" r:id="rId9"/>
    <p:sldId id="268" r:id="rId10"/>
    <p:sldId id="269" r:id="rId11"/>
    <p:sldId id="270" r:id="rId12"/>
    <p:sldId id="271" r:id="rId13"/>
    <p:sldId id="272" r:id="rId14"/>
    <p:sldId id="273" r:id="rId15"/>
    <p:sldId id="3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69" autoAdjust="0"/>
  </p:normalViewPr>
  <p:slideViewPr>
    <p:cSldViewPr snapToGrid="0">
      <p:cViewPr varScale="1">
        <p:scale>
          <a:sx n="118" d="100"/>
          <a:sy n="118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81000-CEF7-4175-B689-CEA531C625B2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EBBC-9370-43CF-B14B-B99D3349E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8189"/>
            <a:ext cx="7772400" cy="912813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444208"/>
            <a:ext cx="3771900" cy="623887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33"/>
          <p:cNvGrpSpPr>
            <a:grpSpLocks/>
          </p:cNvGrpSpPr>
          <p:nvPr userDrawn="1"/>
        </p:nvGrpSpPr>
        <p:grpSpPr bwMode="auto">
          <a:xfrm>
            <a:off x="530225" y="2446338"/>
            <a:ext cx="8150225" cy="533400"/>
            <a:chOff x="3257550" y="2284783"/>
            <a:chExt cx="5676900" cy="533400"/>
          </a:xfrm>
        </p:grpSpPr>
        <p:sp>
          <p:nvSpPr>
            <p:cNvPr id="8" name="矩形 7"/>
            <p:cNvSpPr/>
            <p:nvPr/>
          </p:nvSpPr>
          <p:spPr>
            <a:xfrm>
              <a:off x="5289911" y="2284783"/>
              <a:ext cx="1612178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0" dirty="0">
                  <a:solidFill>
                    <a:schemeClr val="bg1"/>
                  </a:solidFill>
                  <a:latin typeface="Impact"/>
                  <a:ea typeface="微软雅黑"/>
                </a:rPr>
                <a:t>2017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257550" y="2551483"/>
              <a:ext cx="1891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042519" y="2551483"/>
              <a:ext cx="1891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>
            <a:endCxn id="3" idx="1"/>
          </p:cNvCxnSpPr>
          <p:nvPr userDrawn="1"/>
        </p:nvCxnSpPr>
        <p:spPr bwMode="auto">
          <a:xfrm>
            <a:off x="530225" y="4742659"/>
            <a:ext cx="2155825" cy="1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</p:cNvCxnSpPr>
          <p:nvPr userDrawn="1"/>
        </p:nvCxnSpPr>
        <p:spPr bwMode="auto">
          <a:xfrm flipV="1">
            <a:off x="6457950" y="4742660"/>
            <a:ext cx="2155825" cy="1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38125"/>
            <a:ext cx="7305674" cy="1041400"/>
          </a:xfrm>
        </p:spPr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  <a:lvl2pPr>
              <a:defRPr baseline="0">
                <a:latin typeface="Arial Narrow" panose="020B0606020202030204" pitchFamily="34" charset="0"/>
              </a:defRPr>
            </a:lvl2pPr>
            <a:lvl3pPr>
              <a:defRPr baseline="0">
                <a:latin typeface="Arial Narrow" panose="020B0606020202030204" pitchFamily="34" charset="0"/>
              </a:defRPr>
            </a:lvl3pPr>
            <a:lvl4pPr>
              <a:defRPr baseline="0">
                <a:latin typeface="Arial Narrow" panose="020B0606020202030204" pitchFamily="34" charset="0"/>
              </a:defRPr>
            </a:lvl4pPr>
            <a:lvl5pPr>
              <a:defRPr baseline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CF9-750B-46D8-BFEF-8B5F904BA14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D4A09E-79F8-4A79-8198-A8A2169B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542" y="238125"/>
            <a:ext cx="7513032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36500"/>
            <a:ext cx="8458199" cy="485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375" y="6627600"/>
            <a:ext cx="20574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DEB2-579D-4E0D-ACAE-C4031EE324C8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675" y="6627600"/>
            <a:ext cx="30861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0" y="1277725"/>
            <a:ext cx="533400" cy="23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" y="1277725"/>
            <a:ext cx="5328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89D4A09E-79F8-4A79-8198-A8A2169B4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p"/>
        <a:defRPr sz="24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75000"/>
          </a:schemeClr>
        </a:buClr>
        <a:buSzPct val="60000"/>
        <a:buFont typeface="Wingdings" panose="05000000000000000000" pitchFamily="2" charset="2"/>
        <a:buChar char="p"/>
        <a:defRPr sz="20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n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4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90798"/>
            <a:ext cx="7772400" cy="1419226"/>
          </a:xfrm>
        </p:spPr>
        <p:txBody>
          <a:bodyPr/>
          <a:lstStyle/>
          <a:p>
            <a:pPr algn="r">
              <a:lnSpc>
                <a:spcPct val="114000"/>
              </a:lnSpc>
            </a:pPr>
            <a:r>
              <a:rPr lang="zh-CN" altLang="en-US" dirty="0" smtClean="0"/>
              <a:t>从机器学习到深度学习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方法及应用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/>
              <a:t>吕广奕</a:t>
            </a:r>
            <a:r>
              <a:rPr lang="zh-CN" altLang="en-US" dirty="0" smtClean="0"/>
              <a:t> </a:t>
            </a:r>
            <a:r>
              <a:rPr lang="zh-CN" altLang="en-US" dirty="0"/>
              <a:t>中国科学技术大学</a:t>
            </a:r>
          </a:p>
          <a:p>
            <a:r>
              <a:rPr lang="en-US" altLang="zh-CN" dirty="0"/>
              <a:t>Email:  </a:t>
            </a:r>
            <a:r>
              <a:rPr lang="en-US" altLang="zh-CN" dirty="0" smtClean="0"/>
              <a:t>gylv@mail.ustc.edu.cn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3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损失函数与参数求解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为了让𝑓</a:t>
            </a:r>
            <a:r>
              <a:rPr lang="en-US" altLang="zh-CN" dirty="0"/>
              <a:t>(</a:t>
            </a:r>
            <a:r>
              <a:rPr lang="zh-CN" altLang="en-US" dirty="0"/>
              <a:t>𝒘</a:t>
            </a:r>
            <a:r>
              <a:rPr lang="en-US" altLang="zh-CN" dirty="0"/>
              <a:t>, </a:t>
            </a:r>
            <a:r>
              <a:rPr lang="zh-CN" altLang="en-US" dirty="0"/>
              <a:t>𝒙</a:t>
            </a:r>
            <a:r>
              <a:rPr lang="en-US" altLang="zh-CN" dirty="0"/>
              <a:t>)</a:t>
            </a:r>
            <a:r>
              <a:rPr lang="zh-CN" altLang="en-US" dirty="0"/>
              <a:t>接近𝑫，我们定义了</a:t>
            </a:r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9" y="2323041"/>
            <a:ext cx="2486025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333375" y="3757079"/>
                <a:ext cx="4087063" cy="10477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Clr>
                    <a:srgbClr val="0070C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rgbClr val="0070C0"/>
                  </a:buClr>
                  <a:buSzPct val="80000"/>
                  <a:buFont typeface="Wingdings" panose="05000000000000000000" pitchFamily="2" charset="2"/>
                  <a:buChar char="p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ü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p"/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通常</a:t>
                </a:r>
                <a:r>
                  <a:rPr lang="zh-CN" altLang="en-US" dirty="0"/>
                  <a:t>我们可以通过“梯度下降”的方法来求解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3757079"/>
                <a:ext cx="4087063" cy="1047759"/>
              </a:xfrm>
              <a:prstGeom prst="rect">
                <a:avLst/>
              </a:prstGeom>
              <a:blipFill rotWithShape="0">
                <a:blip r:embed="rId3"/>
                <a:stretch>
                  <a:fillRect l="-299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43" y="4748213"/>
            <a:ext cx="1924050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793" y="2144342"/>
            <a:ext cx="3107259" cy="44705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6836" y="6228776"/>
            <a:ext cx="4288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/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这种算法是机器学习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（也是深度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学习）的基础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01716" y="56420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5160" y="5642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损失函数对参数的梯度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2463354" y="5243206"/>
            <a:ext cx="323658" cy="39887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3363393" y="5243206"/>
            <a:ext cx="671782" cy="39887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  <a:p>
            <a:pPr lvl="1"/>
            <a:r>
              <a:rPr lang="zh-CN" altLang="en-US" dirty="0"/>
              <a:t>最小二乘</a:t>
            </a:r>
          </a:p>
          <a:p>
            <a:pPr lvl="1"/>
            <a:r>
              <a:rPr lang="zh-CN" altLang="en-US" dirty="0" smtClean="0"/>
              <a:t>线性回归</a:t>
            </a:r>
            <a:endParaRPr lang="zh-CN" altLang="en-US" dirty="0"/>
          </a:p>
          <a:p>
            <a:r>
              <a:rPr lang="zh-CN" altLang="en-US" dirty="0"/>
              <a:t>贝叶斯方法</a:t>
            </a:r>
          </a:p>
          <a:p>
            <a:pPr lvl="1"/>
            <a:r>
              <a:rPr lang="zh-CN" altLang="en-US" dirty="0"/>
              <a:t>基于贝叶斯定理的一类算法</a:t>
            </a:r>
          </a:p>
          <a:p>
            <a:pPr lvl="1"/>
            <a:r>
              <a:rPr lang="zh-CN" altLang="en-US" dirty="0"/>
              <a:t>朴素贝叶斯算法</a:t>
            </a:r>
          </a:p>
          <a:p>
            <a:pPr lvl="1"/>
            <a:r>
              <a:rPr lang="zh-CN" altLang="en-US" dirty="0"/>
              <a:t>贝叶斯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5574083" y="1740047"/>
            <a:ext cx="2295525" cy="1935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26" y="4461764"/>
            <a:ext cx="5992248" cy="18012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0205" y="6302122"/>
            <a:ext cx="3369512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贝叶斯公式与贝叶斯网络（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BayesNet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439" y="3675145"/>
            <a:ext cx="902811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5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基于实例的算法</a:t>
            </a:r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近邻方法</a:t>
            </a:r>
            <a:r>
              <a:rPr lang="en-US" altLang="zh-CN" dirty="0"/>
              <a:t>KNN</a:t>
            </a:r>
          </a:p>
          <a:p>
            <a:pPr lvl="1"/>
            <a:r>
              <a:rPr lang="zh-CN" altLang="en-US" dirty="0"/>
              <a:t>自组织映射</a:t>
            </a:r>
            <a:r>
              <a:rPr lang="en-US" altLang="zh-CN" dirty="0"/>
              <a:t>SOM</a:t>
            </a:r>
          </a:p>
          <a:p>
            <a:r>
              <a:rPr lang="zh-CN" altLang="en-US" dirty="0"/>
              <a:t>基于核的算法</a:t>
            </a:r>
          </a:p>
          <a:p>
            <a:pPr lvl="1"/>
            <a:r>
              <a:rPr lang="zh-CN" altLang="en-US" dirty="0"/>
              <a:t>支持向量机</a:t>
            </a:r>
            <a:r>
              <a:rPr lang="en-US" altLang="zh-CN" dirty="0"/>
              <a:t>SVM</a:t>
            </a:r>
          </a:p>
          <a:p>
            <a:pPr lvl="1"/>
            <a:r>
              <a:rPr lang="zh-CN" altLang="en-US" dirty="0"/>
              <a:t>径向基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8" y="4093049"/>
            <a:ext cx="2608071" cy="2069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38" y="1997549"/>
            <a:ext cx="1838325" cy="2095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82971" y="4116654"/>
            <a:ext cx="1781257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近邻算法（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4471" y="6157204"/>
            <a:ext cx="2201244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支持向量机算法（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2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决策树学习</a:t>
            </a:r>
            <a:endParaRPr lang="en-US" altLang="zh-CN" dirty="0"/>
          </a:p>
          <a:p>
            <a:pPr lvl="1"/>
            <a:r>
              <a:rPr lang="en-US" altLang="zh-CN" dirty="0"/>
              <a:t>J48</a:t>
            </a:r>
          </a:p>
          <a:p>
            <a:pPr lvl="1"/>
            <a:r>
              <a:rPr lang="en-US" altLang="zh-CN" dirty="0"/>
              <a:t>GBDT</a:t>
            </a:r>
            <a:endParaRPr lang="zh-CN" altLang="en-US" dirty="0"/>
          </a:p>
          <a:p>
            <a:r>
              <a:rPr lang="zh-CN" altLang="en-US" dirty="0"/>
              <a:t>关联规则学习</a:t>
            </a:r>
          </a:p>
          <a:p>
            <a:pPr lvl="1"/>
            <a:r>
              <a:rPr lang="en-US" altLang="zh-CN" dirty="0" err="1"/>
              <a:t>Apriori</a:t>
            </a:r>
            <a:endParaRPr lang="en-US" altLang="zh-CN" dirty="0"/>
          </a:p>
          <a:p>
            <a:r>
              <a:rPr lang="zh-CN" altLang="en-US" dirty="0"/>
              <a:t>聚类算法</a:t>
            </a:r>
            <a:endParaRPr lang="en-US" altLang="zh-CN" dirty="0"/>
          </a:p>
          <a:p>
            <a:pPr lvl="1"/>
            <a:r>
              <a:rPr lang="en-US" altLang="zh-CN" dirty="0"/>
              <a:t>K-means</a:t>
            </a:r>
          </a:p>
          <a:p>
            <a:pPr lvl="1"/>
            <a:r>
              <a:rPr lang="en-US" altLang="zh-CN" dirty="0" smtClean="0"/>
              <a:t>DBSCAN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03" y="1750030"/>
            <a:ext cx="3190362" cy="2330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76" y="4768527"/>
            <a:ext cx="3598225" cy="1666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354" y="2230331"/>
            <a:ext cx="2590088" cy="19425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61062" y="6434864"/>
            <a:ext cx="1261884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关联规则分析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2446" y="4172897"/>
            <a:ext cx="723275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6761" y="4172897"/>
            <a:ext cx="902811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  <a:p>
            <a:pPr lvl="1"/>
            <a:r>
              <a:rPr lang="zh-CN" altLang="en-US" dirty="0"/>
              <a:t>对生物神经网络的模拟</a:t>
            </a:r>
          </a:p>
          <a:p>
            <a:pPr lvl="1"/>
            <a:r>
              <a:rPr lang="zh-CN" altLang="en-US" dirty="0"/>
              <a:t>多层感知机（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自组织网络（</a:t>
            </a:r>
            <a:r>
              <a:rPr lang="en-US" altLang="zh-CN" dirty="0"/>
              <a:t>SOM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深度学习</a:t>
            </a:r>
          </a:p>
          <a:p>
            <a:pPr lvl="1"/>
            <a:r>
              <a:rPr lang="zh-CN" altLang="en-US" dirty="0"/>
              <a:t>神经网络方法的延伸</a:t>
            </a:r>
          </a:p>
          <a:p>
            <a:pPr lvl="1"/>
            <a:r>
              <a:rPr lang="zh-CN" altLang="en-US" dirty="0"/>
              <a:t>深度神经网络（</a:t>
            </a:r>
            <a:r>
              <a:rPr lang="en-US" altLang="zh-CN" dirty="0"/>
              <a:t>DNN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卷积神经网络（</a:t>
            </a:r>
            <a:r>
              <a:rPr lang="en-US" altLang="zh-CN" dirty="0"/>
              <a:t>CNN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自动编码机（</a:t>
            </a:r>
            <a:r>
              <a:rPr lang="en-US" altLang="zh-CN" dirty="0"/>
              <a:t>Auto-encoder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循环神经网络（</a:t>
            </a:r>
            <a:r>
              <a:rPr lang="en-US" altLang="zh-CN" dirty="0"/>
              <a:t>RNN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65" y="2269032"/>
            <a:ext cx="1375562" cy="787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399" y="1767509"/>
            <a:ext cx="2976248" cy="1795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9650" y="3791500"/>
            <a:ext cx="3586520" cy="226751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26655" y="2570790"/>
            <a:ext cx="418744" cy="396286"/>
          </a:xfrm>
          <a:prstGeom prst="rightArrow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6265395" y="3574623"/>
            <a:ext cx="418744" cy="396286"/>
          </a:xfrm>
          <a:prstGeom prst="rightArrow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218" y="6147971"/>
            <a:ext cx="801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/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深度学习是当前极其流行的方法，很多神奇的应用（包括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AlphaGo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）都和深度学习有关</a:t>
            </a:r>
          </a:p>
        </p:txBody>
      </p:sp>
    </p:spTree>
    <p:extLst>
      <p:ext uri="{BB962C8B-B14F-4D97-AF65-F5344CB8AC3E}">
        <p14:creationId xmlns:p14="http://schemas.microsoft.com/office/powerpoint/2010/main" val="6960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类方法的关系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726" y="2425895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线性模型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5561" y="3772367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神经网络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5380" y="3764704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支持向量机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5561" y="5134165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深度学习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6470" y="2410569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决策树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792" y="2410569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贝叶斯方法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9863" y="2410569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非参数方法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16470" y="3772367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随机森林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16470" y="5134165"/>
            <a:ext cx="1553671" cy="4612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zh-CN" altLang="en-US" dirty="0" smtClean="0">
                <a:latin typeface="Arial Narrow" panose="020B0606020202030204" pitchFamily="34" charset="0"/>
                <a:ea typeface="Microsoft YaHei" charset="-122"/>
                <a:cs typeface="Microsoft YaHei" charset="-122"/>
              </a:rPr>
              <a:t>深渡森林</a:t>
            </a:r>
            <a:endParaRPr kumimoji="1" lang="zh-CN" altLang="en-US" dirty="0">
              <a:latin typeface="Arial Narrow" panose="020B0606020202030204" pitchFamily="34" charset="0"/>
              <a:ea typeface="Microsoft YaHei" charset="-122"/>
              <a:cs typeface="Microsoft YaHei" charset="-122"/>
            </a:endParaRPr>
          </a:p>
        </p:txBody>
      </p: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2012216" y="2887141"/>
            <a:ext cx="1173346" cy="87756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3185562" y="2887141"/>
            <a:ext cx="776835" cy="8852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8" idx="0"/>
          </p:cNvCxnSpPr>
          <p:nvPr/>
        </p:nvCxnSpPr>
        <p:spPr>
          <a:xfrm>
            <a:off x="3962397" y="4233613"/>
            <a:ext cx="0" cy="9005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2" idx="0"/>
          </p:cNvCxnSpPr>
          <p:nvPr/>
        </p:nvCxnSpPr>
        <p:spPr>
          <a:xfrm>
            <a:off x="6093306" y="2871815"/>
            <a:ext cx="0" cy="9005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>
            <a:off x="6093306" y="4233613"/>
            <a:ext cx="0" cy="9005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5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36738" y="2368548"/>
            <a:ext cx="5334000" cy="577850"/>
            <a:chOff x="1836738" y="1923486"/>
            <a:chExt cx="5334000" cy="577850"/>
          </a:xfrm>
        </p:grpSpPr>
        <p:sp>
          <p:nvSpPr>
            <p:cNvPr id="7" name="矩形 3"/>
            <p:cNvSpPr>
              <a:spLocks noChangeArrowheads="1"/>
            </p:cNvSpPr>
            <p:nvPr/>
          </p:nvSpPr>
          <p:spPr bwMode="auto">
            <a:xfrm>
              <a:off x="1836738" y="1923486"/>
              <a:ext cx="533400" cy="53340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  <a:latin typeface="Calibri" pitchFamily="34" charset="0"/>
                </a:rPr>
                <a:t>1</a:t>
              </a:r>
            </a:p>
          </p:txBody>
        </p:sp>
        <p:cxnSp>
          <p:nvCxnSpPr>
            <p:cNvPr id="8" name="直接连接符 5"/>
            <p:cNvCxnSpPr>
              <a:cxnSpLocks noChangeShapeType="1"/>
            </p:cNvCxnSpPr>
            <p:nvPr/>
          </p:nvCxnSpPr>
          <p:spPr bwMode="auto">
            <a:xfrm>
              <a:off x="2370138" y="2456886"/>
              <a:ext cx="4711700" cy="127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sp>
          <p:nvSpPr>
            <p:cNvPr id="9" name="椭圆 6"/>
            <p:cNvSpPr>
              <a:spLocks noChangeArrowheads="1"/>
            </p:cNvSpPr>
            <p:nvPr/>
          </p:nvSpPr>
          <p:spPr bwMode="auto">
            <a:xfrm flipV="1">
              <a:off x="7081838" y="2412436"/>
              <a:ext cx="88900" cy="88900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152775" y="1926026"/>
              <a:ext cx="3893503" cy="51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eaLnBrk="0" hangingPunct="0"/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机器学习概述</a:t>
              </a:r>
              <a:endParaRPr lang="zh-CN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36738" y="3237736"/>
            <a:ext cx="5334000" cy="577850"/>
            <a:chOff x="1836738" y="2650434"/>
            <a:chExt cx="5334000" cy="577850"/>
          </a:xfrm>
        </p:grpSpPr>
        <p:sp>
          <p:nvSpPr>
            <p:cNvPr id="12" name="矩形 3"/>
            <p:cNvSpPr>
              <a:spLocks noChangeArrowheads="1"/>
            </p:cNvSpPr>
            <p:nvPr/>
          </p:nvSpPr>
          <p:spPr bwMode="auto">
            <a:xfrm>
              <a:off x="1836738" y="2650434"/>
              <a:ext cx="533400" cy="53340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latin typeface="Calibri" pitchFamily="34" charset="0"/>
                </a:rPr>
                <a:t>2</a:t>
              </a:r>
              <a:endParaRPr lang="en-US" altLang="zh-CN" sz="24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13" name="直接连接符 5"/>
            <p:cNvCxnSpPr>
              <a:cxnSpLocks noChangeShapeType="1"/>
            </p:cNvCxnSpPr>
            <p:nvPr/>
          </p:nvCxnSpPr>
          <p:spPr bwMode="auto">
            <a:xfrm>
              <a:off x="2370138" y="3183834"/>
              <a:ext cx="4711700" cy="127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sp>
          <p:nvSpPr>
            <p:cNvPr id="14" name="椭圆 6"/>
            <p:cNvSpPr>
              <a:spLocks noChangeArrowheads="1"/>
            </p:cNvSpPr>
            <p:nvPr/>
          </p:nvSpPr>
          <p:spPr bwMode="auto">
            <a:xfrm flipV="1">
              <a:off x="7081838" y="3139384"/>
              <a:ext cx="88900" cy="88900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152775" y="2652974"/>
              <a:ext cx="3893503" cy="51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eaLnBrk="0" hangingPunct="0"/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从神经网络到机器学习</a:t>
              </a:r>
              <a:endPara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36738" y="4976112"/>
            <a:ext cx="5334000" cy="577850"/>
            <a:chOff x="1836738" y="4104330"/>
            <a:chExt cx="5334000" cy="577850"/>
          </a:xfrm>
        </p:grpSpPr>
        <p:sp>
          <p:nvSpPr>
            <p:cNvPr id="17" name="矩形 3"/>
            <p:cNvSpPr>
              <a:spLocks noChangeArrowheads="1"/>
            </p:cNvSpPr>
            <p:nvPr/>
          </p:nvSpPr>
          <p:spPr bwMode="auto">
            <a:xfrm>
              <a:off x="1836738" y="4104330"/>
              <a:ext cx="533400" cy="53340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latin typeface="Calibri" pitchFamily="34" charset="0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18" name="直接连接符 5"/>
            <p:cNvCxnSpPr>
              <a:cxnSpLocks noChangeShapeType="1"/>
            </p:cNvCxnSpPr>
            <p:nvPr/>
          </p:nvCxnSpPr>
          <p:spPr bwMode="auto">
            <a:xfrm>
              <a:off x="2370138" y="4637730"/>
              <a:ext cx="4711700" cy="127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sp>
          <p:nvSpPr>
            <p:cNvPr id="19" name="椭圆 6"/>
            <p:cNvSpPr>
              <a:spLocks noChangeArrowheads="1"/>
            </p:cNvSpPr>
            <p:nvPr/>
          </p:nvSpPr>
          <p:spPr bwMode="auto">
            <a:xfrm flipV="1">
              <a:off x="7081838" y="4593280"/>
              <a:ext cx="88900" cy="88900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152775" y="4106870"/>
              <a:ext cx="3893503" cy="51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eaLnBrk="0" hangingPunct="0"/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深度学习之未来</a:t>
              </a:r>
              <a:endPara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6738" y="4106924"/>
            <a:ext cx="5334000" cy="577850"/>
            <a:chOff x="1836738" y="3377382"/>
            <a:chExt cx="5334000" cy="577850"/>
          </a:xfrm>
        </p:grpSpPr>
        <p:sp>
          <p:nvSpPr>
            <p:cNvPr id="22" name="矩形 3"/>
            <p:cNvSpPr>
              <a:spLocks noChangeArrowheads="1"/>
            </p:cNvSpPr>
            <p:nvPr/>
          </p:nvSpPr>
          <p:spPr bwMode="auto">
            <a:xfrm>
              <a:off x="1836738" y="3377382"/>
              <a:ext cx="533400" cy="53340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  <a:latin typeface="Calibri" pitchFamily="34" charset="0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23" name="直接连接符 5"/>
            <p:cNvCxnSpPr>
              <a:cxnSpLocks noChangeShapeType="1"/>
            </p:cNvCxnSpPr>
            <p:nvPr/>
          </p:nvCxnSpPr>
          <p:spPr bwMode="auto">
            <a:xfrm>
              <a:off x="2370138" y="3910782"/>
              <a:ext cx="4711700" cy="127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prstDash val="sysDot"/>
              <a:round/>
              <a:headEnd/>
              <a:tailEnd/>
            </a:ln>
          </p:spPr>
        </p:cxnSp>
        <p:sp>
          <p:nvSpPr>
            <p:cNvPr id="24" name="椭圆 6"/>
            <p:cNvSpPr>
              <a:spLocks noChangeArrowheads="1"/>
            </p:cNvSpPr>
            <p:nvPr/>
          </p:nvSpPr>
          <p:spPr bwMode="auto">
            <a:xfrm flipV="1">
              <a:off x="7081838" y="3866332"/>
              <a:ext cx="88900" cy="88900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152775" y="3379922"/>
              <a:ext cx="3893503" cy="51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eaLnBrk="0" hangingPunct="0"/>
              <a:r>
                <a:rPr lang="zh-CN" altLang="en-US" sz="2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深度学习之应用</a:t>
              </a:r>
              <a:endPara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多领域交叉学科</a:t>
            </a:r>
          </a:p>
          <a:p>
            <a:pPr lvl="1"/>
            <a:r>
              <a:rPr lang="zh-CN" altLang="en-US" dirty="0"/>
              <a:t>涉及概率论、统计学</a:t>
            </a:r>
            <a:r>
              <a:rPr lang="zh-CN" altLang="en-US" dirty="0" smtClean="0"/>
              <a:t>、凸分析</a:t>
            </a:r>
            <a:r>
              <a:rPr lang="zh-CN" altLang="en-US" dirty="0"/>
              <a:t>、算法复杂度理论等多门学科</a:t>
            </a:r>
          </a:p>
          <a:p>
            <a:r>
              <a:rPr lang="zh-CN" altLang="en-US" dirty="0"/>
              <a:t>机器学习是人工智能的核心</a:t>
            </a:r>
          </a:p>
          <a:p>
            <a:pPr lvl="1"/>
            <a:r>
              <a:rPr lang="zh-CN" altLang="en-US" dirty="0"/>
              <a:t>传统程序</a:t>
            </a:r>
            <a:r>
              <a:rPr lang="en-US" altLang="zh-CN" dirty="0"/>
              <a:t>:</a:t>
            </a:r>
            <a:r>
              <a:rPr lang="zh-CN" altLang="en-US" dirty="0"/>
              <a:t>人类按照预期的目标编写程序，机器严格执行</a:t>
            </a:r>
          </a:p>
          <a:p>
            <a:pPr lvl="1"/>
            <a:r>
              <a:rPr lang="zh-CN" altLang="en-US" dirty="0"/>
              <a:t>机器学习</a:t>
            </a:r>
            <a:r>
              <a:rPr lang="en-US" altLang="zh-CN" dirty="0"/>
              <a:t>:</a:t>
            </a:r>
            <a:r>
              <a:rPr lang="zh-CN" altLang="en-US" dirty="0"/>
              <a:t>人类编写对知识总结归纳的方法，机器从数据中积累</a:t>
            </a:r>
            <a:r>
              <a:rPr lang="zh-CN" altLang="en-US" dirty="0" smtClean="0"/>
              <a:t>经验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2" y="4340854"/>
            <a:ext cx="3411068" cy="22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“阿尔法狗” </a:t>
            </a:r>
            <a:r>
              <a:rPr lang="en-US" altLang="zh-CN" dirty="0"/>
              <a:t>VS </a:t>
            </a:r>
            <a:r>
              <a:rPr lang="zh-CN" altLang="en-US" dirty="0"/>
              <a:t>李世石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阿尔法狗</a:t>
            </a:r>
          </a:p>
          <a:p>
            <a:pPr lvl="1"/>
            <a:r>
              <a:rPr lang="en-US" altLang="zh-CN" dirty="0" err="1"/>
              <a:t>AlphaGo</a:t>
            </a:r>
            <a:r>
              <a:rPr lang="zh-CN" altLang="en-US" dirty="0"/>
              <a:t>，创始人哈萨比斯</a:t>
            </a:r>
          </a:p>
          <a:p>
            <a:pPr lvl="1"/>
            <a:r>
              <a:rPr lang="zh-CN" altLang="en-US" dirty="0"/>
              <a:t>围棋人工智能程序</a:t>
            </a:r>
          </a:p>
          <a:p>
            <a:pPr lvl="1"/>
            <a:r>
              <a:rPr lang="zh-CN" altLang="en-US" dirty="0"/>
              <a:t>谷歌旗下</a:t>
            </a:r>
            <a:r>
              <a:rPr lang="en-US" altLang="zh-CN" dirty="0" err="1"/>
              <a:t>DeepMind</a:t>
            </a:r>
            <a:r>
              <a:rPr lang="zh-CN" altLang="en-US" dirty="0"/>
              <a:t>公司开发</a:t>
            </a:r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5:0</a:t>
            </a:r>
            <a:r>
              <a:rPr lang="zh-CN" altLang="en-US" dirty="0"/>
              <a:t>完胜欧洲围棋冠军、职业二段选手樊麾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挑战人类九段棋手李世石</a:t>
            </a:r>
            <a:r>
              <a:rPr lang="zh-CN" altLang="en-US" dirty="0"/>
              <a:t>受到了全世界的高度</a:t>
            </a:r>
            <a:r>
              <a:rPr lang="zh-CN" altLang="en-US" dirty="0" smtClean="0"/>
              <a:t>关注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265927"/>
            <a:ext cx="7543800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83" y="2156159"/>
            <a:ext cx="2541662" cy="8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机器学习的威力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AlphaGo</a:t>
            </a:r>
            <a:r>
              <a:rPr lang="zh-CN" altLang="en-US" dirty="0"/>
              <a:t>不是普通的计算机程序</a:t>
            </a:r>
          </a:p>
          <a:p>
            <a:pPr lvl="1"/>
            <a:r>
              <a:rPr lang="zh-CN" altLang="en-US" dirty="0"/>
              <a:t>它能够快速地学习，每次对弈都能快速吸取经验</a:t>
            </a:r>
          </a:p>
          <a:p>
            <a:pPr lvl="1"/>
            <a:r>
              <a:rPr lang="zh-CN" altLang="en-US" dirty="0"/>
              <a:t>与其说人机对弈，不如说是李世石与多名大师之间的对弈</a:t>
            </a:r>
          </a:p>
          <a:p>
            <a:r>
              <a:rPr lang="en-US" altLang="zh-CN" dirty="0" err="1"/>
              <a:t>AlphaGo</a:t>
            </a:r>
            <a:r>
              <a:rPr lang="zh-CN" altLang="en-US" dirty="0"/>
              <a:t>采用了</a:t>
            </a:r>
            <a:r>
              <a:rPr lang="zh-CN" altLang="en-US" b="1" dirty="0">
                <a:solidFill>
                  <a:srgbClr val="C00000"/>
                </a:solidFill>
              </a:rPr>
              <a:t>机器学习</a:t>
            </a:r>
            <a:r>
              <a:rPr lang="zh-CN" altLang="en-US" dirty="0"/>
              <a:t>技术！具体来说是深度学习技术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657600"/>
            <a:ext cx="6962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想象一个老生常谈的情景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某天你去买芒果，小贩摊了满满一车芒果，你一个个选好，拿给小贩称重，然后论斤付钱。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5" y="2727143"/>
            <a:ext cx="7926934" cy="3147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78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数据挖掘中的机器学习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61867" y="4641057"/>
            <a:ext cx="1137041" cy="1716890"/>
            <a:chOff x="1267326" y="3384135"/>
            <a:chExt cx="980218" cy="1716890"/>
          </a:xfrm>
        </p:grpSpPr>
        <p:sp>
          <p:nvSpPr>
            <p:cNvPr id="6" name="矩形 5"/>
            <p:cNvSpPr/>
            <p:nvPr/>
          </p:nvSpPr>
          <p:spPr>
            <a:xfrm>
              <a:off x="1267326" y="3728720"/>
              <a:ext cx="980218" cy="1372305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颜色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重量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形状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产地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 …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67326" y="3384135"/>
              <a:ext cx="980218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数据特征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89611" y="3619552"/>
            <a:ext cx="1394840" cy="1430823"/>
            <a:chOff x="1267326" y="3384135"/>
            <a:chExt cx="980218" cy="1430823"/>
          </a:xfrm>
        </p:grpSpPr>
        <p:sp>
          <p:nvSpPr>
            <p:cNvPr id="9" name="矩形 8"/>
            <p:cNvSpPr/>
            <p:nvPr/>
          </p:nvSpPr>
          <p:spPr>
            <a:xfrm>
              <a:off x="1267326" y="3728720"/>
              <a:ext cx="980218" cy="1086238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甜度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汁水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成熟度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 … 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67326" y="3384135"/>
              <a:ext cx="980218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指标（标签）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70363" y="4635760"/>
            <a:ext cx="1517816" cy="1704712"/>
            <a:chOff x="3361832" y="3841509"/>
            <a:chExt cx="1517816" cy="1704712"/>
          </a:xfrm>
        </p:grpSpPr>
        <p:sp>
          <p:nvSpPr>
            <p:cNvPr id="12" name="矩形 11"/>
            <p:cNvSpPr/>
            <p:nvPr/>
          </p:nvSpPr>
          <p:spPr>
            <a:xfrm>
              <a:off x="3361832" y="4186094"/>
              <a:ext cx="1517816" cy="1360127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832" y="3841509"/>
              <a:ext cx="1517816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304" y="4295397"/>
              <a:ext cx="1387980" cy="11671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5" name="组合 14"/>
          <p:cNvGrpSpPr/>
          <p:nvPr/>
        </p:nvGrpSpPr>
        <p:grpSpPr>
          <a:xfrm>
            <a:off x="5960981" y="2201650"/>
            <a:ext cx="1209069" cy="1362139"/>
            <a:chOff x="5619021" y="1816897"/>
            <a:chExt cx="1209069" cy="1362139"/>
          </a:xfrm>
        </p:grpSpPr>
        <p:sp>
          <p:nvSpPr>
            <p:cNvPr id="16" name="矩形 15"/>
            <p:cNvSpPr/>
            <p:nvPr/>
          </p:nvSpPr>
          <p:spPr>
            <a:xfrm>
              <a:off x="5619021" y="2161482"/>
              <a:ext cx="1209069" cy="1017554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619021" y="1816897"/>
              <a:ext cx="1209069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330" y="2251406"/>
              <a:ext cx="1045848" cy="839111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7253676" y="4756777"/>
            <a:ext cx="1161907" cy="1430823"/>
            <a:chOff x="1267326" y="3384135"/>
            <a:chExt cx="980218" cy="1430823"/>
          </a:xfrm>
        </p:grpSpPr>
        <p:sp>
          <p:nvSpPr>
            <p:cNvPr id="20" name="矩形 19"/>
            <p:cNvSpPr/>
            <p:nvPr/>
          </p:nvSpPr>
          <p:spPr>
            <a:xfrm>
              <a:off x="1267326" y="3728720"/>
              <a:ext cx="980218" cy="1086238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不甜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汁水多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67326" y="3384135"/>
              <a:ext cx="980218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预测指标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箭头连接符 21"/>
          <p:cNvCxnSpPr>
            <a:stCxn id="34" idx="1"/>
            <a:endCxn id="38" idx="3"/>
          </p:cNvCxnSpPr>
          <p:nvPr/>
        </p:nvCxnSpPr>
        <p:spPr>
          <a:xfrm flipH="1">
            <a:off x="2134923" y="2705234"/>
            <a:ext cx="1079298" cy="34977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8" idx="2"/>
            <a:endCxn id="7" idx="0"/>
          </p:cNvCxnSpPr>
          <p:nvPr/>
        </p:nvCxnSpPr>
        <p:spPr>
          <a:xfrm flipH="1">
            <a:off x="1530388" y="3563789"/>
            <a:ext cx="1" cy="107726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3"/>
            <a:endCxn id="27" idx="1"/>
          </p:cNvCxnSpPr>
          <p:nvPr/>
        </p:nvCxnSpPr>
        <p:spPr>
          <a:xfrm>
            <a:off x="2098908" y="5671795"/>
            <a:ext cx="800533" cy="120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27" idx="0"/>
          </p:cNvCxnSpPr>
          <p:nvPr/>
        </p:nvCxnSpPr>
        <p:spPr>
          <a:xfrm>
            <a:off x="3187031" y="5050375"/>
            <a:ext cx="0" cy="342375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29" idx="0"/>
          </p:cNvCxnSpPr>
          <p:nvPr/>
        </p:nvCxnSpPr>
        <p:spPr>
          <a:xfrm flipH="1">
            <a:off x="6565515" y="3563789"/>
            <a:ext cx="1" cy="180439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99441" y="5392750"/>
            <a:ext cx="575180" cy="5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7" idx="3"/>
            <a:endCxn id="12" idx="1"/>
          </p:cNvCxnSpPr>
          <p:nvPr/>
        </p:nvCxnSpPr>
        <p:spPr>
          <a:xfrm flipV="1">
            <a:off x="3474621" y="5660409"/>
            <a:ext cx="795742" cy="1259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77925" y="5368180"/>
            <a:ext cx="575180" cy="560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2" idx="3"/>
            <a:endCxn id="29" idx="1"/>
          </p:cNvCxnSpPr>
          <p:nvPr/>
        </p:nvCxnSpPr>
        <p:spPr>
          <a:xfrm flipV="1">
            <a:off x="5788179" y="5648429"/>
            <a:ext cx="489746" cy="1198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3"/>
            <a:endCxn id="20" idx="1"/>
          </p:cNvCxnSpPr>
          <p:nvPr/>
        </p:nvCxnSpPr>
        <p:spPr>
          <a:xfrm flipV="1">
            <a:off x="6853105" y="5644481"/>
            <a:ext cx="400571" cy="394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" idx="0"/>
            <a:endCxn id="35" idx="3"/>
          </p:cNvCxnSpPr>
          <p:nvPr/>
        </p:nvCxnSpPr>
        <p:spPr>
          <a:xfrm rot="16200000" flipV="1">
            <a:off x="4973111" y="1895257"/>
            <a:ext cx="2770092" cy="2952947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3214221" y="1814393"/>
            <a:ext cx="1667462" cy="1433960"/>
            <a:chOff x="3355195" y="1098691"/>
            <a:chExt cx="1667462" cy="1433960"/>
          </a:xfrm>
        </p:grpSpPr>
        <p:sp>
          <p:nvSpPr>
            <p:cNvPr id="34" name="矩形 33"/>
            <p:cNvSpPr/>
            <p:nvPr/>
          </p:nvSpPr>
          <p:spPr>
            <a:xfrm>
              <a:off x="3355195" y="1446412"/>
              <a:ext cx="1667462" cy="108623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55195" y="1098691"/>
              <a:ext cx="1667462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9807" y="1592449"/>
              <a:ext cx="1398237" cy="75958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925854" y="2201650"/>
            <a:ext cx="1209069" cy="1362139"/>
            <a:chOff x="-788926" y="1664495"/>
            <a:chExt cx="1209069" cy="1362139"/>
          </a:xfrm>
        </p:grpSpPr>
        <p:sp>
          <p:nvSpPr>
            <p:cNvPr id="38" name="矩形 37"/>
            <p:cNvSpPr/>
            <p:nvPr/>
          </p:nvSpPr>
          <p:spPr>
            <a:xfrm>
              <a:off x="-788926" y="2009080"/>
              <a:ext cx="1209069" cy="1017554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-788926" y="1664495"/>
              <a:ext cx="1209069" cy="344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94777" y="2203395"/>
              <a:ext cx="1001505" cy="628923"/>
            </a:xfrm>
            <a:prstGeom prst="rect">
              <a:avLst/>
            </a:prstGeom>
          </p:spPr>
        </p:pic>
      </p:grpSp>
      <p:cxnSp>
        <p:nvCxnSpPr>
          <p:cNvPr id="41" name="直接箭头连接符 40"/>
          <p:cNvCxnSpPr>
            <a:stCxn id="34" idx="3"/>
            <a:endCxn id="16" idx="1"/>
          </p:cNvCxnSpPr>
          <p:nvPr/>
        </p:nvCxnSpPr>
        <p:spPr>
          <a:xfrm>
            <a:off x="4881683" y="2705234"/>
            <a:ext cx="1079298" cy="34977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好啦，现在你可以信心满满去买芒果了，一切交给机器去操心吧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更妙的是，你的算法还会</a:t>
            </a:r>
            <a:r>
              <a:rPr lang="zh-CN" altLang="en-US" b="1" dirty="0">
                <a:solidFill>
                  <a:srgbClr val="C00000"/>
                </a:solidFill>
              </a:rPr>
              <a:t>逐渐进化</a:t>
            </a:r>
            <a:r>
              <a:rPr lang="zh-CN" altLang="en-US" dirty="0"/>
              <a:t>（强化学习）</a:t>
            </a:r>
          </a:p>
          <a:p>
            <a:pPr lvl="1"/>
            <a:r>
              <a:rPr lang="zh-CN" altLang="en-US" dirty="0"/>
              <a:t>根据其预测结果的好坏，进行自动修正</a:t>
            </a:r>
          </a:p>
          <a:p>
            <a:pPr lvl="1"/>
            <a:r>
              <a:rPr lang="zh-CN" altLang="en-US" dirty="0"/>
              <a:t>随着训练数据的积累越来越准确</a:t>
            </a:r>
          </a:p>
          <a:p>
            <a:r>
              <a:rPr lang="zh-CN" altLang="en-US" dirty="0"/>
              <a:t>最妙的来了，用同一个算法可以</a:t>
            </a:r>
            <a:r>
              <a:rPr lang="zh-CN" altLang="en-US" b="1" dirty="0">
                <a:solidFill>
                  <a:srgbClr val="C00000"/>
                </a:solidFill>
              </a:rPr>
              <a:t>做好几个模型</a:t>
            </a:r>
            <a:r>
              <a:rPr lang="zh-CN" altLang="en-US" dirty="0"/>
              <a:t>！</a:t>
            </a:r>
          </a:p>
          <a:p>
            <a:pPr lvl="1"/>
            <a:r>
              <a:rPr lang="zh-CN" altLang="en-US" dirty="0"/>
              <a:t>苹果、桔子、香蕉、葡萄各来上一</a:t>
            </a:r>
            <a:r>
              <a:rPr lang="zh-CN" altLang="en-US" dirty="0" smtClean="0"/>
              <a:t>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7" y="4900400"/>
            <a:ext cx="8486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机器学习的形式化描述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375" y="1636500"/>
            <a:ext cx="3751515" cy="4850025"/>
          </a:xfrm>
        </p:spPr>
        <p:txBody>
          <a:bodyPr/>
          <a:lstStyle/>
          <a:p>
            <a:r>
              <a:rPr lang="zh-CN" altLang="en-US" dirty="0" smtClean="0"/>
              <a:t>现实世界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集 </a:t>
            </a:r>
            <a:r>
              <a:rPr lang="en-US" altLang="zh-CN" i="1" dirty="0" smtClean="0"/>
              <a:t>D = {d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d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…,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}</a:t>
            </a:r>
          </a:p>
          <a:p>
            <a:pPr lvl="1"/>
            <a:r>
              <a:rPr lang="zh-CN" altLang="en-US" dirty="0" smtClean="0"/>
              <a:t>实例 </a:t>
            </a:r>
            <a:r>
              <a:rPr lang="en-US" altLang="zh-CN" i="1" dirty="0" smtClean="0"/>
              <a:t>d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= (</a:t>
            </a:r>
            <a:r>
              <a:rPr lang="en-US" altLang="zh-CN" b="1" i="1" dirty="0" smtClean="0"/>
              <a:t>x</a:t>
            </a:r>
            <a:r>
              <a:rPr lang="en-US" altLang="zh-CN" b="1" i="1" baseline="-25000" dirty="0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)</a:t>
            </a:r>
          </a:p>
          <a:p>
            <a:pPr lvl="1"/>
            <a:r>
              <a:rPr lang="zh-CN" altLang="en-US" dirty="0" smtClean="0"/>
              <a:t>属性 </a:t>
            </a:r>
            <a:r>
              <a:rPr lang="en-US" altLang="zh-CN" b="1" i="1" dirty="0" smtClean="0"/>
              <a:t>x</a:t>
            </a:r>
            <a:r>
              <a:rPr lang="en-US" altLang="zh-CN" b="1" i="1" baseline="-25000" dirty="0" smtClean="0"/>
              <a:t>i</a:t>
            </a:r>
            <a:r>
              <a:rPr lang="en-US" altLang="zh-CN" i="1" dirty="0" smtClean="0"/>
              <a:t> = (x</a:t>
            </a:r>
            <a:r>
              <a:rPr lang="en-US" altLang="zh-CN" i="1" baseline="-25000" dirty="0" smtClean="0"/>
              <a:t>i1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i2</a:t>
            </a:r>
            <a:r>
              <a:rPr lang="en-US" altLang="zh-CN" i="1" dirty="0" smtClean="0"/>
              <a:t>, …,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in</a:t>
            </a:r>
            <a:r>
              <a:rPr lang="en-US" altLang="zh-CN" i="1" dirty="0" smtClean="0"/>
              <a:t>)</a:t>
            </a:r>
          </a:p>
          <a:p>
            <a:pPr lvl="1"/>
            <a:r>
              <a:rPr lang="zh-CN" altLang="en-US" dirty="0" smtClean="0"/>
              <a:t>标签 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i</a:t>
            </a:r>
            <a:endParaRPr lang="en-US" altLang="zh-CN" i="1" baseline="-25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02299" y="1636500"/>
            <a:ext cx="4289275" cy="485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p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p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模型世界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存在可以描述现实世界的数学模型 </a:t>
            </a:r>
            <a:r>
              <a:rPr lang="en-US" altLang="zh-CN" i="1" dirty="0" smtClean="0"/>
              <a:t>ŷ = f(</a:t>
            </a:r>
            <a:r>
              <a:rPr lang="en-US" altLang="zh-CN" b="1" i="1" dirty="0" smtClean="0"/>
              <a:t>w</a:t>
            </a:r>
            <a:r>
              <a:rPr lang="en-US" altLang="zh-CN" i="1" dirty="0" smtClean="0"/>
              <a:t>, </a:t>
            </a:r>
            <a:r>
              <a:rPr lang="en-US" altLang="zh-CN" b="1" i="1" dirty="0" smtClean="0"/>
              <a:t>x</a:t>
            </a:r>
            <a:r>
              <a:rPr lang="en-US" altLang="zh-CN" i="1" dirty="0" smtClean="0"/>
              <a:t>)</a:t>
            </a:r>
          </a:p>
          <a:p>
            <a:pPr lvl="1"/>
            <a:r>
              <a:rPr lang="zh-CN" altLang="en-US" dirty="0" smtClean="0"/>
              <a:t>模型参数 </a:t>
            </a:r>
            <a:r>
              <a:rPr lang="en-US" altLang="zh-CN" b="1" i="1" dirty="0" smtClean="0"/>
              <a:t>w</a:t>
            </a:r>
            <a:r>
              <a:rPr lang="en-US" altLang="zh-CN" i="1" dirty="0" smtClean="0"/>
              <a:t> = (w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w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…, 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)</a:t>
            </a:r>
            <a:endParaRPr lang="zh-CN" altLang="en-US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973795"/>
            <a:ext cx="8564551" cy="22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0070C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rtlCol="0" anchor="ctr" anchorCtr="0">
        <a:noAutofit/>
      </a:bodyPr>
      <a:lstStyle>
        <a:defPPr algn="ctr">
          <a:lnSpc>
            <a:spcPct val="114000"/>
          </a:lnSpc>
          <a:defRPr kumimoji="1" dirty="0">
            <a:latin typeface="Arial Narrow" panose="020B0606020202030204" pitchFamily="34" charset="0"/>
            <a:ea typeface="Microsoft YaHei" charset="-122"/>
            <a:cs typeface="Microsoft YaHei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140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</TotalTime>
  <Words>664</Words>
  <Application>Microsoft Office PowerPoint</Application>
  <PresentationFormat>全屏显示(4:3)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微软雅黑</vt:lpstr>
      <vt:lpstr>Arial</vt:lpstr>
      <vt:lpstr>Arial Narrow</vt:lpstr>
      <vt:lpstr>Calibri</vt:lpstr>
      <vt:lpstr>Cambria Math</vt:lpstr>
      <vt:lpstr>Impact</vt:lpstr>
      <vt:lpstr>Wingdings</vt:lpstr>
      <vt:lpstr>Office 主题</vt:lpstr>
      <vt:lpstr>从机器学习到深度学习 方法及应用</vt:lpstr>
      <vt:lpstr>大纲</vt:lpstr>
      <vt:lpstr>机器学习</vt:lpstr>
      <vt:lpstr>“阿尔法狗” VS 李世石</vt:lpstr>
      <vt:lpstr>机器学习的威力</vt:lpstr>
      <vt:lpstr>想象一个老生常谈的情景</vt:lpstr>
      <vt:lpstr>数据挖掘中的机器学习</vt:lpstr>
      <vt:lpstr>机器学习的优势</vt:lpstr>
      <vt:lpstr>机器学习的形式化描述</vt:lpstr>
      <vt:lpstr>损失函数与参数求解</vt:lpstr>
      <vt:lpstr>机器学习算法</vt:lpstr>
      <vt:lpstr>机器学习算法</vt:lpstr>
      <vt:lpstr>机器学习算法</vt:lpstr>
      <vt:lpstr>机器学习算法</vt:lpstr>
      <vt:lpstr>各类方法的关系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215</cp:revision>
  <dcterms:created xsi:type="dcterms:W3CDTF">2017-07-20T06:57:18Z</dcterms:created>
  <dcterms:modified xsi:type="dcterms:W3CDTF">2017-09-28T12:33:32Z</dcterms:modified>
</cp:coreProperties>
</file>