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  <p:sldMasterId id="2147483662" r:id="rId3"/>
    <p:sldMasterId id="2147483674" r:id="rId4"/>
  </p:sldMasterIdLst>
  <p:notesMasterIdLst>
    <p:notesMasterId r:id="rId6"/>
  </p:notesMasterIdLst>
  <p:handoutMasterIdLst>
    <p:handoutMasterId r:id="rId12"/>
  </p:handoutMasterIdLst>
  <p:sldIdLst>
    <p:sldId id="1093" r:id="rId5"/>
    <p:sldId id="1094" r:id="rId7"/>
    <p:sldId id="1095" r:id="rId8"/>
    <p:sldId id="1096" r:id="rId9"/>
    <p:sldId id="1098" r:id="rId10"/>
    <p:sldId id="1108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1C9"/>
    <a:srgbClr val="9CB084"/>
    <a:srgbClr val="CEB966"/>
    <a:srgbClr val="BCE5AC"/>
    <a:srgbClr val="3D7427"/>
    <a:srgbClr val="1AACB2"/>
    <a:srgbClr val="04A572"/>
    <a:srgbClr val="EDF8E9"/>
    <a:srgbClr val="06686C"/>
    <a:srgbClr val="009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30" autoAdjust="0"/>
    <p:restoredTop sz="79279" autoAdjust="0"/>
  </p:normalViewPr>
  <p:slideViewPr>
    <p:cSldViewPr>
      <p:cViewPr varScale="1">
        <p:scale>
          <a:sx n="55" d="100"/>
          <a:sy n="55" d="100"/>
        </p:scale>
        <p:origin x="1328" y="48"/>
      </p:cViewPr>
      <p:guideLst>
        <p:guide orient="horz" pos="236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384865-8690-4E08-BA51-22CA363A3BE8}" type="datetime1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8412EE-440F-428C-82E8-07BCEF1961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8890" y="6570980"/>
            <a:ext cx="9157335" cy="288290"/>
          </a:xfrm>
          <a:prstGeom prst="rect">
            <a:avLst/>
          </a:prstGeom>
          <a:gradFill>
            <a:gsLst>
              <a:gs pos="29000">
                <a:srgbClr val="79C8AA">
                  <a:alpha val="100000"/>
                </a:srgbClr>
              </a:gs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9525" y="0"/>
            <a:ext cx="5735320" cy="8985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40113"/>
            <a:ext cx="6858000" cy="1869849"/>
          </a:xfrm>
        </p:spPr>
        <p:txBody>
          <a:bodyPr anchor="b"/>
          <a:lstStyle>
            <a:lvl1pPr algn="ctr">
              <a:defRPr sz="4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99581"/>
            <a:ext cx="6858000" cy="11985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3543300" y="5441950"/>
            <a:ext cx="2057400" cy="365125"/>
          </a:xfrm>
        </p:spPr>
        <p:txBody>
          <a:bodyPr/>
          <a:lstStyle>
            <a:lvl1pPr algn="ctr">
              <a:defRPr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F0FB-65C1-420C-ADA9-46DE709541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7CC26-430F-4D8E-BCFF-73848F2117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433DE-DFB0-4BEE-9950-77FB19784F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F8BF3-669A-4E2B-80B8-61B36B3EE9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8890" y="6570980"/>
            <a:ext cx="9157335" cy="288290"/>
          </a:xfrm>
          <a:prstGeom prst="rect">
            <a:avLst/>
          </a:prstGeom>
          <a:gradFill>
            <a:gsLst>
              <a:gs pos="29000">
                <a:srgbClr val="79C8AA">
                  <a:alpha val="100000"/>
                </a:srgbClr>
              </a:gs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52890" cy="8985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116888" y="6551613"/>
            <a:ext cx="481012" cy="306387"/>
          </a:xfrm>
        </p:spPr>
        <p:txBody>
          <a:bodyPr rIns="0">
            <a:spAutoFit/>
          </a:bodyPr>
          <a:lstStyle>
            <a:lvl1pPr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6C63437-A4DD-47E2-B39F-B4494D074D76}" type="slidenum">
              <a:rPr lang="en-US" altLang="zh-CN"/>
            </a:fld>
            <a:endParaRPr lang="en-US" altLang="zh-CN"/>
          </a:p>
        </p:txBody>
      </p:sp>
      <p:sp>
        <p:nvSpPr>
          <p:cNvPr id="7" name="文本框 10"/>
          <p:cNvSpPr txBox="1">
            <a:spLocks noChangeArrowheads="1"/>
          </p:cNvSpPr>
          <p:nvPr userDrawn="1"/>
        </p:nvSpPr>
        <p:spPr bwMode="auto">
          <a:xfrm>
            <a:off x="2862580" y="6583680"/>
            <a:ext cx="3484880" cy="275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-8890" y="6570980"/>
            <a:ext cx="9157335" cy="288290"/>
          </a:xfrm>
          <a:prstGeom prst="rect">
            <a:avLst/>
          </a:prstGeom>
          <a:gradFill>
            <a:gsLst>
              <a:gs pos="29000">
                <a:srgbClr val="79C8AA">
                  <a:alpha val="100000"/>
                </a:srgbClr>
              </a:gs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9144000" cy="8985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116888" y="6551613"/>
            <a:ext cx="481012" cy="306387"/>
          </a:xfrm>
        </p:spPr>
        <p:txBody>
          <a:bodyPr rIns="0">
            <a:spAutoFit/>
          </a:bodyPr>
          <a:lstStyle>
            <a:lvl1pPr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A9E03CA-CF4F-4DC5-A3DC-9C3233798D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2088000" y="2088000"/>
            <a:ext cx="5265159" cy="1015663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3E3AA-87E2-4607-9805-51DA839457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1D9C9-93D1-480F-B60C-58F2DB796E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ED21F-6F7A-4E7E-9B63-E0FFA0FF8F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7C782-C965-4D91-A31D-33CC2DAACE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97BDF-6D92-4B61-9FF0-D9AE005D80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784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3F5DE8-773C-4FA9-8500-AE1451829E7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 txBox="1"/>
          <p:nvPr/>
        </p:nvSpPr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占位符 2"/>
          <p:cNvSpPr txBox="1"/>
          <p:nvPr/>
        </p:nvSpPr>
        <p:spPr>
          <a:xfrm>
            <a:off x="323850" y="1351280"/>
            <a:ext cx="8208010" cy="4970145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Selecting parameters</a:t>
            </a:r>
            <a:endParaRPr lang="en-US" altLang="zh-CN" sz="2400" dirty="0" smtClean="0">
              <a:solidFill>
                <a:srgbClr val="1C1C1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Five-fold cross validation based on grid search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Evaluation metrics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Accuracy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Precision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Recall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F1.Score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ROC&amp;&amp;AUC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charset="0"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 txBox="1"/>
          <p:nvPr/>
        </p:nvSpPr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占位符 2"/>
          <p:cNvSpPr txBox="1"/>
          <p:nvPr/>
        </p:nvSpPr>
        <p:spPr>
          <a:xfrm>
            <a:off x="323850" y="1351280"/>
            <a:ext cx="8498840" cy="4970145"/>
          </a:xfrm>
          <a:prstGeom prst="rect">
            <a:avLst/>
          </a:prstGeom>
        </p:spPr>
        <p:txBody>
          <a:bodyPr vert="horz" lIns="0" tIns="0" rIns="0" bIns="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 of different single task models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Logistic Regression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SVM with RBF kernel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Forests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Coarse-grained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single-task models achieve a good outcome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Behavior features are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effective to poor performance discovery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2490" y="1860550"/>
            <a:ext cx="3853180" cy="3008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 txBox="1"/>
          <p:nvPr/>
        </p:nvSpPr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占位符 2"/>
          <p:cNvSpPr txBox="1"/>
          <p:nvPr/>
        </p:nvSpPr>
        <p:spPr>
          <a:xfrm>
            <a:off x="323850" y="1351280"/>
            <a:ext cx="8641715" cy="4970145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 between single task and multi-task models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Multi-task model shows good results, 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especially h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igh recall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charset="0"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539875" y="2575560"/>
          <a:ext cx="6133465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7680"/>
                <a:gridCol w="1259205"/>
                <a:gridCol w="1023620"/>
                <a:gridCol w="984885"/>
                <a:gridCol w="110807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Model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Accuracy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Precision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Recall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F1.Score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</a:rPr>
                        <a:t>Logistic regression</a:t>
                      </a:r>
                      <a:endParaRPr lang="zh-CN" altLang="en-US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0.84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0.74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0.82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0.83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</a:rPr>
                        <a:t>SVM(RBF kernel)</a:t>
                      </a:r>
                      <a:endParaRPr lang="zh-CN" altLang="en-US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0.90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0.90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0.93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0.91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</a:rPr>
                        <a:t>Random Forest</a:t>
                      </a:r>
                      <a:endParaRPr lang="zh-CN" altLang="en-US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0.87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1.00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0.75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0.86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MTL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0.95</a:t>
                      </a:r>
                      <a:endParaRPr lang="en-US" altLang="zh-CN" sz="16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</a:rPr>
                        <a:t>0.92</a:t>
                      </a:r>
                      <a:endParaRPr lang="en-US" altLang="zh-CN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0.98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0.94</a:t>
                      </a:r>
                      <a:endParaRPr lang="en-US" altLang="zh-CN" sz="16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 txBox="1"/>
          <p:nvPr/>
        </p:nvSpPr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占位符 2"/>
          <p:cNvSpPr txBox="1"/>
          <p:nvPr/>
        </p:nvSpPr>
        <p:spPr>
          <a:xfrm>
            <a:off x="323850" y="1351280"/>
            <a:ext cx="8641715" cy="4970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Early warning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metrics are high in the early stage of the semester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charset="0"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3025140"/>
            <a:ext cx="4506595" cy="3372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 txBox="1"/>
          <p:nvPr/>
        </p:nvSpPr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占位符 2"/>
          <p:cNvSpPr txBox="1"/>
          <p:nvPr/>
        </p:nvSpPr>
        <p:spPr>
          <a:xfrm>
            <a:off x="323850" y="1351280"/>
            <a:ext cx="8641715" cy="4970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general framework to discover poor performance based on behavior pattern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 behavior pattern and extraction features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Statistics features</a:t>
            </a:r>
            <a:endParaRPr lang="en-US" altLang="zh-CN" sz="245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Relevance features</a:t>
            </a:r>
            <a:endParaRPr lang="en-US" altLang="zh-CN" sz="245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Early warning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charset="0"/>
              <a:buNone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 txBox="1"/>
          <p:nvPr/>
        </p:nvSpPr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占位符 2"/>
          <p:cNvSpPr txBox="1"/>
          <p:nvPr/>
        </p:nvSpPr>
        <p:spPr>
          <a:xfrm>
            <a:off x="323850" y="1351280"/>
            <a:ext cx="8641715" cy="4970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Something about learning to rank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relationship btween behavior and scholarship</a:t>
            </a:r>
            <a:endParaRPr lang="en-US" altLang="zh-CN" sz="28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5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charset="0"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Clr>
                <a:srgbClr val="004586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演示</Application>
  <PresentationFormat>全屏显示(4:3)</PresentationFormat>
  <Paragraphs>130</Paragraphs>
  <Slides>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Palatino Linotype</vt:lpstr>
      <vt:lpstr>微软雅黑</vt:lpstr>
      <vt:lpstr>Times New Roman</vt:lpstr>
      <vt:lpstr>Wingdings</vt:lpstr>
      <vt:lpstr>Calibri</vt:lpstr>
      <vt:lpstr>Corbel</vt:lpstr>
      <vt:lpstr>Arial Unicode MS</vt:lpstr>
      <vt:lpstr>华文楷体</vt:lpstr>
      <vt:lpstr>Consolas</vt:lpstr>
      <vt:lpstr>穿越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焦炫</dc:creator>
  <cp:lastModifiedBy>欢颜</cp:lastModifiedBy>
  <cp:revision>1647</cp:revision>
  <dcterms:created xsi:type="dcterms:W3CDTF">2014-09-07T08:02:00Z</dcterms:created>
  <dcterms:modified xsi:type="dcterms:W3CDTF">2017-11-08T10:16:49Z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