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4"/>
  </p:notesMasterIdLst>
  <p:sldIdLst>
    <p:sldId id="256" r:id="rId4"/>
    <p:sldId id="274" r:id="rId5"/>
    <p:sldId id="275" r:id="rId6"/>
    <p:sldId id="291" r:id="rId7"/>
    <p:sldId id="292" r:id="rId8"/>
    <p:sldId id="293" r:id="rId9"/>
    <p:sldId id="259" r:id="rId10"/>
    <p:sldId id="297" r:id="rId11"/>
    <p:sldId id="298" r:id="rId12"/>
    <p:sldId id="299" r:id="rId13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29E"/>
    <a:srgbClr val="549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6" y="114"/>
      </p:cViewPr>
      <p:guideLst>
        <p:guide orient="horz" pos="2058"/>
        <p:guide pos="3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7AC20-8C1D-44D7-B35A-E6F76E686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C7271-7ECD-45B6-A4AF-14DDD8E718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对角圆角矩形 5"/>
          <p:cNvSpPr/>
          <p:nvPr userDrawn="1"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473D-8055-43E1-A01D-B0413067B7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D81A-C667-4EE5-93BD-612026063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背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183526" y="301839"/>
            <a:ext cx="7882284" cy="44336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8" name="图片占位符 9"/>
          <p:cNvSpPr>
            <a:spLocks noGrp="1"/>
          </p:cNvSpPr>
          <p:nvPr>
            <p:ph type="pic" sz="quarter" idx="14" hasCustomPrompt="1"/>
          </p:nvPr>
        </p:nvSpPr>
        <p:spPr>
          <a:xfrm>
            <a:off x="8174953" y="287325"/>
            <a:ext cx="3856784" cy="21693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9" name="图片占位符 9"/>
          <p:cNvSpPr>
            <a:spLocks noGrp="1"/>
          </p:cNvSpPr>
          <p:nvPr>
            <p:ph type="pic" sz="quarter" idx="15" hasCustomPrompt="1"/>
          </p:nvPr>
        </p:nvSpPr>
        <p:spPr>
          <a:xfrm>
            <a:off x="8174953" y="2575658"/>
            <a:ext cx="3856784" cy="21693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背景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631384" y="347886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8" name="图片占位符 9"/>
          <p:cNvSpPr>
            <a:spLocks noGrp="1"/>
          </p:cNvSpPr>
          <p:nvPr>
            <p:ph type="pic" sz="quarter" idx="15" hasCustomPrompt="1"/>
          </p:nvPr>
        </p:nvSpPr>
        <p:spPr>
          <a:xfrm>
            <a:off x="4300500" y="347886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9" name="图片占位符 9"/>
          <p:cNvSpPr>
            <a:spLocks noGrp="1"/>
          </p:cNvSpPr>
          <p:nvPr>
            <p:ph type="pic" sz="quarter" idx="16" hasCustomPrompt="1"/>
          </p:nvPr>
        </p:nvSpPr>
        <p:spPr>
          <a:xfrm>
            <a:off x="7969616" y="347886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7" hasCustomPrompt="1"/>
          </p:nvPr>
        </p:nvSpPr>
        <p:spPr>
          <a:xfrm>
            <a:off x="631384" y="2423590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8" hasCustomPrompt="1"/>
          </p:nvPr>
        </p:nvSpPr>
        <p:spPr>
          <a:xfrm>
            <a:off x="4300500" y="2423590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9" hasCustomPrompt="1"/>
          </p:nvPr>
        </p:nvSpPr>
        <p:spPr>
          <a:xfrm>
            <a:off x="7969616" y="2423590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20" hasCustomPrompt="1"/>
          </p:nvPr>
        </p:nvSpPr>
        <p:spPr>
          <a:xfrm>
            <a:off x="631384" y="4499294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21" hasCustomPrompt="1"/>
          </p:nvPr>
        </p:nvSpPr>
        <p:spPr>
          <a:xfrm>
            <a:off x="4300500" y="4499294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22" hasCustomPrompt="1"/>
          </p:nvPr>
        </p:nvSpPr>
        <p:spPr>
          <a:xfrm>
            <a:off x="7969616" y="4499294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背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947430" y="523274"/>
            <a:ext cx="5109526" cy="2874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9" name="图片占位符 9"/>
          <p:cNvSpPr>
            <a:spLocks noGrp="1"/>
          </p:cNvSpPr>
          <p:nvPr>
            <p:ph type="pic" sz="quarter" idx="16" hasCustomPrompt="1"/>
          </p:nvPr>
        </p:nvSpPr>
        <p:spPr>
          <a:xfrm>
            <a:off x="6136402" y="523274"/>
            <a:ext cx="5109526" cy="2874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20" hasCustomPrompt="1"/>
          </p:nvPr>
        </p:nvSpPr>
        <p:spPr>
          <a:xfrm>
            <a:off x="947430" y="3469401"/>
            <a:ext cx="5109526" cy="2874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22" hasCustomPrompt="1"/>
          </p:nvPr>
        </p:nvSpPr>
        <p:spPr>
          <a:xfrm>
            <a:off x="6136402" y="3469401"/>
            <a:ext cx="5109526" cy="2874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版权声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444248" y="3083669"/>
            <a:ext cx="1303506" cy="130350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14" tIns="32257" rIns="64514" bIns="32257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800" b="1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142690" y="4587099"/>
            <a:ext cx="1906622" cy="64638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9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微信公众号</a:t>
            </a:r>
            <a:endParaRPr lang="zh-CN" altLang="en-US" sz="1695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图片 13" descr="图片包含 文字, 纵横字谜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3125822"/>
            <a:ext cx="1219200" cy="121919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731852" y="3083669"/>
            <a:ext cx="1303506" cy="130350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14" tIns="32257" rIns="64514" bIns="32257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800" b="1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430294" y="4587099"/>
            <a:ext cx="1906622" cy="64638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9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微博</a:t>
            </a:r>
            <a:endParaRPr lang="zh-CN" altLang="en-US" sz="1695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787981" y="3139797"/>
            <a:ext cx="1191249" cy="1191249"/>
            <a:chOff x="4094696" y="2530197"/>
            <a:chExt cx="1191249" cy="1191249"/>
          </a:xfrm>
        </p:grpSpPr>
        <p:sp>
          <p:nvSpPr>
            <p:cNvPr id="15" name="矩形 14"/>
            <p:cNvSpPr/>
            <p:nvPr userDrawn="1"/>
          </p:nvSpPr>
          <p:spPr>
            <a:xfrm>
              <a:off x="4094696" y="2530197"/>
              <a:ext cx="1191249" cy="1191249"/>
            </a:xfrm>
            <a:prstGeom prst="rect">
              <a:avLst/>
            </a:prstGeom>
            <a:solidFill>
              <a:schemeClr val="tx1"/>
            </a:solidFill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345"/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387" y="2582888"/>
              <a:ext cx="1085866" cy="1085866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156642" y="3083669"/>
            <a:ext cx="1303506" cy="130350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14" tIns="32257" rIns="64514" bIns="32257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800" b="1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55085" y="4587099"/>
            <a:ext cx="1906622" cy="64638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95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QQ</a:t>
            </a:r>
            <a:endParaRPr lang="zh-CN" altLang="en-US" sz="1695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212772" y="3139797"/>
            <a:ext cx="1191249" cy="1191249"/>
            <a:chOff x="7049311" y="3295887"/>
            <a:chExt cx="1191249" cy="1191249"/>
          </a:xfrm>
        </p:grpSpPr>
        <p:sp>
          <p:nvSpPr>
            <p:cNvPr id="17" name="矩形 16"/>
            <p:cNvSpPr/>
            <p:nvPr userDrawn="1"/>
          </p:nvSpPr>
          <p:spPr>
            <a:xfrm>
              <a:off x="7049311" y="3295887"/>
              <a:ext cx="1191249" cy="1191249"/>
            </a:xfrm>
            <a:prstGeom prst="rect">
              <a:avLst/>
            </a:prstGeom>
            <a:solidFill>
              <a:schemeClr val="tx1"/>
            </a:solidFill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345"/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095938" y="3342514"/>
              <a:ext cx="1097994" cy="1097994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 userDrawn="1"/>
        </p:nvSpPr>
        <p:spPr>
          <a:xfrm>
            <a:off x="5142690" y="1623060"/>
            <a:ext cx="1906622" cy="601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和我联系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62400" y="136525"/>
            <a:ext cx="5466080" cy="617538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62400" y="754064"/>
            <a:ext cx="5466080" cy="4007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 </a:t>
            </a:r>
            <a:endParaRPr lang="en-US" alt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773278" y="754063"/>
            <a:ext cx="64432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473D-8055-43E1-A01D-B0413067B7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D81A-C667-4EE5-93BD-6120260630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1044575" rtl="0" eaLnBrk="1" latinLnBrk="0" hangingPunct="1">
        <a:lnSpc>
          <a:spcPct val="90000"/>
        </a:lnSpc>
        <a:spcBef>
          <a:spcPct val="0"/>
        </a:spcBef>
        <a:buNone/>
        <a:defRPr sz="50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985" indent="-260985" algn="l" defTabSz="1044575" rtl="0" eaLnBrk="1" latinLnBrk="0" hangingPunct="1">
        <a:lnSpc>
          <a:spcPct val="90000"/>
        </a:lnSpc>
        <a:spcBef>
          <a:spcPts val="114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359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351405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396615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91922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44119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1pPr>
      <a:lvl2pPr marL="52260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2pPr>
      <a:lvl3pPr marL="1045210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3pPr>
      <a:lvl4pPr marL="156781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08978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612390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13499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18020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9" Type="http://schemas.openxmlformats.org/officeDocument/2006/relationships/vmlDrawing" Target="../drawings/vmlDrawing1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1.bin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A000220150319H47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18135" y="3429000"/>
            <a:ext cx="2596515" cy="299529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717800" y="946150"/>
            <a:ext cx="8483600" cy="3411220"/>
            <a:chOff x="4278" y="1490"/>
            <a:chExt cx="13360" cy="5372"/>
          </a:xfrm>
        </p:grpSpPr>
        <p:sp>
          <p:nvSpPr>
            <p:cNvPr id="11" name="圆角矩形 10"/>
            <p:cNvSpPr/>
            <p:nvPr/>
          </p:nvSpPr>
          <p:spPr>
            <a:xfrm>
              <a:off x="4278" y="1490"/>
              <a:ext cx="13360" cy="4081"/>
            </a:xfrm>
            <a:prstGeom prst="roundRect">
              <a:avLst>
                <a:gd name="adj" fmla="val 182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423" y="2057"/>
              <a:ext cx="13071" cy="4805"/>
              <a:chOff x="5323" y="2068"/>
              <a:chExt cx="13071" cy="4805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5325" y="2068"/>
                <a:ext cx="13069" cy="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6"/>
                    </a:solidFill>
                  </a:rPr>
                  <a:t>Performance accessment based on behavior Pattern </a:t>
                </a:r>
                <a:endParaRPr lang="en-US" altLang="zh-CN" sz="4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323" y="5760"/>
                <a:ext cx="13069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accent6"/>
                    </a:solidFill>
                  </a:rPr>
                  <a:t>Xi Zhang</a:t>
                </a:r>
                <a:endParaRPr lang="en-US" sz="200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accent6"/>
                    </a:solidFill>
                  </a:rPr>
                  <a:t>University of Science and Technology of China</a:t>
                </a:r>
                <a:endParaRPr lang="en-US" sz="2000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2810192" y="4631690"/>
            <a:ext cx="82988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accent6"/>
                </a:solidFill>
              </a:rPr>
              <a:t>Presented by Crystal</a:t>
            </a:r>
            <a:endParaRPr lang="en-US" altLang="zh-CN" sz="2000">
              <a:solidFill>
                <a:schemeClr val="accent6"/>
              </a:solidFill>
            </a:endParaRPr>
          </a:p>
          <a:p>
            <a:pPr algn="ctr"/>
            <a:r>
              <a:rPr lang="en-US" altLang="zh-CN" sz="2000">
                <a:solidFill>
                  <a:schemeClr val="accent6"/>
                </a:solidFill>
              </a:rPr>
              <a:t>University of Science and Technology of China</a:t>
            </a:r>
            <a:endParaRPr lang="en-US" altLang="zh-CN" sz="2000">
              <a:solidFill>
                <a:schemeClr val="accent6"/>
              </a:solidFill>
            </a:endParaRPr>
          </a:p>
          <a:p>
            <a:pPr algn="ctr"/>
            <a:endParaRPr lang="zh-CN" altLang="en-US" sz="2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483235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8815" y="1365250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Relevance Features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497205" y="1365250"/>
            <a:ext cx="1158875" cy="485775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2.3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384175" y="4832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Solution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10" name="内容占位符 6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973" y="1074148"/>
            <a:ext cx="8362800" cy="53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ebdings" panose="05030102010509060703" pitchFamily="18" charset="2"/>
              <a:buChar char=""/>
              <a:defRPr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575945" indent="-230505" algn="just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220595"/>
            <a:ext cx="10457180" cy="3542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14420" y="5862320"/>
            <a:ext cx="4963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Based on Markov Modeling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384175" y="38481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Solution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1840" y="2195195"/>
            <a:ext cx="1093597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Single-task approaches for performance discovery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Predicting performance on all courses as a whole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Training model for each course independently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497205" y="1365250"/>
            <a:ext cx="1158875" cy="485775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3.1</a:t>
            </a:r>
            <a:endParaRPr lang="en-US" altLang="zh-CN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1948815" y="1365250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Poor Performance Discovery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483235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8815" y="1365250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Poor Performance Discovery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497205" y="1365250"/>
            <a:ext cx="1158875" cy="485775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3.2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384175" y="4832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Solution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10" name="内容占位符 6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973" y="1074148"/>
            <a:ext cx="8362800" cy="53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ebdings" panose="05030102010509060703" pitchFamily="18" charset="2"/>
              <a:buChar char=""/>
              <a:defRPr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575945" indent="-230505" algn="just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55" y="1953260"/>
            <a:ext cx="8542655" cy="38284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37840" y="5862320"/>
            <a:ext cx="6316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Regularized Multi-task Modeling</a:t>
            </a:r>
            <a:endParaRPr lang="en-US" altLang="zh-CN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384175" y="38481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Experiments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690" y="1868805"/>
            <a:ext cx="1093597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Experiments data set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Imbalanced data preprocessing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SMOTE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105" y="2588260"/>
            <a:ext cx="422846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384175" y="38481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Experiments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690" y="1868805"/>
            <a:ext cx="109359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Selecting parameters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Five-flod cross validation based on grid search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Imbalanced data preprocessing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Accuracy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Precision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Recall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F1 Score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ROC&amp;&amp;AUC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384175" y="38481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Experiments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1840" y="1367790"/>
            <a:ext cx="69259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Different single-task model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Logistic Regression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SVM with RBF kernel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Random Forests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lvl="0" indent="-45720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Comparison result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Coarse-grained single-task models achieve a good outcome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Behavior features are effective to poor performance discovery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685" y="1176655"/>
            <a:ext cx="4542790" cy="5066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384175" y="38481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Experiments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690" y="1868805"/>
            <a:ext cx="1093597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Comparison between single  task and multi-task models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Multi-task model shows good results, especially 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high recall</a:t>
            </a:r>
            <a:endParaRPr lang="en-US" altLang="zh-CN" sz="3200" dirty="0">
              <a:solidFill>
                <a:srgbClr val="FF0000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7555" y="2856230"/>
            <a:ext cx="740981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384175" y="38481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Experiments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690" y="1868805"/>
            <a:ext cx="49828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Early warning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The metrics are high in the early stage of the semester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0000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4730" y="1689735"/>
            <a:ext cx="5238115" cy="40189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8789670" y="2895600"/>
            <a:ext cx="2480945" cy="317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对角圆角矩形 55"/>
          <p:cNvSpPr/>
          <p:nvPr/>
        </p:nvSpPr>
        <p:spPr>
          <a:xfrm flipH="1">
            <a:off x="374015" y="470535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Conclusion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74015" y="1080135"/>
            <a:ext cx="8551545" cy="530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ebdings" panose="05030102010509060703" pitchFamily="18" charset="2"/>
              <a:buChar char=""/>
              <a:defRPr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575945" indent="-230505" algn="just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" name="内容占位符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01015" y="1207135"/>
            <a:ext cx="8551545" cy="530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ebdings" panose="05030102010509060703" pitchFamily="18" charset="2"/>
              <a:buChar char=""/>
              <a:defRPr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575945" indent="-230505" algn="just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8015" y="1334135"/>
            <a:ext cx="8551545" cy="530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ebdings" panose="05030102010509060703" pitchFamily="18" charset="2"/>
              <a:buChar char=""/>
              <a:defRPr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575945" indent="-230505" algn="just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1257300" y="1404620"/>
            <a:ext cx="1654175" cy="12280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流程图: 磁盘 22"/>
          <p:cNvSpPr/>
          <p:nvPr/>
        </p:nvSpPr>
        <p:spPr>
          <a:xfrm>
            <a:off x="9052560" y="1541145"/>
            <a:ext cx="1654175" cy="1091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8" name="表格 37"/>
          <p:cNvGraphicFramePr/>
          <p:nvPr/>
        </p:nvGraphicFramePr>
        <p:xfrm>
          <a:off x="10017125" y="4618990"/>
          <a:ext cx="274320" cy="106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</a:tblGrid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/>
          <p:nvPr/>
        </p:nvGraphicFramePr>
        <p:xfrm>
          <a:off x="9742805" y="4707890"/>
          <a:ext cx="274320" cy="106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</a:tblGrid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/>
        </p:nvGraphicFramePr>
        <p:xfrm>
          <a:off x="9468485" y="4809490"/>
          <a:ext cx="274320" cy="106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</a:tblGrid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1343660" y="1883410"/>
            <a:ext cx="1568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Smart Card Reconds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28390" y="1491615"/>
            <a:ext cx="4799330" cy="140462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801745" y="1786255"/>
            <a:ext cx="1528445" cy="764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Behavior Sequences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3633470" y="3217545"/>
            <a:ext cx="4794250" cy="148971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94400" y="1786255"/>
            <a:ext cx="2218690" cy="764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Hidden Markow Model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9053195" y="2042795"/>
            <a:ext cx="1654175" cy="250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Performance</a:t>
            </a:r>
            <a:endParaRPr lang="en-US" altLang="zh-CN"/>
          </a:p>
        </p:txBody>
      </p:sp>
      <p:cxnSp>
        <p:nvCxnSpPr>
          <p:cNvPr id="51" name="直接箭头连接符 50"/>
          <p:cNvCxnSpPr>
            <a:stCxn id="42" idx="3"/>
            <a:endCxn id="46" idx="1"/>
          </p:cNvCxnSpPr>
          <p:nvPr/>
        </p:nvCxnSpPr>
        <p:spPr>
          <a:xfrm flipV="1">
            <a:off x="2912110" y="2193925"/>
            <a:ext cx="71628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7" idx="3"/>
            <a:endCxn id="21" idx="1"/>
          </p:cNvCxnSpPr>
          <p:nvPr/>
        </p:nvCxnSpPr>
        <p:spPr>
          <a:xfrm>
            <a:off x="5330190" y="2168525"/>
            <a:ext cx="664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801745" y="3492500"/>
            <a:ext cx="1528445" cy="739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Statistic Features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030595" y="3467735"/>
            <a:ext cx="2218690" cy="764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Relevant Features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4392930" y="2550795"/>
            <a:ext cx="327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Behavior Pattern Building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8769985" y="3467735"/>
            <a:ext cx="2218690" cy="764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Multitask Model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355465" y="4339590"/>
            <a:ext cx="330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Behavior Feature Extration</a:t>
            </a:r>
            <a:endParaRPr lang="en-US" altLang="zh-CN"/>
          </a:p>
        </p:txBody>
      </p:sp>
      <p:cxnSp>
        <p:nvCxnSpPr>
          <p:cNvPr id="60" name="直接箭头连接符 59"/>
          <p:cNvCxnSpPr>
            <a:stCxn id="54" idx="2"/>
            <a:endCxn id="53" idx="0"/>
          </p:cNvCxnSpPr>
          <p:nvPr/>
        </p:nvCxnSpPr>
        <p:spPr>
          <a:xfrm>
            <a:off x="6028690" y="2919095"/>
            <a:ext cx="1905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9" idx="3"/>
            <a:endCxn id="30" idx="1"/>
          </p:cNvCxnSpPr>
          <p:nvPr/>
        </p:nvCxnSpPr>
        <p:spPr>
          <a:xfrm>
            <a:off x="8249285" y="3850005"/>
            <a:ext cx="520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3" idx="3"/>
            <a:endCxn id="30" idx="0"/>
          </p:cNvCxnSpPr>
          <p:nvPr/>
        </p:nvCxnSpPr>
        <p:spPr>
          <a:xfrm flipH="1">
            <a:off x="9879330" y="2632710"/>
            <a:ext cx="635" cy="83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0" idx="2"/>
            <a:endCxn id="39" idx="0"/>
          </p:cNvCxnSpPr>
          <p:nvPr/>
        </p:nvCxnSpPr>
        <p:spPr>
          <a:xfrm>
            <a:off x="9879330" y="4232275"/>
            <a:ext cx="63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36725" y="5436870"/>
            <a:ext cx="64763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A General Framework to Discover Poor Performance</a:t>
            </a:r>
            <a:endParaRPr lang="en-US" altLang="zh-CN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384175" y="38481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Conclusion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690" y="1868805"/>
            <a:ext cx="1093597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Build behavior pattern and extract features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Statistics features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Relevance features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Use a regularized multi-task model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charset="0"/>
              <a:buChar char=""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8990" y="1886585"/>
            <a:ext cx="4016375" cy="30854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0905" y="1886585"/>
            <a:ext cx="51454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</a:rPr>
              <a:t>Students with poor performance</a:t>
            </a:r>
            <a:endParaRPr lang="en-US" altLang="zh-CN" sz="3200"/>
          </a:p>
          <a:p>
            <a:pPr marL="457200" indent="-457200">
              <a:buFont typeface="Wingdings" panose="05000000000000000000" charset="0"/>
              <a:buChar char=""/>
            </a:pPr>
            <a:endParaRPr lang="en-US" altLang="zh-CN" sz="3200"/>
          </a:p>
          <a:p>
            <a:pPr marL="457200" indent="-457200">
              <a:buFont typeface="Wingdings" panose="05000000000000000000" charset="0"/>
              <a:buChar char=""/>
            </a:pPr>
            <a:endParaRPr lang="en-US" altLang="zh-CN" sz="3200"/>
          </a:p>
          <a:p>
            <a:pPr marL="457200" indent="-457200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</a:rPr>
              <a:t>Behavior in daily life</a:t>
            </a:r>
            <a:endParaRPr lang="en-US" altLang="zh-CN" sz="32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384175" y="38481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Conclusion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690" y="1868805"/>
            <a:ext cx="498284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0000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0260" y="1474470"/>
            <a:ext cx="5238115" cy="40189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80560" y="5600065"/>
            <a:ext cx="3230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Early Warning</a:t>
            </a:r>
            <a:endParaRPr lang="en-US" altLang="zh-CN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384175" y="38481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Future Work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1855" y="2858770"/>
            <a:ext cx="1093597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The correlation between behavior and scholarship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384175" y="38481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Backgroud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690" y="1868805"/>
            <a:ext cx="540893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University of China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Small social system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Opportunity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Information-based education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Rich data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</p:txBody>
      </p: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 rot="18583114">
            <a:off x="8061325" y="2432986"/>
            <a:ext cx="350275" cy="1277432"/>
            <a:chOff x="2427449" y="1589605"/>
            <a:chExt cx="664916" cy="2407017"/>
          </a:xfrm>
        </p:grpSpPr>
        <p:sp>
          <p:nvSpPr>
            <p:cNvPr id="3" name="五边形 3"/>
            <p:cNvSpPr/>
            <p:nvPr>
              <p:custDataLst>
                <p:tags r:id="rId2"/>
              </p:custDataLst>
            </p:nvPr>
          </p:nvSpPr>
          <p:spPr>
            <a:xfrm rot="17759350" flipV="1">
              <a:off x="1780066" y="2275809"/>
              <a:ext cx="1998504" cy="626095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A37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 fontScale="80000"/>
            </a:bodyPr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 l="79164" t="15523" b="15959"/>
            <a:stretch>
              <a:fillRect/>
            </a:stretch>
          </p:blipFill>
          <p:spPr>
            <a:xfrm rot="-1440000">
              <a:off x="2427449" y="2315372"/>
              <a:ext cx="317566" cy="1681250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 rot="2383114">
            <a:off x="8999589" y="2390775"/>
            <a:ext cx="352497" cy="1267805"/>
            <a:chOff x="2427449" y="1589605"/>
            <a:chExt cx="664916" cy="2407017"/>
          </a:xfrm>
        </p:grpSpPr>
        <p:sp>
          <p:nvSpPr>
            <p:cNvPr id="11" name="五边形 3"/>
            <p:cNvSpPr/>
            <p:nvPr>
              <p:custDataLst>
                <p:tags r:id="rId6"/>
              </p:custDataLst>
            </p:nvPr>
          </p:nvSpPr>
          <p:spPr>
            <a:xfrm rot="17759350" flipV="1">
              <a:off x="1780066" y="2275809"/>
              <a:ext cx="1998504" cy="626095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CCB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 fontScale="80000"/>
            </a:bodyPr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 rotWithShape="1">
            <a:blip r:embed="rId4"/>
            <a:srcRect l="79164" t="15523" b="15959"/>
            <a:stretch>
              <a:fillRect/>
            </a:stretch>
          </p:blipFill>
          <p:spPr>
            <a:xfrm rot="-1440000">
              <a:off x="2427449" y="2315372"/>
              <a:ext cx="317566" cy="1681250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 rot="7783114">
            <a:off x="9047725" y="3319412"/>
            <a:ext cx="350275" cy="1277432"/>
            <a:chOff x="2427449" y="1589605"/>
            <a:chExt cx="664916" cy="2407017"/>
          </a:xfrm>
        </p:grpSpPr>
        <p:sp>
          <p:nvSpPr>
            <p:cNvPr id="15" name="五边形 3"/>
            <p:cNvSpPr/>
            <p:nvPr>
              <p:custDataLst>
                <p:tags r:id="rId9"/>
              </p:custDataLst>
            </p:nvPr>
          </p:nvSpPr>
          <p:spPr>
            <a:xfrm rot="17759350" flipV="1">
              <a:off x="1780066" y="2275809"/>
              <a:ext cx="1998504" cy="626095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CDD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 fontScale="80000"/>
            </a:bodyPr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 rotWithShape="1">
            <a:blip r:embed="rId4"/>
            <a:srcRect l="79164" t="15523" b="15959"/>
            <a:stretch>
              <a:fillRect/>
            </a:stretch>
          </p:blipFill>
          <p:spPr>
            <a:xfrm rot="-1440000">
              <a:off x="2427449" y="2315372"/>
              <a:ext cx="317566" cy="168125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 rot="13183114">
            <a:off x="8107238" y="3370510"/>
            <a:ext cx="352497" cy="1267805"/>
            <a:chOff x="2427449" y="1589605"/>
            <a:chExt cx="664916" cy="2407017"/>
          </a:xfrm>
        </p:grpSpPr>
        <p:sp>
          <p:nvSpPr>
            <p:cNvPr id="19" name="五边形 3"/>
            <p:cNvSpPr/>
            <p:nvPr>
              <p:custDataLst>
                <p:tags r:id="rId12"/>
              </p:custDataLst>
            </p:nvPr>
          </p:nvSpPr>
          <p:spPr>
            <a:xfrm rot="17759350" flipV="1">
              <a:off x="1780066" y="2275809"/>
              <a:ext cx="1998504" cy="626095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BEA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 fontScale="80000"/>
            </a:bodyPr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 rotWithShape="1">
            <a:blip r:embed="rId4"/>
            <a:srcRect l="79164" t="15523" b="15959"/>
            <a:stretch>
              <a:fillRect/>
            </a:stretch>
          </p:blipFill>
          <p:spPr>
            <a:xfrm rot="-1440000">
              <a:off x="2427449" y="2315372"/>
              <a:ext cx="317566" cy="1681250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9668510" y="1907540"/>
            <a:ext cx="2754630" cy="7562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000000">
                    <a:lumMod val="65000"/>
                    <a:lumOff val="35000"/>
                  </a:srgbClr>
                </a:solidFill>
                <a:sym typeface="Arial" panose="020B0604020202020204" pitchFamily="34" charset="0"/>
              </a:rPr>
              <a:t>Course Performance</a:t>
            </a:r>
            <a:endParaRPr lang="en-US" altLang="zh-CN" sz="2200" dirty="0">
              <a:solidFill>
                <a:srgbClr val="000000">
                  <a:lumMod val="65000"/>
                  <a:lumOff val="35000"/>
                </a:srgbClr>
              </a:solidFill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9300845" y="4586605"/>
            <a:ext cx="2754630" cy="7562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000000">
                    <a:lumMod val="65000"/>
                    <a:lumOff val="35000"/>
                  </a:srgbClr>
                </a:solidFill>
                <a:sym typeface="Arial" panose="020B0604020202020204" pitchFamily="34" charset="0"/>
              </a:rPr>
              <a:t>Identity Authentication</a:t>
            </a:r>
            <a:endParaRPr lang="en-US" altLang="zh-CN" sz="2200" dirty="0">
              <a:solidFill>
                <a:srgbClr val="000000">
                  <a:lumMod val="65000"/>
                  <a:lumOff val="35000"/>
                </a:srgbClr>
              </a:solidFill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6"/>
            </p:custDataLst>
          </p:nvPr>
        </p:nvSpPr>
        <p:spPr>
          <a:xfrm>
            <a:off x="5944870" y="1907540"/>
            <a:ext cx="1846580" cy="7562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000000">
                    <a:lumMod val="65000"/>
                    <a:lumOff val="35000"/>
                  </a:srgbClr>
                </a:solidFill>
                <a:sym typeface="Arial" panose="020B0604020202020204" pitchFamily="34" charset="0"/>
              </a:rPr>
              <a:t>Basic Information</a:t>
            </a:r>
            <a:endParaRPr lang="en-US" altLang="zh-CN" sz="2200" dirty="0">
              <a:solidFill>
                <a:srgbClr val="000000">
                  <a:lumMod val="65000"/>
                  <a:lumOff val="35000"/>
                </a:srgbClr>
              </a:solidFill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7"/>
            </p:custDataLst>
          </p:nvPr>
        </p:nvSpPr>
        <p:spPr>
          <a:xfrm>
            <a:off x="6644005" y="4586605"/>
            <a:ext cx="1884680" cy="7562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000000">
                    <a:lumMod val="65000"/>
                    <a:lumOff val="35000"/>
                  </a:srgbClr>
                </a:solidFill>
                <a:sym typeface="Arial" panose="020B0604020202020204" pitchFamily="34" charset="0"/>
              </a:rPr>
              <a:t>Tracing Record</a:t>
            </a:r>
            <a:endParaRPr lang="en-US" altLang="zh-CN" sz="2200" dirty="0">
              <a:solidFill>
                <a:srgbClr val="000000">
                  <a:lumMod val="65000"/>
                  <a:lumOff val="35000"/>
                </a:srgbClr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384175" y="38481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Backgroud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690" y="1868805"/>
            <a:ext cx="1093597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Academic performance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The key inficators to evalutate educational level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Discovering students with poor performance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Effective supervision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Developing good study habits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384175" y="38481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Objective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690" y="1868805"/>
            <a:ext cx="1093597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Given: smart card records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Given: students' performance labels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  <a:sym typeface="+mn-ea"/>
              </a:rPr>
              <a:t> Goal:</a:t>
            </a:r>
            <a:endParaRPr lang="en-US" altLang="zh-CN" sz="32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Build behavior pattern and extract features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Discover students with poor performance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  <a:sym typeface="+mn-ea"/>
              </a:rPr>
              <a:t>Mine the relevance between behaviors and performance</a:t>
            </a:r>
            <a:endParaRPr lang="en-US" altLang="zh-CN" sz="2800" dirty="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8789670" y="2895600"/>
            <a:ext cx="2480945" cy="317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对角圆角矩形 55"/>
          <p:cNvSpPr/>
          <p:nvPr/>
        </p:nvSpPr>
        <p:spPr>
          <a:xfrm flipH="1">
            <a:off x="374015" y="470535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Framework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74015" y="1080135"/>
            <a:ext cx="8551545" cy="530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ebdings" panose="05030102010509060703" pitchFamily="18" charset="2"/>
              <a:buChar char=""/>
              <a:defRPr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575945" indent="-230505" algn="just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" name="内容占位符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01015" y="1207135"/>
            <a:ext cx="8551545" cy="530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ebdings" panose="05030102010509060703" pitchFamily="18" charset="2"/>
              <a:buChar char=""/>
              <a:defRPr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575945" indent="-230505" algn="just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8015" y="1334135"/>
            <a:ext cx="8551545" cy="530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ebdings" panose="05030102010509060703" pitchFamily="18" charset="2"/>
              <a:buChar char=""/>
              <a:defRPr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575945" indent="-230505" algn="just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1257300" y="1404620"/>
            <a:ext cx="1654175" cy="12280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流程图: 磁盘 22"/>
          <p:cNvSpPr/>
          <p:nvPr/>
        </p:nvSpPr>
        <p:spPr>
          <a:xfrm>
            <a:off x="9052560" y="1541145"/>
            <a:ext cx="1654175" cy="1091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8" name="表格 37"/>
          <p:cNvGraphicFramePr/>
          <p:nvPr/>
        </p:nvGraphicFramePr>
        <p:xfrm>
          <a:off x="10017125" y="4618990"/>
          <a:ext cx="274320" cy="106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</a:tblGrid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/>
          <p:nvPr/>
        </p:nvGraphicFramePr>
        <p:xfrm>
          <a:off x="9742805" y="4707890"/>
          <a:ext cx="274320" cy="106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</a:tblGrid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/>
        </p:nvGraphicFramePr>
        <p:xfrm>
          <a:off x="9468485" y="4809490"/>
          <a:ext cx="274320" cy="106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</a:tblGrid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1343660" y="1883410"/>
            <a:ext cx="1568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Smart Card Reconds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28390" y="1491615"/>
            <a:ext cx="4799330" cy="140462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801745" y="1786255"/>
            <a:ext cx="1528445" cy="764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Behavior Sequences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3633470" y="3217545"/>
            <a:ext cx="4794250" cy="148971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94400" y="1786255"/>
            <a:ext cx="2218690" cy="764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Hidden Markow Model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9053195" y="2042795"/>
            <a:ext cx="1654175" cy="250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Performance</a:t>
            </a:r>
            <a:endParaRPr lang="en-US" altLang="zh-CN"/>
          </a:p>
        </p:txBody>
      </p:sp>
      <p:cxnSp>
        <p:nvCxnSpPr>
          <p:cNvPr id="51" name="直接箭头连接符 50"/>
          <p:cNvCxnSpPr>
            <a:stCxn id="42" idx="3"/>
            <a:endCxn id="46" idx="1"/>
          </p:cNvCxnSpPr>
          <p:nvPr/>
        </p:nvCxnSpPr>
        <p:spPr>
          <a:xfrm flipV="1">
            <a:off x="2912110" y="2193925"/>
            <a:ext cx="71628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7" idx="3"/>
            <a:endCxn id="21" idx="1"/>
          </p:cNvCxnSpPr>
          <p:nvPr/>
        </p:nvCxnSpPr>
        <p:spPr>
          <a:xfrm>
            <a:off x="5330190" y="2168525"/>
            <a:ext cx="664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801745" y="3492500"/>
            <a:ext cx="1528445" cy="739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Statistic Features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030595" y="3467735"/>
            <a:ext cx="2218690" cy="764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Relevant Features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4392930" y="2550795"/>
            <a:ext cx="327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Behavior Pattern Building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8769985" y="3467735"/>
            <a:ext cx="2218690" cy="764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Multitask Model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355465" y="4339590"/>
            <a:ext cx="330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Behavior Feature Extration</a:t>
            </a:r>
            <a:endParaRPr lang="en-US" altLang="zh-CN"/>
          </a:p>
        </p:txBody>
      </p:sp>
      <p:cxnSp>
        <p:nvCxnSpPr>
          <p:cNvPr id="60" name="直接箭头连接符 59"/>
          <p:cNvCxnSpPr>
            <a:stCxn id="54" idx="2"/>
            <a:endCxn id="53" idx="0"/>
          </p:cNvCxnSpPr>
          <p:nvPr/>
        </p:nvCxnSpPr>
        <p:spPr>
          <a:xfrm>
            <a:off x="6028690" y="2919095"/>
            <a:ext cx="1905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9" idx="3"/>
            <a:endCxn id="30" idx="1"/>
          </p:cNvCxnSpPr>
          <p:nvPr/>
        </p:nvCxnSpPr>
        <p:spPr>
          <a:xfrm>
            <a:off x="8249285" y="3850005"/>
            <a:ext cx="520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3" idx="3"/>
            <a:endCxn id="30" idx="0"/>
          </p:cNvCxnSpPr>
          <p:nvPr/>
        </p:nvCxnSpPr>
        <p:spPr>
          <a:xfrm flipH="1">
            <a:off x="9879330" y="2632710"/>
            <a:ext cx="635" cy="83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0" idx="2"/>
            <a:endCxn id="39" idx="0"/>
          </p:cNvCxnSpPr>
          <p:nvPr/>
        </p:nvCxnSpPr>
        <p:spPr>
          <a:xfrm>
            <a:off x="9879330" y="4232275"/>
            <a:ext cx="63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483235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8815" y="1365250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Building Behavior Pattern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497205" y="1365250"/>
            <a:ext cx="1158875" cy="485775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384175" y="4832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Solution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497205" y="2259965"/>
          <a:ext cx="6294120" cy="367474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21665"/>
                <a:gridCol w="1447165"/>
                <a:gridCol w="1080135"/>
                <a:gridCol w="1495425"/>
                <a:gridCol w="1649730"/>
              </a:tblGrid>
              <a:tr h="417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UID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DEALTIME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MONEY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ORGINID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DEALCODE</a:t>
                      </a:r>
                      <a:endParaRPr lang="en-US" altLang="zh-CN" sz="1400"/>
                    </a:p>
                  </a:txBody>
                  <a:tcPr/>
                </a:tc>
              </a:tr>
              <a:tr h="590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2015-03-02 09:29:39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04</a:t>
                      </a:r>
                      <a:endParaRPr lang="en-US" altLang="zh-CN" sz="1400"/>
                    </a:p>
                  </a:txBody>
                  <a:tcPr/>
                </a:tc>
              </a:tr>
              <a:tr h="590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2015-03-02 09:47:31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2.8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1020002002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endParaRPr lang="en-US" altLang="zh-CN" sz="1400"/>
                    </a:p>
                  </a:txBody>
                  <a:tcPr/>
                </a:tc>
              </a:tr>
              <a:tr h="589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2015-03-02 11:56:03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2.5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1020002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endParaRPr lang="en-US" altLang="zh-CN" sz="1400"/>
                    </a:p>
                  </a:txBody>
                  <a:tcPr/>
                </a:tc>
              </a:tr>
              <a:tr h="590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2015-03-02 11:56:23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1020002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endParaRPr lang="en-US" altLang="zh-CN" sz="1400"/>
                    </a:p>
                  </a:txBody>
                  <a:tcPr/>
                </a:tc>
              </a:tr>
              <a:tr h="590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2015-03-02 17:34:46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1049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内容占位符 6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973" y="1074148"/>
            <a:ext cx="8362800" cy="53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ebdings" panose="05030102010509060703" pitchFamily="18" charset="2"/>
              <a:buChar char=""/>
              <a:defRPr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575945" indent="-230505" algn="just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2"/>
            </p:custDataLst>
          </p:nvPr>
        </p:nvSpPr>
        <p:spPr>
          <a:xfrm>
            <a:off x="7846060" y="2197735"/>
            <a:ext cx="2080895" cy="781685"/>
          </a:xfrm>
          <a:prstGeom prst="roundRect">
            <a:avLst>
              <a:gd name="adj" fmla="val 13754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rmAutofit/>
          </a:bodyPr>
          <a:p>
            <a:pPr algn="ctr">
              <a:lnSpc>
                <a:spcPct val="130000"/>
              </a:lnSpc>
            </a:pPr>
            <a:endParaRPr lang="zh-CN" altLang="en-US" dirty="0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9209094" y="2017512"/>
            <a:ext cx="1007533" cy="279400"/>
          </a:xfrm>
          <a:prstGeom prst="roundRect">
            <a:avLst>
              <a:gd name="adj" fmla="val 19698"/>
            </a:avLst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Event</a:t>
            </a:r>
            <a:endParaRPr lang="en-US" altLang="zh-CN" sz="1600" dirty="0" err="1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4"/>
            </p:custDataLst>
          </p:nvPr>
        </p:nvSpPr>
        <p:spPr>
          <a:xfrm>
            <a:off x="7846695" y="3463290"/>
            <a:ext cx="2080260" cy="782320"/>
          </a:xfrm>
          <a:prstGeom prst="roundRect">
            <a:avLst>
              <a:gd name="adj" fmla="val 1375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rmAutofit/>
          </a:bodyPr>
          <a:p>
            <a:pPr algn="ctr">
              <a:lnSpc>
                <a:spcPct val="130000"/>
              </a:lnSpc>
            </a:pPr>
            <a:endParaRPr lang="zh-CN" altLang="en-US" dirty="0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>
            <p:custDataLst>
              <p:tags r:id="rId5"/>
            </p:custDataLst>
          </p:nvPr>
        </p:nvSpPr>
        <p:spPr>
          <a:xfrm>
            <a:off x="9210787" y="3327924"/>
            <a:ext cx="1007533" cy="279400"/>
          </a:xfrm>
          <a:prstGeom prst="roundRect">
            <a:avLst>
              <a:gd name="adj" fmla="val 19698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Activity</a:t>
            </a:r>
            <a:endParaRPr lang="en-US" altLang="zh-CN" sz="1600" dirty="0" err="1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4" name="圆角矩形 53"/>
          <p:cNvSpPr/>
          <p:nvPr>
            <p:custDataLst>
              <p:tags r:id="rId6"/>
            </p:custDataLst>
          </p:nvPr>
        </p:nvSpPr>
        <p:spPr>
          <a:xfrm>
            <a:off x="7846695" y="4900930"/>
            <a:ext cx="2080260" cy="688975"/>
          </a:xfrm>
          <a:prstGeom prst="roundRect">
            <a:avLst>
              <a:gd name="adj" fmla="val 1375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rmAutofit lnSpcReduction="10000"/>
          </a:bodyPr>
          <a:p>
            <a:pPr algn="ctr">
              <a:lnSpc>
                <a:spcPct val="130000"/>
              </a:lnSpc>
            </a:pPr>
            <a:endParaRPr lang="zh-CN" altLang="en-US" dirty="0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>
            <p:custDataLst>
              <p:tags r:id="rId7"/>
            </p:custDataLst>
          </p:nvPr>
        </p:nvSpPr>
        <p:spPr>
          <a:xfrm>
            <a:off x="9209305" y="4721977"/>
            <a:ext cx="1007533" cy="279400"/>
          </a:xfrm>
          <a:prstGeom prst="roundRect">
            <a:avLst>
              <a:gd name="adj" fmla="val 19698"/>
            </a:avLst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Behavior</a:t>
            </a:r>
            <a:endParaRPr lang="zh-CN" altLang="en-US" sz="1600" dirty="0" err="1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6" name="等腰三角形 55"/>
          <p:cNvSpPr/>
          <p:nvPr/>
        </p:nvSpPr>
        <p:spPr>
          <a:xfrm flipH="1" flipV="1">
            <a:off x="8728710" y="3123565"/>
            <a:ext cx="204470" cy="20447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>
            <p:custDataLst>
              <p:tags r:id="rId8"/>
            </p:custDataLst>
          </p:nvPr>
        </p:nvSpPr>
        <p:spPr>
          <a:xfrm>
            <a:off x="10464800" y="3463925"/>
            <a:ext cx="1195070" cy="704850"/>
          </a:xfrm>
          <a:prstGeom prst="roundRect">
            <a:avLst>
              <a:gd name="adj" fmla="val 19698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Activity</a:t>
            </a:r>
            <a:endParaRPr lang="en-US" altLang="zh-CN" sz="1600" dirty="0" err="1" smtClean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Sequences</a:t>
            </a:r>
            <a:endParaRPr lang="en-US" altLang="zh-CN" sz="1600" dirty="0" err="1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>
            <p:custDataLst>
              <p:tags r:id="rId9"/>
            </p:custDataLst>
          </p:nvPr>
        </p:nvSpPr>
        <p:spPr>
          <a:xfrm>
            <a:off x="10464800" y="4900930"/>
            <a:ext cx="1195705" cy="687070"/>
          </a:xfrm>
          <a:prstGeom prst="roundRect">
            <a:avLst>
              <a:gd name="adj" fmla="val 19698"/>
            </a:avLst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Behavior Sequence</a:t>
            </a:r>
            <a:endParaRPr lang="en-US" altLang="zh-CN" sz="1600" dirty="0" err="1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aphicFrame>
        <p:nvGraphicFramePr>
          <p:cNvPr id="21" name="对象 8"/>
          <p:cNvGraphicFramePr>
            <a:graphicFrameLocks noChangeAspect="1"/>
          </p:cNvGraphicFramePr>
          <p:nvPr/>
        </p:nvGraphicFramePr>
        <p:xfrm>
          <a:off x="8182293" y="2423160"/>
          <a:ext cx="1407795" cy="33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0" imgW="862965" imgH="203200" progId="Equation.KSEE3">
                  <p:embed/>
                </p:oleObj>
              </mc:Choice>
              <mc:Fallback>
                <p:oleObj name="" r:id="rId10" imgW="862965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82293" y="2423160"/>
                        <a:ext cx="1407795" cy="331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等腰三角形 22"/>
          <p:cNvSpPr/>
          <p:nvPr/>
        </p:nvSpPr>
        <p:spPr>
          <a:xfrm flipH="1" flipV="1">
            <a:off x="8728710" y="4517390"/>
            <a:ext cx="204470" cy="20447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4" name="对象 8"/>
          <p:cNvGraphicFramePr>
            <a:graphicFrameLocks noChangeAspect="1"/>
          </p:cNvGraphicFramePr>
          <p:nvPr/>
        </p:nvGraphicFramePr>
        <p:xfrm>
          <a:off x="7829550" y="3701415"/>
          <a:ext cx="211328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2" imgW="1295400" imgH="228600" progId="Equation.KSEE3">
                  <p:embed/>
                </p:oleObj>
              </mc:Choice>
              <mc:Fallback>
                <p:oleObj name="" r:id="rId12" imgW="12954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29550" y="3701415"/>
                        <a:ext cx="2113280" cy="373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8"/>
          <p:cNvGraphicFramePr>
            <a:graphicFrameLocks noChangeAspect="1"/>
          </p:cNvGraphicFramePr>
          <p:nvPr/>
        </p:nvGraphicFramePr>
        <p:xfrm>
          <a:off x="8298815" y="5079048"/>
          <a:ext cx="911860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4" imgW="558800" imgH="203200" progId="Equation.KSEE3">
                  <p:embed/>
                </p:oleObj>
              </mc:Choice>
              <mc:Fallback>
                <p:oleObj name="" r:id="rId14" imgW="5588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98815" y="5079048"/>
                        <a:ext cx="911860" cy="332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>
            <p:custDataLst>
              <p:tags r:id="rId16"/>
            </p:custDataLst>
          </p:nvPr>
        </p:nvCxnSpPr>
        <p:spPr>
          <a:xfrm>
            <a:off x="10048875" y="3888105"/>
            <a:ext cx="30988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7"/>
            </p:custDataLst>
          </p:nvPr>
        </p:nvCxnSpPr>
        <p:spPr>
          <a:xfrm>
            <a:off x="10048875" y="5245735"/>
            <a:ext cx="30988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483235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8815" y="1365250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Behavior Features Extraction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497205" y="1365250"/>
            <a:ext cx="1158875" cy="485775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2.1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384175" y="4832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Solution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10" name="内容占位符 6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973" y="1074148"/>
            <a:ext cx="8362800" cy="53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ebdings" panose="05030102010509060703" pitchFamily="18" charset="2"/>
              <a:buChar char=""/>
              <a:defRPr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575945" indent="-230505" algn="just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65" y="2076450"/>
            <a:ext cx="7799705" cy="4190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483235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8815" y="1365250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Statistics Features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497205" y="1365250"/>
            <a:ext cx="1158875" cy="485775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2.2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384175" y="483235"/>
            <a:ext cx="5175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 b="1">
                <a:solidFill>
                  <a:schemeClr val="accent6"/>
                </a:solidFill>
              </a:rPr>
              <a:t>Solution</a:t>
            </a:r>
            <a:endParaRPr lang="en-US" altLang="zh-CN" sz="4000" b="1">
              <a:solidFill>
                <a:schemeClr val="accent6"/>
              </a:solidFill>
            </a:endParaRPr>
          </a:p>
        </p:txBody>
      </p:sp>
      <p:sp>
        <p:nvSpPr>
          <p:cNvPr id="10" name="内容占位符 6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973" y="1074148"/>
            <a:ext cx="8362800" cy="53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ebdings" panose="05030102010509060703" pitchFamily="18" charset="2"/>
              <a:buChar char=""/>
              <a:defRPr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575945" indent="-230505" algn="just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4885" y="2155825"/>
            <a:ext cx="563943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</a:rPr>
              <a:t>Additional behaviors</a:t>
            </a:r>
            <a:endParaRPr lang="en-US" altLang="zh-CN" sz="3200" dirty="0">
              <a:solidFill>
                <a:schemeClr val="accent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</a:rPr>
              <a:t>Meal</a:t>
            </a:r>
            <a:endParaRPr lang="en-US" altLang="zh-CN" sz="2800" dirty="0">
              <a:solidFill>
                <a:schemeClr val="accent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</a:rPr>
              <a:t>Meal at weekends</a:t>
            </a:r>
            <a:endParaRPr lang="en-US" altLang="zh-CN" sz="2800" dirty="0">
              <a:solidFill>
                <a:schemeClr val="accent6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6"/>
              </a:solidFill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lang="en-US" altLang="zh-CN" sz="3200" dirty="0">
                <a:solidFill>
                  <a:schemeClr val="accent6"/>
                </a:solidFill>
              </a:rPr>
              <a:t>Dorm access</a:t>
            </a:r>
            <a:endParaRPr lang="en-US" altLang="zh-CN" sz="3200" dirty="0">
              <a:solidFill>
                <a:schemeClr val="accent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</a:rPr>
              <a:t>Leaving before 8 a.m</a:t>
            </a:r>
            <a:endParaRPr lang="en-US" altLang="zh-CN" sz="2800" dirty="0">
              <a:solidFill>
                <a:schemeClr val="accent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/>
                </a:solidFill>
              </a:rPr>
              <a:t>Backing after 10 p.m</a:t>
            </a:r>
            <a:endParaRPr lang="en-US" altLang="zh-CN" sz="2800">
              <a:solidFill>
                <a:srgbClr val="14529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595" y="574675"/>
            <a:ext cx="4163060" cy="58096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14_4*i*0"/>
  <p:tag name="KSO_WM_TEMPLATE_CATEGORY" val="diagram"/>
  <p:tag name="KSO_WM_TEMPLATE_INDEX" val="114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14_4*i*15"/>
  <p:tag name="KSO_WM_TEMPLATE_CATEGORY" val="diagram"/>
  <p:tag name="KSO_WM_TEMPLATE_INDEX" val="114"/>
  <p:tag name="KSO_WM_UNIT_INDEX" val="15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7"/>
  <p:tag name="KSO_WM_UNIT_ID" val="257*q_i*1_7"/>
  <p:tag name="KSO_WM_UNIT_CLEAR" val="1"/>
  <p:tag name="KSO_WM_UNIT_LAYERLEVEL" val="1_1"/>
  <p:tag name="KSO_WM_BEAUTIFY_FLAG" val="#wm#"/>
  <p:tag name="KSO_WM_DIAGRAM_GROUP_CODE" val="q1-1"/>
  <p:tag name="KSO_WM_UNIT_USESOURCEFORMAT_APPLY" val="0"/>
  <p:tag name="KSO_WM_UNIT_FILL_FORE_SCHEMECOLOR_INDEX" val="8"/>
  <p:tag name="KSO_WM_UNIT_FILL_TYPE" val="1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8"/>
  <p:tag name="KSO_WM_UNIT_ID" val="257*q_i*1_8"/>
  <p:tag name="KSO_WM_UNIT_CLEAR" val="1"/>
  <p:tag name="KSO_WM_UNIT_LAYERLEVEL" val="1_1"/>
  <p:tag name="KSO_WM_BEAUTIFY_FLAG" val="#wm#"/>
  <p:tag name="KSO_WM_DIAGRAM_GROUP_CODE" val="q1-1"/>
  <p:tag name="KSO_WM_UNIT_USESOURCEFORMAT_APPLY" val="0"/>
</p:tagLst>
</file>

<file path=ppt/tags/tag13.xml><?xml version="1.0" encoding="utf-8"?>
<p:tagLst xmlns:p="http://schemas.openxmlformats.org/presentationml/2006/main">
  <p:tag name="KSO_WM_UNIT_PRESET_TEXT_LEN" val="26"/>
  <p:tag name="KSO_WM_TEMPLATE_CATEGORY" val="diagram"/>
  <p:tag name="KSO_WM_TEMPLATE_INDEX" val="114"/>
  <p:tag name="KSO_WM_UNIT_TYPE" val="q_h_f"/>
  <p:tag name="KSO_WM_UNIT_INDEX" val="1_2_1"/>
  <p:tag name="KSO_WM_UNIT_ID" val="257*q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BEAUTIFY_FLAG" val="#wm#"/>
  <p:tag name="KSO_WM_TAG_VERSION" val="1.0"/>
  <p:tag name="KSO_WM_DIAGRAM_GROUP_CODE" val="q1-1"/>
  <p:tag name="KSO_WM_UNIT_USESOURCEFORMAT_APPLY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PRESET_TEXT_LEN" val="26"/>
  <p:tag name="KSO_WM_TEMPLATE_CATEGORY" val="diagram"/>
  <p:tag name="KSO_WM_TEMPLATE_INDEX" val="114"/>
  <p:tag name="KSO_WM_UNIT_TYPE" val="q_h_f"/>
  <p:tag name="KSO_WM_UNIT_INDEX" val="1_2_1"/>
  <p:tag name="KSO_WM_UNIT_ID" val="257*q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BEAUTIFY_FLAG" val="#wm#"/>
  <p:tag name="KSO_WM_TAG_VERSION" val="1.0"/>
  <p:tag name="KSO_WM_DIAGRAM_GROUP_CODE" val="q1-1"/>
  <p:tag name="KSO_WM_UNIT_USESOURCEFORMAT_APPLY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PRESET_TEXT_LEN" val="26"/>
  <p:tag name="KSO_WM_TEMPLATE_CATEGORY" val="diagram"/>
  <p:tag name="KSO_WM_TEMPLATE_INDEX" val="114"/>
  <p:tag name="KSO_WM_UNIT_TYPE" val="q_h_f"/>
  <p:tag name="KSO_WM_UNIT_INDEX" val="1_2_1"/>
  <p:tag name="KSO_WM_UNIT_ID" val="257*q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BEAUTIFY_FLAG" val="#wm#"/>
  <p:tag name="KSO_WM_TAG_VERSION" val="1.0"/>
  <p:tag name="KSO_WM_DIAGRAM_GROUP_CODE" val="q1-1"/>
  <p:tag name="KSO_WM_UNIT_USESOURCEFORMAT_APPLY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PRESET_TEXT_LEN" val="26"/>
  <p:tag name="KSO_WM_TEMPLATE_CATEGORY" val="diagram"/>
  <p:tag name="KSO_WM_TEMPLATE_INDEX" val="114"/>
  <p:tag name="KSO_WM_UNIT_TYPE" val="q_h_f"/>
  <p:tag name="KSO_WM_UNIT_INDEX" val="1_2_1"/>
  <p:tag name="KSO_WM_UNIT_ID" val="257*q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BEAUTIFY_FLAG" val="#wm#"/>
  <p:tag name="KSO_WM_TAG_VERSION" val="1.0"/>
  <p:tag name="KSO_WM_DIAGRAM_GROUP_CODE" val="q1-1"/>
  <p:tag name="KSO_WM_UNIT_USESOURCEFORMAT_APPLY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1"/>
  <p:tag name="KSO_WM_UNIT_ID" val="257*q_i*1_1"/>
  <p:tag name="KSO_WM_UNIT_CLEAR" val="1"/>
  <p:tag name="KSO_WM_UNIT_LAYERLEVEL" val="1_1"/>
  <p:tag name="KSO_WM_BEAUTIFY_FLAG" val="#wm#"/>
  <p:tag name="KSO_WM_DIAGRAM_GROUP_CODE" val="q1-1"/>
  <p:tag name="KSO_WM_UNIT_USESOURCEFORMAT_APPLY" val="0"/>
  <p:tag name="KSO_WM_UNIT_FILL_FORE_SCHEMECOLOR_INDEX" val="5"/>
  <p:tag name="KSO_WM_UNIT_FILL_TYPE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diagram"/>
  <p:tag name="KSO_WM_TEMPLATE_INDEX" val="553"/>
  <p:tag name="KSO_WM_UNIT_TYPE" val="m_h_a"/>
  <p:tag name="KSO_WM_UNIT_INDEX" val="1_1_1"/>
  <p:tag name="KSO_WM_UNIT_ID" val="259*m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" val="LOREM IPSUM"/>
  <p:tag name="KSO_WM_BEAUTIFY_FLAG" val="#wm#"/>
  <p:tag name="KSO_WM_DIAGRAM_GROUP_CODE" val="m1-1"/>
  <p:tag name="KSO_WM_TAG_VERSION" val="1.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EMPLATE_CATEGORY" val="diagram"/>
  <p:tag name="KSO_WM_TEMPLATE_INDEX" val="553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EMPLATE_CATEGORY" val="diagram"/>
  <p:tag name="KSO_WM_TEMPLATE_INDEX" val="553"/>
  <p:tag name="KSO_WM_UNIT_TYPE" val="m_h_a"/>
  <p:tag name="KSO_WM_UNIT_INDEX" val="1_1_1"/>
  <p:tag name="KSO_WM_UNIT_ID" val="259*m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" val="LOREM IPSUM"/>
  <p:tag name="KSO_WM_BEAUTIFY_FLAG" val="#wm#"/>
  <p:tag name="KSO_WM_DIAGRAM_GROUP_CODE" val="m1-1"/>
  <p:tag name="KSO_WM_TAG_VERSION" val="1.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EMPLATE_CATEGORY" val="diagram"/>
  <p:tag name="KSO_WM_TEMPLATE_INDEX" val="553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EMPLATE_CATEGORY" val="diagram"/>
  <p:tag name="KSO_WM_TEMPLATE_INDEX" val="553"/>
  <p:tag name="KSO_WM_UNIT_TYPE" val="m_h_a"/>
  <p:tag name="KSO_WM_UNIT_INDEX" val="1_1_1"/>
  <p:tag name="KSO_WM_UNIT_ID" val="259*m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" val="LOREM IPSUM"/>
  <p:tag name="KSO_WM_BEAUTIFY_FLAG" val="#wm#"/>
  <p:tag name="KSO_WM_DIAGRAM_GROUP_CODE" val="m1-1"/>
  <p:tag name="KSO_WM_TAG_VERSION" val="1.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EMPLATE_CATEGORY" val="diagram"/>
  <p:tag name="KSO_WM_TEMPLATE_INDEX" val="553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EMPLATE_CATEGORY" val="diagram"/>
  <p:tag name="KSO_WM_TEMPLATE_INDEX" val="553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EMPLATE_CATEGORY" val="diagram"/>
  <p:tag name="KSO_WM_TEMPLATE_INDEX" val="553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7"/>
  <p:tag name="KSO_WM_UNIT_TYPE" val="m_i"/>
  <p:tag name="KSO_WM_UNIT_INDEX" val="1_2"/>
  <p:tag name="KSO_WM_UNIT_ID" val="diagram127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2"/>
  <p:tag name="KSO_WM_UNIT_ID" val="257*q_i*1_2"/>
  <p:tag name="KSO_WM_UNIT_CLEAR" val="1"/>
  <p:tag name="KSO_WM_UNIT_LAYERLEVEL" val="1_1"/>
  <p:tag name="KSO_WM_BEAUTIFY_FLAG" val="#wm#"/>
  <p:tag name="KSO_WM_DIAGRAM_GROUP_CODE" val="q1-1"/>
  <p:tag name="KSO_WM_UNIT_USESOURCEFORMAT_APPLY" val="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7"/>
  <p:tag name="KSO_WM_UNIT_TYPE" val="m_i"/>
  <p:tag name="KSO_WM_UNIT_INDEX" val="1_2"/>
  <p:tag name="KSO_WM_UNIT_ID" val="diagram127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14_4*i*5"/>
  <p:tag name="KSO_WM_TEMPLATE_CATEGORY" val="diagram"/>
  <p:tag name="KSO_WM_TEMPLATE_INDEX" val="114"/>
  <p:tag name="KSO_WM_UNIT_INDEX" val="5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3"/>
  <p:tag name="KSO_WM_UNIT_ID" val="257*q_i*1_3"/>
  <p:tag name="KSO_WM_UNIT_CLEAR" val="1"/>
  <p:tag name="KSO_WM_UNIT_LAYERLEVEL" val="1_1"/>
  <p:tag name="KSO_WM_BEAUTIFY_FLAG" val="#wm#"/>
  <p:tag name="KSO_WM_DIAGRAM_GROUP_CODE" val="q1-1"/>
  <p:tag name="KSO_WM_UNIT_USESOURCEFORMAT_APPLY" val="0"/>
  <p:tag name="KSO_WM_UNIT_FILL_FORE_SCHEMECOLOR_INDEX" val="6"/>
  <p:tag name="KSO_WM_UNIT_FILL_TYPE" val="1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4"/>
  <p:tag name="KSO_WM_UNIT_ID" val="257*q_i*1_4"/>
  <p:tag name="KSO_WM_UNIT_CLEAR" val="1"/>
  <p:tag name="KSO_WM_UNIT_LAYERLEVEL" val="1_1"/>
  <p:tag name="KSO_WM_BEAUTIFY_FLAG" val="#wm#"/>
  <p:tag name="KSO_WM_DIAGRAM_GROUP_CODE" val="q1-1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14_4*i*10"/>
  <p:tag name="KSO_WM_TEMPLATE_CATEGORY" val="diagram"/>
  <p:tag name="KSO_WM_TEMPLATE_INDEX" val="114"/>
  <p:tag name="KSO_WM_UNIT_INDEX" val="10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5"/>
  <p:tag name="KSO_WM_UNIT_ID" val="257*q_i*1_5"/>
  <p:tag name="KSO_WM_UNIT_CLEAR" val="1"/>
  <p:tag name="KSO_WM_UNIT_LAYERLEVEL" val="1_1"/>
  <p:tag name="KSO_WM_BEAUTIFY_FLAG" val="#wm#"/>
  <p:tag name="KSO_WM_DIAGRAM_GROUP_CODE" val="q1-1"/>
  <p:tag name="KSO_WM_UNIT_USESOURCEFORMAT_APPLY" val="0"/>
  <p:tag name="KSO_WM_UNIT_FILL_FORE_SCHEMECOLOR_INDEX" val="7"/>
  <p:tag name="KSO_WM_UNIT_FILL_TYPE" val="1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6"/>
  <p:tag name="KSO_WM_UNIT_ID" val="257*q_i*1_6"/>
  <p:tag name="KSO_WM_UNIT_CLEAR" val="1"/>
  <p:tag name="KSO_WM_UNIT_LAYERLEVEL" val="1_1"/>
  <p:tag name="KSO_WM_BEAUTIFY_FLAG" val="#wm#"/>
  <p:tag name="KSO_WM_DIAGRAM_GROUP_CODE" val="q1-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jwangyu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8C80"/>
      </a:accent1>
      <a:accent2>
        <a:srgbClr val="F2CF61"/>
      </a:accent2>
      <a:accent3>
        <a:srgbClr val="A6E582"/>
      </a:accent3>
      <a:accent4>
        <a:srgbClr val="51D9B5"/>
      </a:accent4>
      <a:accent5>
        <a:srgbClr val="D95B5B"/>
      </a:accent5>
      <a:accent6>
        <a:srgbClr val="BFBFBF"/>
      </a:accent6>
      <a:hlink>
        <a:srgbClr val="D95B5B"/>
      </a:hlink>
      <a:folHlink>
        <a:srgbClr val="F2CF61"/>
      </a:folHlink>
    </a:clrScheme>
    <a:fontScheme name="雅黑light">
      <a:majorFont>
        <a:latin typeface="Century Gothic"/>
        <a:ea typeface="微软雅黑"/>
        <a:cs typeface=""/>
      </a:majorFont>
      <a:minorFont>
        <a:latin typeface="Century Gothic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2823</Words>
  <Application>WPS 演示</Application>
  <PresentationFormat>宽屏</PresentationFormat>
  <Paragraphs>394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Wingdings</vt:lpstr>
      <vt:lpstr>Webdings</vt:lpstr>
      <vt:lpstr>黑体</vt:lpstr>
      <vt:lpstr>幼圆</vt:lpstr>
      <vt:lpstr>Times New Roman</vt:lpstr>
      <vt:lpstr>Verdana</vt:lpstr>
      <vt:lpstr>微软雅黑</vt:lpstr>
      <vt:lpstr>Arial Unicode MS</vt:lpstr>
      <vt:lpstr>等线</vt:lpstr>
      <vt:lpstr>Office 主题</vt:lpstr>
      <vt:lpstr>mjwangyu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mjwangyu</dc:creator>
  <cp:lastModifiedBy>sunshine@me</cp:lastModifiedBy>
  <cp:revision>39</cp:revision>
  <dcterms:created xsi:type="dcterms:W3CDTF">2017-06-03T01:25:00Z</dcterms:created>
  <dcterms:modified xsi:type="dcterms:W3CDTF">2018-05-06T04:37:03Z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