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97" r:id="rId10"/>
    <p:sldId id="298" r:id="rId11"/>
    <p:sldId id="30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83" r:id="rId30"/>
    <p:sldId id="284" r:id="rId31"/>
    <p:sldId id="281" r:id="rId32"/>
    <p:sldId id="286" r:id="rId33"/>
    <p:sldId id="285" r:id="rId34"/>
    <p:sldId id="287" r:id="rId35"/>
    <p:sldId id="288" r:id="rId36"/>
    <p:sldId id="290" r:id="rId37"/>
    <p:sldId id="289" r:id="rId38"/>
    <p:sldId id="291" r:id="rId39"/>
    <p:sldId id="292" r:id="rId40"/>
    <p:sldId id="296" r:id="rId41"/>
    <p:sldId id="293" r:id="rId42"/>
    <p:sldId id="294" r:id="rId43"/>
    <p:sldId id="295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E9B4-7ED0-45DA-8E75-D63132D9CC19}" type="datetimeFigureOut">
              <a:rPr lang="zh-CN" altLang="en-US" smtClean="0"/>
              <a:pPr/>
              <a:t>2018-3-1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44C4-5000-4980-90B1-A0C2138DE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03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C44C4-5000-4980-90B1-A0C2138DEDC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514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: A Scalable and Fault-Tolerant Network Structure for Data Centers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Chuanxiong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Haitao</a:t>
            </a:r>
            <a:r>
              <a:rPr lang="en-US" altLang="zh-CN" dirty="0" smtClean="0"/>
              <a:t> Wu, Kun Tan, Lei Shi, </a:t>
            </a:r>
            <a:r>
              <a:rPr lang="en-US" altLang="zh-CN" dirty="0" err="1" smtClean="0"/>
              <a:t>Yongguang</a:t>
            </a:r>
            <a:r>
              <a:rPr lang="en-US" altLang="zh-CN" dirty="0" smtClean="0"/>
              <a:t> Zhang, </a:t>
            </a:r>
            <a:r>
              <a:rPr lang="en-US" altLang="zh-CN" dirty="0" err="1" smtClean="0"/>
              <a:t>Songwu</a:t>
            </a:r>
            <a:r>
              <a:rPr lang="en-US" altLang="zh-CN" dirty="0" smtClean="0"/>
              <a:t> Lu</a:t>
            </a:r>
          </a:p>
          <a:p>
            <a:r>
              <a:rPr lang="en-US" altLang="zh-CN" dirty="0" smtClean="0"/>
              <a:t>SIGCOMM 2008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 Course CS05112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Physical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35"/>
          <p:cNvGrpSpPr/>
          <p:nvPr/>
        </p:nvGrpSpPr>
        <p:grpSpPr>
          <a:xfrm>
            <a:off x="683568" y="2060848"/>
            <a:ext cx="6172200" cy="4648200"/>
            <a:chOff x="685800" y="1447800"/>
            <a:chExt cx="6172200" cy="4648200"/>
          </a:xfrm>
        </p:grpSpPr>
        <p:grpSp>
          <p:nvGrpSpPr>
            <p:cNvPr id="5" name="Group 10"/>
            <p:cNvGrpSpPr/>
            <p:nvPr/>
          </p:nvGrpSpPr>
          <p:grpSpPr>
            <a:xfrm>
              <a:off x="685800" y="1447800"/>
              <a:ext cx="5402832" cy="4648200"/>
              <a:chOff x="990600" y="5486400"/>
              <a:chExt cx="5402832" cy="464820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0600" y="5486400"/>
                <a:ext cx="4994343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807024" y="5558408"/>
                <a:ext cx="1586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DCell_1</a:t>
                </a:r>
                <a:endParaRPr lang="en-US" sz="2400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495800" y="199138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n</a:t>
              </a:r>
              <a:r>
                <a:rPr lang="en-US" sz="2800" dirty="0" smtClean="0"/>
                <a:t>=2, </a:t>
              </a:r>
              <a:r>
                <a:rPr lang="en-US" sz="2800" i="1" dirty="0" smtClean="0"/>
                <a:t>k</a:t>
              </a:r>
              <a:r>
                <a:rPr lang="en-US" sz="2800" dirty="0" smtClean="0"/>
                <a:t>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Physical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36"/>
          <p:cNvGrpSpPr/>
          <p:nvPr/>
        </p:nvGrpSpPr>
        <p:grpSpPr>
          <a:xfrm>
            <a:off x="323528" y="175468"/>
            <a:ext cx="8569424" cy="6565900"/>
            <a:chOff x="6060976" y="2133600"/>
            <a:chExt cx="8569424" cy="6565900"/>
          </a:xfrm>
        </p:grpSpPr>
        <p:grpSp>
          <p:nvGrpSpPr>
            <p:cNvPr id="5" name="Group 11"/>
            <p:cNvGrpSpPr/>
            <p:nvPr/>
          </p:nvGrpSpPr>
          <p:grpSpPr>
            <a:xfrm>
              <a:off x="6060976" y="2133600"/>
              <a:ext cx="8569424" cy="6565900"/>
              <a:chOff x="6289576" y="2743200"/>
              <a:chExt cx="8569424" cy="6565900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445950" y="2743200"/>
                <a:ext cx="6413050" cy="656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289576" y="5276652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DCell_2</a:t>
                </a:r>
                <a:endParaRPr lang="en-US" sz="2800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60976" y="5111676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n</a:t>
              </a:r>
              <a:r>
                <a:rPr lang="en-US" sz="2800" dirty="0" smtClean="0"/>
                <a:t>=2, </a:t>
              </a:r>
              <a:r>
                <a:rPr lang="en-US" sz="2800" i="1" dirty="0" smtClean="0"/>
                <a:t>k</a:t>
              </a:r>
              <a:r>
                <a:rPr lang="en-US" sz="2800" dirty="0" smtClean="0"/>
                <a:t>=2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Physical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1714500"/>
            <a:ext cx="6191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Physical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building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if we have built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and each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has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servers, then we can create a maximum </a:t>
            </a:r>
            <a:br>
              <a:rPr lang="en-US" altLang="zh-CN" dirty="0" smtClean="0"/>
            </a:b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+ 1 of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 </a:t>
            </a:r>
            <a:r>
              <a:rPr lang="en-US" altLang="zh-CN" dirty="0" smtClean="0"/>
              <a:t>s.</a:t>
            </a:r>
          </a:p>
          <a:p>
            <a:r>
              <a:rPr lang="en-US" altLang="zh-CN" dirty="0" smtClean="0"/>
              <a:t>The number of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s 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g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, and the total number of servers 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(i.e.,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) are</a:t>
            </a:r>
          </a:p>
          <a:p>
            <a:pPr lvl="1"/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+1; </a:t>
            </a:r>
          </a:p>
          <a:p>
            <a:pPr lvl="1"/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=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*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Physical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server 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is assigned a 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+1)-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k-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 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], where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i</a:t>
            </a:r>
            <a:endParaRPr lang="en-US" altLang="zh-CN" i="1" baseline="-25000" dirty="0" smtClean="0"/>
          </a:p>
          <a:p>
            <a:r>
              <a:rPr lang="en-US" altLang="zh-CN" dirty="0" smtClean="0"/>
              <a:t>We further denote [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k-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 ,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+1</a:t>
            </a:r>
            <a:r>
              <a:rPr lang="en-US" altLang="zh-CN" dirty="0" smtClean="0"/>
              <a:t>] (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&gt; 0) as the prefix to indicate the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this node belongs to.</a:t>
            </a:r>
          </a:p>
          <a:p>
            <a:r>
              <a:rPr lang="en-US" altLang="zh-CN" dirty="0" smtClean="0"/>
              <a:t>Each server can be equivalently identified by a unique ID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uid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, taking a value from [0,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).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 server in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is denoted as [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uid</a:t>
            </a:r>
            <a:r>
              <a:rPr lang="en-US" altLang="zh-CN" i="1" baseline="-25000" dirty="0" smtClean="0"/>
              <a:t>k-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], where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is the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this server belongs to, and </a:t>
            </a:r>
            <a:r>
              <a:rPr lang="en-US" altLang="zh-CN" i="1" dirty="0" smtClean="0"/>
              <a:t>uid</a:t>
            </a:r>
            <a:r>
              <a:rPr lang="en-US" altLang="zh-CN" i="1" baseline="-25000" dirty="0" smtClean="0"/>
              <a:t>k-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is the unique ID of the server inside this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62827" y="4221088"/>
          <a:ext cx="2549533" cy="792088"/>
        </p:xfrm>
        <a:graphic>
          <a:graphicData uri="http://schemas.openxmlformats.org/presentationml/2006/ole">
            <p:oleObj spid="_x0000_s6145" name="Equation" r:id="rId3" imgW="1307880" imgH="406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142578"/>
            <a:ext cx="59055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DCells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DCells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Part I checks whether it constructs a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Part II recursively constructs 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l</a:t>
            </a:r>
            <a:r>
              <a:rPr lang="en-US" altLang="zh-CN" dirty="0" smtClean="0"/>
              <a:t> number of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s. </a:t>
            </a:r>
          </a:p>
          <a:p>
            <a:r>
              <a:rPr lang="en-US" altLang="zh-CN" dirty="0" smtClean="0"/>
              <a:t>Part III interconnects these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s, where any two </a:t>
            </a:r>
            <a:br>
              <a:rPr lang="en-US" altLang="zh-CN" dirty="0" smtClean="0"/>
            </a:b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s are connected with one link.</a:t>
            </a:r>
          </a:p>
          <a:p>
            <a:r>
              <a:rPr lang="en-US" altLang="zh-CN" dirty="0" smtClean="0"/>
              <a:t>Each server 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network has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+1 links. </a:t>
            </a:r>
          </a:p>
          <a:p>
            <a:pPr lvl="1"/>
            <a:r>
              <a:rPr lang="en-US" altLang="zh-CN" dirty="0" smtClean="0"/>
              <a:t>The first link, called a level-0 link, connects to a switch that interconnects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second link, a level-1 link, connects to a node in the same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but in a different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Similarly, the level-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link connects to a different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 within the same </a:t>
            </a:r>
            <a:r>
              <a:rPr lang="en-US" altLang="zh-CN" i="1" dirty="0" err="1" smtClean="0"/>
              <a:t>DCell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; Connect [</a:t>
            </a:r>
            <a:r>
              <a:rPr lang="en-US" altLang="zh-CN" i="1" dirty="0" err="1" smtClean="0"/>
              <a:t>pref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-1] and [</a:t>
            </a:r>
            <a:r>
              <a:rPr lang="en-US" altLang="zh-CN" i="1" dirty="0" err="1" smtClean="0"/>
              <a:t>pref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</a:t>
            </a:r>
            <a:r>
              <a:rPr lang="en-US" altLang="zh-CN" dirty="0" err="1" smtClean="0"/>
              <a:t>DCell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Scalability</a:t>
            </a:r>
            <a:r>
              <a:rPr lang="en-US" altLang="zh-CN" dirty="0" smtClean="0"/>
              <a:t>:  The number of servers scales doubly exponentially 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When </a:t>
            </a:r>
            <a:r>
              <a:rPr lang="en-US" altLang="zh-CN" dirty="0" smtClean="0"/>
              <a:t>number of servers in a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is 8 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=8) and the number of server ports is 4 (i.e.,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=3) -&gt;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=27,630,792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Fault-tolerance</a:t>
            </a:r>
            <a:r>
              <a:rPr lang="en-US" altLang="zh-CN" dirty="0" smtClean="0"/>
              <a:t>: The bisection width is larger than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987824" y="2564904"/>
          <a:ext cx="4216400" cy="825500"/>
        </p:xfrm>
        <a:graphic>
          <a:graphicData uri="http://schemas.openxmlformats.org/presentationml/2006/ole">
            <p:oleObj spid="_x0000_s3080" name="Equation" r:id="rId3" imgW="2005729" imgH="393529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43608" y="4869160"/>
          <a:ext cx="1219200" cy="920750"/>
        </p:xfrm>
        <a:graphic>
          <a:graphicData uri="http://schemas.openxmlformats.org/presentationml/2006/ole">
            <p:oleObj spid="_x0000_s3081" name="Equation" r:id="rId4" imgW="571252" imgH="431613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47864" y="5085184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Bisection width denotes the minimal number of links to be removed to partition a network into two parts of equal size.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DCN motivation</a:t>
            </a:r>
          </a:p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Network Structure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Routing in </a:t>
            </a:r>
            <a:r>
              <a:rPr lang="en-US" altLang="zh-CN" dirty="0" err="1" smtClean="0">
                <a:solidFill>
                  <a:srgbClr val="FF0000"/>
                </a:solidFill>
              </a:rPr>
              <a:t>DCell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Simulation Results</a:t>
            </a:r>
          </a:p>
          <a:p>
            <a:r>
              <a:rPr lang="en-US" altLang="zh-CN" dirty="0" smtClean="0"/>
              <a:t>Implementation and Experiments</a:t>
            </a:r>
          </a:p>
          <a:p>
            <a:r>
              <a:rPr lang="en-US" altLang="zh-CN" dirty="0" smtClean="0"/>
              <a:t>Review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two nodes </a:t>
            </a:r>
            <a:r>
              <a:rPr lang="en-US" altLang="zh-CN" i="1" dirty="0" err="1" smtClean="0"/>
              <a:t>src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dst</a:t>
            </a:r>
            <a:r>
              <a:rPr lang="en-US" altLang="zh-CN" dirty="0" smtClean="0"/>
              <a:t> that are in the same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but in two different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s.</a:t>
            </a:r>
          </a:p>
          <a:p>
            <a:r>
              <a:rPr lang="en-US" altLang="zh-CN" dirty="0" smtClean="0"/>
              <a:t>When computing the path from </a:t>
            </a:r>
            <a:r>
              <a:rPr lang="en-US" altLang="zh-CN" i="1" dirty="0" err="1" smtClean="0"/>
              <a:t>src</a:t>
            </a:r>
            <a:r>
              <a:rPr lang="en-US" altLang="zh-CN" dirty="0" smtClean="0"/>
              <a:t> to </a:t>
            </a:r>
            <a:r>
              <a:rPr lang="en-US" altLang="zh-CN" i="1" dirty="0" err="1" smtClean="0"/>
              <a:t>dst</a:t>
            </a:r>
            <a:r>
              <a:rPr lang="en-US" altLang="zh-CN" dirty="0" smtClean="0"/>
              <a:t> 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we first calculate the intermediate link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that inter-connects the two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s. </a:t>
            </a:r>
          </a:p>
          <a:p>
            <a:r>
              <a:rPr lang="en-US" altLang="zh-CN" dirty="0" smtClean="0"/>
              <a:t>Routing is then divided into how to find the two sub-paths from </a:t>
            </a:r>
            <a:r>
              <a:rPr lang="en-US" altLang="zh-CN" i="1" dirty="0" err="1" smtClean="0"/>
              <a:t>src</a:t>
            </a:r>
            <a:r>
              <a:rPr lang="en-US" altLang="zh-CN" dirty="0" smtClean="0"/>
              <a:t> to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and from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. The final path of </a:t>
            </a:r>
            <a:r>
              <a:rPr lang="en-US" altLang="zh-CN" dirty="0" err="1" smtClean="0"/>
              <a:t>DCellRouting</a:t>
            </a:r>
            <a:r>
              <a:rPr lang="en-US" altLang="zh-CN" dirty="0" smtClean="0"/>
              <a:t> is the combination of the two sub-paths and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DCN motivation</a:t>
            </a:r>
          </a:p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Network Structure</a:t>
            </a:r>
          </a:p>
          <a:p>
            <a:r>
              <a:rPr lang="en-US" altLang="zh-CN" dirty="0" smtClean="0"/>
              <a:t>Routing in </a:t>
            </a:r>
            <a:r>
              <a:rPr lang="en-US" altLang="zh-CN" dirty="0" err="1" smtClean="0"/>
              <a:t>DCell</a:t>
            </a:r>
            <a:endParaRPr lang="en-US" altLang="zh-CN" dirty="0" smtClean="0"/>
          </a:p>
          <a:p>
            <a:r>
              <a:rPr lang="en-US" altLang="zh-CN" dirty="0" smtClean="0"/>
              <a:t>Simulation Results</a:t>
            </a:r>
          </a:p>
          <a:p>
            <a:r>
              <a:rPr lang="en-US" altLang="zh-CN" dirty="0" smtClean="0"/>
              <a:t>Implementation and Experiments</a:t>
            </a:r>
          </a:p>
          <a:p>
            <a:r>
              <a:rPr lang="en-US" altLang="zh-CN" dirty="0" smtClean="0"/>
              <a:t>Review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96952"/>
            <a:ext cx="6203819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5"/>
          <p:cNvSpPr/>
          <p:nvPr/>
        </p:nvSpPr>
        <p:spPr>
          <a:xfrm>
            <a:off x="4724400" y="0"/>
            <a:ext cx="4419600" cy="42672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6"/>
          <p:cNvSpPr/>
          <p:nvPr/>
        </p:nvSpPr>
        <p:spPr>
          <a:xfrm>
            <a:off x="5334000" y="228600"/>
            <a:ext cx="1828800" cy="1752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6705600" y="2286000"/>
            <a:ext cx="1828800" cy="1752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4"/>
          <p:cNvCxnSpPr>
            <a:stCxn id="14" idx="5"/>
            <a:endCxn id="17" idx="1"/>
          </p:cNvCxnSpPr>
          <p:nvPr/>
        </p:nvCxnSpPr>
        <p:spPr>
          <a:xfrm rot="16200000" flipH="1">
            <a:off x="6589385" y="1712585"/>
            <a:ext cx="689630" cy="765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8001000" y="609600"/>
          <a:ext cx="469900" cy="228600"/>
        </p:xfrm>
        <a:graphic>
          <a:graphicData uri="http://schemas.openxmlformats.org/presentationml/2006/ole">
            <p:oleObj spid="_x0000_s4108" name="Equation" r:id="rId4" imgW="469900" imgH="228600" progId="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324600" y="381000"/>
          <a:ext cx="592137" cy="242410"/>
        </p:xfrm>
        <a:graphic>
          <a:graphicData uri="http://schemas.openxmlformats.org/presentationml/2006/ole">
            <p:oleObj spid="_x0000_s4109" name="Equation" r:id="rId5" imgW="558800" imgH="228600" progId="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924800" y="3124200"/>
          <a:ext cx="592137" cy="242888"/>
        </p:xfrm>
        <a:graphic>
          <a:graphicData uri="http://schemas.openxmlformats.org/presentationml/2006/ole">
            <p:oleObj spid="_x0000_s4110" name="Equation" r:id="rId6" imgW="558800" imgH="228600" progId="">
              <p:embed/>
            </p:oleObj>
          </a:graphicData>
        </a:graphic>
      </p:graphicFrame>
      <p:sp>
        <p:nvSpPr>
          <p:cNvPr id="12" name="Freeform 33"/>
          <p:cNvSpPr/>
          <p:nvPr/>
        </p:nvSpPr>
        <p:spPr>
          <a:xfrm>
            <a:off x="5916202" y="638710"/>
            <a:ext cx="470899" cy="1003443"/>
          </a:xfrm>
          <a:custGeom>
            <a:avLst/>
            <a:gdLst>
              <a:gd name="connsiteX0" fmla="*/ 0 w 470899"/>
              <a:gd name="connsiteY0" fmla="*/ 17124 h 1003443"/>
              <a:gd name="connsiteX1" fmla="*/ 390418 w 470899"/>
              <a:gd name="connsiteY1" fmla="*/ 27398 h 1003443"/>
              <a:gd name="connsiteX2" fmla="*/ 462337 w 470899"/>
              <a:gd name="connsiteY2" fmla="*/ 181510 h 1003443"/>
              <a:gd name="connsiteX3" fmla="*/ 339047 w 470899"/>
              <a:gd name="connsiteY3" fmla="*/ 315074 h 1003443"/>
              <a:gd name="connsiteX4" fmla="*/ 431515 w 470899"/>
              <a:gd name="connsiteY4" fmla="*/ 469187 h 1003443"/>
              <a:gd name="connsiteX5" fmla="*/ 297951 w 470899"/>
              <a:gd name="connsiteY5" fmla="*/ 1003443 h 100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99" h="1003443">
                <a:moveTo>
                  <a:pt x="0" y="17124"/>
                </a:moveTo>
                <a:cubicBezTo>
                  <a:pt x="156681" y="8562"/>
                  <a:pt x="313362" y="0"/>
                  <a:pt x="390418" y="27398"/>
                </a:cubicBezTo>
                <a:cubicBezTo>
                  <a:pt x="467474" y="54796"/>
                  <a:pt x="470899" y="133564"/>
                  <a:pt x="462337" y="181510"/>
                </a:cubicBezTo>
                <a:cubicBezTo>
                  <a:pt x="453775" y="229456"/>
                  <a:pt x="344184" y="267128"/>
                  <a:pt x="339047" y="315074"/>
                </a:cubicBezTo>
                <a:cubicBezTo>
                  <a:pt x="333910" y="363020"/>
                  <a:pt x="438364" y="354459"/>
                  <a:pt x="431515" y="469187"/>
                </a:cubicBezTo>
                <a:cubicBezTo>
                  <a:pt x="424666" y="583915"/>
                  <a:pt x="361308" y="793679"/>
                  <a:pt x="297951" y="100344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4"/>
          <p:cNvSpPr/>
          <p:nvPr/>
        </p:nvSpPr>
        <p:spPr>
          <a:xfrm>
            <a:off x="7255267" y="2690117"/>
            <a:ext cx="500009" cy="996593"/>
          </a:xfrm>
          <a:custGeom>
            <a:avLst/>
            <a:gdLst>
              <a:gd name="connsiteX0" fmla="*/ 89043 w 500009"/>
              <a:gd name="connsiteY0" fmla="*/ 0 h 996593"/>
              <a:gd name="connsiteX1" fmla="*/ 17124 w 500009"/>
              <a:gd name="connsiteY1" fmla="*/ 369870 h 996593"/>
              <a:gd name="connsiteX2" fmla="*/ 191785 w 500009"/>
              <a:gd name="connsiteY2" fmla="*/ 544530 h 996593"/>
              <a:gd name="connsiteX3" fmla="*/ 304800 w 500009"/>
              <a:gd name="connsiteY3" fmla="*/ 606175 h 996593"/>
              <a:gd name="connsiteX4" fmla="*/ 500009 w 500009"/>
              <a:gd name="connsiteY4" fmla="*/ 996593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09" h="996593">
                <a:moveTo>
                  <a:pt x="89043" y="0"/>
                </a:moveTo>
                <a:cubicBezTo>
                  <a:pt x="44521" y="139557"/>
                  <a:pt x="0" y="279115"/>
                  <a:pt x="17124" y="369870"/>
                </a:cubicBezTo>
                <a:cubicBezTo>
                  <a:pt x="34248" y="460625"/>
                  <a:pt x="143839" y="505146"/>
                  <a:pt x="191785" y="544530"/>
                </a:cubicBezTo>
                <a:cubicBezTo>
                  <a:pt x="239731" y="583914"/>
                  <a:pt x="253429" y="530831"/>
                  <a:pt x="304800" y="606175"/>
                </a:cubicBezTo>
                <a:cubicBezTo>
                  <a:pt x="356171" y="681519"/>
                  <a:pt x="428090" y="839056"/>
                  <a:pt x="500009" y="99659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8"/>
          <p:cNvSpPr/>
          <p:nvPr/>
        </p:nvSpPr>
        <p:spPr>
          <a:xfrm>
            <a:off x="6096000" y="1295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n1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9"/>
          <p:cNvSpPr/>
          <p:nvPr/>
        </p:nvSpPr>
        <p:spPr>
          <a:xfrm>
            <a:off x="5638800" y="4572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src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7"/>
          <p:cNvSpPr/>
          <p:nvPr/>
        </p:nvSpPr>
        <p:spPr>
          <a:xfrm>
            <a:off x="7467600" y="34290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dst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9"/>
          <p:cNvSpPr/>
          <p:nvPr/>
        </p:nvSpPr>
        <p:spPr>
          <a:xfrm>
            <a:off x="7239000" y="23622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n2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2" grpId="0" animBg="1"/>
      <p:bldP spid="13" grpId="0" animBg="1"/>
      <p:bldP spid="14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Path length</a:t>
            </a:r>
            <a:r>
              <a:rPr lang="en-US" altLang="zh-CN" dirty="0" smtClean="0"/>
              <a:t>: The maximum path length in </a:t>
            </a:r>
            <a:r>
              <a:rPr lang="en-US" altLang="zh-CN" dirty="0" err="1" smtClean="0"/>
              <a:t>DCellRouting</a:t>
            </a:r>
            <a:r>
              <a:rPr lang="en-US" altLang="zh-CN" dirty="0" smtClean="0"/>
              <a:t> is at most 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Network diameter</a:t>
            </a:r>
            <a:r>
              <a:rPr lang="en-US" altLang="zh-CN" dirty="0" smtClean="0"/>
              <a:t>:  The maximum path length using  </a:t>
            </a:r>
            <a:r>
              <a:rPr lang="en-US" altLang="zh-CN" dirty="0" err="1" smtClean="0"/>
              <a:t>DCellRouting</a:t>
            </a:r>
            <a:r>
              <a:rPr lang="en-US" altLang="zh-CN" dirty="0" smtClean="0"/>
              <a:t> 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is at most</a:t>
            </a:r>
          </a:p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436096" y="3212976"/>
          <a:ext cx="987538" cy="432048"/>
        </p:xfrm>
        <a:graphic>
          <a:graphicData uri="http://schemas.openxmlformats.org/presentationml/2006/ole">
            <p:oleObj spid="_x0000_s32779" name="Equation" r:id="rId3" imgW="469696" imgH="190417" progId="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907704" y="2339879"/>
          <a:ext cx="1008112" cy="441049"/>
        </p:xfrm>
        <a:graphic>
          <a:graphicData uri="http://schemas.openxmlformats.org/presentationml/2006/ole">
            <p:oleObj spid="_x0000_s32780" name="Equation" r:id="rId4" imgW="469696" imgH="190417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7544" y="3933056"/>
            <a:ext cx="3505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But: 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DCellRouting</a:t>
            </a:r>
            <a:r>
              <a:rPr lang="en-US" sz="2000" dirty="0" smtClean="0"/>
              <a:t> is </a:t>
            </a:r>
            <a:r>
              <a:rPr lang="en-US" sz="2000" b="1" i="1" dirty="0" smtClean="0"/>
              <a:t>NOT</a:t>
            </a:r>
            <a:r>
              <a:rPr lang="en-US" sz="2000" dirty="0" smtClean="0"/>
              <a:t> a shortest-path routing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                 is </a:t>
            </a:r>
            <a:r>
              <a:rPr lang="en-US" sz="2000" b="1" i="1" dirty="0" smtClean="0"/>
              <a:t>NOT</a:t>
            </a:r>
            <a:r>
              <a:rPr lang="en-US" sz="2000" dirty="0" smtClean="0"/>
              <a:t> a tight diameter bound for </a:t>
            </a:r>
            <a:r>
              <a:rPr lang="en-US" sz="2000" dirty="0" err="1" smtClean="0"/>
              <a:t>DCell</a:t>
            </a:r>
            <a:r>
              <a:rPr lang="en-US" sz="2000" dirty="0" smtClean="0"/>
              <a:t> </a:t>
            </a:r>
          </a:p>
          <a:p>
            <a:pPr marL="342900" indent="-342900"/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3861048"/>
            <a:ext cx="32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Yet: 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DCellRouting</a:t>
            </a:r>
            <a:r>
              <a:rPr lang="en-US" sz="2000" dirty="0" smtClean="0"/>
              <a:t> is </a:t>
            </a:r>
            <a:r>
              <a:rPr lang="en-US" sz="2000" b="1" i="1" dirty="0" smtClean="0"/>
              <a:t>close</a:t>
            </a:r>
            <a:r>
              <a:rPr lang="en-US" sz="2000" dirty="0" smtClean="0"/>
              <a:t> to shortest-path routing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DCellRouting</a:t>
            </a:r>
            <a:r>
              <a:rPr lang="en-US" sz="2000" dirty="0" smtClean="0"/>
              <a:t> is much simpler: </a:t>
            </a:r>
            <a:r>
              <a:rPr lang="en-US" sz="2000" b="1" i="1" dirty="0" smtClean="0"/>
              <a:t>O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k</a:t>
            </a:r>
            <a:r>
              <a:rPr lang="en-US" sz="2000" b="1" dirty="0" smtClean="0"/>
              <a:t>)</a:t>
            </a:r>
            <a:r>
              <a:rPr lang="en-US" sz="2000" dirty="0" smtClean="0"/>
              <a:t> steps to decide the next hop</a:t>
            </a:r>
          </a:p>
          <a:p>
            <a:pPr marL="342900" indent="-342900"/>
            <a:endParaRPr lang="en-US" sz="2000" dirty="0" smtClean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305181" y="5085184"/>
          <a:ext cx="962563" cy="389899"/>
        </p:xfrm>
        <a:graphic>
          <a:graphicData uri="http://schemas.openxmlformats.org/presentationml/2006/ole">
            <p:oleObj spid="_x0000_s32781" name="Equation" r:id="rId5" imgW="469696" imgH="19041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Routing Properties</a:t>
            </a:r>
            <a:endParaRPr lang="zh-CN" alt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1331640" y="2564904"/>
          <a:ext cx="6507831" cy="343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405"/>
                <a:gridCol w="599406"/>
                <a:gridCol w="1590260"/>
                <a:gridCol w="929690"/>
                <a:gridCol w="929690"/>
                <a:gridCol w="929690"/>
                <a:gridCol w="929690"/>
              </a:tblGrid>
              <a:tr h="429291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Shortest-path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DCellRouting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92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4.87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176,820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11.29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865,830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10.74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11.98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3,263,442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Traffic Distribution in </a:t>
            </a:r>
            <a:r>
              <a:rPr lang="en-US" altLang="zh-CN" dirty="0" err="1" smtClean="0"/>
              <a:t>DCellRouting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All-to-all communication model: </a:t>
            </a:r>
          </a:p>
          <a:p>
            <a:pPr lvl="1"/>
            <a:r>
              <a:rPr lang="en-US" altLang="zh-CN" sz="2800" dirty="0" smtClean="0"/>
              <a:t>Consider an all-to-all communication model for </a:t>
            </a:r>
            <a:r>
              <a:rPr lang="en-US" altLang="zh-CN" sz="2800" i="1" dirty="0" err="1" smtClean="0"/>
              <a:t>DCell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dirty="0" smtClean="0"/>
              <a:t> where any two servers have one flow between them. The number of flows carried on a level-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 link is less than </a:t>
            </a:r>
            <a:r>
              <a:rPr lang="en-US" altLang="zh-CN" sz="2800" i="1" dirty="0" smtClean="0"/>
              <a:t>t</a:t>
            </a:r>
            <a:r>
              <a:rPr lang="en-US" altLang="zh-CN" sz="2800" i="1" baseline="-25000" dirty="0" smtClean="0"/>
              <a:t>k</a:t>
            </a:r>
            <a:r>
              <a:rPr lang="en-US" altLang="zh-CN" sz="2800" dirty="0" smtClean="0"/>
              <a:t>2</a:t>
            </a:r>
            <a:r>
              <a:rPr lang="en-US" altLang="zh-CN" sz="2800" i="1" baseline="30000" dirty="0" smtClean="0"/>
              <a:t>k-i</a:t>
            </a:r>
            <a:r>
              <a:rPr lang="en-US" altLang="zh-CN" sz="2800" dirty="0" smtClean="0"/>
              <a:t> when using </a:t>
            </a:r>
            <a:r>
              <a:rPr lang="en-US" altLang="zh-CN" sz="2800" dirty="0" err="1" smtClean="0"/>
              <a:t>DCellRouting</a:t>
            </a:r>
            <a:r>
              <a:rPr lang="en-US" altLang="zh-CN" sz="2800" dirty="0" smtClean="0"/>
              <a:t>.</a:t>
            </a:r>
          </a:p>
          <a:p>
            <a:pPr lvl="1"/>
            <a:r>
              <a:rPr lang="en-US" altLang="zh-CN" sz="2800" dirty="0" smtClean="0"/>
              <a:t>The bottle links are the lowest links instead of the highest links</a:t>
            </a:r>
          </a:p>
          <a:p>
            <a:pPr lvl="1"/>
            <a:r>
              <a:rPr lang="en-US" altLang="zh-CN" sz="2800" i="1" dirty="0" smtClean="0"/>
              <a:t>k</a:t>
            </a:r>
            <a:r>
              <a:rPr lang="en-US" altLang="zh-CN" sz="2800" dirty="0" smtClean="0"/>
              <a:t> is small, so the difference is not large</a:t>
            </a:r>
          </a:p>
          <a:p>
            <a:pPr lvl="2"/>
            <a:r>
              <a:rPr lang="en-US" altLang="zh-CN" sz="2500" dirty="0" smtClean="0"/>
              <a:t>For example </a:t>
            </a:r>
            <a:r>
              <a:rPr lang="en-US" altLang="zh-CN" sz="2500" i="1" dirty="0" smtClean="0"/>
              <a:t>k</a:t>
            </a:r>
            <a:r>
              <a:rPr lang="en-US" altLang="zh-CN" sz="2500" dirty="0" smtClean="0"/>
              <a:t>=3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Traffic Distribution in </a:t>
            </a:r>
            <a:r>
              <a:rPr lang="en-US" altLang="zh-CN" dirty="0" err="1" smtClean="0"/>
              <a:t>DCellRouting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 smtClean="0"/>
              <a:t>One-to-Many and Many-to-One communication models: </a:t>
            </a:r>
          </a:p>
          <a:p>
            <a:pPr lvl="1"/>
            <a:r>
              <a:rPr lang="en-US" altLang="zh-CN" sz="2800" dirty="0" smtClean="0"/>
              <a:t>Given a node </a:t>
            </a:r>
            <a:r>
              <a:rPr lang="en-US" altLang="zh-CN" sz="2800" i="1" dirty="0" err="1" smtClean="0"/>
              <a:t>src</a:t>
            </a:r>
            <a:r>
              <a:rPr lang="en-US" altLang="zh-CN" sz="2800" dirty="0" smtClean="0"/>
              <a:t>, the other nodes in a </a:t>
            </a:r>
            <a:r>
              <a:rPr lang="en-US" altLang="zh-CN" sz="2800" i="1" dirty="0" err="1" smtClean="0"/>
              <a:t>DCell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dirty="0" smtClean="0"/>
              <a:t> can be classified into groups based on which link node </a:t>
            </a:r>
            <a:r>
              <a:rPr lang="en-US" altLang="zh-CN" sz="2800" i="1" dirty="0" err="1" smtClean="0"/>
              <a:t>src</a:t>
            </a:r>
            <a:r>
              <a:rPr lang="en-US" altLang="zh-CN" sz="2800" dirty="0" smtClean="0"/>
              <a:t> uses to reach them. The nodes reached by the level-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 link of </a:t>
            </a:r>
            <a:r>
              <a:rPr lang="en-US" altLang="zh-CN" sz="2800" i="1" dirty="0" err="1" smtClean="0"/>
              <a:t>src</a:t>
            </a:r>
            <a:r>
              <a:rPr lang="en-US" altLang="zh-CN" sz="2800" dirty="0" smtClean="0"/>
              <a:t> belong to </a:t>
            </a:r>
            <a:r>
              <a:rPr lang="en-US" altLang="zh-CN" sz="2800" i="1" dirty="0" err="1" smtClean="0"/>
              <a:t>Group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dirty="0" smtClean="0"/>
              <a:t>. </a:t>
            </a:r>
          </a:p>
          <a:p>
            <a:pPr lvl="1"/>
            <a:r>
              <a:rPr lang="en-US" altLang="zh-CN" sz="2800" dirty="0" smtClean="0"/>
              <a:t>The number of nodes in </a:t>
            </a:r>
            <a:r>
              <a:rPr lang="en-US" altLang="zh-CN" sz="2800" i="1" dirty="0" err="1" smtClean="0"/>
              <a:t>Group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dirty="0" smtClean="0"/>
              <a:t> is </a:t>
            </a:r>
          </a:p>
          <a:p>
            <a:pPr lvl="1"/>
            <a:r>
              <a:rPr lang="en-US" altLang="zh-CN" sz="2800" dirty="0" smtClean="0"/>
              <a:t>When </a:t>
            </a:r>
            <a:r>
              <a:rPr lang="en-US" altLang="zh-CN" sz="2800" i="1" dirty="0" err="1" smtClean="0"/>
              <a:t>src</a:t>
            </a:r>
            <a:r>
              <a:rPr lang="en-US" altLang="zh-CN" sz="2800" dirty="0" smtClean="0"/>
              <a:t> communicates with </a:t>
            </a:r>
            <a:r>
              <a:rPr lang="en-US" altLang="zh-CN" sz="2800" i="1" dirty="0" smtClean="0"/>
              <a:t>m</a:t>
            </a:r>
            <a:r>
              <a:rPr lang="en-US" altLang="zh-CN" sz="2800" dirty="0" smtClean="0"/>
              <a:t> other nodes, it can pick a node from each of </a:t>
            </a:r>
            <a:r>
              <a:rPr lang="en-US" altLang="zh-CN" sz="2800" i="1" dirty="0" smtClean="0"/>
              <a:t>Group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Group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etc. The maximum aggregate bandwidth at </a:t>
            </a:r>
            <a:r>
              <a:rPr lang="en-US" altLang="zh-CN" sz="2800" i="1" dirty="0" err="1" smtClean="0"/>
              <a:t>src</a:t>
            </a:r>
            <a:r>
              <a:rPr lang="en-US" altLang="zh-CN" sz="2800" dirty="0" smtClean="0"/>
              <a:t> is min(</a:t>
            </a:r>
            <a:r>
              <a:rPr lang="en-US" altLang="zh-CN" sz="2800" i="1" dirty="0" smtClean="0"/>
              <a:t>m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+1)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96136" y="4005064"/>
          <a:ext cx="2367955" cy="648072"/>
        </p:xfrm>
        <a:graphic>
          <a:graphicData uri="http://schemas.openxmlformats.org/presentationml/2006/ole">
            <p:oleObj spid="_x0000_s33797" name="Equation" r:id="rId3" imgW="1206500" imgH="330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DCellBroadcast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DCellBroadcast</a:t>
            </a:r>
            <a:r>
              <a:rPr lang="en-US" altLang="zh-CN" dirty="0" smtClean="0"/>
              <a:t>, a sender delivers the broadcast packet to all its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+1 neighbors when broadcasting a packet 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receiver drops a duplicate packet but broadcasts a new packet to its other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links.</a:t>
            </a:r>
          </a:p>
          <a:p>
            <a:r>
              <a:rPr lang="en-US" altLang="zh-CN" dirty="0" smtClean="0"/>
              <a:t>Limit the broadcast scope by encoding a scope value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into each broadcast message. The message is broadcasted only within the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network that contains the source node.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Fault-tolerant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DFR handles three types of failures: </a:t>
            </a:r>
            <a:r>
              <a:rPr lang="en-US" altLang="zh-CN" dirty="0" smtClean="0">
                <a:solidFill>
                  <a:srgbClr val="FF0000"/>
                </a:solidFill>
              </a:rPr>
              <a:t>server failure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rack failure</a:t>
            </a:r>
            <a:r>
              <a:rPr lang="en-US" altLang="zh-CN" dirty="0" smtClean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link failure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DFR uses three techniques of </a:t>
            </a:r>
            <a:r>
              <a:rPr lang="en-US" altLang="zh-CN" dirty="0" smtClean="0">
                <a:solidFill>
                  <a:srgbClr val="FF0000"/>
                </a:solidFill>
              </a:rPr>
              <a:t>local reroute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local link-state</a:t>
            </a:r>
            <a:r>
              <a:rPr lang="en-US" altLang="zh-CN" dirty="0" smtClean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jump-up</a:t>
            </a:r>
            <a:r>
              <a:rPr lang="en-US" altLang="zh-CN" dirty="0" smtClean="0"/>
              <a:t> to address link failure, server failure, and rack failure, respectively.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Link-state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link-state routing (with </a:t>
            </a:r>
            <a:r>
              <a:rPr lang="en-US" altLang="zh-CN" dirty="0" err="1" smtClean="0"/>
              <a:t>Dijkstra</a:t>
            </a:r>
            <a:r>
              <a:rPr lang="en-US" altLang="zh-CN" dirty="0" smtClean="0"/>
              <a:t> algorithm) for </a:t>
            </a:r>
            <a:br>
              <a:rPr lang="en-US" altLang="zh-CN" dirty="0" smtClean="0"/>
            </a:br>
            <a:r>
              <a:rPr lang="en-US" altLang="zh-CN" dirty="0" smtClean="0"/>
              <a:t>intra-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b</a:t>
            </a:r>
            <a:r>
              <a:rPr lang="en-US" altLang="zh-CN" dirty="0" smtClean="0"/>
              <a:t> routing and </a:t>
            </a:r>
            <a:r>
              <a:rPr lang="en-US" altLang="zh-CN" dirty="0" err="1" smtClean="0"/>
              <a:t>DCellRouting</a:t>
            </a:r>
            <a:r>
              <a:rPr lang="en-US" altLang="zh-CN" dirty="0" smtClean="0"/>
              <a:t> and local reroute for inter-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b</a:t>
            </a:r>
            <a:r>
              <a:rPr lang="en-US" altLang="zh-CN" dirty="0" smtClean="0"/>
              <a:t> routing.</a:t>
            </a:r>
          </a:p>
          <a:p>
            <a:r>
              <a:rPr lang="en-US" altLang="zh-CN" dirty="0" smtClean="0"/>
              <a:t>In a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b</a:t>
            </a:r>
            <a:r>
              <a:rPr lang="en-US" altLang="zh-CN" dirty="0" smtClean="0"/>
              <a:t>, each node uses </a:t>
            </a:r>
            <a:r>
              <a:rPr lang="en-US" altLang="zh-CN" dirty="0" err="1" smtClean="0"/>
              <a:t>DCellBroadcast</a:t>
            </a:r>
            <a:r>
              <a:rPr lang="en-US" altLang="zh-CN" dirty="0" smtClean="0"/>
              <a:t> to broadcast the status of all its 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+1) links periodically or when it detects link failure. A node thus knows the status of all the outgoing/incoming links in its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b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Local-reroute and 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Let nodes </a:t>
            </a:r>
            <a:r>
              <a:rPr lang="en-US" altLang="zh-CN" i="1" dirty="0" err="1" smtClean="0"/>
              <a:t>src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dst</a:t>
            </a:r>
            <a:r>
              <a:rPr lang="en-US" altLang="zh-CN" dirty="0" smtClean="0"/>
              <a:t> be in the same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. Compute a path from </a:t>
            </a:r>
            <a:r>
              <a:rPr lang="en-US" altLang="zh-CN" i="1" dirty="0" err="1" smtClean="0"/>
              <a:t>src</a:t>
            </a:r>
            <a:r>
              <a:rPr lang="en-US" altLang="zh-CN" dirty="0" smtClean="0"/>
              <a:t> to </a:t>
            </a:r>
            <a:r>
              <a:rPr lang="en-US" altLang="zh-CN" i="1" dirty="0" err="1" smtClean="0"/>
              <a:t>dst</a:t>
            </a:r>
            <a:r>
              <a:rPr lang="en-US" altLang="zh-CN" dirty="0" smtClean="0"/>
              <a:t> using </a:t>
            </a:r>
            <a:r>
              <a:rPr lang="en-US" altLang="zh-CN" i="1" dirty="0" err="1" smtClean="0"/>
              <a:t>DCellRouting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Assume an intermediate link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has failed. Local-reroute is performed at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as: </a:t>
            </a:r>
          </a:p>
          <a:p>
            <a:pPr lvl="1"/>
            <a:r>
              <a:rPr lang="en-US" altLang="zh-CN" dirty="0" smtClean="0"/>
              <a:t>First calculates the level of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), denoted by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. Then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are known to be in the same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l</a:t>
            </a:r>
            <a:r>
              <a:rPr lang="en-US" altLang="zh-CN" dirty="0" smtClean="0"/>
              <a:t> but in two different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s. Since there are 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l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subnetworks</a:t>
            </a:r>
            <a:r>
              <a:rPr lang="en-US" altLang="zh-CN" dirty="0" smtClean="0"/>
              <a:t> inside this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l</a:t>
            </a:r>
            <a:r>
              <a:rPr lang="en-US" altLang="zh-CN" dirty="0" smtClean="0"/>
              <a:t>, it can always choose a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There must exist a link, denoted as (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), that connects this </a:t>
            </a:r>
            <a:r>
              <a:rPr lang="en-US" altLang="zh-CN" i="1" dirty="0" smtClean="0"/>
              <a:t>DCell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and the one where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resides. Local-reroute then chooses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as its proxy and re-routes packets from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to the selected proxy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Link-state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Using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as an example: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uses </a:t>
            </a:r>
            <a:r>
              <a:rPr lang="en-US" altLang="zh-CN" dirty="0" err="1" smtClean="0"/>
              <a:t>DCellRouting</a:t>
            </a:r>
            <a:r>
              <a:rPr lang="en-US" altLang="zh-CN" dirty="0" smtClean="0"/>
              <a:t> to calculate the route to the destination node </a:t>
            </a:r>
            <a:r>
              <a:rPr lang="en-US" altLang="zh-CN" i="1" dirty="0" err="1" smtClean="0"/>
              <a:t>dst</a:t>
            </a:r>
            <a:r>
              <a:rPr lang="en-US" altLang="zh-CN" dirty="0" smtClean="0"/>
              <a:t>. It then obtains the first link that reaches out its own 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b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(i.e.,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)).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then uses intra-</a:t>
            </a:r>
            <a:r>
              <a:rPr lang="en-US" altLang="zh-CN" i="1" dirty="0" err="1" smtClean="0"/>
              <a:t>DCell</a:t>
            </a:r>
            <a:r>
              <a:rPr lang="en-US" altLang="zh-CN" i="1" baseline="-25000" dirty="0" err="1" smtClean="0"/>
              <a:t>b</a:t>
            </a:r>
            <a:r>
              <a:rPr lang="en-US" altLang="zh-CN" dirty="0" smtClean="0"/>
              <a:t> routing, a local link-state based </a:t>
            </a:r>
            <a:r>
              <a:rPr lang="en-US" altLang="zh-CN" dirty="0" err="1" smtClean="0"/>
              <a:t>Dijkstra</a:t>
            </a:r>
            <a:r>
              <a:rPr lang="en-US" altLang="zh-CN" dirty="0" smtClean="0"/>
              <a:t> routing scheme, to decide how to reach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. Upon detecting that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is broken,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invokes local-reroute to choose a proxy. It chooses a link (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with the same level as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and sets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as the proxy.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Center Networking (DCN)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Increasing scale</a:t>
            </a:r>
          </a:p>
          <a:p>
            <a:pPr lvl="1"/>
            <a:r>
              <a:rPr lang="en-US" altLang="zh-CN" dirty="0" smtClean="0"/>
              <a:t>Google has 450,000 servers in 2006</a:t>
            </a:r>
          </a:p>
          <a:p>
            <a:pPr lvl="1"/>
            <a:r>
              <a:rPr lang="en-US" altLang="zh-CN" dirty="0" smtClean="0"/>
              <a:t>Microsoft doubles its number of servers in 14 months </a:t>
            </a:r>
          </a:p>
          <a:p>
            <a:pPr lvl="1"/>
            <a:r>
              <a:rPr lang="en-US" altLang="zh-CN" dirty="0" smtClean="0"/>
              <a:t>The expansion rate exceeds Moore’s Law</a:t>
            </a:r>
          </a:p>
          <a:p>
            <a:r>
              <a:rPr lang="en-US" altLang="zh-CN" dirty="0" smtClean="0"/>
              <a:t>Two motivations</a:t>
            </a:r>
          </a:p>
          <a:p>
            <a:pPr lvl="1"/>
            <a:r>
              <a:rPr lang="en-US" altLang="zh-CN" dirty="0" smtClean="0"/>
              <a:t>First, data center is growing large and the </a:t>
            </a:r>
            <a:r>
              <a:rPr lang="en-US" altLang="zh-CN" dirty="0" smtClean="0">
                <a:solidFill>
                  <a:srgbClr val="FF0000"/>
                </a:solidFill>
              </a:rPr>
              <a:t>number of servers </a:t>
            </a:r>
            <a:r>
              <a:rPr lang="en-US" altLang="zh-CN" dirty="0" smtClean="0"/>
              <a:t>is increasing at an exponential rate.</a:t>
            </a:r>
          </a:p>
          <a:p>
            <a:pPr lvl="1"/>
            <a:r>
              <a:rPr lang="en-US" altLang="zh-CN" dirty="0" smtClean="0"/>
              <a:t>Second, many infrastructure services </a:t>
            </a:r>
            <a:r>
              <a:rPr lang="en-US" altLang="zh-CN" dirty="0" smtClean="0">
                <a:solidFill>
                  <a:srgbClr val="FF0000"/>
                </a:solidFill>
              </a:rPr>
              <a:t>request for higher bandwidth</a:t>
            </a:r>
            <a:r>
              <a:rPr lang="en-US" altLang="zh-CN" dirty="0" smtClean="0"/>
              <a:t> due to operations such as file replications in GFS and all-to-all communications in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. Therefore, network bandwidth is often a scarce resource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Jump-up for Rack Failure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Upon receiving the rerouted packet (implying 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has failed),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checks whether (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has failed or not. If 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also fails, it is a good indication that the whole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failed.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then chooses a proxy from </a:t>
            </a:r>
            <a:r>
              <a:rPr lang="en-US" altLang="zh-CN" dirty="0" err="1" smtClean="0"/>
              <a:t>DCells</a:t>
            </a:r>
            <a:r>
              <a:rPr lang="en-US" altLang="zh-CN" dirty="0" smtClean="0"/>
              <a:t> with higher level (i.e., it jumps up). Therefore, with jump-up, the failed </a:t>
            </a:r>
            <a:r>
              <a:rPr lang="en-US" altLang="zh-CN" dirty="0" err="1" smtClean="0"/>
              <a:t>DCell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can be bypassed.</a:t>
            </a:r>
          </a:p>
          <a:p>
            <a:r>
              <a:rPr lang="en-US" altLang="zh-CN" dirty="0" smtClean="0"/>
              <a:t>If </a:t>
            </a:r>
            <a:r>
              <a:rPr lang="en-US" altLang="zh-CN" i="1" dirty="0" err="1" smtClean="0"/>
              <a:t>dst</a:t>
            </a:r>
            <a:r>
              <a:rPr lang="en-US" altLang="zh-CN" dirty="0" smtClean="0"/>
              <a:t> is in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packet should be dropped</a:t>
            </a:r>
          </a:p>
          <a:p>
            <a:pPr lvl="1"/>
            <a:r>
              <a:rPr lang="en-US" altLang="zh-CN" dirty="0" smtClean="0"/>
              <a:t>First, a retry count is added in the packet header.</a:t>
            </a:r>
          </a:p>
          <a:p>
            <a:pPr lvl="1"/>
            <a:r>
              <a:rPr lang="en-US" altLang="zh-CN" dirty="0" smtClean="0"/>
              <a:t>Second, each packet has a time-to-live (TTL) field, which is decreased by one at each intermediate node.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Local-reroute and 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100" name="Straight Connector 21"/>
          <p:cNvCxnSpPr>
            <a:stCxn id="128" idx="6"/>
            <a:endCxn id="127" idx="2"/>
          </p:cNvCxnSpPr>
          <p:nvPr/>
        </p:nvCxnSpPr>
        <p:spPr>
          <a:xfrm flipV="1">
            <a:off x="4288449" y="3016320"/>
            <a:ext cx="1136026" cy="30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39"/>
          <p:cNvCxnSpPr>
            <a:endCxn id="113" idx="0"/>
          </p:cNvCxnSpPr>
          <p:nvPr/>
        </p:nvCxnSpPr>
        <p:spPr>
          <a:xfrm flipH="1">
            <a:off x="5624535" y="3962400"/>
            <a:ext cx="635969" cy="1046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2" name="Group 54"/>
          <p:cNvGrpSpPr/>
          <p:nvPr/>
        </p:nvGrpSpPr>
        <p:grpSpPr>
          <a:xfrm>
            <a:off x="2550581" y="3679097"/>
            <a:ext cx="4515466" cy="3004732"/>
            <a:chOff x="5029200" y="3886200"/>
            <a:chExt cx="5148943" cy="3788229"/>
          </a:xfrm>
        </p:grpSpPr>
        <p:sp>
          <p:nvSpPr>
            <p:cNvPr id="103" name="Oval 16"/>
            <p:cNvSpPr/>
            <p:nvPr/>
          </p:nvSpPr>
          <p:spPr>
            <a:xfrm>
              <a:off x="6487886" y="4931229"/>
              <a:ext cx="2819400" cy="27432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" name="Freeform 27"/>
            <p:cNvSpPr/>
            <p:nvPr/>
          </p:nvSpPr>
          <p:spPr>
            <a:xfrm>
              <a:off x="5029200" y="4441372"/>
              <a:ext cx="827315" cy="539355"/>
            </a:xfrm>
            <a:custGeom>
              <a:avLst/>
              <a:gdLst>
                <a:gd name="connsiteX0" fmla="*/ 0 w 827315"/>
                <a:gd name="connsiteY0" fmla="*/ 0 h 539355"/>
                <a:gd name="connsiteX1" fmla="*/ 65315 w 827315"/>
                <a:gd name="connsiteY1" fmla="*/ 152400 h 539355"/>
                <a:gd name="connsiteX2" fmla="*/ 130629 w 827315"/>
                <a:gd name="connsiteY2" fmla="*/ 217714 h 539355"/>
                <a:gd name="connsiteX3" fmla="*/ 283029 w 827315"/>
                <a:gd name="connsiteY3" fmla="*/ 391886 h 539355"/>
                <a:gd name="connsiteX4" fmla="*/ 370115 w 827315"/>
                <a:gd name="connsiteY4" fmla="*/ 413657 h 539355"/>
                <a:gd name="connsiteX5" fmla="*/ 435429 w 827315"/>
                <a:gd name="connsiteY5" fmla="*/ 435428 h 539355"/>
                <a:gd name="connsiteX6" fmla="*/ 827315 w 827315"/>
                <a:gd name="connsiteY6" fmla="*/ 478971 h 53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315" h="539355">
                  <a:moveTo>
                    <a:pt x="0" y="0"/>
                  </a:moveTo>
                  <a:cubicBezTo>
                    <a:pt x="17767" y="53300"/>
                    <a:pt x="31687" y="105321"/>
                    <a:pt x="65315" y="152400"/>
                  </a:cubicBezTo>
                  <a:cubicBezTo>
                    <a:pt x="83211" y="177454"/>
                    <a:pt x="111726" y="193410"/>
                    <a:pt x="130629" y="217714"/>
                  </a:cubicBezTo>
                  <a:cubicBezTo>
                    <a:pt x="197151" y="303243"/>
                    <a:pt x="191711" y="352750"/>
                    <a:pt x="283029" y="391886"/>
                  </a:cubicBezTo>
                  <a:cubicBezTo>
                    <a:pt x="310532" y="403673"/>
                    <a:pt x="341344" y="405437"/>
                    <a:pt x="370115" y="413657"/>
                  </a:cubicBezTo>
                  <a:cubicBezTo>
                    <a:pt x="392181" y="419961"/>
                    <a:pt x="413658" y="428171"/>
                    <a:pt x="435429" y="435428"/>
                  </a:cubicBezTo>
                  <a:cubicBezTo>
                    <a:pt x="591318" y="539355"/>
                    <a:pt x="474577" y="478971"/>
                    <a:pt x="827315" y="47897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5" name="Straight Connector 37"/>
            <p:cNvCxnSpPr>
              <a:stCxn id="107" idx="5"/>
              <a:endCxn id="112" idx="1"/>
            </p:cNvCxnSpPr>
            <p:nvPr/>
          </p:nvCxnSpPr>
          <p:spPr>
            <a:xfrm rot="16200000" flipH="1">
              <a:off x="6261994" y="5391137"/>
              <a:ext cx="680384" cy="604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Freeform 41"/>
            <p:cNvSpPr/>
            <p:nvPr/>
          </p:nvSpPr>
          <p:spPr>
            <a:xfrm>
              <a:off x="9503229" y="3886200"/>
              <a:ext cx="674914" cy="914400"/>
            </a:xfrm>
            <a:custGeom>
              <a:avLst/>
              <a:gdLst>
                <a:gd name="connsiteX0" fmla="*/ 0 w 674914"/>
                <a:gd name="connsiteY0" fmla="*/ 914400 h 914400"/>
                <a:gd name="connsiteX1" fmla="*/ 130628 w 674914"/>
                <a:gd name="connsiteY1" fmla="*/ 827315 h 914400"/>
                <a:gd name="connsiteX2" fmla="*/ 195943 w 674914"/>
                <a:gd name="connsiteY2" fmla="*/ 783772 h 914400"/>
                <a:gd name="connsiteX3" fmla="*/ 239486 w 674914"/>
                <a:gd name="connsiteY3" fmla="*/ 718458 h 914400"/>
                <a:gd name="connsiteX4" fmla="*/ 261257 w 674914"/>
                <a:gd name="connsiteY4" fmla="*/ 457200 h 914400"/>
                <a:gd name="connsiteX5" fmla="*/ 391886 w 674914"/>
                <a:gd name="connsiteY5" fmla="*/ 413658 h 914400"/>
                <a:gd name="connsiteX6" fmla="*/ 544286 w 674914"/>
                <a:gd name="connsiteY6" fmla="*/ 370115 h 914400"/>
                <a:gd name="connsiteX7" fmla="*/ 609600 w 674914"/>
                <a:gd name="connsiteY7" fmla="*/ 304800 h 914400"/>
                <a:gd name="connsiteX8" fmla="*/ 653143 w 674914"/>
                <a:gd name="connsiteY8" fmla="*/ 174172 h 914400"/>
                <a:gd name="connsiteX9" fmla="*/ 674914 w 674914"/>
                <a:gd name="connsiteY9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4914" h="914400">
                  <a:moveTo>
                    <a:pt x="0" y="914400"/>
                  </a:moveTo>
                  <a:lnTo>
                    <a:pt x="130628" y="827315"/>
                  </a:lnTo>
                  <a:lnTo>
                    <a:pt x="195943" y="783772"/>
                  </a:lnTo>
                  <a:cubicBezTo>
                    <a:pt x="210457" y="762001"/>
                    <a:pt x="234354" y="744116"/>
                    <a:pt x="239486" y="718458"/>
                  </a:cubicBezTo>
                  <a:cubicBezTo>
                    <a:pt x="256624" y="632767"/>
                    <a:pt x="222176" y="535362"/>
                    <a:pt x="261257" y="457200"/>
                  </a:cubicBezTo>
                  <a:cubicBezTo>
                    <a:pt x="281783" y="416147"/>
                    <a:pt x="348343" y="428172"/>
                    <a:pt x="391886" y="413658"/>
                  </a:cubicBezTo>
                  <a:cubicBezTo>
                    <a:pt x="485600" y="382420"/>
                    <a:pt x="434919" y="397456"/>
                    <a:pt x="544286" y="370115"/>
                  </a:cubicBezTo>
                  <a:cubicBezTo>
                    <a:pt x="566057" y="348343"/>
                    <a:pt x="594647" y="331715"/>
                    <a:pt x="609600" y="304800"/>
                  </a:cubicBezTo>
                  <a:cubicBezTo>
                    <a:pt x="631890" y="264678"/>
                    <a:pt x="653143" y="174172"/>
                    <a:pt x="653143" y="174172"/>
                  </a:cubicBezTo>
                  <a:lnTo>
                    <a:pt x="674914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Oval 10"/>
            <p:cNvSpPr/>
            <p:nvPr/>
          </p:nvSpPr>
          <p:spPr>
            <a:xfrm>
              <a:off x="5649686" y="4702629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p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1"/>
            <p:cNvSpPr/>
            <p:nvPr/>
          </p:nvSpPr>
          <p:spPr>
            <a:xfrm>
              <a:off x="9078686" y="4321629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239000" y="7010400"/>
              <a:ext cx="533401" cy="5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i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58000" y="6705600"/>
              <a:ext cx="1447799" cy="5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DCell</a:t>
              </a:r>
              <a:r>
                <a:rPr lang="en-US" sz="2400" i="1" baseline="-25000" dirty="0" smtClean="0"/>
                <a:t>b</a:t>
              </a:r>
              <a:endParaRPr lang="en-US" sz="1600" i="1" baseline="-25000" dirty="0" smtClean="0"/>
            </a:p>
          </p:txBody>
        </p:sp>
        <p:sp>
          <p:nvSpPr>
            <p:cNvPr id="111" name="Freeform 49"/>
            <p:cNvSpPr/>
            <p:nvPr/>
          </p:nvSpPr>
          <p:spPr>
            <a:xfrm>
              <a:off x="7239000" y="5943600"/>
              <a:ext cx="1328057" cy="254096"/>
            </a:xfrm>
            <a:custGeom>
              <a:avLst/>
              <a:gdLst>
                <a:gd name="connsiteX0" fmla="*/ 0 w 1328057"/>
                <a:gd name="connsiteY0" fmla="*/ 148579 h 254096"/>
                <a:gd name="connsiteX1" fmla="*/ 195942 w 1328057"/>
                <a:gd name="connsiteY1" fmla="*/ 235665 h 254096"/>
                <a:gd name="connsiteX2" fmla="*/ 609600 w 1328057"/>
                <a:gd name="connsiteY2" fmla="*/ 213893 h 254096"/>
                <a:gd name="connsiteX3" fmla="*/ 718457 w 1328057"/>
                <a:gd name="connsiteY3" fmla="*/ 17950 h 254096"/>
                <a:gd name="connsiteX4" fmla="*/ 914400 w 1328057"/>
                <a:gd name="connsiteY4" fmla="*/ 61493 h 254096"/>
                <a:gd name="connsiteX5" fmla="*/ 1088571 w 1328057"/>
                <a:gd name="connsiteY5" fmla="*/ 105036 h 254096"/>
                <a:gd name="connsiteX6" fmla="*/ 1175657 w 1328057"/>
                <a:gd name="connsiteY6" fmla="*/ 83265 h 254096"/>
                <a:gd name="connsiteX7" fmla="*/ 1240971 w 1328057"/>
                <a:gd name="connsiteY7" fmla="*/ 61493 h 254096"/>
                <a:gd name="connsiteX8" fmla="*/ 1328057 w 1328057"/>
                <a:gd name="connsiteY8" fmla="*/ 61493 h 2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8057" h="254096">
                  <a:moveTo>
                    <a:pt x="0" y="148579"/>
                  </a:moveTo>
                  <a:cubicBezTo>
                    <a:pt x="155451" y="200396"/>
                    <a:pt x="92439" y="166662"/>
                    <a:pt x="195942" y="235665"/>
                  </a:cubicBezTo>
                  <a:cubicBezTo>
                    <a:pt x="333828" y="228408"/>
                    <a:pt x="477505" y="254096"/>
                    <a:pt x="609600" y="213893"/>
                  </a:cubicBezTo>
                  <a:cubicBezTo>
                    <a:pt x="665141" y="196989"/>
                    <a:pt x="699552" y="74665"/>
                    <a:pt x="718457" y="17950"/>
                  </a:cubicBezTo>
                  <a:cubicBezTo>
                    <a:pt x="1046773" y="83615"/>
                    <a:pt x="637683" y="0"/>
                    <a:pt x="914400" y="61493"/>
                  </a:cubicBezTo>
                  <a:cubicBezTo>
                    <a:pt x="1072028" y="96521"/>
                    <a:pt x="971861" y="66133"/>
                    <a:pt x="1088571" y="105036"/>
                  </a:cubicBezTo>
                  <a:cubicBezTo>
                    <a:pt x="1117600" y="97779"/>
                    <a:pt x="1146886" y="91485"/>
                    <a:pt x="1175657" y="83265"/>
                  </a:cubicBezTo>
                  <a:cubicBezTo>
                    <a:pt x="1197723" y="76960"/>
                    <a:pt x="1218253" y="64739"/>
                    <a:pt x="1240971" y="61493"/>
                  </a:cubicBezTo>
                  <a:cubicBezTo>
                    <a:pt x="1269708" y="57388"/>
                    <a:pt x="1299028" y="61493"/>
                    <a:pt x="1328057" y="6149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2" name="Oval 9"/>
            <p:cNvSpPr/>
            <p:nvPr/>
          </p:nvSpPr>
          <p:spPr>
            <a:xfrm>
              <a:off x="6792686" y="5921829"/>
              <a:ext cx="762000" cy="762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p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2"/>
            <p:cNvSpPr/>
            <p:nvPr/>
          </p:nvSpPr>
          <p:spPr>
            <a:xfrm>
              <a:off x="8153400" y="55626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92685" y="5388429"/>
              <a:ext cx="1600200" cy="5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70C0"/>
                  </a:solidFill>
                </a:rPr>
                <a:t>Proxy</a:t>
              </a:r>
              <a:endParaRPr lang="en-US" sz="1600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5" name="Group 53"/>
          <p:cNvGrpSpPr/>
          <p:nvPr/>
        </p:nvGrpSpPr>
        <p:grpSpPr>
          <a:xfrm>
            <a:off x="746720" y="1988840"/>
            <a:ext cx="7952184" cy="2659360"/>
            <a:chOff x="0" y="1295400"/>
            <a:chExt cx="9067800" cy="3352800"/>
          </a:xfrm>
        </p:grpSpPr>
        <p:sp>
          <p:nvSpPr>
            <p:cNvPr id="116" name="Oval 14"/>
            <p:cNvSpPr/>
            <p:nvPr/>
          </p:nvSpPr>
          <p:spPr>
            <a:xfrm>
              <a:off x="1447800" y="1752600"/>
              <a:ext cx="2971800" cy="28956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7" name="Oval 15"/>
            <p:cNvSpPr/>
            <p:nvPr/>
          </p:nvSpPr>
          <p:spPr>
            <a:xfrm>
              <a:off x="5105400" y="1295400"/>
              <a:ext cx="2971800" cy="28956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8" name="Straight Connector 18"/>
            <p:cNvCxnSpPr>
              <a:stCxn id="125" idx="6"/>
              <a:endCxn id="126" idx="2"/>
            </p:cNvCxnSpPr>
            <p:nvPr/>
          </p:nvCxnSpPr>
          <p:spPr>
            <a:xfrm flipV="1">
              <a:off x="1219200" y="3124200"/>
              <a:ext cx="609600" cy="533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Freeform 25"/>
            <p:cNvSpPr/>
            <p:nvPr/>
          </p:nvSpPr>
          <p:spPr>
            <a:xfrm>
              <a:off x="326571" y="2830286"/>
              <a:ext cx="457200" cy="547864"/>
            </a:xfrm>
            <a:custGeom>
              <a:avLst/>
              <a:gdLst>
                <a:gd name="connsiteX0" fmla="*/ 0 w 457200"/>
                <a:gd name="connsiteY0" fmla="*/ 0 h 547864"/>
                <a:gd name="connsiteX1" fmla="*/ 21772 w 457200"/>
                <a:gd name="connsiteY1" fmla="*/ 326571 h 547864"/>
                <a:gd name="connsiteX2" fmla="*/ 65315 w 457200"/>
                <a:gd name="connsiteY2" fmla="*/ 391885 h 547864"/>
                <a:gd name="connsiteX3" fmla="*/ 195943 w 457200"/>
                <a:gd name="connsiteY3" fmla="*/ 500743 h 547864"/>
                <a:gd name="connsiteX4" fmla="*/ 261258 w 457200"/>
                <a:gd name="connsiteY4" fmla="*/ 522514 h 547864"/>
                <a:gd name="connsiteX5" fmla="*/ 457200 w 457200"/>
                <a:gd name="connsiteY5" fmla="*/ 544285 h 54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547864">
                  <a:moveTo>
                    <a:pt x="0" y="0"/>
                  </a:moveTo>
                  <a:cubicBezTo>
                    <a:pt x="7257" y="108857"/>
                    <a:pt x="3836" y="218957"/>
                    <a:pt x="21772" y="326571"/>
                  </a:cubicBezTo>
                  <a:cubicBezTo>
                    <a:pt x="26074" y="352381"/>
                    <a:pt x="48564" y="371784"/>
                    <a:pt x="65315" y="391885"/>
                  </a:cubicBezTo>
                  <a:cubicBezTo>
                    <a:pt x="99708" y="433156"/>
                    <a:pt x="147012" y="476278"/>
                    <a:pt x="195943" y="500743"/>
                  </a:cubicBezTo>
                  <a:cubicBezTo>
                    <a:pt x="216469" y="511006"/>
                    <a:pt x="238855" y="517536"/>
                    <a:pt x="261258" y="522514"/>
                  </a:cubicBezTo>
                  <a:cubicBezTo>
                    <a:pt x="375336" y="547864"/>
                    <a:pt x="366497" y="544285"/>
                    <a:pt x="457200" y="54428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0" name="Freeform 26"/>
            <p:cNvSpPr/>
            <p:nvPr/>
          </p:nvSpPr>
          <p:spPr>
            <a:xfrm>
              <a:off x="2329543" y="2832557"/>
              <a:ext cx="1023257" cy="328524"/>
            </a:xfrm>
            <a:custGeom>
              <a:avLst/>
              <a:gdLst>
                <a:gd name="connsiteX0" fmla="*/ 0 w 1023257"/>
                <a:gd name="connsiteY0" fmla="*/ 193672 h 328524"/>
                <a:gd name="connsiteX1" fmla="*/ 174171 w 1023257"/>
                <a:gd name="connsiteY1" fmla="*/ 302529 h 328524"/>
                <a:gd name="connsiteX2" fmla="*/ 239486 w 1023257"/>
                <a:gd name="connsiteY2" fmla="*/ 324300 h 328524"/>
                <a:gd name="connsiteX3" fmla="*/ 522514 w 1023257"/>
                <a:gd name="connsiteY3" fmla="*/ 302529 h 328524"/>
                <a:gd name="connsiteX4" fmla="*/ 544286 w 1023257"/>
                <a:gd name="connsiteY4" fmla="*/ 237214 h 328524"/>
                <a:gd name="connsiteX5" fmla="*/ 566057 w 1023257"/>
                <a:gd name="connsiteY5" fmla="*/ 84814 h 328524"/>
                <a:gd name="connsiteX6" fmla="*/ 609600 w 1023257"/>
                <a:gd name="connsiteY6" fmla="*/ 19500 h 328524"/>
                <a:gd name="connsiteX7" fmla="*/ 1023257 w 1023257"/>
                <a:gd name="connsiteY7" fmla="*/ 19500 h 3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3257" h="328524">
                  <a:moveTo>
                    <a:pt x="0" y="193672"/>
                  </a:moveTo>
                  <a:cubicBezTo>
                    <a:pt x="69002" y="297175"/>
                    <a:pt x="18720" y="250712"/>
                    <a:pt x="174171" y="302529"/>
                  </a:cubicBezTo>
                  <a:lnTo>
                    <a:pt x="239486" y="324300"/>
                  </a:lnTo>
                  <a:cubicBezTo>
                    <a:pt x="333829" y="317043"/>
                    <a:pt x="431533" y="328524"/>
                    <a:pt x="522514" y="302529"/>
                  </a:cubicBezTo>
                  <a:cubicBezTo>
                    <a:pt x="544580" y="296224"/>
                    <a:pt x="539785" y="259718"/>
                    <a:pt x="544286" y="237214"/>
                  </a:cubicBezTo>
                  <a:cubicBezTo>
                    <a:pt x="554350" y="186895"/>
                    <a:pt x="551312" y="133966"/>
                    <a:pt x="566057" y="84814"/>
                  </a:cubicBezTo>
                  <a:cubicBezTo>
                    <a:pt x="573576" y="59752"/>
                    <a:pt x="583697" y="23200"/>
                    <a:pt x="609600" y="19500"/>
                  </a:cubicBezTo>
                  <a:cubicBezTo>
                    <a:pt x="746100" y="0"/>
                    <a:pt x="885371" y="19500"/>
                    <a:pt x="1023257" y="195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Freeform 34"/>
            <p:cNvSpPr/>
            <p:nvPr/>
          </p:nvSpPr>
          <p:spPr>
            <a:xfrm>
              <a:off x="5998029" y="2514600"/>
              <a:ext cx="1094181" cy="217714"/>
            </a:xfrm>
            <a:custGeom>
              <a:avLst/>
              <a:gdLst>
                <a:gd name="connsiteX0" fmla="*/ 0 w 1094181"/>
                <a:gd name="connsiteY0" fmla="*/ 217714 h 217714"/>
                <a:gd name="connsiteX1" fmla="*/ 195942 w 1094181"/>
                <a:gd name="connsiteY1" fmla="*/ 108857 h 217714"/>
                <a:gd name="connsiteX2" fmla="*/ 326571 w 1094181"/>
                <a:gd name="connsiteY2" fmla="*/ 21771 h 217714"/>
                <a:gd name="connsiteX3" fmla="*/ 348342 w 1094181"/>
                <a:gd name="connsiteY3" fmla="*/ 152400 h 217714"/>
                <a:gd name="connsiteX4" fmla="*/ 522514 w 1094181"/>
                <a:gd name="connsiteY4" fmla="*/ 130629 h 217714"/>
                <a:gd name="connsiteX5" fmla="*/ 587828 w 1094181"/>
                <a:gd name="connsiteY5" fmla="*/ 108857 h 217714"/>
                <a:gd name="connsiteX6" fmla="*/ 718457 w 1094181"/>
                <a:gd name="connsiteY6" fmla="*/ 43543 h 217714"/>
                <a:gd name="connsiteX7" fmla="*/ 1088571 w 1094181"/>
                <a:gd name="connsiteY7" fmla="*/ 0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81" h="217714">
                  <a:moveTo>
                    <a:pt x="0" y="217714"/>
                  </a:moveTo>
                  <a:cubicBezTo>
                    <a:pt x="96976" y="169226"/>
                    <a:pt x="95708" y="172642"/>
                    <a:pt x="195942" y="108857"/>
                  </a:cubicBezTo>
                  <a:cubicBezTo>
                    <a:pt x="240093" y="80761"/>
                    <a:pt x="326571" y="21771"/>
                    <a:pt x="326571" y="21771"/>
                  </a:cubicBezTo>
                  <a:cubicBezTo>
                    <a:pt x="333828" y="65314"/>
                    <a:pt x="309754" y="130962"/>
                    <a:pt x="348342" y="152400"/>
                  </a:cubicBezTo>
                  <a:cubicBezTo>
                    <a:pt x="399488" y="180815"/>
                    <a:pt x="464949" y="141095"/>
                    <a:pt x="522514" y="130629"/>
                  </a:cubicBezTo>
                  <a:cubicBezTo>
                    <a:pt x="545093" y="126524"/>
                    <a:pt x="567302" y="119120"/>
                    <a:pt x="587828" y="108857"/>
                  </a:cubicBezTo>
                  <a:cubicBezTo>
                    <a:pt x="648499" y="78521"/>
                    <a:pt x="649138" y="50840"/>
                    <a:pt x="718457" y="43543"/>
                  </a:cubicBezTo>
                  <a:cubicBezTo>
                    <a:pt x="1094181" y="3993"/>
                    <a:pt x="983023" y="105548"/>
                    <a:pt x="1088571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2" name="Freeform 35"/>
            <p:cNvSpPr/>
            <p:nvPr/>
          </p:nvSpPr>
          <p:spPr>
            <a:xfrm>
              <a:off x="7522029" y="2166257"/>
              <a:ext cx="783771" cy="326572"/>
            </a:xfrm>
            <a:custGeom>
              <a:avLst/>
              <a:gdLst>
                <a:gd name="connsiteX0" fmla="*/ 0 w 783771"/>
                <a:gd name="connsiteY0" fmla="*/ 326572 h 326572"/>
                <a:gd name="connsiteX1" fmla="*/ 21771 w 783771"/>
                <a:gd name="connsiteY1" fmla="*/ 261257 h 326572"/>
                <a:gd name="connsiteX2" fmla="*/ 152400 w 783771"/>
                <a:gd name="connsiteY2" fmla="*/ 174172 h 326572"/>
                <a:gd name="connsiteX3" fmla="*/ 195942 w 783771"/>
                <a:gd name="connsiteY3" fmla="*/ 108857 h 326572"/>
                <a:gd name="connsiteX4" fmla="*/ 326571 w 783771"/>
                <a:gd name="connsiteY4" fmla="*/ 21772 h 326572"/>
                <a:gd name="connsiteX5" fmla="*/ 391885 w 783771"/>
                <a:gd name="connsiteY5" fmla="*/ 65314 h 326572"/>
                <a:gd name="connsiteX6" fmla="*/ 478971 w 783771"/>
                <a:gd name="connsiteY6" fmla="*/ 174172 h 326572"/>
                <a:gd name="connsiteX7" fmla="*/ 566057 w 783771"/>
                <a:gd name="connsiteY7" fmla="*/ 152400 h 326572"/>
                <a:gd name="connsiteX8" fmla="*/ 696685 w 783771"/>
                <a:gd name="connsiteY8" fmla="*/ 65314 h 326572"/>
                <a:gd name="connsiteX9" fmla="*/ 783771 w 783771"/>
                <a:gd name="connsiteY9" fmla="*/ 0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771" h="326572">
                  <a:moveTo>
                    <a:pt x="0" y="326572"/>
                  </a:moveTo>
                  <a:cubicBezTo>
                    <a:pt x="7257" y="304800"/>
                    <a:pt x="5543" y="277485"/>
                    <a:pt x="21771" y="261257"/>
                  </a:cubicBezTo>
                  <a:cubicBezTo>
                    <a:pt x="58775" y="224253"/>
                    <a:pt x="152400" y="174172"/>
                    <a:pt x="152400" y="174172"/>
                  </a:cubicBezTo>
                  <a:cubicBezTo>
                    <a:pt x="166914" y="152400"/>
                    <a:pt x="176250" y="126087"/>
                    <a:pt x="195942" y="108857"/>
                  </a:cubicBezTo>
                  <a:cubicBezTo>
                    <a:pt x="235326" y="74396"/>
                    <a:pt x="326571" y="21772"/>
                    <a:pt x="326571" y="21772"/>
                  </a:cubicBezTo>
                  <a:cubicBezTo>
                    <a:pt x="348342" y="36286"/>
                    <a:pt x="375539" y="44882"/>
                    <a:pt x="391885" y="65314"/>
                  </a:cubicBezTo>
                  <a:cubicBezTo>
                    <a:pt x="512071" y="215545"/>
                    <a:pt x="291789" y="49383"/>
                    <a:pt x="478971" y="174172"/>
                  </a:cubicBezTo>
                  <a:cubicBezTo>
                    <a:pt x="508000" y="166915"/>
                    <a:pt x="539294" y="165782"/>
                    <a:pt x="566057" y="152400"/>
                  </a:cubicBezTo>
                  <a:cubicBezTo>
                    <a:pt x="612864" y="128996"/>
                    <a:pt x="653142" y="94342"/>
                    <a:pt x="696685" y="65314"/>
                  </a:cubicBezTo>
                  <a:cubicBezTo>
                    <a:pt x="770543" y="16075"/>
                    <a:pt x="743497" y="40276"/>
                    <a:pt x="783771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3" name="Oval 3"/>
            <p:cNvSpPr/>
            <p:nvPr/>
          </p:nvSpPr>
          <p:spPr>
            <a:xfrm>
              <a:off x="0" y="2133600"/>
              <a:ext cx="762000" cy="762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src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4"/>
            <p:cNvSpPr/>
            <p:nvPr/>
          </p:nvSpPr>
          <p:spPr>
            <a:xfrm>
              <a:off x="8229600" y="1676400"/>
              <a:ext cx="838200" cy="838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dst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5"/>
            <p:cNvSpPr/>
            <p:nvPr/>
          </p:nvSpPr>
          <p:spPr>
            <a:xfrm>
              <a:off x="457200" y="32766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m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6"/>
            <p:cNvSpPr/>
            <p:nvPr/>
          </p:nvSpPr>
          <p:spPr>
            <a:xfrm>
              <a:off x="1828800" y="2743200"/>
              <a:ext cx="762000" cy="7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m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7"/>
            <p:cNvSpPr/>
            <p:nvPr/>
          </p:nvSpPr>
          <p:spPr>
            <a:xfrm>
              <a:off x="5334000" y="2209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n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8"/>
            <p:cNvSpPr/>
            <p:nvPr/>
          </p:nvSpPr>
          <p:spPr>
            <a:xfrm>
              <a:off x="3276600" y="2590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n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3"/>
            <p:cNvSpPr/>
            <p:nvPr/>
          </p:nvSpPr>
          <p:spPr>
            <a:xfrm>
              <a:off x="7010400" y="21336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r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09800" y="1905000"/>
              <a:ext cx="1447800" cy="5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DCell</a:t>
              </a:r>
              <a:r>
                <a:rPr lang="en-US" sz="2400" i="1" baseline="-25000" dirty="0" smtClean="0"/>
                <a:t>b</a:t>
              </a:r>
              <a:endParaRPr lang="en-US" sz="1600" i="1" baseline="-25000" dirty="0" smtClean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14599" y="2286000"/>
              <a:ext cx="533401" cy="5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i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4600" y="1752600"/>
              <a:ext cx="533401" cy="5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i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19800" y="1295400"/>
              <a:ext cx="1447800" cy="5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DCell</a:t>
              </a:r>
              <a:r>
                <a:rPr lang="en-US" sz="2400" i="1" baseline="-25000" dirty="0" smtClean="0"/>
                <a:t>b</a:t>
              </a:r>
              <a:endParaRPr lang="en-US" sz="1600" i="1" baseline="-25000" dirty="0" smtClean="0"/>
            </a:p>
          </p:txBody>
        </p:sp>
      </p:grpSp>
      <p:sp>
        <p:nvSpPr>
          <p:cNvPr id="134" name="Multiply 55"/>
          <p:cNvSpPr/>
          <p:nvPr/>
        </p:nvSpPr>
        <p:spPr>
          <a:xfrm>
            <a:off x="5411728" y="3113640"/>
            <a:ext cx="467776" cy="54396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5" name="TextBox 134"/>
          <p:cNvSpPr txBox="1"/>
          <p:nvPr/>
        </p:nvSpPr>
        <p:spPr>
          <a:xfrm>
            <a:off x="4097578" y="2286186"/>
            <a:ext cx="33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</a:t>
            </a:r>
            <a:endParaRPr lang="en-US" sz="1600" i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106978" y="4724586"/>
            <a:ext cx="33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</a:t>
            </a:r>
            <a:endParaRPr lang="en-US" sz="1600" i="1" dirty="0"/>
          </a:p>
        </p:txBody>
      </p:sp>
      <p:sp>
        <p:nvSpPr>
          <p:cNvPr id="137" name="Oval 60"/>
          <p:cNvSpPr/>
          <p:nvPr/>
        </p:nvSpPr>
        <p:spPr>
          <a:xfrm>
            <a:off x="7166500" y="4584840"/>
            <a:ext cx="3742204" cy="326376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8" name="Straight Connector 66"/>
          <p:cNvCxnSpPr>
            <a:stCxn id="144" idx="6"/>
            <a:endCxn id="143" idx="2"/>
          </p:cNvCxnSpPr>
          <p:nvPr/>
        </p:nvCxnSpPr>
        <p:spPr>
          <a:xfrm flipV="1">
            <a:off x="5955703" y="5717600"/>
            <a:ext cx="1008149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371776" y="4756414"/>
            <a:ext cx="140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Proxy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35028" y="5334186"/>
            <a:ext cx="73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L+1</a:t>
            </a:r>
            <a:endParaRPr lang="en-US" sz="1600" i="1" dirty="0"/>
          </a:p>
        </p:txBody>
      </p:sp>
      <p:sp>
        <p:nvSpPr>
          <p:cNvPr id="141" name="Freeform 69"/>
          <p:cNvSpPr/>
          <p:nvPr/>
        </p:nvSpPr>
        <p:spPr>
          <a:xfrm>
            <a:off x="4238216" y="5636242"/>
            <a:ext cx="1065025" cy="300683"/>
          </a:xfrm>
          <a:custGeom>
            <a:avLst/>
            <a:gdLst>
              <a:gd name="connsiteX0" fmla="*/ 0 w 1214438"/>
              <a:gd name="connsiteY0" fmla="*/ 0 h 379087"/>
              <a:gd name="connsiteX1" fmla="*/ 114300 w 1214438"/>
              <a:gd name="connsiteY1" fmla="*/ 57150 h 379087"/>
              <a:gd name="connsiteX2" fmla="*/ 142875 w 1214438"/>
              <a:gd name="connsiteY2" fmla="*/ 100012 h 379087"/>
              <a:gd name="connsiteX3" fmla="*/ 228600 w 1214438"/>
              <a:gd name="connsiteY3" fmla="*/ 171450 h 379087"/>
              <a:gd name="connsiteX4" fmla="*/ 285750 w 1214438"/>
              <a:gd name="connsiteY4" fmla="*/ 214312 h 379087"/>
              <a:gd name="connsiteX5" fmla="*/ 414338 w 1214438"/>
              <a:gd name="connsiteY5" fmla="*/ 242887 h 379087"/>
              <a:gd name="connsiteX6" fmla="*/ 471488 w 1214438"/>
              <a:gd name="connsiteY6" fmla="*/ 271462 h 379087"/>
              <a:gd name="connsiteX7" fmla="*/ 557213 w 1214438"/>
              <a:gd name="connsiteY7" fmla="*/ 300037 h 379087"/>
              <a:gd name="connsiteX8" fmla="*/ 1214438 w 1214438"/>
              <a:gd name="connsiteY8" fmla="*/ 314325 h 37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4438" h="379087">
                <a:moveTo>
                  <a:pt x="0" y="0"/>
                </a:moveTo>
                <a:cubicBezTo>
                  <a:pt x="46752" y="15583"/>
                  <a:pt x="71355" y="20340"/>
                  <a:pt x="114300" y="57150"/>
                </a:cubicBezTo>
                <a:cubicBezTo>
                  <a:pt x="127337" y="68325"/>
                  <a:pt x="131882" y="86821"/>
                  <a:pt x="142875" y="100012"/>
                </a:cubicBezTo>
                <a:cubicBezTo>
                  <a:pt x="182115" y="147099"/>
                  <a:pt x="182324" y="138395"/>
                  <a:pt x="228600" y="171450"/>
                </a:cubicBezTo>
                <a:cubicBezTo>
                  <a:pt x="247977" y="185291"/>
                  <a:pt x="264452" y="203663"/>
                  <a:pt x="285750" y="214312"/>
                </a:cubicBezTo>
                <a:cubicBezTo>
                  <a:pt x="299206" y="221040"/>
                  <a:pt x="406817" y="241383"/>
                  <a:pt x="414338" y="242887"/>
                </a:cubicBezTo>
                <a:cubicBezTo>
                  <a:pt x="433388" y="252412"/>
                  <a:pt x="451713" y="263552"/>
                  <a:pt x="471488" y="271462"/>
                </a:cubicBezTo>
                <a:cubicBezTo>
                  <a:pt x="499454" y="282649"/>
                  <a:pt x="528638" y="290512"/>
                  <a:pt x="557213" y="300037"/>
                </a:cubicBezTo>
                <a:cubicBezTo>
                  <a:pt x="794360" y="379087"/>
                  <a:pt x="584914" y="314325"/>
                  <a:pt x="1214438" y="3143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2" name="Freeform 70"/>
          <p:cNvSpPr/>
          <p:nvPr/>
        </p:nvSpPr>
        <p:spPr>
          <a:xfrm>
            <a:off x="7462144" y="3076020"/>
            <a:ext cx="927198" cy="2481818"/>
          </a:xfrm>
          <a:custGeom>
            <a:avLst/>
            <a:gdLst>
              <a:gd name="connsiteX0" fmla="*/ 0 w 1057275"/>
              <a:gd name="connsiteY0" fmla="*/ 3128963 h 3128963"/>
              <a:gd name="connsiteX1" fmla="*/ 57150 w 1057275"/>
              <a:gd name="connsiteY1" fmla="*/ 3086100 h 3128963"/>
              <a:gd name="connsiteX2" fmla="*/ 357187 w 1057275"/>
              <a:gd name="connsiteY2" fmla="*/ 3000375 h 3128963"/>
              <a:gd name="connsiteX3" fmla="*/ 400050 w 1057275"/>
              <a:gd name="connsiteY3" fmla="*/ 2986088 h 3128963"/>
              <a:gd name="connsiteX4" fmla="*/ 457200 w 1057275"/>
              <a:gd name="connsiteY4" fmla="*/ 2857500 h 3128963"/>
              <a:gd name="connsiteX5" fmla="*/ 485775 w 1057275"/>
              <a:gd name="connsiteY5" fmla="*/ 1957388 h 3128963"/>
              <a:gd name="connsiteX6" fmla="*/ 528637 w 1057275"/>
              <a:gd name="connsiteY6" fmla="*/ 1928813 h 3128963"/>
              <a:gd name="connsiteX7" fmla="*/ 571500 w 1057275"/>
              <a:gd name="connsiteY7" fmla="*/ 1885950 h 3128963"/>
              <a:gd name="connsiteX8" fmla="*/ 614362 w 1057275"/>
              <a:gd name="connsiteY8" fmla="*/ 1871663 h 3128963"/>
              <a:gd name="connsiteX9" fmla="*/ 685800 w 1057275"/>
              <a:gd name="connsiteY9" fmla="*/ 1828800 h 3128963"/>
              <a:gd name="connsiteX10" fmla="*/ 771525 w 1057275"/>
              <a:gd name="connsiteY10" fmla="*/ 1771650 h 3128963"/>
              <a:gd name="connsiteX11" fmla="*/ 814387 w 1057275"/>
              <a:gd name="connsiteY11" fmla="*/ 1743075 h 3128963"/>
              <a:gd name="connsiteX12" fmla="*/ 842962 w 1057275"/>
              <a:gd name="connsiteY12" fmla="*/ 1700213 h 3128963"/>
              <a:gd name="connsiteX13" fmla="*/ 857250 w 1057275"/>
              <a:gd name="connsiteY13" fmla="*/ 1657350 h 3128963"/>
              <a:gd name="connsiteX14" fmla="*/ 871537 w 1057275"/>
              <a:gd name="connsiteY14" fmla="*/ 1028700 h 3128963"/>
              <a:gd name="connsiteX15" fmla="*/ 885825 w 1057275"/>
              <a:gd name="connsiteY15" fmla="*/ 985838 h 3128963"/>
              <a:gd name="connsiteX16" fmla="*/ 900112 w 1057275"/>
              <a:gd name="connsiteY16" fmla="*/ 928688 h 3128963"/>
              <a:gd name="connsiteX17" fmla="*/ 928687 w 1057275"/>
              <a:gd name="connsiteY17" fmla="*/ 871538 h 3128963"/>
              <a:gd name="connsiteX18" fmla="*/ 957262 w 1057275"/>
              <a:gd name="connsiteY18" fmla="*/ 757238 h 3128963"/>
              <a:gd name="connsiteX19" fmla="*/ 1000125 w 1057275"/>
              <a:gd name="connsiteY19" fmla="*/ 600075 h 3128963"/>
              <a:gd name="connsiteX20" fmla="*/ 1028700 w 1057275"/>
              <a:gd name="connsiteY20" fmla="*/ 542925 h 3128963"/>
              <a:gd name="connsiteX21" fmla="*/ 1057275 w 1057275"/>
              <a:gd name="connsiteY21" fmla="*/ 457200 h 3128963"/>
              <a:gd name="connsiteX22" fmla="*/ 1042987 w 1057275"/>
              <a:gd name="connsiteY22" fmla="*/ 342900 h 3128963"/>
              <a:gd name="connsiteX23" fmla="*/ 1014412 w 1057275"/>
              <a:gd name="connsiteY23" fmla="*/ 300038 h 3128963"/>
              <a:gd name="connsiteX24" fmla="*/ 1000125 w 1057275"/>
              <a:gd name="connsiteY24" fmla="*/ 0 h 312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57275" h="3128963">
                <a:moveTo>
                  <a:pt x="0" y="3128963"/>
                </a:moveTo>
                <a:cubicBezTo>
                  <a:pt x="19050" y="3114675"/>
                  <a:pt x="34745" y="3094166"/>
                  <a:pt x="57150" y="3086100"/>
                </a:cubicBezTo>
                <a:cubicBezTo>
                  <a:pt x="155016" y="3050868"/>
                  <a:pt x="257333" y="3029499"/>
                  <a:pt x="357187" y="3000375"/>
                </a:cubicBezTo>
                <a:cubicBezTo>
                  <a:pt x="371645" y="2996158"/>
                  <a:pt x="385762" y="2990850"/>
                  <a:pt x="400050" y="2986088"/>
                </a:cubicBezTo>
                <a:cubicBezTo>
                  <a:pt x="434055" y="2884073"/>
                  <a:pt x="411917" y="2925425"/>
                  <a:pt x="457200" y="2857500"/>
                </a:cubicBezTo>
                <a:cubicBezTo>
                  <a:pt x="564587" y="2535331"/>
                  <a:pt x="419479" y="2984969"/>
                  <a:pt x="485775" y="1957388"/>
                </a:cubicBezTo>
                <a:cubicBezTo>
                  <a:pt x="486881" y="1940252"/>
                  <a:pt x="515446" y="1939806"/>
                  <a:pt x="528637" y="1928813"/>
                </a:cubicBezTo>
                <a:cubicBezTo>
                  <a:pt x="544159" y="1915878"/>
                  <a:pt x="554688" y="1897158"/>
                  <a:pt x="571500" y="1885950"/>
                </a:cubicBezTo>
                <a:cubicBezTo>
                  <a:pt x="584031" y="1877596"/>
                  <a:pt x="600892" y="1878398"/>
                  <a:pt x="614362" y="1871663"/>
                </a:cubicBezTo>
                <a:cubicBezTo>
                  <a:pt x="639200" y="1859244"/>
                  <a:pt x="662371" y="1843709"/>
                  <a:pt x="685800" y="1828800"/>
                </a:cubicBezTo>
                <a:cubicBezTo>
                  <a:pt x="714774" y="1810362"/>
                  <a:pt x="742950" y="1790700"/>
                  <a:pt x="771525" y="1771650"/>
                </a:cubicBezTo>
                <a:lnTo>
                  <a:pt x="814387" y="1743075"/>
                </a:lnTo>
                <a:cubicBezTo>
                  <a:pt x="823912" y="1728788"/>
                  <a:pt x="835283" y="1715571"/>
                  <a:pt x="842962" y="1700213"/>
                </a:cubicBezTo>
                <a:cubicBezTo>
                  <a:pt x="849697" y="1686742"/>
                  <a:pt x="856610" y="1672397"/>
                  <a:pt x="857250" y="1657350"/>
                </a:cubicBezTo>
                <a:cubicBezTo>
                  <a:pt x="866161" y="1447935"/>
                  <a:pt x="862626" y="1238115"/>
                  <a:pt x="871537" y="1028700"/>
                </a:cubicBezTo>
                <a:cubicBezTo>
                  <a:pt x="872177" y="1013653"/>
                  <a:pt x="881688" y="1000319"/>
                  <a:pt x="885825" y="985838"/>
                </a:cubicBezTo>
                <a:cubicBezTo>
                  <a:pt x="891220" y="966957"/>
                  <a:pt x="893217" y="947074"/>
                  <a:pt x="900112" y="928688"/>
                </a:cubicBezTo>
                <a:cubicBezTo>
                  <a:pt x="907590" y="908746"/>
                  <a:pt x="921952" y="891744"/>
                  <a:pt x="928687" y="871538"/>
                </a:cubicBezTo>
                <a:cubicBezTo>
                  <a:pt x="941106" y="834281"/>
                  <a:pt x="949560" y="795748"/>
                  <a:pt x="957262" y="757238"/>
                </a:cubicBezTo>
                <a:cubicBezTo>
                  <a:pt x="967714" y="704981"/>
                  <a:pt x="975956" y="648413"/>
                  <a:pt x="1000125" y="600075"/>
                </a:cubicBezTo>
                <a:cubicBezTo>
                  <a:pt x="1009650" y="581025"/>
                  <a:pt x="1020790" y="562700"/>
                  <a:pt x="1028700" y="542925"/>
                </a:cubicBezTo>
                <a:cubicBezTo>
                  <a:pt x="1039887" y="514959"/>
                  <a:pt x="1057275" y="457200"/>
                  <a:pt x="1057275" y="457200"/>
                </a:cubicBezTo>
                <a:cubicBezTo>
                  <a:pt x="1052512" y="419100"/>
                  <a:pt x="1053090" y="379944"/>
                  <a:pt x="1042987" y="342900"/>
                </a:cubicBezTo>
                <a:cubicBezTo>
                  <a:pt x="1038469" y="326334"/>
                  <a:pt x="1018010" y="316828"/>
                  <a:pt x="1014412" y="300038"/>
                </a:cubicBezTo>
                <a:cubicBezTo>
                  <a:pt x="995813" y="213244"/>
                  <a:pt x="1000125" y="88830"/>
                  <a:pt x="100012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Oval 63"/>
          <p:cNvSpPr/>
          <p:nvPr/>
        </p:nvSpPr>
        <p:spPr>
          <a:xfrm>
            <a:off x="6963852" y="5415400"/>
            <a:ext cx="668251" cy="60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s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2</a:t>
            </a:r>
            <a:endParaRPr lang="en-US" sz="1600" i="1" baseline="-25000" dirty="0">
              <a:solidFill>
                <a:schemeClr val="tx1"/>
              </a:solidFill>
            </a:endParaRPr>
          </a:p>
        </p:txBody>
      </p:sp>
      <p:sp>
        <p:nvSpPr>
          <p:cNvPr id="144" name="Oval 64"/>
          <p:cNvSpPr/>
          <p:nvPr/>
        </p:nvSpPr>
        <p:spPr>
          <a:xfrm>
            <a:off x="5287452" y="5644000"/>
            <a:ext cx="668251" cy="60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s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1</a:t>
            </a:r>
            <a:endParaRPr lang="en-US" sz="1600" i="1" baseline="-25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-12650" y="5772477"/>
            <a:ext cx="253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Servers in a same </a:t>
            </a:r>
          </a:p>
          <a:p>
            <a:r>
              <a:rPr lang="en-US" sz="1600" dirty="0" smtClean="0"/>
              <a:t>share local link-state</a:t>
            </a:r>
            <a:endParaRPr lang="en-US" sz="1600" dirty="0"/>
          </a:p>
        </p:txBody>
      </p:sp>
      <p:sp>
        <p:nvSpPr>
          <p:cNvPr id="146" name="Oval 58"/>
          <p:cNvSpPr/>
          <p:nvPr/>
        </p:nvSpPr>
        <p:spPr>
          <a:xfrm>
            <a:off x="1439954" y="5580960"/>
            <a:ext cx="400950" cy="36264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Slide Number Placeholder 51"/>
          <p:cNvSpPr>
            <a:spLocks noGrp="1"/>
          </p:cNvSpPr>
          <p:nvPr>
            <p:ph type="sldNum" sz="quarter" idx="12"/>
          </p:nvPr>
        </p:nvSpPr>
        <p:spPr>
          <a:xfrm>
            <a:off x="6446802" y="6431867"/>
            <a:ext cx="1871102" cy="289608"/>
          </a:xfrm>
        </p:spPr>
        <p:txBody>
          <a:bodyPr/>
          <a:lstStyle/>
          <a:p>
            <a:fld id="{B6F15528-21DE-4FAA-801E-634DDDAF4B2B}" type="slidenum">
              <a:rPr lang="en-US" sz="1100" smtClean="0"/>
              <a:pPr/>
              <a:t>31</a:t>
            </a:fld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/>
      <p:bldP spid="136" grpId="0"/>
      <p:bldP spid="137" grpId="0" animBg="1"/>
      <p:bldP spid="139" grpId="0"/>
      <p:bldP spid="140" grpId="0"/>
      <p:bldP spid="141" grpId="0" animBg="1"/>
      <p:bldP spid="142" grpId="0" animBg="1"/>
      <p:bldP spid="143" grpId="0" animBg="1"/>
      <p:bldP spid="1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DCN motivation</a:t>
            </a:r>
          </a:p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Network Structure</a:t>
            </a:r>
          </a:p>
          <a:p>
            <a:r>
              <a:rPr lang="en-US" altLang="zh-CN" dirty="0" smtClean="0"/>
              <a:t>Routing in </a:t>
            </a:r>
            <a:r>
              <a:rPr lang="en-US" altLang="zh-CN" dirty="0" err="1" smtClean="0"/>
              <a:t>DCell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Simulation Results</a:t>
            </a:r>
          </a:p>
          <a:p>
            <a:r>
              <a:rPr lang="en-US" altLang="zh-CN" dirty="0" smtClean="0"/>
              <a:t>Implementation and Experiments</a:t>
            </a:r>
          </a:p>
          <a:p>
            <a:r>
              <a:rPr lang="en-US" altLang="zh-CN" dirty="0" smtClean="0"/>
              <a:t>Review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Compare DFR with the Shortest-Path Routing (SPF), which offers a performance bound.</a:t>
            </a:r>
          </a:p>
          <a:p>
            <a:r>
              <a:rPr lang="en-US" altLang="zh-CN" dirty="0" smtClean="0"/>
              <a:t>Two </a:t>
            </a:r>
            <a:r>
              <a:rPr lang="en-US" altLang="zh-CN" dirty="0" err="1" smtClean="0"/>
              <a:t>DCells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i="1" dirty="0" smtClean="0"/>
              <a:t>n</a:t>
            </a:r>
            <a:r>
              <a:rPr lang="en-US" altLang="zh-CN" dirty="0" smtClean="0"/>
              <a:t>=4,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=3 -&gt;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=176,820</a:t>
            </a:r>
          </a:p>
          <a:p>
            <a:pPr lvl="1"/>
            <a:r>
              <a:rPr lang="en-US" altLang="zh-CN" i="1" dirty="0" smtClean="0"/>
              <a:t>n</a:t>
            </a:r>
            <a:r>
              <a:rPr lang="en-US" altLang="zh-CN" dirty="0" smtClean="0"/>
              <a:t>=5,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=3 -&gt;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=865,830</a:t>
            </a:r>
          </a:p>
          <a:p>
            <a:r>
              <a:rPr lang="en-US" altLang="zh-CN" dirty="0" smtClean="0"/>
              <a:t>Node failures, DFR </a:t>
            </a:r>
            <a:br>
              <a:rPr lang="en-US" altLang="zh-CN" dirty="0" smtClean="0"/>
            </a:br>
            <a:r>
              <a:rPr lang="en-US" altLang="zh-CN" dirty="0" smtClean="0"/>
              <a:t>performs almost</a:t>
            </a:r>
            <a:br>
              <a:rPr lang="en-US" altLang="zh-CN" dirty="0" smtClean="0"/>
            </a:br>
            <a:r>
              <a:rPr lang="en-US" altLang="zh-CN" dirty="0" smtClean="0"/>
              <a:t>identical to SPF; </a:t>
            </a:r>
            <a:br>
              <a:rPr lang="en-US" altLang="zh-CN" dirty="0" smtClean="0"/>
            </a:br>
            <a:r>
              <a:rPr lang="en-US" altLang="zh-CN" dirty="0" smtClean="0"/>
              <a:t>moreover, DFR performs </a:t>
            </a:r>
            <a:br>
              <a:rPr lang="en-US" altLang="zh-CN" dirty="0" smtClean="0"/>
            </a:br>
            <a:r>
              <a:rPr lang="en-US" altLang="zh-CN" dirty="0" smtClean="0"/>
              <a:t>even better as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gets </a:t>
            </a:r>
            <a:br>
              <a:rPr lang="en-US" altLang="zh-CN" dirty="0" smtClean="0"/>
            </a:br>
            <a:r>
              <a:rPr lang="en-US" altLang="zh-CN" dirty="0" smtClean="0"/>
              <a:t>larger.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5930" y="3356992"/>
            <a:ext cx="5018070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Rack failure</a:t>
            </a:r>
          </a:p>
          <a:p>
            <a:pPr lvl="1"/>
            <a:r>
              <a:rPr lang="en-US" altLang="zh-CN" dirty="0" smtClean="0"/>
              <a:t>The impact of rack failure on the path length is smaller than that of node failure.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590592"/>
            <a:ext cx="5220072" cy="326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Link failure</a:t>
            </a:r>
          </a:p>
          <a:p>
            <a:pPr lvl="1"/>
            <a:r>
              <a:rPr lang="en-US" altLang="zh-CN" dirty="0" smtClean="0"/>
              <a:t>The path failure ratio of DFR increases with the link failure ratio.</a:t>
            </a:r>
          </a:p>
          <a:p>
            <a:pPr lvl="1"/>
            <a:r>
              <a:rPr lang="en-US" altLang="zh-CN" dirty="0" smtClean="0"/>
              <a:t>DFR cannot achieve such performance since it is not globally optimal.</a:t>
            </a:r>
          </a:p>
          <a:p>
            <a:pPr lvl="1"/>
            <a:r>
              <a:rPr lang="en-US" altLang="zh-CN" dirty="0" smtClean="0"/>
              <a:t>When the failure ratio </a:t>
            </a:r>
            <a:br>
              <a:rPr lang="en-US" altLang="zh-CN" dirty="0" smtClean="0"/>
            </a:br>
            <a:r>
              <a:rPr lang="en-US" altLang="zh-CN" dirty="0" smtClean="0"/>
              <a:t>is small, DFR is still </a:t>
            </a:r>
            <a:br>
              <a:rPr lang="en-US" altLang="zh-CN" dirty="0" smtClean="0"/>
            </a:br>
            <a:r>
              <a:rPr lang="en-US" altLang="zh-CN" dirty="0" smtClean="0"/>
              <a:t>very close to SPF.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455377"/>
            <a:ext cx="5436096" cy="340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DCN motivation</a:t>
            </a:r>
          </a:p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Network Structure</a:t>
            </a:r>
          </a:p>
          <a:p>
            <a:r>
              <a:rPr lang="en-US" altLang="zh-CN" dirty="0" smtClean="0"/>
              <a:t>Routing in </a:t>
            </a:r>
            <a:r>
              <a:rPr lang="en-US" altLang="zh-CN" dirty="0" err="1" smtClean="0"/>
              <a:t>DCell</a:t>
            </a:r>
            <a:endParaRPr lang="en-US" altLang="zh-CN" dirty="0" smtClean="0"/>
          </a:p>
          <a:p>
            <a:r>
              <a:rPr lang="en-US" altLang="zh-CN" dirty="0" smtClean="0"/>
              <a:t>Simulation Results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Implementation and Experiments</a:t>
            </a:r>
          </a:p>
          <a:p>
            <a:r>
              <a:rPr lang="en-US" altLang="zh-CN" dirty="0" smtClean="0"/>
              <a:t>Review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Addressing: use 32-bit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to identify a server. The most significant bit (bit-0) is used to identify the address type.</a:t>
            </a:r>
          </a:p>
          <a:p>
            <a:pPr lvl="1"/>
            <a:r>
              <a:rPr lang="en-US" altLang="zh-CN" dirty="0" smtClean="0"/>
              <a:t>0 for server; 1 for multicast.</a:t>
            </a:r>
          </a:p>
          <a:p>
            <a:r>
              <a:rPr lang="en-US" altLang="zh-CN" dirty="0" smtClean="0"/>
              <a:t>Header: borrows heavily from IP</a:t>
            </a:r>
          </a:p>
          <a:p>
            <a:r>
              <a:rPr lang="en-US" altLang="zh-CN" dirty="0" smtClean="0"/>
              <a:t>Neighbor maintenance: </a:t>
            </a:r>
            <a:br>
              <a:rPr lang="en-US" altLang="zh-CN" dirty="0" smtClean="0"/>
            </a:br>
            <a:r>
              <a:rPr lang="en-US" altLang="zh-CN" dirty="0" smtClean="0"/>
              <a:t>two mechanisms</a:t>
            </a:r>
          </a:p>
          <a:p>
            <a:pPr lvl="1"/>
            <a:r>
              <a:rPr lang="en-US" altLang="zh-CN" dirty="0" smtClean="0"/>
              <a:t>Node transmits heart-beat </a:t>
            </a:r>
            <a:br>
              <a:rPr lang="en-US" altLang="zh-CN" dirty="0" smtClean="0"/>
            </a:br>
            <a:r>
              <a:rPr lang="en-US" altLang="zh-CN" dirty="0" smtClean="0"/>
              <a:t>messages over all </a:t>
            </a:r>
            <a:br>
              <a:rPr lang="en-US" altLang="zh-CN" dirty="0" smtClean="0"/>
            </a:br>
            <a:r>
              <a:rPr lang="en-US" altLang="zh-CN" dirty="0" smtClean="0"/>
              <a:t>out-bound links periodically</a:t>
            </a:r>
          </a:p>
          <a:p>
            <a:pPr lvl="1"/>
            <a:r>
              <a:rPr lang="en-US" altLang="zh-CN" dirty="0" smtClean="0"/>
              <a:t>Use link-layer medium </a:t>
            </a:r>
            <a:br>
              <a:rPr lang="en-US" altLang="zh-CN" dirty="0" smtClean="0"/>
            </a:br>
            <a:r>
              <a:rPr lang="en-US" altLang="zh-CN" dirty="0" smtClean="0"/>
              <a:t>sensing to detect neighbor </a:t>
            </a:r>
            <a:br>
              <a:rPr lang="en-US" altLang="zh-CN" dirty="0" smtClean="0"/>
            </a:br>
            <a:r>
              <a:rPr lang="en-US" altLang="zh-CN" dirty="0" smtClean="0"/>
              <a:t>states.</a:t>
            </a:r>
            <a:endParaRPr lang="zh-CN" altLang="en-US" dirty="0" smtClean="0"/>
          </a:p>
          <a:p>
            <a:endParaRPr lang="en-US" altLang="zh-CN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501008"/>
            <a:ext cx="4860032" cy="282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Layer-2.5 DCN Prototyping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 Windows Server 2003</a:t>
            </a:r>
          </a:p>
          <a:p>
            <a:r>
              <a:rPr lang="en-US" altLang="zh-CN" dirty="0" smtClean="0"/>
              <a:t>The DCN protocol suite is </a:t>
            </a:r>
            <a:br>
              <a:rPr lang="en-US" altLang="zh-CN" dirty="0" smtClean="0"/>
            </a:br>
            <a:r>
              <a:rPr lang="en-US" altLang="zh-CN" dirty="0" smtClean="0"/>
              <a:t>implemented as a kernel-mode </a:t>
            </a:r>
            <a:br>
              <a:rPr lang="en-US" altLang="zh-CN" dirty="0" smtClean="0"/>
            </a:br>
            <a:r>
              <a:rPr lang="en-US" altLang="zh-CN" dirty="0" smtClean="0"/>
              <a:t>driver, which offers a virtual </a:t>
            </a:r>
            <a:br>
              <a:rPr lang="en-US" altLang="zh-CN" dirty="0" smtClean="0"/>
            </a:br>
            <a:r>
              <a:rPr lang="en-US" altLang="zh-CN" dirty="0" smtClean="0"/>
              <a:t>Ethernet interface to the IP layer </a:t>
            </a:r>
            <a:br>
              <a:rPr lang="en-US" altLang="zh-CN" dirty="0" smtClean="0"/>
            </a:br>
            <a:r>
              <a:rPr lang="en-US" altLang="zh-CN" dirty="0" smtClean="0"/>
              <a:t>and manages several underlying </a:t>
            </a:r>
            <a:br>
              <a:rPr lang="en-US" altLang="zh-CN" dirty="0" smtClean="0"/>
            </a:br>
            <a:r>
              <a:rPr lang="en-US" altLang="zh-CN" dirty="0" smtClean="0"/>
              <a:t>physical Ethernet interfaces.</a:t>
            </a:r>
          </a:p>
          <a:p>
            <a:r>
              <a:rPr lang="en-US" altLang="zh-CN" dirty="0" smtClean="0"/>
              <a:t>Operations of routing and packet </a:t>
            </a:r>
            <a:br>
              <a:rPr lang="en-US" altLang="zh-CN" dirty="0" smtClean="0"/>
            </a:br>
            <a:r>
              <a:rPr lang="en-US" altLang="zh-CN" dirty="0" smtClean="0"/>
              <a:t>forwarding are handled by CPU.</a:t>
            </a:r>
            <a:endParaRPr lang="zh-CN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5943600" y="3276600"/>
            <a:ext cx="29718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" name="Rectangle 10"/>
          <p:cNvSpPr/>
          <p:nvPr/>
        </p:nvSpPr>
        <p:spPr>
          <a:xfrm>
            <a:off x="5943600" y="2286000"/>
            <a:ext cx="29718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6" name="Rectangle 11"/>
          <p:cNvSpPr/>
          <p:nvPr/>
        </p:nvSpPr>
        <p:spPr>
          <a:xfrm>
            <a:off x="5943600" y="4267200"/>
            <a:ext cx="2971800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DCN (routing,  forwarding, address mapping, )</a:t>
            </a:r>
            <a:endParaRPr lang="en-US" dirty="0"/>
          </a:p>
        </p:txBody>
      </p:sp>
      <p:sp>
        <p:nvSpPr>
          <p:cNvPr id="7" name="Rectangle 12"/>
          <p:cNvSpPr/>
          <p:nvPr/>
        </p:nvSpPr>
        <p:spPr>
          <a:xfrm>
            <a:off x="5943600" y="5257800"/>
            <a:ext cx="2971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Testbed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Testbed</a:t>
            </a:r>
            <a:r>
              <a:rPr lang="en-US" altLang="zh-CN" dirty="0" smtClean="0"/>
              <a:t> of a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with over 20 server nodes. This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is composed of 5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s, each of which has 4 servers.</a:t>
            </a:r>
          </a:p>
          <a:p>
            <a:r>
              <a:rPr lang="en-US" altLang="zh-CN" dirty="0" smtClean="0"/>
              <a:t>Each server </a:t>
            </a:r>
            <a:r>
              <a:rPr lang="de-DE" altLang="zh-CN" dirty="0" smtClean="0"/>
              <a:t>also installs an Intel PRO/1000 PT Quad Port Ethernet </a:t>
            </a:r>
            <a:r>
              <a:rPr lang="en-US" altLang="zh-CN" dirty="0" smtClean="0"/>
              <a:t>adapter.</a:t>
            </a:r>
          </a:p>
          <a:p>
            <a:endParaRPr lang="zh-CN" altLang="en-US" dirty="0"/>
          </a:p>
        </p:txBody>
      </p:sp>
      <p:pic>
        <p:nvPicPr>
          <p:cNvPr id="22" name="Picture 2" descr="Intel® PRO/1000 PT Quad Port Server Adap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365104"/>
            <a:ext cx="2057400" cy="1391770"/>
          </a:xfrm>
          <a:prstGeom prst="rect">
            <a:avLst/>
          </a:prstGeom>
          <a:noFill/>
        </p:spPr>
      </p:pic>
      <p:sp>
        <p:nvSpPr>
          <p:cNvPr id="23" name="Rectangle 14"/>
          <p:cNvSpPr/>
          <p:nvPr/>
        </p:nvSpPr>
        <p:spPr>
          <a:xfrm>
            <a:off x="5863952" y="5736704"/>
            <a:ext cx="280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Intel® PRO/1000 PT Quad Port Server Adapter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Existing Tree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Existing tree structure does not scale</a:t>
            </a:r>
          </a:p>
          <a:p>
            <a:pPr lvl="1"/>
            <a:r>
              <a:rPr lang="en-US" altLang="zh-CN" dirty="0" smtClean="0"/>
              <a:t>First, the servers are typically in a </a:t>
            </a:r>
            <a:br>
              <a:rPr lang="en-US" altLang="zh-CN" dirty="0" smtClean="0"/>
            </a:br>
            <a:r>
              <a:rPr lang="en-US" altLang="zh-CN" dirty="0" smtClean="0"/>
              <a:t>single layer-2 broadcast domain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>(the network is broadcast in nature)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Second, core switches, as well as </a:t>
            </a:r>
            <a:br>
              <a:rPr lang="en-US" altLang="zh-CN" dirty="0" smtClean="0"/>
            </a:br>
            <a:r>
              <a:rPr lang="en-US" altLang="zh-CN" dirty="0" smtClean="0"/>
              <a:t>the rack switches, pose as the </a:t>
            </a:r>
            <a:br>
              <a:rPr lang="en-US" altLang="zh-CN" dirty="0" smtClean="0"/>
            </a:br>
            <a:r>
              <a:rPr lang="en-US" altLang="zh-CN" dirty="0" smtClean="0"/>
              <a:t>bandwidth bottlenecks. </a:t>
            </a:r>
          </a:p>
          <a:p>
            <a:pPr lvl="1"/>
            <a:r>
              <a:rPr lang="en-US" altLang="zh-CN" dirty="0" smtClean="0"/>
              <a:t>The tree structure is also vulnerable </a:t>
            </a:r>
            <a:br>
              <a:rPr lang="en-US" altLang="zh-CN" dirty="0" smtClean="0"/>
            </a:br>
            <a:r>
              <a:rPr lang="en-US" altLang="zh-CN" dirty="0" smtClean="0"/>
              <a:t>to “single-point-of-failure"</a:t>
            </a:r>
          </a:p>
          <a:p>
            <a:endParaRPr lang="zh-CN" altLang="en-US" dirty="0"/>
          </a:p>
        </p:txBody>
      </p:sp>
      <p:grpSp>
        <p:nvGrpSpPr>
          <p:cNvPr id="4" name="Group 101"/>
          <p:cNvGrpSpPr/>
          <p:nvPr/>
        </p:nvGrpSpPr>
        <p:grpSpPr>
          <a:xfrm>
            <a:off x="6115254" y="2433754"/>
            <a:ext cx="2643206" cy="2478283"/>
            <a:chOff x="571472" y="3786190"/>
            <a:chExt cx="2643206" cy="247828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4714884"/>
              <a:ext cx="31557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472" y="5429264"/>
              <a:ext cx="1300172" cy="83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5944" y="4714884"/>
              <a:ext cx="31557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4506" y="5429264"/>
              <a:ext cx="1300172" cy="83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1538" y="3786190"/>
              <a:ext cx="31557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Connector 69"/>
            <p:cNvCxnSpPr>
              <a:stCxn id="9" idx="2"/>
              <a:endCxn id="5" idx="0"/>
            </p:cNvCxnSpPr>
            <p:nvPr/>
          </p:nvCxnSpPr>
          <p:spPr>
            <a:xfrm rot="5400000">
              <a:off x="800698" y="4286256"/>
              <a:ext cx="428628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70"/>
            <p:cNvCxnSpPr>
              <a:stCxn id="9" idx="2"/>
              <a:endCxn id="7" idx="0"/>
            </p:cNvCxnSpPr>
            <p:nvPr/>
          </p:nvCxnSpPr>
          <p:spPr>
            <a:xfrm rot="16200000" flipH="1">
              <a:off x="1472215" y="4043367"/>
              <a:ext cx="428628" cy="91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4714884"/>
              <a:ext cx="31557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7624" y="4714884"/>
              <a:ext cx="31557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0258" y="3786190"/>
              <a:ext cx="31557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5" name="Straight Connector 74"/>
            <p:cNvCxnSpPr>
              <a:stCxn id="12" idx="0"/>
              <a:endCxn id="14" idx="2"/>
            </p:cNvCxnSpPr>
            <p:nvPr/>
          </p:nvCxnSpPr>
          <p:spPr>
            <a:xfrm rot="5400000" flipH="1" flipV="1">
              <a:off x="1543653" y="3900491"/>
              <a:ext cx="428628" cy="1200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75"/>
            <p:cNvCxnSpPr>
              <a:stCxn id="5" idx="0"/>
              <a:endCxn id="14" idx="2"/>
            </p:cNvCxnSpPr>
            <p:nvPr/>
          </p:nvCxnSpPr>
          <p:spPr>
            <a:xfrm rot="5400000" flipH="1" flipV="1">
              <a:off x="1365058" y="3721896"/>
              <a:ext cx="428628" cy="1557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6"/>
            <p:cNvCxnSpPr>
              <a:stCxn id="12" idx="0"/>
              <a:endCxn id="9" idx="2"/>
            </p:cNvCxnSpPr>
            <p:nvPr/>
          </p:nvCxnSpPr>
          <p:spPr>
            <a:xfrm rot="5400000" flipH="1" flipV="1">
              <a:off x="979293" y="4464851"/>
              <a:ext cx="428628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7"/>
            <p:cNvCxnSpPr>
              <a:stCxn id="14" idx="2"/>
              <a:endCxn id="13" idx="0"/>
            </p:cNvCxnSpPr>
            <p:nvPr/>
          </p:nvCxnSpPr>
          <p:spPr>
            <a:xfrm rot="16200000" flipH="1">
              <a:off x="2307415" y="4336887"/>
              <a:ext cx="428628" cy="327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8"/>
            <p:cNvCxnSpPr>
              <a:stCxn id="14" idx="2"/>
              <a:endCxn id="7" idx="0"/>
            </p:cNvCxnSpPr>
            <p:nvPr/>
          </p:nvCxnSpPr>
          <p:spPr>
            <a:xfrm rot="5400000">
              <a:off x="2036575" y="4393413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9"/>
            <p:cNvCxnSpPr>
              <a:stCxn id="13" idx="0"/>
              <a:endCxn id="9" idx="2"/>
            </p:cNvCxnSpPr>
            <p:nvPr/>
          </p:nvCxnSpPr>
          <p:spPr>
            <a:xfrm rot="16200000" flipV="1">
              <a:off x="1743055" y="3772527"/>
              <a:ext cx="428628" cy="1456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0"/>
            <p:cNvCxnSpPr>
              <a:stCxn id="9" idx="3"/>
              <a:endCxn id="14" idx="1"/>
            </p:cNvCxnSpPr>
            <p:nvPr/>
          </p:nvCxnSpPr>
          <p:spPr>
            <a:xfrm>
              <a:off x="1387114" y="4036223"/>
              <a:ext cx="8131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1"/>
            <p:cNvCxnSpPr>
              <a:stCxn id="5" idx="2"/>
            </p:cNvCxnSpPr>
            <p:nvPr/>
          </p:nvCxnSpPr>
          <p:spPr>
            <a:xfrm rot="5400000">
              <a:off x="650366" y="5278932"/>
              <a:ext cx="214314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82"/>
            <p:cNvCxnSpPr>
              <a:endCxn id="12" idx="2"/>
            </p:cNvCxnSpPr>
            <p:nvPr/>
          </p:nvCxnSpPr>
          <p:spPr>
            <a:xfrm flipV="1">
              <a:off x="714348" y="5214950"/>
              <a:ext cx="443540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3"/>
            <p:cNvCxnSpPr/>
            <p:nvPr/>
          </p:nvCxnSpPr>
          <p:spPr>
            <a:xfrm rot="16200000" flipH="1">
              <a:off x="785786" y="5214950"/>
              <a:ext cx="214314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84"/>
            <p:cNvCxnSpPr>
              <a:endCxn id="12" idx="2"/>
            </p:cNvCxnSpPr>
            <p:nvPr/>
          </p:nvCxnSpPr>
          <p:spPr>
            <a:xfrm rot="5400000" flipH="1" flipV="1">
              <a:off x="971837" y="5243213"/>
              <a:ext cx="214314" cy="157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85"/>
            <p:cNvCxnSpPr>
              <a:endCxn id="12" idx="2"/>
            </p:cNvCxnSpPr>
            <p:nvPr/>
          </p:nvCxnSpPr>
          <p:spPr>
            <a:xfrm rot="10800000">
              <a:off x="1157888" y="5214950"/>
              <a:ext cx="485154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6"/>
            <p:cNvCxnSpPr/>
            <p:nvPr/>
          </p:nvCxnSpPr>
          <p:spPr>
            <a:xfrm>
              <a:off x="785786" y="5214950"/>
              <a:ext cx="85725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7"/>
            <p:cNvCxnSpPr>
              <a:endCxn id="7" idx="2"/>
            </p:cNvCxnSpPr>
            <p:nvPr/>
          </p:nvCxnSpPr>
          <p:spPr>
            <a:xfrm rot="5400000" flipH="1" flipV="1">
              <a:off x="1964825" y="5250357"/>
              <a:ext cx="214314" cy="14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8"/>
            <p:cNvCxnSpPr>
              <a:endCxn id="13" idx="2"/>
            </p:cNvCxnSpPr>
            <p:nvPr/>
          </p:nvCxnSpPr>
          <p:spPr>
            <a:xfrm flipV="1">
              <a:off x="2000232" y="5214950"/>
              <a:ext cx="685180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9"/>
            <p:cNvCxnSpPr>
              <a:endCxn id="7" idx="2"/>
            </p:cNvCxnSpPr>
            <p:nvPr/>
          </p:nvCxnSpPr>
          <p:spPr>
            <a:xfrm rot="16200000" flipV="1">
              <a:off x="2143420" y="5215262"/>
              <a:ext cx="214314" cy="213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90"/>
            <p:cNvCxnSpPr>
              <a:endCxn id="13" idx="2"/>
            </p:cNvCxnSpPr>
            <p:nvPr/>
          </p:nvCxnSpPr>
          <p:spPr>
            <a:xfrm flipV="1">
              <a:off x="2357422" y="5214950"/>
              <a:ext cx="327990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91"/>
            <p:cNvCxnSpPr>
              <a:stCxn id="7" idx="2"/>
            </p:cNvCxnSpPr>
            <p:nvPr/>
          </p:nvCxnSpPr>
          <p:spPr>
            <a:xfrm rot="16200000" flipH="1">
              <a:off x="2464891" y="4893791"/>
              <a:ext cx="214314" cy="85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92"/>
            <p:cNvCxnSpPr>
              <a:endCxn id="13" idx="2"/>
            </p:cNvCxnSpPr>
            <p:nvPr/>
          </p:nvCxnSpPr>
          <p:spPr>
            <a:xfrm rot="10800000">
              <a:off x="2685412" y="5214950"/>
              <a:ext cx="31495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95"/>
            <p:cNvCxnSpPr/>
            <p:nvPr/>
          </p:nvCxnSpPr>
          <p:spPr>
            <a:xfrm>
              <a:off x="1219200" y="5867400"/>
              <a:ext cx="22860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100"/>
            <p:cNvCxnSpPr/>
            <p:nvPr/>
          </p:nvCxnSpPr>
          <p:spPr>
            <a:xfrm>
              <a:off x="2590800" y="5867400"/>
              <a:ext cx="22860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Freeform 107"/>
          <p:cNvSpPr/>
          <p:nvPr/>
        </p:nvSpPr>
        <p:spPr>
          <a:xfrm>
            <a:off x="6012160" y="2276872"/>
            <a:ext cx="2433918" cy="1721223"/>
          </a:xfrm>
          <a:custGeom>
            <a:avLst/>
            <a:gdLst>
              <a:gd name="connsiteX0" fmla="*/ 457200 w 2433918"/>
              <a:gd name="connsiteY0" fmla="*/ 161364 h 1721223"/>
              <a:gd name="connsiteX1" fmla="*/ 376518 w 2433918"/>
              <a:gd name="connsiteY1" fmla="*/ 215153 h 1721223"/>
              <a:gd name="connsiteX2" fmla="*/ 322729 w 2433918"/>
              <a:gd name="connsiteY2" fmla="*/ 282388 h 1721223"/>
              <a:gd name="connsiteX3" fmla="*/ 242047 w 2433918"/>
              <a:gd name="connsiteY3" fmla="*/ 389964 h 1721223"/>
              <a:gd name="connsiteX4" fmla="*/ 215153 w 2433918"/>
              <a:gd name="connsiteY4" fmla="*/ 430306 h 1721223"/>
              <a:gd name="connsiteX5" fmla="*/ 201706 w 2433918"/>
              <a:gd name="connsiteY5" fmla="*/ 470647 h 1721223"/>
              <a:gd name="connsiteX6" fmla="*/ 134470 w 2433918"/>
              <a:gd name="connsiteY6" fmla="*/ 551329 h 1721223"/>
              <a:gd name="connsiteX7" fmla="*/ 107576 w 2433918"/>
              <a:gd name="connsiteY7" fmla="*/ 618564 h 1721223"/>
              <a:gd name="connsiteX8" fmla="*/ 53788 w 2433918"/>
              <a:gd name="connsiteY8" fmla="*/ 726141 h 1721223"/>
              <a:gd name="connsiteX9" fmla="*/ 26894 w 2433918"/>
              <a:gd name="connsiteY9" fmla="*/ 820270 h 1721223"/>
              <a:gd name="connsiteX10" fmla="*/ 0 w 2433918"/>
              <a:gd name="connsiteY10" fmla="*/ 900953 h 1721223"/>
              <a:gd name="connsiteX11" fmla="*/ 13447 w 2433918"/>
              <a:gd name="connsiteY11" fmla="*/ 1506070 h 1721223"/>
              <a:gd name="connsiteX12" fmla="*/ 134470 w 2433918"/>
              <a:gd name="connsiteY12" fmla="*/ 1600200 h 1721223"/>
              <a:gd name="connsiteX13" fmla="*/ 282388 w 2433918"/>
              <a:gd name="connsiteY13" fmla="*/ 1613647 h 1721223"/>
              <a:gd name="connsiteX14" fmla="*/ 430306 w 2433918"/>
              <a:gd name="connsiteY14" fmla="*/ 1653988 h 1721223"/>
              <a:gd name="connsiteX15" fmla="*/ 470647 w 2433918"/>
              <a:gd name="connsiteY15" fmla="*/ 1667435 h 1721223"/>
              <a:gd name="connsiteX16" fmla="*/ 578223 w 2433918"/>
              <a:gd name="connsiteY16" fmla="*/ 1694329 h 1721223"/>
              <a:gd name="connsiteX17" fmla="*/ 658906 w 2433918"/>
              <a:gd name="connsiteY17" fmla="*/ 1721223 h 1721223"/>
              <a:gd name="connsiteX18" fmla="*/ 2312894 w 2433918"/>
              <a:gd name="connsiteY18" fmla="*/ 1707776 h 1721223"/>
              <a:gd name="connsiteX19" fmla="*/ 2339788 w 2433918"/>
              <a:gd name="connsiteY19" fmla="*/ 1667435 h 1721223"/>
              <a:gd name="connsiteX20" fmla="*/ 2380129 w 2433918"/>
              <a:gd name="connsiteY20" fmla="*/ 1586753 h 1721223"/>
              <a:gd name="connsiteX21" fmla="*/ 2407023 w 2433918"/>
              <a:gd name="connsiteY21" fmla="*/ 1506070 h 1721223"/>
              <a:gd name="connsiteX22" fmla="*/ 2420470 w 2433918"/>
              <a:gd name="connsiteY22" fmla="*/ 1465729 h 1721223"/>
              <a:gd name="connsiteX23" fmla="*/ 2433918 w 2433918"/>
              <a:gd name="connsiteY23" fmla="*/ 1143000 h 1721223"/>
              <a:gd name="connsiteX24" fmla="*/ 2420470 w 2433918"/>
              <a:gd name="connsiteY24" fmla="*/ 1075764 h 1721223"/>
              <a:gd name="connsiteX25" fmla="*/ 2407023 w 2433918"/>
              <a:gd name="connsiteY25" fmla="*/ 484094 h 1721223"/>
              <a:gd name="connsiteX26" fmla="*/ 2380129 w 2433918"/>
              <a:gd name="connsiteY26" fmla="*/ 336176 h 1721223"/>
              <a:gd name="connsiteX27" fmla="*/ 2312894 w 2433918"/>
              <a:gd name="connsiteY27" fmla="*/ 255494 h 1721223"/>
              <a:gd name="connsiteX28" fmla="*/ 2272553 w 2433918"/>
              <a:gd name="connsiteY28" fmla="*/ 201706 h 1721223"/>
              <a:gd name="connsiteX29" fmla="*/ 2245659 w 2433918"/>
              <a:gd name="connsiteY29" fmla="*/ 174811 h 1721223"/>
              <a:gd name="connsiteX30" fmla="*/ 2151529 w 2433918"/>
              <a:gd name="connsiteY30" fmla="*/ 67235 h 1721223"/>
              <a:gd name="connsiteX31" fmla="*/ 2057400 w 2433918"/>
              <a:gd name="connsiteY31" fmla="*/ 13447 h 1721223"/>
              <a:gd name="connsiteX32" fmla="*/ 2003612 w 2433918"/>
              <a:gd name="connsiteY32" fmla="*/ 0 h 1721223"/>
              <a:gd name="connsiteX33" fmla="*/ 1640541 w 2433918"/>
              <a:gd name="connsiteY33" fmla="*/ 13447 h 1721223"/>
              <a:gd name="connsiteX34" fmla="*/ 658906 w 2433918"/>
              <a:gd name="connsiteY34" fmla="*/ 13447 h 1721223"/>
              <a:gd name="connsiteX35" fmla="*/ 618565 w 2433918"/>
              <a:gd name="connsiteY35" fmla="*/ 26894 h 1721223"/>
              <a:gd name="connsiteX36" fmla="*/ 470647 w 2433918"/>
              <a:gd name="connsiteY36" fmla="*/ 147917 h 1721223"/>
              <a:gd name="connsiteX37" fmla="*/ 457200 w 2433918"/>
              <a:gd name="connsiteY37" fmla="*/ 161364 h 17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33918" h="1721223">
                <a:moveTo>
                  <a:pt x="457200" y="161364"/>
                </a:moveTo>
                <a:cubicBezTo>
                  <a:pt x="430306" y="179294"/>
                  <a:pt x="399374" y="192298"/>
                  <a:pt x="376518" y="215153"/>
                </a:cubicBezTo>
                <a:cubicBezTo>
                  <a:pt x="329324" y="262345"/>
                  <a:pt x="367963" y="220191"/>
                  <a:pt x="322729" y="282388"/>
                </a:cubicBezTo>
                <a:cubicBezTo>
                  <a:pt x="296365" y="318638"/>
                  <a:pt x="266910" y="352668"/>
                  <a:pt x="242047" y="389964"/>
                </a:cubicBezTo>
                <a:cubicBezTo>
                  <a:pt x="233082" y="403411"/>
                  <a:pt x="222381" y="415851"/>
                  <a:pt x="215153" y="430306"/>
                </a:cubicBezTo>
                <a:cubicBezTo>
                  <a:pt x="208814" y="442984"/>
                  <a:pt x="208045" y="457969"/>
                  <a:pt x="201706" y="470647"/>
                </a:cubicBezTo>
                <a:cubicBezTo>
                  <a:pt x="182984" y="508091"/>
                  <a:pt x="164211" y="521589"/>
                  <a:pt x="134470" y="551329"/>
                </a:cubicBezTo>
                <a:cubicBezTo>
                  <a:pt x="125505" y="573741"/>
                  <a:pt x="117691" y="596648"/>
                  <a:pt x="107576" y="618564"/>
                </a:cubicBezTo>
                <a:cubicBezTo>
                  <a:pt x="90775" y="654965"/>
                  <a:pt x="64802" y="687592"/>
                  <a:pt x="53788" y="726141"/>
                </a:cubicBezTo>
                <a:cubicBezTo>
                  <a:pt x="44823" y="757517"/>
                  <a:pt x="36491" y="789081"/>
                  <a:pt x="26894" y="820270"/>
                </a:cubicBezTo>
                <a:cubicBezTo>
                  <a:pt x="18557" y="847365"/>
                  <a:pt x="0" y="900953"/>
                  <a:pt x="0" y="900953"/>
                </a:cubicBezTo>
                <a:cubicBezTo>
                  <a:pt x="4482" y="1102659"/>
                  <a:pt x="5048" y="1304489"/>
                  <a:pt x="13447" y="1506070"/>
                </a:cubicBezTo>
                <a:cubicBezTo>
                  <a:pt x="15984" y="1566953"/>
                  <a:pt x="83318" y="1595550"/>
                  <a:pt x="134470" y="1600200"/>
                </a:cubicBezTo>
                <a:lnTo>
                  <a:pt x="282388" y="1613647"/>
                </a:lnTo>
                <a:cubicBezTo>
                  <a:pt x="455476" y="1671343"/>
                  <a:pt x="278252" y="1615975"/>
                  <a:pt x="430306" y="1653988"/>
                </a:cubicBezTo>
                <a:cubicBezTo>
                  <a:pt x="444057" y="1657426"/>
                  <a:pt x="456972" y="1663705"/>
                  <a:pt x="470647" y="1667435"/>
                </a:cubicBezTo>
                <a:cubicBezTo>
                  <a:pt x="506307" y="1677160"/>
                  <a:pt x="543157" y="1682641"/>
                  <a:pt x="578223" y="1694329"/>
                </a:cubicBezTo>
                <a:lnTo>
                  <a:pt x="658906" y="1721223"/>
                </a:lnTo>
                <a:lnTo>
                  <a:pt x="2312894" y="1707776"/>
                </a:lnTo>
                <a:cubicBezTo>
                  <a:pt x="2329047" y="1707259"/>
                  <a:pt x="2332560" y="1681890"/>
                  <a:pt x="2339788" y="1667435"/>
                </a:cubicBezTo>
                <a:cubicBezTo>
                  <a:pt x="2395461" y="1556089"/>
                  <a:pt x="2303055" y="1702365"/>
                  <a:pt x="2380129" y="1586753"/>
                </a:cubicBezTo>
                <a:lnTo>
                  <a:pt x="2407023" y="1506070"/>
                </a:lnTo>
                <a:lnTo>
                  <a:pt x="2420470" y="1465729"/>
                </a:lnTo>
                <a:cubicBezTo>
                  <a:pt x="2424953" y="1358153"/>
                  <a:pt x="2433918" y="1250670"/>
                  <a:pt x="2433918" y="1143000"/>
                </a:cubicBezTo>
                <a:cubicBezTo>
                  <a:pt x="2433918" y="1120144"/>
                  <a:pt x="2421402" y="1098601"/>
                  <a:pt x="2420470" y="1075764"/>
                </a:cubicBezTo>
                <a:cubicBezTo>
                  <a:pt x="2412424" y="878654"/>
                  <a:pt x="2414753" y="681217"/>
                  <a:pt x="2407023" y="484094"/>
                </a:cubicBezTo>
                <a:cubicBezTo>
                  <a:pt x="2406395" y="468087"/>
                  <a:pt x="2392264" y="364492"/>
                  <a:pt x="2380129" y="336176"/>
                </a:cubicBezTo>
                <a:cubicBezTo>
                  <a:pt x="2363146" y="296549"/>
                  <a:pt x="2340588" y="287803"/>
                  <a:pt x="2312894" y="255494"/>
                </a:cubicBezTo>
                <a:cubicBezTo>
                  <a:pt x="2298309" y="238478"/>
                  <a:pt x="2286900" y="218923"/>
                  <a:pt x="2272553" y="201706"/>
                </a:cubicBezTo>
                <a:cubicBezTo>
                  <a:pt x="2264437" y="191966"/>
                  <a:pt x="2253579" y="184711"/>
                  <a:pt x="2245659" y="174811"/>
                </a:cubicBezTo>
                <a:cubicBezTo>
                  <a:pt x="2205043" y="124041"/>
                  <a:pt x="2222623" y="114631"/>
                  <a:pt x="2151529" y="67235"/>
                </a:cubicBezTo>
                <a:cubicBezTo>
                  <a:pt x="2118089" y="44942"/>
                  <a:pt x="2096396" y="28071"/>
                  <a:pt x="2057400" y="13447"/>
                </a:cubicBezTo>
                <a:cubicBezTo>
                  <a:pt x="2040096" y="6958"/>
                  <a:pt x="2021541" y="4482"/>
                  <a:pt x="2003612" y="0"/>
                </a:cubicBezTo>
                <a:lnTo>
                  <a:pt x="1640541" y="13447"/>
                </a:lnTo>
                <a:cubicBezTo>
                  <a:pt x="716369" y="32700"/>
                  <a:pt x="1011450" y="101583"/>
                  <a:pt x="658906" y="13447"/>
                </a:cubicBezTo>
                <a:cubicBezTo>
                  <a:pt x="645459" y="17929"/>
                  <a:pt x="629905" y="18389"/>
                  <a:pt x="618565" y="26894"/>
                </a:cubicBezTo>
                <a:cubicBezTo>
                  <a:pt x="591756" y="47000"/>
                  <a:pt x="513165" y="147917"/>
                  <a:pt x="470647" y="147917"/>
                </a:cubicBezTo>
                <a:lnTo>
                  <a:pt x="457200" y="161364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Testbed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Ethernet switches used to form the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are D-Link 8-port Gigabit </a:t>
            </a:r>
            <a:r>
              <a:rPr lang="en-US" altLang="zh-CN" smtClean="0"/>
              <a:t>switches DGS-1008D, $50 each.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7"/>
            <a:ext cx="7488832" cy="375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Fault-tolerance: </a:t>
            </a:r>
          </a:p>
          <a:p>
            <a:pPr lvl="1"/>
            <a:r>
              <a:rPr lang="en-US" altLang="zh-CN" dirty="0" smtClean="0"/>
              <a:t>Set up a TCP connection between servers [0,0] and [4,3] in the topology.</a:t>
            </a:r>
          </a:p>
          <a:p>
            <a:pPr lvl="1"/>
            <a:r>
              <a:rPr lang="en-US" altLang="zh-CN" dirty="0" smtClean="0"/>
              <a:t>Unplugged the link </a:t>
            </a:r>
            <a:br>
              <a:rPr lang="en-US" altLang="zh-CN" dirty="0" smtClean="0"/>
            </a:br>
            <a:r>
              <a:rPr lang="en-US" altLang="zh-CN" dirty="0" smtClean="0"/>
              <a:t>([0,3], [4,0]) at time 34s.</a:t>
            </a:r>
          </a:p>
          <a:p>
            <a:pPr lvl="1"/>
            <a:r>
              <a:rPr lang="en-US" altLang="zh-CN" dirty="0" smtClean="0"/>
              <a:t>Routing path is changed </a:t>
            </a:r>
            <a:br>
              <a:rPr lang="en-US" altLang="zh-CN" dirty="0" smtClean="0"/>
            </a:br>
            <a:r>
              <a:rPr lang="en-US" altLang="zh-CN" dirty="0" smtClean="0"/>
              <a:t>to [0,0], [1,0], [1,3], </a:t>
            </a:r>
            <a:br>
              <a:rPr lang="en-US" altLang="zh-CN" dirty="0" smtClean="0"/>
            </a:br>
            <a:r>
              <a:rPr lang="en-US" altLang="zh-CN" dirty="0" smtClean="0"/>
              <a:t>[4,1], [4,3].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624" y="3356992"/>
            <a:ext cx="4830376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Throughput: target to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Scenario</a:t>
            </a:r>
          </a:p>
          <a:p>
            <a:pPr lvl="1"/>
            <a:r>
              <a:rPr lang="en-US" altLang="zh-CN" dirty="0" smtClean="0"/>
              <a:t>Each server established a TCP connection to each of the remaining 19 servers, and each TCP connection sent 5GB data.</a:t>
            </a:r>
          </a:p>
          <a:p>
            <a:pPr lvl="1"/>
            <a:r>
              <a:rPr lang="en-US" altLang="zh-CN" dirty="0" smtClean="0"/>
              <a:t>The transmission in </a:t>
            </a:r>
            <a:r>
              <a:rPr lang="en-US" altLang="zh-CN" dirty="0" err="1" smtClean="0"/>
              <a:t>DCell</a:t>
            </a:r>
            <a:r>
              <a:rPr lang="en-US" altLang="zh-CN" dirty="0" smtClean="0"/>
              <a:t> completed at 2270 seconds, but lasted for 4460 seconds in the tree structure.</a:t>
            </a:r>
          </a:p>
          <a:p>
            <a:pPr lvl="1"/>
            <a:r>
              <a:rPr lang="en-US" altLang="zh-CN" dirty="0" smtClean="0"/>
              <a:t>The 20 one-hop TCP connections using the level-1 link had the highest throughput and completed first at the time of 350s.</a:t>
            </a:r>
          </a:p>
          <a:p>
            <a:pPr lvl="1"/>
            <a:r>
              <a:rPr lang="en-US" altLang="zh-CN" dirty="0" smtClean="0"/>
              <a:t>Tree approach: The top-level switch is the bottleneck and soon gets congested.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02975"/>
            <a:ext cx="7112440" cy="515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764704"/>
            <a:ext cx="2610870" cy="24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140968"/>
            <a:ext cx="3569720" cy="150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physical structure of </a:t>
            </a:r>
            <a:r>
              <a:rPr lang="en-US" altLang="zh-CN" dirty="0" err="1" smtClean="0"/>
              <a:t>DCell</a:t>
            </a:r>
            <a:r>
              <a:rPr lang="en-US" altLang="zh-CN" dirty="0" smtClean="0"/>
              <a:t>? </a:t>
            </a:r>
          </a:p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properties:</a:t>
            </a:r>
          </a:p>
          <a:p>
            <a:pPr lvl="1"/>
            <a:r>
              <a:rPr lang="en-US" altLang="zh-CN" dirty="0" smtClean="0"/>
              <a:t>Scalability</a:t>
            </a:r>
          </a:p>
          <a:p>
            <a:pPr lvl="1"/>
            <a:r>
              <a:rPr lang="en-US" altLang="zh-CN" dirty="0" smtClean="0"/>
              <a:t>Fault-tolerance</a:t>
            </a:r>
          </a:p>
          <a:p>
            <a:r>
              <a:rPr lang="en-US" altLang="zh-CN" dirty="0" smtClean="0"/>
              <a:t>How </a:t>
            </a:r>
            <a:r>
              <a:rPr lang="en-US" altLang="zh-CN" dirty="0" err="1" smtClean="0"/>
              <a:t>DCell</a:t>
            </a:r>
            <a:r>
              <a:rPr lang="en-US" altLang="zh-CN" dirty="0" smtClean="0"/>
              <a:t> route data flows?</a:t>
            </a:r>
          </a:p>
          <a:p>
            <a:pPr lvl="1"/>
            <a:r>
              <a:rPr lang="en-US" altLang="zh-CN" dirty="0" smtClean="0"/>
              <a:t>How to handle different types of failures.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Design 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Scaling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It must physically interconnect hundreds of thousands or even millions of servers at small cost</a:t>
            </a:r>
          </a:p>
          <a:p>
            <a:pPr lvl="1"/>
            <a:r>
              <a:rPr lang="en-US" altLang="zh-CN" dirty="0" smtClean="0"/>
              <a:t>It has to enable incremental expansion by adding more servers into the already operational structure.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Fault tolerance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There are various server, link, switch, rack failures due to hardware, software, and power outage problems. </a:t>
            </a:r>
          </a:p>
          <a:p>
            <a:pPr lvl="1"/>
            <a:r>
              <a:rPr lang="en-US" altLang="zh-CN" dirty="0" smtClean="0"/>
              <a:t>Fault tolerance in DCN requests for both redundancy in physical connectivity and robust mechanisms in protocol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Design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High network capacity</a:t>
            </a:r>
            <a:r>
              <a:rPr lang="en-US" altLang="zh-CN" sz="2800" dirty="0" smtClean="0"/>
              <a:t>: </a:t>
            </a:r>
          </a:p>
          <a:p>
            <a:pPr lvl="1"/>
            <a:r>
              <a:rPr lang="en-US" altLang="zh-CN" sz="2800" dirty="0" smtClean="0"/>
              <a:t>Distributed file system: When a server disk fails, re-replication is performed. File replication and re-replication are two representative, bandwidth-demanding </a:t>
            </a:r>
            <a:r>
              <a:rPr lang="en-US" altLang="zh-CN" sz="2800" dirty="0" smtClean="0">
                <a:solidFill>
                  <a:srgbClr val="FF0000"/>
                </a:solidFill>
              </a:rPr>
              <a:t>one-to-many</a:t>
            </a:r>
            <a:r>
              <a:rPr lang="en-US" altLang="zh-CN" sz="2800" dirty="0" smtClean="0"/>
              <a:t>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many-to-one</a:t>
            </a:r>
            <a:r>
              <a:rPr lang="en-US" altLang="zh-CN" sz="2800" dirty="0" smtClean="0"/>
              <a:t> operations.</a:t>
            </a:r>
          </a:p>
          <a:p>
            <a:pPr lvl="1"/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: a Reduce worker needs to fetch intermediate files from many servers. The traffic generated by the Reduce workers forms an </a:t>
            </a:r>
            <a:r>
              <a:rPr lang="en-US" altLang="zh-CN" sz="2800" dirty="0" smtClean="0">
                <a:solidFill>
                  <a:srgbClr val="FF0000"/>
                </a:solidFill>
              </a:rPr>
              <a:t>all-to-all</a:t>
            </a:r>
            <a:r>
              <a:rPr lang="en-US" altLang="zh-CN" sz="2800" dirty="0" smtClean="0"/>
              <a:t> communication pattern.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DCN motivation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DCell</a:t>
            </a:r>
            <a:r>
              <a:rPr lang="en-US" altLang="zh-CN" dirty="0" smtClean="0">
                <a:solidFill>
                  <a:srgbClr val="FF0000"/>
                </a:solidFill>
              </a:rPr>
              <a:t> Network Structure</a:t>
            </a:r>
          </a:p>
          <a:p>
            <a:r>
              <a:rPr lang="en-US" altLang="zh-CN" dirty="0" smtClean="0"/>
              <a:t>Routing in </a:t>
            </a:r>
            <a:r>
              <a:rPr lang="en-US" altLang="zh-CN" dirty="0" err="1" smtClean="0"/>
              <a:t>DCell</a:t>
            </a:r>
            <a:endParaRPr lang="en-US" altLang="zh-CN" dirty="0" smtClean="0"/>
          </a:p>
          <a:p>
            <a:r>
              <a:rPr lang="en-US" altLang="zh-CN" dirty="0" smtClean="0"/>
              <a:t>Simulation Results</a:t>
            </a:r>
          </a:p>
          <a:p>
            <a:r>
              <a:rPr lang="en-US" altLang="zh-CN" dirty="0" smtClean="0"/>
              <a:t>Implementation and Experiments</a:t>
            </a:r>
          </a:p>
          <a:p>
            <a:r>
              <a:rPr lang="en-US" altLang="zh-CN" dirty="0" smtClean="0"/>
              <a:t>Review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Physical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is the building block to construct larger </a:t>
            </a:r>
            <a:r>
              <a:rPr lang="en-US" altLang="zh-CN" dirty="0" err="1" smtClean="0"/>
              <a:t>DCells</a:t>
            </a:r>
            <a:r>
              <a:rPr lang="en-US" altLang="zh-CN" dirty="0" smtClean="0"/>
              <a:t>. It has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servers and a mini-switch. All servers in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are connected to the mini-switch.</a:t>
            </a:r>
          </a:p>
          <a:p>
            <a:pPr lvl="1"/>
            <a:r>
              <a:rPr lang="en-US" altLang="zh-CN" i="1" dirty="0" smtClean="0"/>
              <a:t>n</a:t>
            </a:r>
            <a:r>
              <a:rPr lang="en-US" altLang="zh-CN" dirty="0" smtClean="0"/>
              <a:t> is a small integer (say,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=4).</a:t>
            </a:r>
          </a:p>
          <a:p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has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+1 =5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s.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connects the 5 </a:t>
            </a:r>
            <a:r>
              <a:rPr lang="en-US" altLang="zh-CN" i="1" dirty="0" smtClean="0"/>
              <a:t>DCell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s as follows. Assign each server a 2-tuple [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], where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are the level-1 and level-0 IDs, respectively. Then two servers with 2-tuples 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-1] and [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] are connected with a link for every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and every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&gt;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DCell</a:t>
            </a:r>
            <a:r>
              <a:rPr lang="en-US" altLang="zh-CN" dirty="0" smtClean="0"/>
              <a:t> Physical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34"/>
          <p:cNvGrpSpPr/>
          <p:nvPr/>
        </p:nvGrpSpPr>
        <p:grpSpPr>
          <a:xfrm>
            <a:off x="323528" y="1916832"/>
            <a:ext cx="4043362" cy="4638020"/>
            <a:chOff x="-6705600" y="2209800"/>
            <a:chExt cx="4043362" cy="4638020"/>
          </a:xfrm>
        </p:grpSpPr>
        <p:grpSp>
          <p:nvGrpSpPr>
            <p:cNvPr id="5" name="Group 14"/>
            <p:cNvGrpSpPr/>
            <p:nvPr/>
          </p:nvGrpSpPr>
          <p:grpSpPr>
            <a:xfrm>
              <a:off x="-6629400" y="2209800"/>
              <a:ext cx="3967162" cy="3514725"/>
              <a:chOff x="2814638" y="1671638"/>
              <a:chExt cx="3967162" cy="3514725"/>
            </a:xfrm>
          </p:grpSpPr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14638" y="1671638"/>
                <a:ext cx="3514725" cy="3514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715000" y="18288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Dcell_0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-5791200" y="48006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Server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5486400" y="2743200"/>
              <a:ext cx="1307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Mini-switch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6705600" y="5867400"/>
              <a:ext cx="388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n</a:t>
              </a:r>
              <a:r>
                <a:rPr lang="en-US" sz="2800" dirty="0" smtClean="0"/>
                <a:t> servers in a DCell_0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6705600" y="632460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n</a:t>
              </a:r>
              <a:r>
                <a:rPr lang="en-US" sz="2800" dirty="0" smtClean="0"/>
                <a:t>=2, </a:t>
              </a:r>
              <a:r>
                <a:rPr lang="en-US" sz="2800" i="1" dirty="0" smtClean="0"/>
                <a:t>k</a:t>
              </a:r>
              <a:r>
                <a:rPr lang="en-US" sz="2800" dirty="0" smtClean="0"/>
                <a:t>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985</TotalTime>
  <Words>1765</Words>
  <Application>Microsoft Office PowerPoint</Application>
  <PresentationFormat>全屏显示(4:3)</PresentationFormat>
  <Paragraphs>295</Paragraphs>
  <Slides>44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Flow</vt:lpstr>
      <vt:lpstr>Equation</vt:lpstr>
      <vt:lpstr>DCell: A Scalable and Fault-Tolerant Network Structure for Data Centers</vt:lpstr>
      <vt:lpstr>Overview</vt:lpstr>
      <vt:lpstr>Data Center Networking (DCN)</vt:lpstr>
      <vt:lpstr>Existing Tree Structure</vt:lpstr>
      <vt:lpstr>Three Design Goals</vt:lpstr>
      <vt:lpstr>Three Design Goals</vt:lpstr>
      <vt:lpstr>Overview</vt:lpstr>
      <vt:lpstr>DCell Physical Structure</vt:lpstr>
      <vt:lpstr>DCell Physical Structure</vt:lpstr>
      <vt:lpstr>DCell Physical Structure</vt:lpstr>
      <vt:lpstr>DCell Physical Structure</vt:lpstr>
      <vt:lpstr>DCell Physical Structure</vt:lpstr>
      <vt:lpstr>DCell Physical Structure</vt:lpstr>
      <vt:lpstr>DCell Physical Structure</vt:lpstr>
      <vt:lpstr>Build DCells</vt:lpstr>
      <vt:lpstr>Build DCells</vt:lpstr>
      <vt:lpstr>Properties of DCell</vt:lpstr>
      <vt:lpstr>Overview</vt:lpstr>
      <vt:lpstr>DCellRouting</vt:lpstr>
      <vt:lpstr>DCellRouting</vt:lpstr>
      <vt:lpstr>Routing Properties</vt:lpstr>
      <vt:lpstr>Routing Properties</vt:lpstr>
      <vt:lpstr>Traffic Distribution in DCellRouting</vt:lpstr>
      <vt:lpstr>Traffic Distribution in DCellRouting</vt:lpstr>
      <vt:lpstr>DCellBroadcast</vt:lpstr>
      <vt:lpstr>Fault-tolerant Routing</vt:lpstr>
      <vt:lpstr>Link-state Routing</vt:lpstr>
      <vt:lpstr>Local-reroute and Proxy</vt:lpstr>
      <vt:lpstr>Link-state Routing</vt:lpstr>
      <vt:lpstr>Jump-up for Rack Failure</vt:lpstr>
      <vt:lpstr>Local-reroute and Proxy</vt:lpstr>
      <vt:lpstr>Overview</vt:lpstr>
      <vt:lpstr>Simulations</vt:lpstr>
      <vt:lpstr>Simulations</vt:lpstr>
      <vt:lpstr>Simulations</vt:lpstr>
      <vt:lpstr>Overview</vt:lpstr>
      <vt:lpstr>Protocol Suite</vt:lpstr>
      <vt:lpstr>Layer-2.5 DCN Prototyping</vt:lpstr>
      <vt:lpstr>Testbed</vt:lpstr>
      <vt:lpstr>Testbed</vt:lpstr>
      <vt:lpstr>Experiment</vt:lpstr>
      <vt:lpstr>Experiment</vt:lpstr>
      <vt:lpstr>Experiment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110</cp:revision>
  <dcterms:created xsi:type="dcterms:W3CDTF">2013-06-10T12:35:47Z</dcterms:created>
  <dcterms:modified xsi:type="dcterms:W3CDTF">2018-03-01T11:58:38Z</dcterms:modified>
</cp:coreProperties>
</file>