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21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3" r:id="rId26"/>
    <p:sldId id="324" r:id="rId27"/>
    <p:sldId id="325" r:id="rId28"/>
    <p:sldId id="326" r:id="rId29"/>
    <p:sldId id="328" r:id="rId30"/>
    <p:sldId id="32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E9B4-7ED0-45DA-8E75-D63132D9CC19}" type="datetimeFigureOut">
              <a:rPr lang="zh-CN" altLang="en-US" smtClean="0"/>
              <a:pPr/>
              <a:t>2018-3-15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44C4-5000-4980-90B1-A0C2138DE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03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3/15/2018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Inside the Social Network’s (Datacenter)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Arjun</a:t>
            </a:r>
            <a:r>
              <a:rPr lang="en-US" altLang="zh-CN" dirty="0" smtClean="0"/>
              <a:t> Roy, </a:t>
            </a:r>
            <a:r>
              <a:rPr lang="en-US" altLang="zh-CN" dirty="0" err="1" smtClean="0"/>
              <a:t>Hongyi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Jasmeet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Bagga</a:t>
            </a:r>
            <a:r>
              <a:rPr lang="en-US" altLang="zh-CN" dirty="0" smtClean="0"/>
              <a:t>, George Porter, and </a:t>
            </a:r>
            <a:br>
              <a:rPr lang="en-US" altLang="zh-CN" dirty="0" smtClean="0"/>
            </a:br>
            <a:r>
              <a:rPr lang="en-US" altLang="zh-CN" dirty="0" smtClean="0"/>
              <a:t>Alex C. </a:t>
            </a:r>
            <a:r>
              <a:rPr lang="en-US" altLang="zh-CN" dirty="0" err="1" smtClean="0"/>
              <a:t>Snoeren</a:t>
            </a:r>
            <a:endParaRPr lang="en-US" altLang="zh-CN" dirty="0" smtClean="0"/>
          </a:p>
          <a:p>
            <a:r>
              <a:rPr lang="en-US" altLang="zh-CN" dirty="0" smtClean="0"/>
              <a:t>SIGCOMM 2015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8217" y="0"/>
            <a:ext cx="5245783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Locality and </a:t>
            </a:r>
            <a:br>
              <a:rPr lang="en-US" altLang="zh-CN" dirty="0" smtClean="0"/>
            </a:br>
            <a:r>
              <a:rPr lang="en-US" altLang="zh-CN" dirty="0" smtClean="0"/>
              <a:t>stability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7615262" cy="4389120"/>
          </a:xfrm>
        </p:spPr>
        <p:txBody>
          <a:bodyPr/>
          <a:lstStyle/>
          <a:p>
            <a:r>
              <a:rPr lang="en-US" altLang="zh-CN" dirty="0" smtClean="0"/>
              <a:t>web server traffic </a:t>
            </a:r>
            <a:br>
              <a:rPr lang="en-US" altLang="zh-CN" dirty="0" smtClean="0"/>
            </a:br>
            <a:r>
              <a:rPr lang="en-US" altLang="zh-CN" dirty="0" smtClean="0"/>
              <a:t>break down</a:t>
            </a:r>
          </a:p>
          <a:p>
            <a:pPr lvl="1"/>
            <a:r>
              <a:rPr lang="en-US" altLang="zh-CN" dirty="0" smtClean="0"/>
              <a:t>only a minimal amount </a:t>
            </a:r>
            <a:br>
              <a:rPr lang="en-US" altLang="zh-CN" dirty="0" smtClean="0"/>
            </a:br>
            <a:r>
              <a:rPr lang="en-US" altLang="zh-CN" dirty="0" smtClean="0"/>
              <a:t>of rack-local traffic is present</a:t>
            </a:r>
          </a:p>
          <a:p>
            <a:pPr lvl="1"/>
            <a:r>
              <a:rPr lang="en-US" altLang="zh-CN" dirty="0" smtClean="0"/>
              <a:t>inter-datacenter traffic is present in larger quantities (web)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Locality and </a:t>
            </a:r>
            <a:br>
              <a:rPr lang="en-US" altLang="zh-CN" dirty="0" smtClean="0"/>
            </a:br>
            <a:r>
              <a:rPr lang="en-US" altLang="zh-CN" dirty="0" smtClean="0"/>
              <a:t>stability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3614734" cy="438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Cache system traffic breakdown</a:t>
            </a:r>
          </a:p>
          <a:p>
            <a:pPr lvl="1"/>
            <a:r>
              <a:rPr lang="en-US" altLang="zh-CN" dirty="0" smtClean="0"/>
              <a:t>Frontend cache followers primarily send traffic in the form of responses to Web servers—intra-cluster traffic</a:t>
            </a:r>
          </a:p>
          <a:p>
            <a:pPr lvl="1"/>
            <a:r>
              <a:rPr lang="en-US" altLang="zh-CN" dirty="0" smtClean="0"/>
              <a:t>Cache leaders maintain coherency across clusters and the backing databases, engaging primarily in intra- and  inter-datacenter traffic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0"/>
            <a:ext cx="4429124" cy="268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88" y="2928934"/>
            <a:ext cx="4519612" cy="273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Traffic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Rack-to-rack,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cluster</a:t>
            </a:r>
          </a:p>
          <a:p>
            <a:pPr lvl="1"/>
            <a:r>
              <a:rPr lang="en-US" altLang="zh-CN" dirty="0" smtClean="0"/>
              <a:t>Strong diagonal</a:t>
            </a:r>
          </a:p>
          <a:p>
            <a:pPr lvl="1"/>
            <a:r>
              <a:rPr lang="en-US" altLang="zh-CN" dirty="0" smtClean="0"/>
              <a:t>cluster-wide uniformity outside the local rack accounts for intra-cluster traffic representing over 80% of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traffic</a:t>
            </a:r>
          </a:p>
          <a:p>
            <a:r>
              <a:rPr lang="en-US" altLang="zh-CN" dirty="0" smtClean="0"/>
              <a:t>Map tasks are placed to maximize read locality, but there are a large number of concurrent jobs which means that it is possible that any given job will not fit entirely within a rack.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0"/>
            <a:ext cx="2786050" cy="279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Traffic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Frontend cluster</a:t>
            </a:r>
          </a:p>
          <a:p>
            <a:pPr lvl="1"/>
            <a:r>
              <a:rPr lang="en-US" altLang="zh-CN" dirty="0" smtClean="0"/>
              <a:t>Strong bipartite traffic pattern </a:t>
            </a:r>
            <a:br>
              <a:rPr lang="en-US" altLang="zh-CN" dirty="0" smtClean="0"/>
            </a:br>
            <a:r>
              <a:rPr lang="en-US" altLang="zh-CN" dirty="0" smtClean="0"/>
              <a:t>between the Web servers and </a:t>
            </a:r>
            <a:br>
              <a:rPr lang="en-US" altLang="zh-CN" dirty="0" smtClean="0"/>
            </a:br>
            <a:r>
              <a:rPr lang="en-US" altLang="zh-CN" dirty="0" smtClean="0"/>
              <a:t>the cache followers</a:t>
            </a:r>
          </a:p>
          <a:p>
            <a:pPr lvl="1"/>
            <a:r>
              <a:rPr lang="en-US" altLang="zh-CN" dirty="0" smtClean="0"/>
              <a:t>Web servers talk primarily to </a:t>
            </a:r>
            <a:br>
              <a:rPr lang="en-US" altLang="zh-CN" dirty="0" smtClean="0"/>
            </a:br>
            <a:r>
              <a:rPr lang="en-US" altLang="zh-CN" dirty="0" smtClean="0"/>
              <a:t>cache servers and vice versa, and servers of different types are deployed in distinct racks</a:t>
            </a:r>
          </a:p>
          <a:p>
            <a:pPr lvl="1"/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1068" y="0"/>
            <a:ext cx="392293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non-uniform fabric technologies that can deliver higher bandwidth to certain locations than others may find use.</a:t>
            </a:r>
          </a:p>
          <a:p>
            <a:r>
              <a:rPr lang="en-US" altLang="zh-CN" dirty="0" smtClean="0"/>
              <a:t>stability of the traffic patterns suggest that rapid </a:t>
            </a:r>
            <a:r>
              <a:rPr lang="en-US" altLang="zh-CN" dirty="0" err="1" smtClean="0"/>
              <a:t>reconfigurability</a:t>
            </a:r>
            <a:r>
              <a:rPr lang="en-US" altLang="zh-CN" dirty="0" smtClean="0"/>
              <a:t> may not be as necessary as some have assumed.</a:t>
            </a:r>
          </a:p>
          <a:p>
            <a:r>
              <a:rPr lang="en-US" altLang="zh-CN" dirty="0" smtClean="0"/>
              <a:t>lack of significant levels of intra-rack locality hints that </a:t>
            </a:r>
            <a:r>
              <a:rPr lang="en-US" altLang="zh-CN" dirty="0" err="1" smtClean="0"/>
              <a:t>RSWs</a:t>
            </a:r>
            <a:r>
              <a:rPr lang="en-US" altLang="zh-CN" dirty="0" smtClean="0"/>
              <a:t> (i.e., top-of-rack switches) that deliver something less than full non-blocking line-rate connectivity between all of their ports may be viable.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Facebook</a:t>
            </a:r>
            <a:r>
              <a:rPr lang="en-US" altLang="zh-CN" dirty="0" smtClean="0"/>
              <a:t> Datacenter</a:t>
            </a:r>
          </a:p>
          <a:p>
            <a:r>
              <a:rPr lang="en-US" altLang="zh-CN" dirty="0" smtClean="0"/>
              <a:t>Provisioning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Traffic Engineering</a:t>
            </a:r>
          </a:p>
          <a:p>
            <a:r>
              <a:rPr lang="en-US" altLang="zh-CN" dirty="0" smtClean="0"/>
              <a:t>Switching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Flow size and duration</a:t>
            </a:r>
            <a:endParaRPr lang="zh-CN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68" y="2503460"/>
            <a:ext cx="8143932" cy="43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server:</a:t>
            </a:r>
          </a:p>
          <a:p>
            <a:pPr lvl="1"/>
            <a:r>
              <a:rPr lang="en-US" altLang="zh-CN" dirty="0" smtClean="0"/>
              <a:t>Most flows are short and small</a:t>
            </a:r>
          </a:p>
          <a:p>
            <a:pPr lvl="1"/>
            <a:r>
              <a:rPr lang="en-US" altLang="zh-CN" dirty="0" smtClean="0"/>
              <a:t>70% of flows send less than 10 KB and last less than 10 seconds</a:t>
            </a:r>
          </a:p>
          <a:p>
            <a:r>
              <a:rPr lang="en-US" altLang="zh-CN" dirty="0" smtClean="0"/>
              <a:t>Other servers: </a:t>
            </a:r>
          </a:p>
          <a:p>
            <a:pPr lvl="1"/>
            <a:r>
              <a:rPr lang="en-US" altLang="zh-CN" dirty="0" smtClean="0"/>
              <a:t>Connection pooling leads to long-lived connections with relatively low throughput.</a:t>
            </a:r>
          </a:p>
          <a:p>
            <a:pPr lvl="1"/>
            <a:r>
              <a:rPr lang="en-US" altLang="zh-CN" dirty="0" smtClean="0"/>
              <a:t>Connection pooling is prevalent in cache followers (leaders), and 40(25)% of flows exceeding our 10-minute capture period.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Balancing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Method: examine the distribution of flow rates, aggregated by destination rack, per second over a two-minute period and compare each second to the next. Intuitively, the better the load balancing, the closer one second appears to the next.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: poorly balanced</a:t>
            </a:r>
          </a:p>
          <a:p>
            <a:pPr lvl="1"/>
            <a:r>
              <a:rPr lang="en-US" altLang="zh-CN" dirty="0" smtClean="0"/>
              <a:t>widely varying rates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is likely to see a </a:t>
            </a:r>
            <a:br>
              <a:rPr lang="en-US" altLang="zh-CN" dirty="0" smtClean="0"/>
            </a:br>
            <a:r>
              <a:rPr lang="en-US" altLang="zh-CN" dirty="0" smtClean="0"/>
              <a:t>myriad jobs of varying sizes.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1537" y="3571877"/>
            <a:ext cx="4412463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Balancing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Frontend: well balanced</a:t>
            </a:r>
          </a:p>
          <a:p>
            <a:pPr lvl="1"/>
            <a:r>
              <a:rPr lang="en-US" altLang="zh-CN" dirty="0" smtClean="0"/>
              <a:t>distribution of per-second </a:t>
            </a:r>
            <a:br>
              <a:rPr lang="en-US" altLang="zh-CN" dirty="0" smtClean="0"/>
            </a:br>
            <a:r>
              <a:rPr lang="en-US" altLang="zh-CN" dirty="0" smtClean="0"/>
              <a:t>flow rates from a single cache </a:t>
            </a:r>
            <a:br>
              <a:rPr lang="en-US" altLang="zh-CN" dirty="0" smtClean="0"/>
            </a:br>
            <a:r>
              <a:rPr lang="en-US" altLang="zh-CN" dirty="0" smtClean="0"/>
              <a:t>follower node to distinct </a:t>
            </a:r>
            <a:br>
              <a:rPr lang="en-US" altLang="zh-CN" dirty="0" smtClean="0"/>
            </a:br>
            <a:r>
              <a:rPr lang="en-US" altLang="zh-CN" dirty="0" smtClean="0"/>
              <a:t>Web server racks during a </a:t>
            </a:r>
            <a:br>
              <a:rPr lang="en-US" altLang="zh-CN" dirty="0" smtClean="0"/>
            </a:br>
            <a:r>
              <a:rPr lang="en-US" altLang="zh-CN" dirty="0" smtClean="0"/>
              <a:t>two minute period are similar.</a:t>
            </a:r>
          </a:p>
          <a:p>
            <a:pPr lvl="1"/>
            <a:r>
              <a:rPr lang="en-US" altLang="zh-CN" dirty="0" smtClean="0"/>
              <a:t>distributions for each of </a:t>
            </a:r>
            <a:br>
              <a:rPr lang="en-US" altLang="zh-CN" dirty="0" smtClean="0"/>
            </a:br>
            <a:r>
              <a:rPr lang="en-US" altLang="zh-CN" dirty="0" smtClean="0"/>
              <a:t>the 120 seconds are similar, </a:t>
            </a:r>
            <a:br>
              <a:rPr lang="en-US" altLang="zh-CN" dirty="0" smtClean="0"/>
            </a:br>
            <a:r>
              <a:rPr lang="en-US" altLang="zh-CN" dirty="0" smtClean="0"/>
              <a:t>and all are relatively tight,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1318" y="0"/>
            <a:ext cx="418268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497" y="3357562"/>
            <a:ext cx="4000503" cy="288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Facebook</a:t>
            </a:r>
            <a:r>
              <a:rPr lang="en-US" altLang="zh-CN" dirty="0" smtClean="0">
                <a:solidFill>
                  <a:srgbClr val="FF0000"/>
                </a:solidFill>
              </a:rPr>
              <a:t> Datacenter</a:t>
            </a:r>
          </a:p>
          <a:p>
            <a:r>
              <a:rPr lang="en-US" altLang="zh-CN" dirty="0" smtClean="0"/>
              <a:t>Provisioning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/>
              <a:t>Switching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Heavy Hitters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Heavy hitters: the minimum set of flows (or hosts, or racks in the aggregated case) that is responsible for 50% of the observed traffic volume (in bytes) over a fixed time period.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390900"/>
            <a:ext cx="5210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4500570"/>
            <a:ext cx="321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Number and size of heavy hitters in 1-ms intervals for each of flow(f), host(h), and rack(r) levels of aggregation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Heavy Hitters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225265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Persistence </a:t>
            </a:r>
          </a:p>
          <a:p>
            <a:pPr lvl="1"/>
            <a:r>
              <a:rPr lang="en-US" altLang="zh-CN" dirty="0" smtClean="0"/>
              <a:t>fraction of the heavy hitters that remain in subsequent time intervals.</a:t>
            </a:r>
          </a:p>
          <a:p>
            <a:pPr lvl="1"/>
            <a:r>
              <a:rPr lang="en-US" altLang="zh-CN" dirty="0" smtClean="0"/>
              <a:t>Heavy hitter persistence is low for individual flows (red)</a:t>
            </a:r>
          </a:p>
          <a:p>
            <a:pPr lvl="1"/>
            <a:r>
              <a:rPr lang="en-US" altLang="zh-CN" dirty="0" smtClean="0"/>
              <a:t>Host-level aggregation (green) fares little better</a:t>
            </a:r>
          </a:p>
          <a:p>
            <a:pPr lvl="1"/>
            <a:r>
              <a:rPr lang="en-US" altLang="zh-CN" dirty="0" smtClean="0"/>
              <a:t>Considering rack-level flows (blue), heavy hitters are particularly stable.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643998" cy="213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Heavy Hitters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4972056" cy="43891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CDF of the fraction of a second’s overall heavy hitters that are instantaneously heavy in each 1/10/100-ms interval within the second</a:t>
            </a:r>
          </a:p>
          <a:p>
            <a:pPr lvl="1"/>
            <a:r>
              <a:rPr lang="en-US" altLang="zh-CN" dirty="0" smtClean="0"/>
              <a:t>Rack-level predictions are much more effective</a:t>
            </a:r>
          </a:p>
          <a:p>
            <a:pPr lvl="1"/>
            <a:r>
              <a:rPr lang="en-US" altLang="zh-CN" dirty="0" smtClean="0"/>
              <a:t>Host-level predictions are more useful for Web servers than cache nodes, but only the 100-ms case is more than 30% effective.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5903" y="1785926"/>
            <a:ext cx="3538097" cy="468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Many existing techniques work by identifying heavy hitters and then treating them differently</a:t>
            </a:r>
          </a:p>
          <a:p>
            <a:pPr lvl="1"/>
            <a:r>
              <a:rPr lang="en-US" altLang="zh-CN" dirty="0" smtClean="0"/>
              <a:t>provisioning a circuit, moving them to a lightly loaded path, employing alternate buffering strategies</a:t>
            </a:r>
          </a:p>
          <a:p>
            <a:r>
              <a:rPr lang="en-US" altLang="zh-CN" dirty="0" smtClean="0"/>
              <a:t>Benefits are limited</a:t>
            </a:r>
          </a:p>
          <a:p>
            <a:pPr lvl="1"/>
            <a:r>
              <a:rPr lang="en-US" altLang="zh-CN" dirty="0" smtClean="0"/>
              <a:t>Challenging to predict heavy hitters</a:t>
            </a:r>
          </a:p>
          <a:p>
            <a:pPr lvl="1"/>
            <a:r>
              <a:rPr lang="en-US" altLang="zh-CN" dirty="0" smtClean="0"/>
              <a:t>heavy hitters are frequently not particularly heavy for the vast majority of the period.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Facebook</a:t>
            </a:r>
            <a:r>
              <a:rPr lang="en-US" altLang="zh-CN" dirty="0" smtClean="0"/>
              <a:t> Datacenter</a:t>
            </a:r>
          </a:p>
          <a:p>
            <a:r>
              <a:rPr lang="en-US" altLang="zh-CN" dirty="0" smtClean="0"/>
              <a:t>Provisioning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Switching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Per-packet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Median: 250 bytes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server: almost all </a:t>
            </a:r>
            <a:br>
              <a:rPr lang="en-US" altLang="zh-CN" dirty="0" smtClean="0"/>
            </a:br>
            <a:r>
              <a:rPr lang="en-US" altLang="zh-CN" dirty="0" smtClean="0"/>
              <a:t>packets are either MTU </a:t>
            </a:r>
            <a:br>
              <a:rPr lang="en-US" altLang="zh-CN" dirty="0" smtClean="0"/>
            </a:br>
            <a:r>
              <a:rPr lang="en-US" altLang="zh-CN" dirty="0" smtClean="0"/>
              <a:t>length (1500 bytes) or TCP </a:t>
            </a:r>
            <a:br>
              <a:rPr lang="en-US" altLang="zh-CN" dirty="0" smtClean="0"/>
            </a:br>
            <a:r>
              <a:rPr lang="en-US" altLang="zh-CN" dirty="0" err="1" smtClean="0"/>
              <a:t>ACKs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6239" y="2000240"/>
            <a:ext cx="441776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86446" y="155947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Packet size distribution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Arrival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nodes and Web </a:t>
            </a:r>
            <a:br>
              <a:rPr lang="en-US" altLang="zh-CN" dirty="0" smtClean="0"/>
            </a:br>
            <a:r>
              <a:rPr lang="en-US" altLang="zh-CN" dirty="0" smtClean="0"/>
              <a:t>servers see an order-of-</a:t>
            </a:r>
            <a:br>
              <a:rPr lang="en-US" altLang="zh-CN" dirty="0" smtClean="0"/>
            </a:br>
            <a:r>
              <a:rPr lang="en-US" altLang="zh-CN" dirty="0" smtClean="0"/>
              <a:t>magnitude increase in </a:t>
            </a:r>
            <a:br>
              <a:rPr lang="en-US" altLang="zh-CN" dirty="0" smtClean="0"/>
            </a:br>
            <a:r>
              <a:rPr lang="en-US" altLang="zh-CN" dirty="0" smtClean="0"/>
              <a:t>flow intensity.</a:t>
            </a:r>
          </a:p>
          <a:p>
            <a:r>
              <a:rPr lang="en-US" altLang="zh-CN" dirty="0" smtClean="0"/>
              <a:t>cache leaders see a slightly higher arrival rate than followers.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57166"/>
            <a:ext cx="4786314" cy="291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429256" y="0"/>
            <a:ext cx="258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TCP SYN inter-arrival time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 Utilization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5067310" cy="344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285860"/>
            <a:ext cx="3790945" cy="52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5572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Buffer occupancies are non-trivial, and can be quite high in the Web-server case.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Flows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servers and cache hosts have 100s to 1000s of concurrent connections, while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nodes have approximately 25 concurrent connections on average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4" y="3857628"/>
            <a:ext cx="906992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Flows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flows at the rack level</a:t>
            </a:r>
          </a:p>
          <a:p>
            <a:pPr lvl="1"/>
            <a:r>
              <a:rPr lang="en-US" altLang="zh-CN" dirty="0" smtClean="0"/>
              <a:t>the number of different racks with which an individual host is communicating with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59296"/>
            <a:ext cx="9144000" cy="246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Datacenter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 of deployment: cluster</a:t>
            </a:r>
          </a:p>
          <a:p>
            <a:pPr lvl="1"/>
            <a:r>
              <a:rPr lang="en-US" altLang="zh-CN" dirty="0" smtClean="0"/>
              <a:t>Conventional 3-tier topology</a:t>
            </a:r>
          </a:p>
          <a:p>
            <a:pPr lvl="1"/>
            <a:r>
              <a:rPr lang="en-US" altLang="zh-CN" dirty="0" smtClean="0"/>
              <a:t>Machines are connected to top-of-rack switch (RSW) with 10-Gpbs links</a:t>
            </a:r>
          </a:p>
          <a:p>
            <a:pPr lvl="1"/>
            <a:r>
              <a:rPr lang="en-US" altLang="zh-CN" dirty="0" smtClean="0"/>
              <a:t>Each RSW is connected by 10-Gbps links to 4 cluster switches (CSW)</a:t>
            </a:r>
          </a:p>
          <a:p>
            <a:pPr lvl="1"/>
            <a:r>
              <a:rPr lang="en-US" altLang="zh-CN" dirty="0" smtClean="0"/>
              <a:t>Servers connected by a same set of CSW is a cluster</a:t>
            </a:r>
          </a:p>
          <a:p>
            <a:r>
              <a:rPr lang="en-US" altLang="zh-CN" dirty="0" err="1" smtClean="0"/>
              <a:t>CSWs</a:t>
            </a:r>
            <a:r>
              <a:rPr lang="en-US" altLang="zh-CN" dirty="0" smtClean="0"/>
              <a:t> are inter-</a:t>
            </a:r>
            <a:br>
              <a:rPr lang="en-US" altLang="zh-CN" dirty="0" smtClean="0"/>
            </a:br>
            <a:r>
              <a:rPr lang="en-US" altLang="zh-CN" dirty="0" smtClean="0"/>
              <a:t>connected with </a:t>
            </a:r>
            <a:br>
              <a:rPr lang="en-US" altLang="zh-CN" dirty="0" smtClean="0"/>
            </a:br>
            <a:r>
              <a:rPr lang="en-US" altLang="zh-CN" dirty="0" smtClean="0"/>
              <a:t>Fat Cats (FC)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4857760"/>
            <a:ext cx="55435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Facebook’s</a:t>
            </a:r>
            <a:r>
              <a:rPr lang="en-US" altLang="zh-CN" dirty="0" smtClean="0"/>
              <a:t> datacenter fabric</a:t>
            </a:r>
          </a:p>
          <a:p>
            <a:r>
              <a:rPr lang="en-US" altLang="zh-CN" dirty="0" smtClean="0"/>
              <a:t>Traffic locality</a:t>
            </a:r>
          </a:p>
          <a:p>
            <a:r>
              <a:rPr lang="en-US" altLang="zh-CN" smtClean="0"/>
              <a:t>Heavy hitters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Web servers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servers</a:t>
            </a:r>
          </a:p>
          <a:p>
            <a:r>
              <a:rPr lang="en-US" altLang="zh-CN" dirty="0" smtClean="0"/>
              <a:t>Cache</a:t>
            </a:r>
          </a:p>
          <a:p>
            <a:pPr lvl="1"/>
            <a:r>
              <a:rPr lang="en-US" altLang="zh-CN" dirty="0" smtClean="0"/>
              <a:t>Leader: handles cache coherency</a:t>
            </a:r>
          </a:p>
          <a:p>
            <a:pPr lvl="1"/>
            <a:r>
              <a:rPr lang="en-US" altLang="zh-CN" dirty="0" smtClean="0"/>
              <a:t>Follower: caches most read content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servers: offline data mining</a:t>
            </a:r>
          </a:p>
          <a:p>
            <a:r>
              <a:rPr lang="en-US" altLang="zh-CN" dirty="0" err="1" smtClean="0"/>
              <a:t>Multifeed</a:t>
            </a:r>
            <a:r>
              <a:rPr lang="en-US" altLang="zh-CN" dirty="0" smtClean="0"/>
              <a:t> servers: assemble news feed</a:t>
            </a:r>
          </a:p>
          <a:p>
            <a:r>
              <a:rPr lang="en-US" altLang="zh-CN" dirty="0" smtClean="0"/>
              <a:t>All physical servers, no virtual servers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71480"/>
            <a:ext cx="596937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73247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Fbflows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Facebook’s</a:t>
            </a:r>
            <a:r>
              <a:rPr lang="en-US" altLang="zh-CN" dirty="0" smtClean="0"/>
              <a:t> monitoring system</a:t>
            </a:r>
          </a:p>
          <a:p>
            <a:pPr lvl="1"/>
            <a:r>
              <a:rPr lang="en-US" altLang="zh-CN" dirty="0" smtClean="0"/>
              <a:t>Two components: agents and taggers</a:t>
            </a:r>
          </a:p>
          <a:p>
            <a:pPr lvl="1"/>
            <a:r>
              <a:rPr lang="en-US" altLang="zh-CN" dirty="0" smtClean="0"/>
              <a:t>Agent</a:t>
            </a:r>
          </a:p>
          <a:p>
            <a:pPr lvl="2"/>
            <a:r>
              <a:rPr lang="en-US" altLang="zh-CN" dirty="0" smtClean="0"/>
              <a:t>1:30000 sampling rate</a:t>
            </a:r>
          </a:p>
          <a:p>
            <a:pPr lvl="2"/>
            <a:r>
              <a:rPr lang="en-US" altLang="zh-CN" dirty="0" smtClean="0"/>
              <a:t>On every machine</a:t>
            </a:r>
          </a:p>
          <a:p>
            <a:pPr lvl="2"/>
            <a:r>
              <a:rPr lang="en-US" altLang="zh-CN" dirty="0" smtClean="0"/>
              <a:t>Extract header information: </a:t>
            </a:r>
            <a:r>
              <a:rPr lang="en-US" altLang="zh-CN" dirty="0" err="1" smtClean="0"/>
              <a:t>src/dst</a:t>
            </a:r>
            <a:r>
              <a:rPr lang="en-US" altLang="zh-CN" dirty="0" smtClean="0"/>
              <a:t> IP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., port, protocol</a:t>
            </a:r>
          </a:p>
          <a:p>
            <a:pPr lvl="1"/>
            <a:r>
              <a:rPr lang="en-US" altLang="zh-CN" dirty="0" smtClean="0"/>
              <a:t>Tagger</a:t>
            </a:r>
          </a:p>
          <a:p>
            <a:pPr lvl="2"/>
            <a:r>
              <a:rPr lang="en-US" altLang="zh-CN" dirty="0" smtClean="0"/>
              <a:t>On a subset of </a:t>
            </a:r>
            <a:r>
              <a:rPr lang="en-US" altLang="zh-CN" dirty="0" err="1" smtClean="0"/>
              <a:t>machins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Annotate header with additional information such as rack and cluster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72009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Port mirroring</a:t>
            </a:r>
          </a:p>
          <a:p>
            <a:pPr lvl="1"/>
            <a:r>
              <a:rPr lang="en-US" altLang="zh-CN" dirty="0" smtClean="0"/>
              <a:t>Monitor hosts in five different racks</a:t>
            </a:r>
          </a:p>
          <a:p>
            <a:pPr lvl="2"/>
            <a:r>
              <a:rPr lang="en-US" altLang="zh-CN" dirty="0" smtClean="0"/>
              <a:t>Web server /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node / cache leader / cache follower / </a:t>
            </a:r>
            <a:r>
              <a:rPr lang="en-US" altLang="zh-CN" dirty="0" err="1" smtClean="0"/>
              <a:t>multifeed</a:t>
            </a:r>
            <a:r>
              <a:rPr lang="en-US" altLang="zh-CN" dirty="0" smtClean="0"/>
              <a:t> node</a:t>
            </a:r>
          </a:p>
          <a:p>
            <a:pPr lvl="2"/>
            <a:r>
              <a:rPr lang="en-US" altLang="zh-CN" dirty="0" err="1" smtClean="0"/>
              <a:t>tcpdump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Collect data without loss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Facebook</a:t>
            </a:r>
            <a:r>
              <a:rPr lang="en-US" altLang="zh-CN" dirty="0" smtClean="0"/>
              <a:t> Datacenter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Provisioning</a:t>
            </a:r>
          </a:p>
          <a:p>
            <a:r>
              <a:rPr lang="en-US" altLang="zh-CN" dirty="0" smtClean="0"/>
              <a:t>Traffic Engineering</a:t>
            </a:r>
          </a:p>
          <a:p>
            <a:r>
              <a:rPr lang="en-US" altLang="zh-CN" dirty="0" smtClean="0"/>
              <a:t>Switching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Utilization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Access links (links between hosts and their RSW)</a:t>
            </a:r>
          </a:p>
          <a:p>
            <a:pPr lvl="1"/>
            <a:r>
              <a:rPr lang="en-US" altLang="zh-CN" dirty="0" smtClean="0"/>
              <a:t>Quite low: average 1-minute link utilization less than 1%</a:t>
            </a:r>
          </a:p>
          <a:p>
            <a:r>
              <a:rPr lang="en-US" altLang="zh-CN" dirty="0" smtClean="0"/>
              <a:t>Links between RSW and CSW</a:t>
            </a:r>
          </a:p>
          <a:p>
            <a:pPr lvl="1"/>
            <a:r>
              <a:rPr lang="en-US" altLang="zh-CN" dirty="0" smtClean="0"/>
              <a:t>median utilization varies between 10–20% across clusters, with the busiest 5% of the links seeing 23–46% utilization.</a:t>
            </a:r>
          </a:p>
          <a:p>
            <a:r>
              <a:rPr lang="en-US" altLang="zh-CN" dirty="0" smtClean="0"/>
              <a:t>Links between </a:t>
            </a:r>
            <a:r>
              <a:rPr lang="en-US" altLang="zh-CN" dirty="0" err="1" smtClean="0"/>
              <a:t>CSWs</a:t>
            </a:r>
            <a:r>
              <a:rPr lang="en-US" altLang="zh-CN" dirty="0" smtClean="0"/>
              <a:t> and FC</a:t>
            </a:r>
          </a:p>
          <a:p>
            <a:pPr lvl="1"/>
            <a:r>
              <a:rPr lang="en-US" altLang="zh-CN" dirty="0" smtClean="0"/>
              <a:t>Still high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Locality and </a:t>
            </a:r>
            <a:br>
              <a:rPr lang="en-US" altLang="zh-CN" dirty="0" smtClean="0"/>
            </a:br>
            <a:r>
              <a:rPr lang="en-US" altLang="zh-CN" dirty="0" smtClean="0"/>
              <a:t>stability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server </a:t>
            </a:r>
            <a:br>
              <a:rPr lang="en-US" altLang="zh-CN" dirty="0" smtClean="0"/>
            </a:br>
            <a:r>
              <a:rPr lang="en-US" altLang="zh-CN" dirty="0" smtClean="0"/>
              <a:t>traffic breakdown</a:t>
            </a:r>
          </a:p>
          <a:p>
            <a:pPr lvl="1"/>
            <a:r>
              <a:rPr lang="en-US" altLang="zh-CN" dirty="0" smtClean="0"/>
              <a:t>Show both rack- and </a:t>
            </a:r>
            <a:br>
              <a:rPr lang="en-US" altLang="zh-CN" dirty="0" smtClean="0"/>
            </a:br>
            <a:r>
              <a:rPr lang="en-US" altLang="zh-CN" dirty="0" smtClean="0"/>
              <a:t>cluster-level locality</a:t>
            </a:r>
          </a:p>
          <a:p>
            <a:pPr lvl="1"/>
            <a:r>
              <a:rPr lang="en-US" altLang="zh-CN" dirty="0" smtClean="0"/>
              <a:t>99.8% of all traffic sent by the server is destined to other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servers: 75.7% of that traffic is destined to servers in the same rack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server communicates with 1.5% of the other servers in the cluster—spread across 95% of the racks—though only 17% of the racks receive over 80% of the server’s traffic</a:t>
            </a:r>
          </a:p>
          <a:p>
            <a:r>
              <a:rPr lang="en-US" altLang="zh-CN" dirty="0" smtClean="0"/>
              <a:t>consequence of a combination of job size and the distinct phases that a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job undergoes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0"/>
            <a:ext cx="4786314" cy="277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1476</TotalTime>
  <Words>902</Words>
  <Application>Microsoft Office PowerPoint</Application>
  <PresentationFormat>全屏显示(4:3)</PresentationFormat>
  <Paragraphs>149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Flow</vt:lpstr>
      <vt:lpstr>Inside the Social Network’s (Datacenter) Network</vt:lpstr>
      <vt:lpstr>Overview</vt:lpstr>
      <vt:lpstr>Datacenter Topology</vt:lpstr>
      <vt:lpstr>Servers</vt:lpstr>
      <vt:lpstr>Data Collection</vt:lpstr>
      <vt:lpstr>Data Collection</vt:lpstr>
      <vt:lpstr>Overview</vt:lpstr>
      <vt:lpstr>Utilization </vt:lpstr>
      <vt:lpstr>Locality and  stability </vt:lpstr>
      <vt:lpstr>Locality and  stability </vt:lpstr>
      <vt:lpstr>Locality and  stability </vt:lpstr>
      <vt:lpstr>Traffic Matrix</vt:lpstr>
      <vt:lpstr>Traffic Matrix</vt:lpstr>
      <vt:lpstr>Implication</vt:lpstr>
      <vt:lpstr>Overview</vt:lpstr>
      <vt:lpstr>Flow Characteristics</vt:lpstr>
      <vt:lpstr>Flow Characteristics</vt:lpstr>
      <vt:lpstr>Load Balancing</vt:lpstr>
      <vt:lpstr>Load Balancing</vt:lpstr>
      <vt:lpstr>Heavy Hitters</vt:lpstr>
      <vt:lpstr>Heavy Hitters</vt:lpstr>
      <vt:lpstr>Heavy Hitters</vt:lpstr>
      <vt:lpstr>Implication</vt:lpstr>
      <vt:lpstr>Overview</vt:lpstr>
      <vt:lpstr>Per-packet Feature</vt:lpstr>
      <vt:lpstr>Arrival Pattern</vt:lpstr>
      <vt:lpstr>Buffer Utilization</vt:lpstr>
      <vt:lpstr>Concurrent Flows</vt:lpstr>
      <vt:lpstr>Concurrent Flows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143</cp:revision>
  <dcterms:created xsi:type="dcterms:W3CDTF">2013-06-10T12:35:47Z</dcterms:created>
  <dcterms:modified xsi:type="dcterms:W3CDTF">2018-03-15T12:42:58Z</dcterms:modified>
</cp:coreProperties>
</file>