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3"/>
    <p:sldId id="294" r:id="rId4"/>
    <p:sldId id="258" r:id="rId5"/>
    <p:sldId id="310" r:id="rId6"/>
    <p:sldId id="313" r:id="rId7"/>
    <p:sldId id="262" r:id="rId8"/>
    <p:sldId id="259" r:id="rId9"/>
    <p:sldId id="260" r:id="rId11"/>
    <p:sldId id="261" r:id="rId12"/>
    <p:sldId id="263" r:id="rId13"/>
    <p:sldId id="264" r:id="rId14"/>
    <p:sldId id="299" r:id="rId15"/>
    <p:sldId id="265" r:id="rId16"/>
    <p:sldId id="266" r:id="rId17"/>
    <p:sldId id="295" r:id="rId18"/>
    <p:sldId id="296" r:id="rId19"/>
    <p:sldId id="268" r:id="rId20"/>
    <p:sldId id="300" r:id="rId21"/>
    <p:sldId id="269" r:id="rId22"/>
    <p:sldId id="270" r:id="rId23"/>
    <p:sldId id="272" r:id="rId24"/>
    <p:sldId id="273" r:id="rId25"/>
    <p:sldId id="301" r:id="rId26"/>
    <p:sldId id="275" r:id="rId27"/>
    <p:sldId id="278" r:id="rId28"/>
    <p:sldId id="302" r:id="rId29"/>
    <p:sldId id="312" r:id="rId30"/>
    <p:sldId id="303" r:id="rId31"/>
    <p:sldId id="279" r:id="rId32"/>
    <p:sldId id="311" r:id="rId33"/>
    <p:sldId id="306" r:id="rId34"/>
    <p:sldId id="307" r:id="rId35"/>
    <p:sldId id="283" r:id="rId36"/>
    <p:sldId id="288" r:id="rId37"/>
    <p:sldId id="314" r:id="rId38"/>
    <p:sldId id="287" r:id="rId39"/>
    <p:sldId id="308" r:id="rId40"/>
    <p:sldId id="289" r:id="rId41"/>
    <p:sldId id="290" r:id="rId42"/>
    <p:sldId id="309" r:id="rId43"/>
    <p:sldId id="291" r:id="rId44"/>
    <p:sldId id="292"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5" d="100"/>
          <a:sy n="75" d="100"/>
        </p:scale>
        <p:origin x="-1022" y="19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637"/>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669277-9B47-4CA4-B054-9018BD94798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E44684-BCA7-4F6F-B735-301B55A9AA5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leverage:n. 手段，影响力；杠杆作用；杠杆效率v. 利用；举债经营  commodity:</a:t>
            </a:r>
            <a:r>
              <a:rPr lang="zh-CN" altLang="en-US"/>
              <a:t>商品</a:t>
            </a:r>
            <a:endParaRPr lang="zh-CN" altLang="en-US"/>
          </a:p>
          <a:p>
            <a:r>
              <a:rPr lang="en-US" altLang="zh-CN"/>
              <a:t>compatible:</a:t>
            </a:r>
            <a:r>
              <a:rPr lang="zh-CN" altLang="en-US"/>
              <a:t>兼容的</a:t>
            </a:r>
            <a:endParaRPr lang="zh-CN" altLang="en-US"/>
          </a:p>
          <a:p>
            <a:r>
              <a:rPr lang="en-US" altLang="zh-CN"/>
              <a:t>Ethernet:</a:t>
            </a:r>
            <a:r>
              <a:rPr lang="zh-CN" altLang="en-US"/>
              <a:t>以太网</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前者确定上层的</a:t>
            </a:r>
            <a:r>
              <a:rPr lang="en-US" altLang="zh-CN"/>
              <a:t>switch</a:t>
            </a:r>
            <a:r>
              <a:rPr lang="zh-CN" altLang="en-US"/>
              <a:t>，后者确定连接的端口后，因为下层的</a:t>
            </a:r>
            <a:r>
              <a:rPr lang="en-US" altLang="zh-CN"/>
              <a:t>swith</a:t>
            </a:r>
            <a:r>
              <a:rPr lang="zh-CN" altLang="en-US"/>
              <a:t>肯定是确定的</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pod</a:t>
            </a:r>
            <a:r>
              <a:rPr lang="zh-CN" altLang="en-US"/>
              <a:t>的数目应该是 </a:t>
            </a:r>
            <a:r>
              <a:rPr lang="en-US" altLang="zh-CN"/>
              <a:t>0 ~ k-1</a:t>
            </a:r>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可度量的互联带宽</a:t>
            </a:r>
            <a:endParaRPr lang="zh-CN" altLang="en-US"/>
          </a:p>
          <a:p>
            <a:r>
              <a:rPr lang="zh-CN" altLang="en-US"/>
              <a:t>经济度量</a:t>
            </a:r>
            <a:endParaRPr lang="zh-CN" altLang="en-US"/>
          </a:p>
          <a:p>
            <a:r>
              <a:rPr lang="zh-CN" altLang="en-US"/>
              <a:t>向后兼容</a:t>
            </a:r>
            <a:endParaRPr lang="zh-CN" altLang="en-US"/>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ratio</a:t>
            </a:r>
            <a:r>
              <a:rPr lang="zh-CN" altLang="en-US" dirty="0"/>
              <a:t>：比率</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70E44684-BCA7-4F6F-B735-301B55A9AA5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ECMP</a:t>
            </a:r>
            <a:r>
              <a:rPr lang="zh-CN" altLang="en-US" dirty="0" smtClean="0"/>
              <a:t>（</a:t>
            </a:r>
            <a:r>
              <a:rPr lang="en-US" altLang="zh-CN" dirty="0" smtClean="0"/>
              <a:t>Equal-</a:t>
            </a:r>
            <a:r>
              <a:rPr lang="en-US" altLang="zh-CN" dirty="0" err="1" smtClean="0"/>
              <a:t>CostMultipathRouting</a:t>
            </a:r>
            <a:r>
              <a:rPr lang="zh-CN" altLang="en-US" dirty="0" smtClean="0"/>
              <a:t>）等价多路径，存在多条不同链路到达同一目的地址的网络环境中，如果使用传统的路由技术，发往该目的地址的数据包只能利用其中的一条链路，其它链路处于备份状态或无效状态，并且在动态路由环境下相互的切换需要一定时间，而等值多路径路由协议可以在该网络环境下同时使用多条链路，不仅增加了传输带宽，并且可以无时延无丢包地备份失效链路的数据传输。</a:t>
            </a:r>
            <a:endParaRPr lang="zh-CN" altLang="en-US" dirty="0" smtClean="0"/>
          </a:p>
          <a:p>
            <a:r>
              <a:rPr lang="en-US" altLang="zh-CN" dirty="0" smtClean="0"/>
              <a:t>ECMP</a:t>
            </a:r>
            <a:r>
              <a:rPr lang="zh-CN" altLang="en-US" dirty="0" smtClean="0"/>
              <a:t>最大的特点是实现了等值情况下，多路径负载均衡和链路备份的目的，在静态路由和</a:t>
            </a:r>
            <a:r>
              <a:rPr lang="en-US" altLang="zh-CN" dirty="0" smtClean="0"/>
              <a:t>OSPF</a:t>
            </a:r>
            <a:r>
              <a:rPr lang="zh-CN" altLang="en-US" dirty="0" smtClean="0"/>
              <a:t>中基本上都支持</a:t>
            </a:r>
            <a:r>
              <a:rPr lang="en-US" altLang="zh-CN" dirty="0" smtClean="0"/>
              <a:t>ECMP</a:t>
            </a:r>
            <a:r>
              <a:rPr lang="zh-CN" altLang="en-US" dirty="0" smtClean="0"/>
              <a:t>功能。</a:t>
            </a:r>
            <a:endParaRPr lang="zh-CN" altLang="en-US" dirty="0" smtClean="0"/>
          </a:p>
          <a:p>
            <a:r>
              <a:rPr lang="zh-CN" altLang="en-US" dirty="0" smtClean="0"/>
              <a:t>但是实际情况是，各路径的带宽、时延和可靠性等不一样，把</a:t>
            </a:r>
            <a:r>
              <a:rPr lang="en-US" altLang="zh-CN" dirty="0" smtClean="0"/>
              <a:t>Cost</a:t>
            </a:r>
            <a:r>
              <a:rPr lang="zh-CN" altLang="en-US" dirty="0" smtClean="0"/>
              <a:t>认可成一样，不能很好地利用带宽，尤其在路径间差异大时，效果会非常不理想。例如，路由器两个出口，两路径，一个带宽是</a:t>
            </a:r>
            <a:r>
              <a:rPr lang="en-US" altLang="zh-CN" dirty="0" smtClean="0"/>
              <a:t>100M</a:t>
            </a:r>
            <a:r>
              <a:rPr lang="zh-CN" altLang="en-US" dirty="0" smtClean="0"/>
              <a:t>，一个是</a:t>
            </a:r>
            <a:r>
              <a:rPr lang="en-US" altLang="zh-CN" dirty="0" smtClean="0"/>
              <a:t>2M</a:t>
            </a:r>
            <a:r>
              <a:rPr lang="zh-CN" altLang="en-US" dirty="0" smtClean="0"/>
              <a:t>，如果部署是</a:t>
            </a:r>
            <a:r>
              <a:rPr lang="en-US" altLang="zh-CN" dirty="0" smtClean="0"/>
              <a:t>ECMP</a:t>
            </a:r>
            <a:r>
              <a:rPr lang="zh-CN" altLang="en-US" dirty="0" smtClean="0"/>
              <a:t>，则网络总带宽只能达到</a:t>
            </a:r>
            <a:r>
              <a:rPr lang="en-US" altLang="zh-CN" dirty="0" smtClean="0"/>
              <a:t>4M</a:t>
            </a:r>
            <a:r>
              <a:rPr lang="zh-CN" altLang="en-US" dirty="0" smtClean="0"/>
              <a:t>的利用率。</a:t>
            </a:r>
            <a:endParaRPr lang="zh-CN" altLang="en-US" dirty="0" smtClean="0"/>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70E44684-BCA7-4F6F-B735-301B55A9AA5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topology:</a:t>
            </a:r>
            <a:r>
              <a:rPr lang="zh-CN" altLang="en-US"/>
              <a:t>拓扑学</a:t>
            </a:r>
            <a:endParaRPr lang="zh-CN" altLang="en-US"/>
          </a:p>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consecutive:</a:t>
            </a:r>
            <a:r>
              <a:rPr lang="zh-CN" altLang="en-US"/>
              <a:t>连续的</a:t>
            </a:r>
            <a:endParaRPr lang="zh-CN" altLang="en-US"/>
          </a:p>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27648 = 24*24*48</a:t>
            </a:r>
            <a:endParaRPr lang="en-US" altLang="zh-CN"/>
          </a:p>
          <a:p>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Not the longest prefix/suffix</a:t>
            </a:r>
            <a:r>
              <a:rPr lang="en-US" altLang="zh-CN" baseline="0" dirty="0" smtClean="0"/>
              <a:t> match, it is exact match.</a:t>
            </a:r>
            <a:endParaRPr lang="zh-CN" altLang="en-US" dirty="0"/>
          </a:p>
        </p:txBody>
      </p:sp>
      <p:sp>
        <p:nvSpPr>
          <p:cNvPr id="4" name="灯片编号占位符 3"/>
          <p:cNvSpPr>
            <a:spLocks noGrp="1"/>
          </p:cNvSpPr>
          <p:nvPr>
            <p:ph type="sldNum" sz="quarter" idx="10"/>
          </p:nvPr>
        </p:nvSpPr>
        <p:spPr/>
        <p:txBody>
          <a:bodyPr/>
          <a:lstStyle/>
          <a:p>
            <a:fld id="{70E44684-BCA7-4F6F-B735-301B55A9AA56}"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0E44684-BCA7-4F6F-B735-301B55A9AA5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fld id="{47C9B81F-C347-4BEF-BFDF-29C42F48304A}" type="datetimeFigureOut">
              <a:rPr lang="en-US" smtClean="0"/>
            </a:fld>
            <a:endParaRPr lang="en-US"/>
          </a:p>
        </p:txBody>
      </p:sp>
      <p:sp>
        <p:nvSpPr>
          <p:cNvPr id="19" name="页脚占位符 18"/>
          <p:cNvSpPr>
            <a:spLocks noGrp="1"/>
          </p:cNvSpPr>
          <p:nvPr>
            <p:ph type="ftr" sz="quarter" idx="11"/>
          </p:nvPr>
        </p:nvSpPr>
        <p:spPr/>
        <p:txBody>
          <a:bodyPr/>
          <a:lstStyle/>
          <a:p>
            <a:endParaRPr kumimoji="0" lang="en-US"/>
          </a:p>
        </p:txBody>
      </p:sp>
      <p:sp>
        <p:nvSpPr>
          <p:cNvPr id="27" name="灯片编号占位符 26"/>
          <p:cNvSpPr>
            <a:spLocks noGrp="1"/>
          </p:cNvSpPr>
          <p:nvPr>
            <p:ph type="sldNum" sz="quarter" idx="12"/>
          </p:nvPr>
        </p:nvSpPr>
        <p:spPr/>
        <p:txBody>
          <a:bodyPr/>
          <a:lstStyle/>
          <a:p>
            <a:fld id="{042AED99-7FB4-404E-8A97-64753DCE42EC}" type="slidenum">
              <a:rPr kumimoji="0" lang="en-US" smtClean="0"/>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47C9B81F-C347-4BEF-BFDF-29C42F48304A}" type="datetimeFigureOut">
              <a:rPr lang="en-US" smtClean="0"/>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fld id="{042AED99-7FB4-404E-8A97-64753DCE42EC}" type="slidenum">
              <a:rPr kumimoji="0" lang="en-US" smtClean="0"/>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47C9B81F-C347-4BEF-BFDF-29C42F48304A}" type="datetimeFigureOut">
              <a:rPr lang="en-US" smtClean="0"/>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fld id="{042AED99-7FB4-404E-8A97-64753DCE42EC}" type="slidenum">
              <a:rPr kumimoji="0" lang="en-US" smtClean="0"/>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47C9B81F-C347-4BEF-BFDF-29C42F48304A}" type="datetimeFigureOut">
              <a:rPr lang="en-US" smtClean="0"/>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fld id="{042AED99-7FB4-404E-8A97-64753DCE42EC}" type="slidenum">
              <a:rPr kumimoji="0" lang="en-US" smtClean="0"/>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4" name="日期占位符 3"/>
          <p:cNvSpPr>
            <a:spLocks noGrp="1"/>
          </p:cNvSpPr>
          <p:nvPr>
            <p:ph type="dt" sz="half" idx="10"/>
          </p:nvPr>
        </p:nvSpPr>
        <p:spPr/>
        <p:txBody>
          <a:bodyPr/>
          <a:lstStyle/>
          <a:p>
            <a:fld id="{47C9B81F-C347-4BEF-BFDF-29C42F48304A}" type="datetimeFigureOut">
              <a:rPr lang="en-US" smtClean="0"/>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fld id="{042AED99-7FB4-404E-8A97-64753DCE42EC}" type="slidenum">
              <a:rPr kumimoji="0" lang="en-US" smtClean="0"/>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47C9B81F-C347-4BEF-BFDF-29C42F48304A}" type="datetimeFigureOut">
              <a:rPr lang="en-US" smtClean="0"/>
            </a:fld>
            <a:endParaRPr lang="en-US"/>
          </a:p>
        </p:txBody>
      </p:sp>
      <p:sp>
        <p:nvSpPr>
          <p:cNvPr id="6" name="页脚占位符 5"/>
          <p:cNvSpPr>
            <a:spLocks noGrp="1"/>
          </p:cNvSpPr>
          <p:nvPr>
            <p:ph type="ftr" sz="quarter" idx="11"/>
          </p:nvPr>
        </p:nvSpPr>
        <p:spPr/>
        <p:txBody>
          <a:bodyPr/>
          <a:lstStyle/>
          <a:p>
            <a:endParaRPr kumimoji="0" lang="en-US"/>
          </a:p>
        </p:txBody>
      </p:sp>
      <p:sp>
        <p:nvSpPr>
          <p:cNvPr id="7" name="灯片编号占位符 6"/>
          <p:cNvSpPr>
            <a:spLocks noGrp="1"/>
          </p:cNvSpPr>
          <p:nvPr>
            <p:ph type="sldNum" sz="quarter" idx="12"/>
          </p:nvPr>
        </p:nvSpPr>
        <p:spPr/>
        <p:txBody>
          <a:bodyPr/>
          <a:lstStyle/>
          <a:p>
            <a:fld id="{042AED99-7FB4-404E-8A97-64753DCE42EC}" type="slidenum">
              <a:rPr kumimoji="0" lang="en-US" smtClean="0"/>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47C9B81F-C347-4BEF-BFDF-29C42F48304A}" type="datetimeFigureOut">
              <a:rPr lang="en-US" smtClean="0"/>
            </a:fld>
            <a:endParaRPr lang="en-US"/>
          </a:p>
        </p:txBody>
      </p:sp>
      <p:sp>
        <p:nvSpPr>
          <p:cNvPr id="8" name="页脚占位符 7"/>
          <p:cNvSpPr>
            <a:spLocks noGrp="1"/>
          </p:cNvSpPr>
          <p:nvPr>
            <p:ph type="ftr" sz="quarter" idx="11"/>
          </p:nvPr>
        </p:nvSpPr>
        <p:spPr/>
        <p:txBody>
          <a:bodyPr/>
          <a:lstStyle/>
          <a:p>
            <a:endParaRPr kumimoji="0" lang="en-US" dirty="0"/>
          </a:p>
        </p:txBody>
      </p:sp>
      <p:sp>
        <p:nvSpPr>
          <p:cNvPr id="9" name="灯片编号占位符 8"/>
          <p:cNvSpPr>
            <a:spLocks noGrp="1"/>
          </p:cNvSpPr>
          <p:nvPr>
            <p:ph type="sldNum" sz="quarter" idx="12"/>
          </p:nvPr>
        </p:nvSpPr>
        <p:spPr/>
        <p:txBody>
          <a:bodyPr/>
          <a:lstStyle/>
          <a:p>
            <a:fld id="{042AED99-7FB4-404E-8A97-64753DCE42EC}" type="slidenum">
              <a:rPr kumimoji="0" lang="en-US" smtClean="0"/>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47C9B81F-C347-4BEF-BFDF-29C42F48304A}" type="datetimeFigureOut">
              <a:rPr lang="en-US" smtClean="0"/>
            </a:fld>
            <a:endParaRPr lang="en-US"/>
          </a:p>
        </p:txBody>
      </p:sp>
      <p:sp>
        <p:nvSpPr>
          <p:cNvPr id="4" name="页脚占位符 3"/>
          <p:cNvSpPr>
            <a:spLocks noGrp="1"/>
          </p:cNvSpPr>
          <p:nvPr>
            <p:ph type="ftr" sz="quarter" idx="11"/>
          </p:nvPr>
        </p:nvSpPr>
        <p:spPr/>
        <p:txBody>
          <a:bodyPr/>
          <a:lstStyle/>
          <a:p>
            <a:endParaRPr kumimoji="0" lang="en-US"/>
          </a:p>
        </p:txBody>
      </p:sp>
      <p:sp>
        <p:nvSpPr>
          <p:cNvPr id="5" name="灯片编号占位符 4"/>
          <p:cNvSpPr>
            <a:spLocks noGrp="1"/>
          </p:cNvSpPr>
          <p:nvPr>
            <p:ph type="sldNum" sz="quarter" idx="12"/>
          </p:nvPr>
        </p:nvSpPr>
        <p:spPr/>
        <p:txBody>
          <a:bodyPr/>
          <a:lstStyle/>
          <a:p>
            <a:fld id="{042AED99-7FB4-404E-8A97-64753DCE42EC}" type="slidenum">
              <a:rPr kumimoji="0" lang="en-US" smtClean="0"/>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7C9B81F-C347-4BEF-BFDF-29C42F48304A}" type="datetimeFigureOut">
              <a:rPr lang="en-US" smtClean="0"/>
            </a:fld>
            <a:endParaRPr lang="en-US"/>
          </a:p>
        </p:txBody>
      </p:sp>
      <p:sp>
        <p:nvSpPr>
          <p:cNvPr id="3" name="页脚占位符 2"/>
          <p:cNvSpPr>
            <a:spLocks noGrp="1"/>
          </p:cNvSpPr>
          <p:nvPr>
            <p:ph type="ftr" sz="quarter" idx="11"/>
          </p:nvPr>
        </p:nvSpPr>
        <p:spPr/>
        <p:txBody>
          <a:bodyPr/>
          <a:lstStyle/>
          <a:p>
            <a:endParaRPr kumimoji="0" lang="en-US"/>
          </a:p>
        </p:txBody>
      </p:sp>
      <p:sp>
        <p:nvSpPr>
          <p:cNvPr id="4" name="灯片编号占位符 3"/>
          <p:cNvSpPr>
            <a:spLocks noGrp="1"/>
          </p:cNvSpPr>
          <p:nvPr>
            <p:ph type="sldNum" sz="quarter" idx="12"/>
          </p:nvPr>
        </p:nvSpPr>
        <p:spPr/>
        <p:txBody>
          <a:bodyPr/>
          <a:lstStyle/>
          <a:p>
            <a:fld id="{042AED99-7FB4-404E-8A97-64753DCE42EC}" type="slidenum">
              <a:rPr kumimoji="0" lang="en-US" smtClean="0"/>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47C9B81F-C347-4BEF-BFDF-29C42F48304A}" type="datetimeFigureOut">
              <a:rPr lang="en-US" smtClean="0"/>
            </a:fld>
            <a:endParaRPr lang="en-US"/>
          </a:p>
        </p:txBody>
      </p:sp>
      <p:sp>
        <p:nvSpPr>
          <p:cNvPr id="6" name="页脚占位符 5"/>
          <p:cNvSpPr>
            <a:spLocks noGrp="1"/>
          </p:cNvSpPr>
          <p:nvPr>
            <p:ph type="ftr" sz="quarter" idx="11"/>
          </p:nvPr>
        </p:nvSpPr>
        <p:spPr/>
        <p:txBody>
          <a:bodyPr/>
          <a:lstStyle/>
          <a:p>
            <a:endParaRPr kumimoji="0" lang="en-US"/>
          </a:p>
        </p:txBody>
      </p:sp>
      <p:sp>
        <p:nvSpPr>
          <p:cNvPr id="7" name="灯片编号占位符 6"/>
          <p:cNvSpPr>
            <a:spLocks noGrp="1"/>
          </p:cNvSpPr>
          <p:nvPr>
            <p:ph type="sldNum" sz="quarter" idx="12"/>
          </p:nvPr>
        </p:nvSpPr>
        <p:spPr/>
        <p:txBody>
          <a:bodyPr/>
          <a:lstStyle/>
          <a:p>
            <a:fld id="{042AED99-7FB4-404E-8A97-64753DCE42EC}" type="slidenum">
              <a:rPr kumimoji="0" lang="en-US" smtClean="0"/>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
        <p:nvSpPr>
          <p:cNvPr id="5" name="日期占位符 4"/>
          <p:cNvSpPr>
            <a:spLocks noGrp="1"/>
          </p:cNvSpPr>
          <p:nvPr>
            <p:ph type="dt" sz="half" idx="10"/>
          </p:nvPr>
        </p:nvSpPr>
        <p:spPr/>
        <p:txBody>
          <a:bodyPr/>
          <a:lstStyle/>
          <a:p>
            <a:fld id="{47C9B81F-C347-4BEF-BFDF-29C42F48304A}" type="datetimeFigureOut">
              <a:rPr lang="en-US" smtClean="0"/>
            </a:fld>
            <a:endParaRPr lang="en-US"/>
          </a:p>
        </p:txBody>
      </p:sp>
      <p:sp>
        <p:nvSpPr>
          <p:cNvPr id="6" name="页脚占位符 5"/>
          <p:cNvSpPr>
            <a:spLocks noGrp="1"/>
          </p:cNvSpPr>
          <p:nvPr>
            <p:ph type="ftr" sz="quarter" idx="11"/>
          </p:nvPr>
        </p:nvSpPr>
        <p:spPr/>
        <p:txBody>
          <a:bodyPr/>
          <a:lstStyle/>
          <a:p>
            <a:endParaRPr kumimoji="0" lang="en-US"/>
          </a:p>
        </p:txBody>
      </p:sp>
      <p:sp>
        <p:nvSpPr>
          <p:cNvPr id="7" name="灯片编号占位符 6"/>
          <p:cNvSpPr>
            <a:spLocks noGrp="1"/>
          </p:cNvSpPr>
          <p:nvPr>
            <p:ph type="sldNum" sz="quarter" idx="12"/>
          </p:nvPr>
        </p:nvSpPr>
        <p:spPr>
          <a:xfrm>
            <a:off x="8077200" y="6356350"/>
            <a:ext cx="609600" cy="365125"/>
          </a:xfrm>
        </p:spPr>
        <p:txBody>
          <a:bodyPr/>
          <a:lstStyle/>
          <a:p>
            <a:fld id="{042AED99-7FB4-404E-8A97-64753DCE42EC}" type="slidenum">
              <a:rPr kumimoji="0" lang="en-US" smtClean="0"/>
            </a:fld>
            <a:endParaRPr kumimoji="0" 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任意多边形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7C9B81F-C347-4BEF-BFDF-29C42F48304A}" type="datetimeFigureOut">
              <a:rPr lang="en-US" smtClean="0"/>
            </a:fld>
            <a:endParaRPr lang="en-US" dirty="0">
              <a:solidFill>
                <a:schemeClr val="tx2">
                  <a:shade val="90000"/>
                </a:schemeClr>
              </a:solidFill>
            </a:endParaRPr>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endParaRPr kumimoji="0" lang="en-US" dirty="0">
              <a:solidFill>
                <a:schemeClr val="tx2">
                  <a:shade val="90000"/>
                </a:schemeClr>
              </a:solidFill>
            </a:endParaRPr>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kumimoji="0" lang="en-US" smtClean="0"/>
            </a:fld>
            <a:endParaRPr kumimoji="0" lang="en-US" dirty="0">
              <a:solidFill>
                <a:schemeClr val="tx2">
                  <a:shade val="90000"/>
                </a:schemeClr>
              </a:solidFill>
            </a:endParaRPr>
          </a:p>
        </p:txBody>
      </p:sp>
      <p:grpSp>
        <p:nvGrpSpPr>
          <p:cNvPr id="2" name="组合 1"/>
          <p:cNvGrpSpPr/>
          <p:nvPr/>
        </p:nvGrpSpPr>
        <p:grpSpPr>
          <a:xfrm>
            <a:off x="-19017" y="202408"/>
            <a:ext cx="9180548" cy="649224"/>
            <a:chOff x="-19045" y="216550"/>
            <a:chExt cx="9180548" cy="649224"/>
          </a:xfrm>
        </p:grpSpPr>
        <p:sp>
          <p:nvSpPr>
            <p:cNvPr id="12" name="任意多边形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pic>
        <p:nvPicPr>
          <p:cNvPr id="14" name="Picture 3" descr="C:\WORK\Work\Research\Talks\科大视觉\USTC_logo.png"/>
          <p:cNvPicPr>
            <a:picLocks noChangeAspect="1" noChangeArrowheads="1"/>
          </p:cNvPicPr>
          <p:nvPr userDrawn="1"/>
        </p:nvPicPr>
        <p:blipFill>
          <a:blip r:embed="rId12" cstate="print"/>
          <a:srcRect/>
          <a:stretch>
            <a:fillRect/>
          </a:stretch>
        </p:blipFill>
        <p:spPr bwMode="auto">
          <a:xfrm>
            <a:off x="0" y="0"/>
            <a:ext cx="467544" cy="467544"/>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jpeg"/><Relationship Id="rId2" Type="http://schemas.openxmlformats.org/officeDocument/2006/relationships/hyperlink" Target="http://cn.engadget.com/2012/08/20/facebook-backup-servers-sub-zero-low-power-data-center/" TargetMode="External"/><Relationship Id="rId1"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png"/><Relationship Id="rId2" Type="http://schemas.microsoft.com/office/2007/relationships/media" Target="file:///E:\Work\Teaching\CS05112&#39640;&#32423;&#35745;&#31639;&#26426;&#32593;&#32476;\Resource\Explore%20a%20Google%20data%20center%20with%20Street%20View.mp4" TargetMode="External"/><Relationship Id="rId1" Type="http://schemas.openxmlformats.org/officeDocument/2006/relationships/video" Target="file:///E:\Work\Teaching\CS05112&#39640;&#32423;&#35745;&#31639;&#26426;&#32593;&#32476;\Resource\Explore%20a%20Google%20data%20center%20with%20Street%20View.mp4"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altLang="zh-CN" dirty="0" smtClean="0"/>
              <a:t>A Scalable, Commodity Data Center Network Architecture</a:t>
            </a:r>
            <a:endParaRPr lang="zh-CN" altLang="en-US" dirty="0"/>
          </a:p>
        </p:txBody>
      </p:sp>
      <p:sp>
        <p:nvSpPr>
          <p:cNvPr id="3" name="副标题 2"/>
          <p:cNvSpPr>
            <a:spLocks noGrp="1"/>
          </p:cNvSpPr>
          <p:nvPr>
            <p:ph type="subTitle" idx="1"/>
          </p:nvPr>
        </p:nvSpPr>
        <p:spPr/>
        <p:txBody>
          <a:bodyPr>
            <a:normAutofit fontScale="92500" lnSpcReduction="10000"/>
          </a:bodyPr>
          <a:lstStyle/>
          <a:p>
            <a:r>
              <a:rPr lang="en-US" altLang="zh-CN" dirty="0" smtClean="0"/>
              <a:t>Mohammad Al-Fares, Alexander </a:t>
            </a:r>
            <a:r>
              <a:rPr lang="en-US" altLang="zh-CN" dirty="0" err="1" smtClean="0"/>
              <a:t>Loukissas</a:t>
            </a:r>
            <a:r>
              <a:rPr lang="en-US" altLang="zh-CN" dirty="0" smtClean="0"/>
              <a:t>, </a:t>
            </a:r>
            <a:r>
              <a:rPr lang="en-US" altLang="zh-CN" dirty="0" err="1" smtClean="0"/>
              <a:t>Amin</a:t>
            </a:r>
            <a:r>
              <a:rPr lang="en-US" altLang="zh-CN" dirty="0" smtClean="0"/>
              <a:t> </a:t>
            </a:r>
            <a:r>
              <a:rPr lang="en-US" altLang="zh-CN" dirty="0" err="1" smtClean="0"/>
              <a:t>Vahdat</a:t>
            </a:r>
            <a:endParaRPr lang="en-US" altLang="zh-CN" dirty="0" smtClean="0"/>
          </a:p>
          <a:p>
            <a:r>
              <a:rPr lang="en-US" altLang="zh-CN" dirty="0" smtClean="0"/>
              <a:t>SIGCOMM 2008</a:t>
            </a:r>
            <a:endParaRPr lang="en-US" altLang="zh-CN" dirty="0" smtClean="0"/>
          </a:p>
          <a:p>
            <a:endParaRPr lang="en-US" altLang="zh-CN" dirty="0" smtClean="0"/>
          </a:p>
          <a:p>
            <a:r>
              <a:rPr lang="en-US" altLang="zh-CN" dirty="0" smtClean="0"/>
              <a:t>Presented by Ye </a:t>
            </a:r>
            <a:r>
              <a:rPr lang="en-US" altLang="zh-CN" dirty="0" err="1" smtClean="0"/>
              <a:t>Tian</a:t>
            </a:r>
            <a:r>
              <a:rPr lang="en-US" altLang="zh-CN" dirty="0" smtClean="0"/>
              <a:t> </a:t>
            </a:r>
            <a:r>
              <a:rPr lang="en-US" altLang="zh-CN" smtClean="0"/>
              <a:t>for Course </a:t>
            </a:r>
            <a:r>
              <a:rPr lang="en-US" altLang="zh-CN" dirty="0" smtClean="0"/>
              <a:t>CS05112</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Current Data Center Network Topologies</a:t>
            </a:r>
            <a:endParaRPr lang="zh-CN" altLang="en-US" dirty="0"/>
          </a:p>
        </p:txBody>
      </p:sp>
      <p:sp>
        <p:nvSpPr>
          <p:cNvPr id="3" name="内容占位符 2"/>
          <p:cNvSpPr>
            <a:spLocks noGrp="1"/>
          </p:cNvSpPr>
          <p:nvPr>
            <p:ph idx="1"/>
          </p:nvPr>
        </p:nvSpPr>
        <p:spPr/>
        <p:txBody>
          <a:bodyPr>
            <a:normAutofit/>
          </a:bodyPr>
          <a:lstStyle/>
          <a:p>
            <a:r>
              <a:rPr lang="en-US" altLang="zh-CN" sz="2800" dirty="0" smtClean="0"/>
              <a:t>Three tiers: core, aggregation, edge (</a:t>
            </a:r>
            <a:r>
              <a:rPr lang="en-US" altLang="zh-CN" sz="2800" dirty="0" err="1" smtClean="0"/>
              <a:t>ToR</a:t>
            </a:r>
            <a:r>
              <a:rPr lang="en-US" altLang="zh-CN" sz="2800" dirty="0" smtClean="0"/>
              <a:t> switch)</a:t>
            </a:r>
            <a:endParaRPr lang="en-US" altLang="zh-CN" sz="2800" dirty="0" smtClean="0"/>
          </a:p>
          <a:p>
            <a:r>
              <a:rPr lang="en-US" altLang="zh-CN" sz="2800" dirty="0" smtClean="0"/>
              <a:t>Two types of switches: </a:t>
            </a:r>
            <a:endParaRPr lang="en-US" altLang="zh-CN" sz="2800" dirty="0" smtClean="0"/>
          </a:p>
          <a:p>
            <a:pPr lvl="1"/>
            <a:r>
              <a:rPr lang="en-US" altLang="zh-CN" sz="2800" dirty="0" smtClean="0"/>
              <a:t>48-port </a:t>
            </a:r>
            <a:r>
              <a:rPr lang="en-US" altLang="zh-CN" sz="2800" dirty="0" err="1" smtClean="0"/>
              <a:t>GigE</a:t>
            </a:r>
            <a:r>
              <a:rPr lang="en-US" altLang="zh-CN" sz="2800" dirty="0" smtClean="0"/>
              <a:t> switch, with four 10 </a:t>
            </a:r>
            <a:r>
              <a:rPr lang="en-US" altLang="zh-CN" sz="2800" dirty="0" err="1" smtClean="0"/>
              <a:t>GigE</a:t>
            </a:r>
            <a:r>
              <a:rPr lang="en-US" altLang="zh-CN" sz="2800" dirty="0" smtClean="0"/>
              <a:t> uplinks, used at the edge of the tree</a:t>
            </a:r>
            <a:endParaRPr lang="en-US" altLang="zh-CN" sz="2800" dirty="0" smtClean="0"/>
          </a:p>
          <a:p>
            <a:pPr lvl="1"/>
            <a:r>
              <a:rPr lang="en-US" altLang="zh-CN" sz="2800" dirty="0" smtClean="0"/>
              <a:t>128-port 10 </a:t>
            </a:r>
            <a:r>
              <a:rPr lang="en-US" altLang="zh-CN" sz="2800" dirty="0" err="1" smtClean="0"/>
              <a:t>GigE</a:t>
            </a:r>
            <a:r>
              <a:rPr lang="en-US" altLang="zh-CN" sz="2800" dirty="0" smtClean="0"/>
              <a:t> switch for higher levels of a communication hierarchy</a:t>
            </a:r>
            <a:endParaRPr lang="zh-CN" alt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Problems of the Topology </a:t>
            </a:r>
            <a:endParaRPr lang="zh-CN" altLang="en-US" dirty="0"/>
          </a:p>
        </p:txBody>
      </p:sp>
      <p:sp>
        <p:nvSpPr>
          <p:cNvPr id="3" name="内容占位符 2"/>
          <p:cNvSpPr>
            <a:spLocks noGrp="1"/>
          </p:cNvSpPr>
          <p:nvPr>
            <p:ph idx="1"/>
          </p:nvPr>
        </p:nvSpPr>
        <p:spPr/>
        <p:txBody>
          <a:bodyPr>
            <a:noAutofit/>
          </a:bodyPr>
          <a:lstStyle/>
          <a:p>
            <a:r>
              <a:rPr lang="en-US" altLang="zh-CN" sz="3200" dirty="0" smtClean="0">
                <a:solidFill>
                  <a:srgbClr val="FF0000"/>
                </a:solidFill>
              </a:rPr>
              <a:t>Oversubscription</a:t>
            </a:r>
            <a:r>
              <a:rPr lang="en-US" altLang="zh-CN" sz="3200" dirty="0" smtClean="0"/>
              <a:t>: the ratio of the worst-case achievable aggregate bandwidth among the end hosts to the total bisection bandwidth of a particular communication topology.</a:t>
            </a:r>
            <a:endParaRPr lang="en-US" altLang="zh-CN" sz="3200" dirty="0" smtClean="0"/>
          </a:p>
          <a:p>
            <a:pPr lvl="1"/>
            <a:r>
              <a:rPr lang="en-US" altLang="zh-CN" sz="2800" dirty="0" smtClean="0"/>
              <a:t>Ideal: 1:1: all hosts may potentially communicate with arbitrary other hosts at the full bandwidth of their network interface</a:t>
            </a:r>
            <a:endParaRPr lang="en-US" altLang="zh-CN" sz="2800" dirty="0" smtClean="0"/>
          </a:p>
          <a:p>
            <a:pPr lvl="1"/>
            <a:r>
              <a:rPr lang="en-US" altLang="zh-CN" sz="2800" dirty="0" smtClean="0"/>
              <a:t>Typical designs are oversubscribed by a factor of 2.5:1 (400 Mbps) to 8:1 (125 Mbps)</a:t>
            </a:r>
            <a:endParaRPr lang="en-US" altLang="zh-CN" sz="2800"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Problems of the Topology </a:t>
            </a:r>
            <a:endParaRPr lang="zh-CN" altLang="en-US" dirty="0"/>
          </a:p>
        </p:txBody>
      </p:sp>
      <p:sp>
        <p:nvSpPr>
          <p:cNvPr id="3" name="内容占位符 2"/>
          <p:cNvSpPr>
            <a:spLocks noGrp="1"/>
          </p:cNvSpPr>
          <p:nvPr>
            <p:ph idx="1"/>
          </p:nvPr>
        </p:nvSpPr>
        <p:spPr/>
        <p:txBody>
          <a:bodyPr>
            <a:noAutofit/>
          </a:bodyPr>
          <a:lstStyle/>
          <a:p>
            <a:r>
              <a:rPr lang="en-US" altLang="zh-CN" sz="3200" dirty="0" smtClean="0">
                <a:solidFill>
                  <a:srgbClr val="FF0000"/>
                </a:solidFill>
              </a:rPr>
              <a:t>Multi-path Routing</a:t>
            </a:r>
            <a:r>
              <a:rPr lang="en-US" altLang="zh-CN" sz="3200" dirty="0" smtClean="0"/>
              <a:t>: Delivering full bandwidth between arbitrary hosts in larger clusters requires a “multi-rooted” tree with multiple core switches</a:t>
            </a:r>
            <a:endParaRPr lang="en-US" altLang="zh-CN" sz="3200" dirty="0" smtClean="0"/>
          </a:p>
          <a:p>
            <a:pPr lvl="1"/>
            <a:r>
              <a:rPr lang="en-US" altLang="zh-CN" sz="3200" dirty="0" smtClean="0"/>
              <a:t>ECMP performs static load-balance, not a good choice </a:t>
            </a:r>
            <a:r>
              <a:rPr lang="zh-CN" altLang="en-US" sz="3200" dirty="0" smtClean="0"/>
              <a:t>（各路径的带宽、时延和可靠性等不一样，</a:t>
            </a:r>
            <a:r>
              <a:rPr lang="en-US" altLang="zh-CN" sz="3200" dirty="0" smtClean="0"/>
              <a:t>Cost = hop count</a:t>
            </a:r>
            <a:r>
              <a:rPr lang="zh-CN" altLang="en-US" sz="3200" dirty="0" smtClean="0"/>
              <a:t>，不能很好地利用带宽，尤其在路径间差异大时，效果会非常不理想）</a:t>
            </a:r>
            <a:endParaRPr lang="zh-CN" altLang="en-US" sz="3200" dirty="0" smtClean="0"/>
          </a:p>
          <a:p>
            <a:endParaRPr lang="zh-CN" altLang="en-US" sz="3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1" cstate="print"/>
          <a:srcRect/>
          <a:stretch>
            <a:fillRect/>
          </a:stretch>
        </p:blipFill>
        <p:spPr bwMode="auto">
          <a:xfrm>
            <a:off x="3555303" y="2321496"/>
            <a:ext cx="5588697" cy="4536504"/>
          </a:xfrm>
          <a:prstGeom prst="rect">
            <a:avLst/>
          </a:prstGeom>
          <a:noFill/>
          <a:ln w="9525">
            <a:noFill/>
            <a:miter lim="800000"/>
            <a:headEnd/>
            <a:tailEnd/>
          </a:ln>
        </p:spPr>
      </p:pic>
      <p:sp>
        <p:nvSpPr>
          <p:cNvPr id="2" name="标题 1"/>
          <p:cNvSpPr>
            <a:spLocks noGrp="1"/>
          </p:cNvSpPr>
          <p:nvPr>
            <p:ph type="title"/>
          </p:nvPr>
        </p:nvSpPr>
        <p:spPr/>
        <p:txBody>
          <a:bodyPr/>
          <a:lstStyle/>
          <a:p>
            <a:r>
              <a:rPr lang="en-US" altLang="zh-CN" dirty="0" smtClean="0"/>
              <a:t>Problems of the Topology </a:t>
            </a:r>
            <a:endParaRPr lang="zh-CN" altLang="en-US" dirty="0"/>
          </a:p>
        </p:txBody>
      </p:sp>
      <p:sp>
        <p:nvSpPr>
          <p:cNvPr id="3" name="内容占位符 2"/>
          <p:cNvSpPr>
            <a:spLocks noGrp="1"/>
          </p:cNvSpPr>
          <p:nvPr>
            <p:ph idx="1"/>
          </p:nvPr>
        </p:nvSpPr>
        <p:spPr/>
        <p:txBody>
          <a:bodyPr>
            <a:normAutofit/>
          </a:bodyPr>
          <a:lstStyle/>
          <a:p>
            <a:r>
              <a:rPr lang="en-US" altLang="zh-CN" sz="3200" dirty="0" smtClean="0">
                <a:solidFill>
                  <a:srgbClr val="FF0000"/>
                </a:solidFill>
              </a:rPr>
              <a:t>Cost</a:t>
            </a:r>
            <a:r>
              <a:rPr lang="en-US" altLang="zh-CN" sz="3200" dirty="0" smtClean="0"/>
              <a:t>: </a:t>
            </a:r>
            <a:r>
              <a:rPr lang="zh-CN" altLang="en-US" sz="3200" dirty="0" smtClean="0"/>
              <a:t>保证一定的</a:t>
            </a:r>
            <a:r>
              <a:rPr lang="en-US" altLang="zh-CN" sz="3200" dirty="0" smtClean="0"/>
              <a:t>oversubscription</a:t>
            </a:r>
            <a:r>
              <a:rPr lang="zh-CN" altLang="en-US" sz="3200" dirty="0" smtClean="0"/>
              <a:t>，</a:t>
            </a:r>
            <a:r>
              <a:rPr lang="en-US" altLang="zh-CN" sz="3200" dirty="0" smtClean="0"/>
              <a:t>cost</a:t>
            </a:r>
            <a:r>
              <a:rPr lang="zh-CN" altLang="en-US" sz="3200" dirty="0" smtClean="0"/>
              <a:t>会随规模急剧增加。</a:t>
            </a:r>
            <a:endParaRPr lang="zh-CN" altLang="en-US" sz="3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1" cstate="print"/>
          <a:srcRect/>
          <a:stretch>
            <a:fillRect/>
          </a:stretch>
        </p:blipFill>
        <p:spPr bwMode="auto">
          <a:xfrm>
            <a:off x="1647196" y="3573016"/>
            <a:ext cx="7496804" cy="3284984"/>
          </a:xfrm>
          <a:prstGeom prst="rect">
            <a:avLst/>
          </a:prstGeom>
          <a:noFill/>
          <a:ln w="9525">
            <a:noFill/>
            <a:miter lim="800000"/>
            <a:headEnd/>
            <a:tailEnd/>
          </a:ln>
        </p:spPr>
      </p:pic>
      <p:sp>
        <p:nvSpPr>
          <p:cNvPr id="2" name="标题 1"/>
          <p:cNvSpPr>
            <a:spLocks noGrp="1"/>
          </p:cNvSpPr>
          <p:nvPr>
            <p:ph type="title"/>
          </p:nvPr>
        </p:nvSpPr>
        <p:spPr/>
        <p:txBody>
          <a:bodyPr/>
          <a:lstStyle/>
          <a:p>
            <a:r>
              <a:rPr lang="en-US" altLang="zh-CN" dirty="0" smtClean="0"/>
              <a:t>Problems of the Topology </a:t>
            </a:r>
            <a:endParaRPr lang="zh-CN" altLang="en-US" dirty="0"/>
          </a:p>
        </p:txBody>
      </p:sp>
      <p:sp>
        <p:nvSpPr>
          <p:cNvPr id="3" name="内容占位符 2"/>
          <p:cNvSpPr>
            <a:spLocks noGrp="1"/>
          </p:cNvSpPr>
          <p:nvPr>
            <p:ph idx="1"/>
          </p:nvPr>
        </p:nvSpPr>
        <p:spPr>
          <a:xfrm>
            <a:off x="457200" y="1844824"/>
            <a:ext cx="8229600" cy="4389120"/>
          </a:xfrm>
        </p:spPr>
        <p:txBody>
          <a:bodyPr>
            <a:normAutofit/>
          </a:bodyPr>
          <a:lstStyle/>
          <a:p>
            <a:r>
              <a:rPr lang="en-US" altLang="zh-CN" sz="3200" dirty="0" smtClean="0"/>
              <a:t>Cost:</a:t>
            </a:r>
            <a:endParaRPr lang="en-US" altLang="zh-CN" sz="3200" dirty="0" smtClean="0"/>
          </a:p>
          <a:p>
            <a:pPr lvl="1"/>
            <a:r>
              <a:rPr lang="en-US" altLang="zh-CN" sz="2800" dirty="0" smtClean="0"/>
              <a:t>Using the largest 10 </a:t>
            </a:r>
            <a:r>
              <a:rPr lang="en-US" altLang="zh-CN" sz="2800" dirty="0" err="1" smtClean="0"/>
              <a:t>GigE</a:t>
            </a:r>
            <a:r>
              <a:rPr lang="en-US" altLang="zh-CN" sz="2800" dirty="0" smtClean="0"/>
              <a:t> and </a:t>
            </a:r>
            <a:r>
              <a:rPr lang="en-US" altLang="zh-CN" sz="2800" dirty="0" err="1" smtClean="0"/>
              <a:t>GigE</a:t>
            </a:r>
            <a:r>
              <a:rPr lang="en-US" altLang="zh-CN" sz="2800" dirty="0" smtClean="0"/>
              <a:t> switches to build a datacenter with 1:1 oversubscription </a:t>
            </a:r>
            <a:endParaRPr lang="en-US" altLang="zh-CN" sz="2800" dirty="0" smtClean="0"/>
          </a:p>
          <a:p>
            <a:pPr lvl="1"/>
            <a:r>
              <a:rPr lang="en-US" altLang="zh-CN" sz="2800" dirty="0" smtClean="0"/>
              <a:t>A cluster can be up to 27,648 hosts</a:t>
            </a:r>
            <a:endParaRPr lang="zh-CN" altLang="en-US" sz="2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Overview</a:t>
            </a:r>
            <a:endParaRPr lang="zh-CN" altLang="en-US" dirty="0"/>
          </a:p>
        </p:txBody>
      </p:sp>
      <p:sp>
        <p:nvSpPr>
          <p:cNvPr id="3" name="内容占位符 2"/>
          <p:cNvSpPr>
            <a:spLocks noGrp="1"/>
          </p:cNvSpPr>
          <p:nvPr>
            <p:ph idx="1"/>
          </p:nvPr>
        </p:nvSpPr>
        <p:spPr/>
        <p:txBody>
          <a:bodyPr>
            <a:normAutofit/>
          </a:bodyPr>
          <a:lstStyle/>
          <a:p>
            <a:r>
              <a:rPr lang="en-US" altLang="zh-CN" sz="2800" dirty="0" smtClean="0"/>
              <a:t>Background</a:t>
            </a:r>
            <a:endParaRPr lang="en-US" altLang="zh-CN" sz="2800" dirty="0" smtClean="0"/>
          </a:p>
          <a:p>
            <a:r>
              <a:rPr lang="en-US" altLang="zh-CN" sz="2800" dirty="0" smtClean="0">
                <a:solidFill>
                  <a:srgbClr val="FF0000"/>
                </a:solidFill>
              </a:rPr>
              <a:t>Fat tree based solution</a:t>
            </a:r>
            <a:endParaRPr lang="en-US" altLang="zh-CN" sz="2800" dirty="0" smtClean="0">
              <a:solidFill>
                <a:srgbClr val="FF0000"/>
              </a:solidFill>
            </a:endParaRPr>
          </a:p>
          <a:p>
            <a:r>
              <a:rPr lang="en-US" altLang="zh-CN" sz="2800" dirty="0" smtClean="0"/>
              <a:t>Implementation and evaluation</a:t>
            </a:r>
            <a:endParaRPr lang="en-US" altLang="zh-CN" sz="2800" dirty="0" smtClean="0"/>
          </a:p>
          <a:p>
            <a:r>
              <a:rPr lang="en-US" altLang="zh-CN" sz="2800" dirty="0" smtClean="0"/>
              <a:t>Review</a:t>
            </a:r>
            <a:endParaRPr lang="en-US" altLang="zh-CN" sz="2800" dirty="0" smtClean="0"/>
          </a:p>
          <a:p>
            <a:endParaRPr lang="zh-CN" altLang="en-US"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Fat-tree</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22530" name="Picture 2"/>
          <p:cNvPicPr>
            <a:picLocks noChangeAspect="1" noChangeArrowheads="1"/>
          </p:cNvPicPr>
          <p:nvPr/>
        </p:nvPicPr>
        <p:blipFill>
          <a:blip r:embed="rId1" cstate="print"/>
          <a:srcRect/>
          <a:stretch>
            <a:fillRect/>
          </a:stretch>
        </p:blipFill>
        <p:spPr bwMode="auto">
          <a:xfrm>
            <a:off x="99169" y="2132856"/>
            <a:ext cx="9009335" cy="3744416"/>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1" cstate="print"/>
          <a:srcRect/>
          <a:stretch>
            <a:fillRect/>
          </a:stretch>
        </p:blipFill>
        <p:spPr bwMode="auto">
          <a:xfrm>
            <a:off x="1475656" y="692696"/>
            <a:ext cx="7623290" cy="3168352"/>
          </a:xfrm>
          <a:prstGeom prst="rect">
            <a:avLst/>
          </a:prstGeom>
          <a:noFill/>
          <a:ln w="9525">
            <a:noFill/>
            <a:miter lim="800000"/>
            <a:headEnd/>
            <a:tailEnd/>
          </a:ln>
        </p:spPr>
      </p:pic>
      <p:sp>
        <p:nvSpPr>
          <p:cNvPr id="2" name="标题 1"/>
          <p:cNvSpPr>
            <a:spLocks noGrp="1"/>
          </p:cNvSpPr>
          <p:nvPr>
            <p:ph type="title"/>
          </p:nvPr>
        </p:nvSpPr>
        <p:spPr/>
        <p:txBody>
          <a:bodyPr/>
          <a:lstStyle/>
          <a:p>
            <a:r>
              <a:rPr lang="en-US" altLang="zh-CN" dirty="0" smtClean="0"/>
              <a:t>Fat-tree</a:t>
            </a:r>
            <a:endParaRPr lang="zh-CN" altLang="en-US" dirty="0"/>
          </a:p>
        </p:txBody>
      </p:sp>
      <p:sp>
        <p:nvSpPr>
          <p:cNvPr id="3" name="内容占位符 2"/>
          <p:cNvSpPr>
            <a:spLocks noGrp="1"/>
          </p:cNvSpPr>
          <p:nvPr>
            <p:ph idx="1"/>
          </p:nvPr>
        </p:nvSpPr>
        <p:spPr/>
        <p:txBody>
          <a:bodyPr>
            <a:normAutofit/>
          </a:bodyPr>
          <a:lstStyle/>
          <a:p>
            <a:endParaRPr lang="en-US" altLang="zh-CN" sz="2800" i="1" dirty="0" smtClean="0"/>
          </a:p>
          <a:p>
            <a:endParaRPr lang="en-US" altLang="zh-CN" sz="2800" i="1" dirty="0" smtClean="0"/>
          </a:p>
          <a:p>
            <a:endParaRPr lang="en-US" altLang="zh-CN" sz="2800" i="1" dirty="0" smtClean="0"/>
          </a:p>
          <a:p>
            <a:endParaRPr lang="en-US" altLang="zh-CN" sz="2800" i="1" dirty="0" smtClean="0"/>
          </a:p>
          <a:p>
            <a:r>
              <a:rPr lang="en-US" altLang="zh-CN" sz="2800" i="1" dirty="0" smtClean="0"/>
              <a:t>k</a:t>
            </a:r>
            <a:r>
              <a:rPr lang="en-US" altLang="zh-CN" sz="2800" dirty="0" smtClean="0"/>
              <a:t> pods, each containing two layers of </a:t>
            </a:r>
            <a:r>
              <a:rPr lang="en-US" altLang="zh-CN" sz="2800" i="1" dirty="0" smtClean="0"/>
              <a:t>k</a:t>
            </a:r>
            <a:r>
              <a:rPr lang="en-US" altLang="zh-CN" sz="2800" dirty="0" smtClean="0"/>
              <a:t>/2 switches. </a:t>
            </a:r>
            <a:endParaRPr lang="en-US" altLang="zh-CN" sz="2800" dirty="0" smtClean="0"/>
          </a:p>
          <a:p>
            <a:r>
              <a:rPr lang="en-US" altLang="zh-CN" sz="2800" dirty="0" smtClean="0"/>
              <a:t>Each </a:t>
            </a:r>
            <a:r>
              <a:rPr lang="en-US" altLang="zh-CN" sz="2800" i="1" dirty="0" smtClean="0"/>
              <a:t>k</a:t>
            </a:r>
            <a:r>
              <a:rPr lang="en-US" altLang="zh-CN" sz="2800" dirty="0" smtClean="0"/>
              <a:t>-port switch in the lower layer is directly connected to </a:t>
            </a:r>
            <a:r>
              <a:rPr lang="en-US" altLang="zh-CN" sz="2800" i="1" dirty="0" smtClean="0"/>
              <a:t>k</a:t>
            </a:r>
            <a:r>
              <a:rPr lang="en-US" altLang="zh-CN" sz="2800" dirty="0" smtClean="0"/>
              <a:t>/2 hosts. Each of the remaining </a:t>
            </a:r>
            <a:r>
              <a:rPr lang="en-US" altLang="zh-CN" sz="2800" i="1" dirty="0" smtClean="0"/>
              <a:t>k</a:t>
            </a:r>
            <a:r>
              <a:rPr lang="en-US" altLang="zh-CN" sz="2800" dirty="0" smtClean="0"/>
              <a:t>/2 ports is connected to </a:t>
            </a:r>
            <a:r>
              <a:rPr lang="en-US" altLang="zh-CN" sz="2800" i="1" dirty="0" smtClean="0"/>
              <a:t>k</a:t>
            </a:r>
            <a:r>
              <a:rPr lang="en-US" altLang="zh-CN" sz="2800" dirty="0" smtClean="0"/>
              <a:t>/2 of the </a:t>
            </a:r>
            <a:r>
              <a:rPr lang="en-US" altLang="zh-CN" sz="2800" i="1" dirty="0" smtClean="0"/>
              <a:t>k</a:t>
            </a:r>
            <a:r>
              <a:rPr lang="en-US" altLang="zh-CN" sz="2800" dirty="0" smtClean="0"/>
              <a:t> ports in the aggregation layer.</a:t>
            </a:r>
            <a:endParaRPr lang="en-US" altLang="zh-CN" sz="2800" dirty="0" smtClean="0"/>
          </a:p>
          <a:p>
            <a:endParaRPr lang="zh-CN" altLang="en-US"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1" cstate="print"/>
          <a:srcRect/>
          <a:stretch>
            <a:fillRect/>
          </a:stretch>
        </p:blipFill>
        <p:spPr bwMode="auto">
          <a:xfrm>
            <a:off x="1475656" y="692696"/>
            <a:ext cx="7623290" cy="3168352"/>
          </a:xfrm>
          <a:prstGeom prst="rect">
            <a:avLst/>
          </a:prstGeom>
          <a:noFill/>
          <a:ln w="9525">
            <a:noFill/>
            <a:miter lim="800000"/>
            <a:headEnd/>
            <a:tailEnd/>
          </a:ln>
        </p:spPr>
      </p:pic>
      <p:sp>
        <p:nvSpPr>
          <p:cNvPr id="2" name="标题 1"/>
          <p:cNvSpPr>
            <a:spLocks noGrp="1"/>
          </p:cNvSpPr>
          <p:nvPr>
            <p:ph type="title"/>
          </p:nvPr>
        </p:nvSpPr>
        <p:spPr/>
        <p:txBody>
          <a:bodyPr/>
          <a:lstStyle/>
          <a:p>
            <a:r>
              <a:rPr lang="en-US" altLang="zh-CN" dirty="0" smtClean="0"/>
              <a:t>Fat-tree</a:t>
            </a:r>
            <a:endParaRPr lang="zh-CN" altLang="en-US" dirty="0"/>
          </a:p>
        </p:txBody>
      </p:sp>
      <p:sp>
        <p:nvSpPr>
          <p:cNvPr id="3" name="内容占位符 2"/>
          <p:cNvSpPr>
            <a:spLocks noGrp="1"/>
          </p:cNvSpPr>
          <p:nvPr>
            <p:ph idx="1"/>
          </p:nvPr>
        </p:nvSpPr>
        <p:spPr/>
        <p:txBody>
          <a:bodyPr>
            <a:normAutofit lnSpcReduction="10000"/>
          </a:bodyPr>
          <a:lstStyle/>
          <a:p>
            <a:endParaRPr lang="en-US" altLang="zh-CN" sz="2800" dirty="0" smtClean="0"/>
          </a:p>
          <a:p>
            <a:endParaRPr lang="en-US" altLang="zh-CN" sz="2800" dirty="0"/>
          </a:p>
          <a:p>
            <a:endParaRPr lang="en-US" altLang="zh-CN" sz="2800" dirty="0" smtClean="0"/>
          </a:p>
          <a:p>
            <a:endParaRPr lang="en-US" altLang="zh-CN" sz="2800" dirty="0"/>
          </a:p>
          <a:p>
            <a:endParaRPr lang="en-US" altLang="zh-CN" sz="2800" dirty="0" smtClean="0"/>
          </a:p>
          <a:p>
            <a:r>
              <a:rPr lang="en-US" altLang="zh-CN" sz="2800" dirty="0" smtClean="0"/>
              <a:t>(</a:t>
            </a:r>
            <a:r>
              <a:rPr lang="en-US" altLang="zh-CN" sz="2800" i="1" dirty="0" smtClean="0"/>
              <a:t>k</a:t>
            </a:r>
            <a:r>
              <a:rPr lang="en-US" altLang="zh-CN" sz="2800" dirty="0" smtClean="0"/>
              <a:t>/2)</a:t>
            </a:r>
            <a:r>
              <a:rPr lang="en-US" altLang="zh-CN" sz="2800" baseline="30000" dirty="0" smtClean="0"/>
              <a:t>2</a:t>
            </a:r>
            <a:r>
              <a:rPr lang="en-US" altLang="zh-CN" sz="2800" dirty="0" smtClean="0"/>
              <a:t>  </a:t>
            </a:r>
            <a:r>
              <a:rPr lang="en-US" altLang="zh-CN" sz="2800" i="1" dirty="0" smtClean="0"/>
              <a:t>k</a:t>
            </a:r>
            <a:r>
              <a:rPr lang="en-US" altLang="zh-CN" sz="2800" dirty="0" smtClean="0"/>
              <a:t>-port core switches. Each has one port connected to each of </a:t>
            </a:r>
            <a:r>
              <a:rPr lang="en-US" altLang="zh-CN" sz="2800" i="1" dirty="0" smtClean="0"/>
              <a:t>k</a:t>
            </a:r>
            <a:r>
              <a:rPr lang="en-US" altLang="zh-CN" sz="2800" dirty="0" smtClean="0"/>
              <a:t> pods. The </a:t>
            </a:r>
            <a:r>
              <a:rPr lang="en-US" altLang="zh-CN" sz="2800" i="1" dirty="0" err="1" smtClean="0"/>
              <a:t>i</a:t>
            </a:r>
            <a:r>
              <a:rPr lang="en-US" altLang="zh-CN" sz="2800" baseline="30000" dirty="0" err="1" smtClean="0"/>
              <a:t>th</a:t>
            </a:r>
            <a:r>
              <a:rPr lang="en-US" altLang="zh-CN" sz="2800" dirty="0" smtClean="0"/>
              <a:t> port of any core switch is connected to pod </a:t>
            </a:r>
            <a:r>
              <a:rPr lang="en-US" altLang="zh-CN" sz="2800" i="1" dirty="0" err="1" smtClean="0"/>
              <a:t>i</a:t>
            </a:r>
            <a:r>
              <a:rPr lang="en-US" altLang="zh-CN" sz="2800" dirty="0" smtClean="0"/>
              <a:t> such that consecutive ports in the aggregation layer of each pod switch are connected to core switches on (</a:t>
            </a:r>
            <a:r>
              <a:rPr lang="en-US" altLang="zh-CN" sz="2800" i="1" dirty="0" smtClean="0"/>
              <a:t>k</a:t>
            </a:r>
            <a:r>
              <a:rPr lang="en-US" altLang="zh-CN" sz="2800" dirty="0" smtClean="0"/>
              <a:t>/2) strides. </a:t>
            </a:r>
            <a:endParaRPr lang="en-US" altLang="zh-CN" sz="2800" dirty="0" smtClean="0"/>
          </a:p>
          <a:p>
            <a:endParaRPr lang="zh-CN" altLang="en-US" sz="2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Fat-tree</a:t>
            </a:r>
            <a:endParaRPr lang="zh-CN" altLang="en-US" dirty="0"/>
          </a:p>
        </p:txBody>
      </p:sp>
      <p:sp>
        <p:nvSpPr>
          <p:cNvPr id="3" name="内容占位符 2"/>
          <p:cNvSpPr>
            <a:spLocks noGrp="1"/>
          </p:cNvSpPr>
          <p:nvPr>
            <p:ph idx="1"/>
          </p:nvPr>
        </p:nvSpPr>
        <p:spPr/>
        <p:txBody>
          <a:bodyPr>
            <a:normAutofit/>
          </a:bodyPr>
          <a:lstStyle/>
          <a:p>
            <a:r>
              <a:rPr lang="en-US" altLang="zh-CN" sz="2800" dirty="0" smtClean="0"/>
              <a:t>Focus on designs up to </a:t>
            </a:r>
            <a:r>
              <a:rPr lang="en-US" altLang="zh-CN" sz="2800" i="1" dirty="0" smtClean="0"/>
              <a:t>k = </a:t>
            </a:r>
            <a:r>
              <a:rPr lang="en-US" altLang="zh-CN" sz="2800" dirty="0" smtClean="0"/>
              <a:t>48.</a:t>
            </a:r>
            <a:endParaRPr lang="en-US" altLang="zh-CN" sz="2800" dirty="0" smtClean="0"/>
          </a:p>
          <a:p>
            <a:r>
              <a:rPr lang="en-US" altLang="zh-CN" sz="2800" dirty="0" smtClean="0"/>
              <a:t>Use identical 48-port </a:t>
            </a:r>
            <a:r>
              <a:rPr lang="en-US" altLang="zh-CN" sz="2800" dirty="0" err="1" smtClean="0"/>
              <a:t>GigE</a:t>
            </a:r>
            <a:r>
              <a:rPr lang="en-US" altLang="zh-CN" sz="2800" dirty="0" smtClean="0"/>
              <a:t> switches.</a:t>
            </a:r>
            <a:endParaRPr lang="en-US" altLang="zh-CN" sz="2800" dirty="0" smtClean="0"/>
          </a:p>
          <a:p>
            <a:r>
              <a:rPr lang="en-US" altLang="zh-CN" sz="2800" dirty="0" smtClean="0"/>
              <a:t>The network supports 27,648 hosts, made up of 1,152 subnets with 24 hosts each. There are 576 equal-cost paths between any given pair of hosts in different pods. </a:t>
            </a:r>
            <a:endParaRPr lang="en-US" altLang="zh-CN" sz="2800" dirty="0" smtClean="0"/>
          </a:p>
          <a:p>
            <a:r>
              <a:rPr lang="en-US" altLang="zh-CN" sz="2800" dirty="0" smtClean="0"/>
              <a:t>The cost of deploying such a network architecture would be $8.64M, compared to $37M for the traditional techniques.</a:t>
            </a:r>
            <a:endParaRPr lang="zh-CN" alt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Overview</a:t>
            </a:r>
            <a:endParaRPr lang="zh-CN" altLang="en-US" dirty="0"/>
          </a:p>
        </p:txBody>
      </p:sp>
      <p:sp>
        <p:nvSpPr>
          <p:cNvPr id="3" name="内容占位符 2"/>
          <p:cNvSpPr>
            <a:spLocks noGrp="1"/>
          </p:cNvSpPr>
          <p:nvPr>
            <p:ph idx="1"/>
          </p:nvPr>
        </p:nvSpPr>
        <p:spPr/>
        <p:txBody>
          <a:bodyPr/>
          <a:lstStyle/>
          <a:p>
            <a:r>
              <a:rPr lang="en-US" altLang="zh-CN" dirty="0" smtClean="0">
                <a:solidFill>
                  <a:srgbClr val="FF0000"/>
                </a:solidFill>
              </a:rPr>
              <a:t>Background</a:t>
            </a:r>
            <a:endParaRPr lang="en-US" altLang="zh-CN" dirty="0" smtClean="0">
              <a:solidFill>
                <a:srgbClr val="FF0000"/>
              </a:solidFill>
            </a:endParaRPr>
          </a:p>
          <a:p>
            <a:r>
              <a:rPr lang="en-US" altLang="zh-CN" dirty="0" smtClean="0"/>
              <a:t>Fat tree based solution</a:t>
            </a:r>
            <a:endParaRPr lang="en-US" altLang="zh-CN" dirty="0" smtClean="0"/>
          </a:p>
          <a:p>
            <a:r>
              <a:rPr lang="en-US" altLang="zh-CN" dirty="0" smtClean="0"/>
              <a:t>Implementation and evaluation</a:t>
            </a:r>
            <a:endParaRPr lang="en-US" altLang="zh-CN" dirty="0" smtClean="0"/>
          </a:p>
          <a:p>
            <a:r>
              <a:rPr lang="en-US" altLang="zh-CN" dirty="0" smtClean="0"/>
              <a:t>Review</a:t>
            </a:r>
            <a:endParaRPr lang="en-US" altLang="zh-CN" dirty="0" smtClean="0"/>
          </a:p>
          <a:p>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Architecture Design</a:t>
            </a:r>
            <a:endParaRPr lang="zh-CN" altLang="en-US" dirty="0"/>
          </a:p>
        </p:txBody>
      </p:sp>
      <p:sp>
        <p:nvSpPr>
          <p:cNvPr id="3" name="内容占位符 2"/>
          <p:cNvSpPr>
            <a:spLocks noGrp="1"/>
          </p:cNvSpPr>
          <p:nvPr>
            <p:ph idx="1"/>
          </p:nvPr>
        </p:nvSpPr>
        <p:spPr/>
        <p:txBody>
          <a:bodyPr>
            <a:normAutofit/>
          </a:bodyPr>
          <a:lstStyle/>
          <a:p>
            <a:r>
              <a:rPr lang="en-US" altLang="zh-CN" sz="3200" dirty="0" smtClean="0"/>
              <a:t>Motivation</a:t>
            </a:r>
            <a:endParaRPr lang="en-US" altLang="zh-CN" sz="3200" dirty="0" smtClean="0"/>
          </a:p>
          <a:p>
            <a:pPr lvl="1"/>
            <a:r>
              <a:rPr lang="en-US" altLang="zh-CN" sz="2800" dirty="0" smtClean="0"/>
              <a:t>There are </a:t>
            </a:r>
            <a:r>
              <a:rPr lang="en-US" altLang="zh-CN" sz="2800" dirty="0" smtClean="0">
                <a:solidFill>
                  <a:srgbClr val="FF0000"/>
                </a:solidFill>
              </a:rPr>
              <a:t>(</a:t>
            </a:r>
            <a:r>
              <a:rPr lang="en-US" altLang="zh-CN" sz="2800" i="1" dirty="0" smtClean="0">
                <a:solidFill>
                  <a:srgbClr val="FF0000"/>
                </a:solidFill>
              </a:rPr>
              <a:t>k</a:t>
            </a:r>
            <a:r>
              <a:rPr lang="en-US" altLang="zh-CN" sz="2800" dirty="0" smtClean="0">
                <a:solidFill>
                  <a:srgbClr val="FF0000"/>
                </a:solidFill>
              </a:rPr>
              <a:t>/2)</a:t>
            </a:r>
            <a:r>
              <a:rPr lang="en-US" altLang="zh-CN" sz="2800" baseline="30000" dirty="0" smtClean="0">
                <a:solidFill>
                  <a:srgbClr val="FF0000"/>
                </a:solidFill>
              </a:rPr>
              <a:t>2</a:t>
            </a:r>
            <a:r>
              <a:rPr lang="en-US" altLang="zh-CN" sz="2800" dirty="0" smtClean="0">
                <a:solidFill>
                  <a:srgbClr val="FF0000"/>
                </a:solidFill>
              </a:rPr>
              <a:t> shortest-paths</a:t>
            </a:r>
            <a:r>
              <a:rPr lang="en-US" altLang="zh-CN" sz="2800" dirty="0" smtClean="0"/>
              <a:t> between any two hosts on different pods, but only one is chosen.</a:t>
            </a:r>
            <a:endParaRPr lang="en-US" altLang="zh-CN" sz="2800" dirty="0" smtClean="0"/>
          </a:p>
          <a:p>
            <a:pPr lvl="1"/>
            <a:r>
              <a:rPr lang="en-US" altLang="zh-CN" sz="2800" dirty="0" smtClean="0"/>
              <a:t>Protocols like OSPF selects path based </a:t>
            </a:r>
            <a:r>
              <a:rPr lang="en-US" altLang="zh-CN" sz="2800" dirty="0" smtClean="0">
                <a:solidFill>
                  <a:srgbClr val="FF0000"/>
                </a:solidFill>
              </a:rPr>
              <a:t>on hop counts</a:t>
            </a:r>
            <a:r>
              <a:rPr lang="en-US" altLang="zh-CN" sz="2800" dirty="0" smtClean="0"/>
              <a:t>. it is possible for a small subset of core switches, perhaps only one, to be chosen as the intermediate links between pods.</a:t>
            </a:r>
            <a:endParaRPr lang="en-US" altLang="zh-CN" sz="2800" dirty="0" smtClean="0"/>
          </a:p>
          <a:p>
            <a:pPr lvl="1"/>
            <a:r>
              <a:rPr lang="en-US" altLang="zh-CN" sz="2800" dirty="0" smtClean="0"/>
              <a:t>Need a simple, fine-grained method of traffic diffusion.</a:t>
            </a:r>
            <a:endParaRPr lang="zh-CN" altLang="en-US" sz="2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Addressing</a:t>
            </a:r>
            <a:endParaRPr lang="zh-CN" altLang="en-US" dirty="0"/>
          </a:p>
        </p:txBody>
      </p:sp>
      <p:sp>
        <p:nvSpPr>
          <p:cNvPr id="3" name="内容占位符 2"/>
          <p:cNvSpPr>
            <a:spLocks noGrp="1"/>
          </p:cNvSpPr>
          <p:nvPr>
            <p:ph idx="1"/>
          </p:nvPr>
        </p:nvSpPr>
        <p:spPr/>
        <p:txBody>
          <a:bodyPr>
            <a:normAutofit/>
          </a:bodyPr>
          <a:lstStyle/>
          <a:p>
            <a:r>
              <a:rPr lang="en-US" altLang="zh-CN" dirty="0" smtClean="0"/>
              <a:t>All IP addresses in the network within the private 10.0.0.0/8 block.</a:t>
            </a:r>
            <a:endParaRPr lang="en-US" altLang="zh-CN" dirty="0" smtClean="0"/>
          </a:p>
          <a:p>
            <a:r>
              <a:rPr lang="en-US" altLang="zh-CN" dirty="0" smtClean="0"/>
              <a:t>The pod switches are given addresses of the form 10.</a:t>
            </a:r>
            <a:r>
              <a:rPr lang="en-US" altLang="zh-CN" i="1" dirty="0" smtClean="0"/>
              <a:t>pod.switch</a:t>
            </a:r>
            <a:r>
              <a:rPr lang="en-US" altLang="zh-CN" dirty="0" smtClean="0"/>
              <a:t>.1, </a:t>
            </a:r>
            <a:endParaRPr lang="en-US" altLang="zh-CN" dirty="0" smtClean="0"/>
          </a:p>
          <a:p>
            <a:pPr lvl="1"/>
            <a:r>
              <a:rPr lang="en-US" altLang="zh-CN" i="1" dirty="0" smtClean="0"/>
              <a:t>pod</a:t>
            </a:r>
            <a:r>
              <a:rPr lang="en-US" altLang="zh-CN" dirty="0" smtClean="0"/>
              <a:t> denotes the pod number (in [0, </a:t>
            </a:r>
            <a:r>
              <a:rPr lang="en-US" altLang="zh-CN" i="1" dirty="0" smtClean="0"/>
              <a:t>k</a:t>
            </a:r>
            <a:r>
              <a:rPr lang="en-US" altLang="zh-CN" dirty="0" smtClean="0"/>
              <a:t>−1]), </a:t>
            </a:r>
            <a:endParaRPr lang="en-US" altLang="zh-CN" dirty="0" smtClean="0"/>
          </a:p>
          <a:p>
            <a:pPr lvl="1"/>
            <a:r>
              <a:rPr lang="en-US" altLang="zh-CN" i="1" dirty="0" smtClean="0"/>
              <a:t>switch</a:t>
            </a:r>
            <a:r>
              <a:rPr lang="en-US" altLang="zh-CN" dirty="0" smtClean="0"/>
              <a:t> denotes the position of that switch in the pod (in [0, </a:t>
            </a:r>
            <a:r>
              <a:rPr lang="en-US" altLang="zh-CN" i="1" dirty="0" smtClean="0"/>
              <a:t>k</a:t>
            </a:r>
            <a:r>
              <a:rPr lang="en-US" altLang="zh-CN" dirty="0" smtClean="0"/>
              <a:t>−1], starting from left to right, bottom to top). </a:t>
            </a:r>
            <a:endParaRPr lang="en-US" altLang="zh-CN" dirty="0" smtClean="0"/>
          </a:p>
          <a:p>
            <a:r>
              <a:rPr lang="en-US" altLang="zh-CN" dirty="0" smtClean="0"/>
              <a:t>Give core switches addresses of the form 10.</a:t>
            </a:r>
            <a:r>
              <a:rPr lang="en-US" altLang="zh-CN" i="1" dirty="0" smtClean="0"/>
              <a:t>k</a:t>
            </a:r>
            <a:r>
              <a:rPr lang="en-US" altLang="zh-CN" dirty="0" smtClean="0"/>
              <a:t>.</a:t>
            </a:r>
            <a:r>
              <a:rPr lang="en-US" altLang="zh-CN" i="1" dirty="0" smtClean="0"/>
              <a:t>j</a:t>
            </a:r>
            <a:r>
              <a:rPr lang="en-US" altLang="zh-CN" dirty="0" smtClean="0"/>
              <a:t>.</a:t>
            </a:r>
            <a:r>
              <a:rPr lang="en-US" altLang="zh-CN" i="1" dirty="0" smtClean="0"/>
              <a:t>i</a:t>
            </a:r>
            <a:r>
              <a:rPr lang="en-US" altLang="zh-CN" dirty="0" smtClean="0"/>
              <a:t>, </a:t>
            </a:r>
            <a:endParaRPr lang="en-US" altLang="zh-CN" dirty="0" smtClean="0"/>
          </a:p>
          <a:p>
            <a:pPr lvl="1"/>
            <a:r>
              <a:rPr lang="en-US" altLang="zh-CN" i="1" dirty="0" smtClean="0"/>
              <a:t>j</a:t>
            </a:r>
            <a:r>
              <a:rPr lang="en-US" altLang="zh-CN" dirty="0" smtClean="0"/>
              <a:t> and </a:t>
            </a:r>
            <a:r>
              <a:rPr lang="en-US" altLang="zh-CN" i="1" dirty="0" err="1" smtClean="0"/>
              <a:t>i</a:t>
            </a:r>
            <a:r>
              <a:rPr lang="en-US" altLang="zh-CN" dirty="0" smtClean="0"/>
              <a:t> denote that switch’s coordinates in the (</a:t>
            </a:r>
            <a:r>
              <a:rPr lang="en-US" altLang="zh-CN" i="1" dirty="0" smtClean="0"/>
              <a:t>k</a:t>
            </a:r>
            <a:r>
              <a:rPr lang="en-US" altLang="zh-CN" dirty="0" smtClean="0"/>
              <a:t>/2)</a:t>
            </a:r>
            <a:r>
              <a:rPr lang="en-US" altLang="zh-CN" baseline="30000" dirty="0" smtClean="0"/>
              <a:t>2</a:t>
            </a:r>
            <a:r>
              <a:rPr lang="en-US" altLang="zh-CN" dirty="0" smtClean="0"/>
              <a:t> core switch grid (each in [1, (</a:t>
            </a:r>
            <a:r>
              <a:rPr lang="en-US" altLang="zh-CN" i="1" dirty="0" smtClean="0"/>
              <a:t>k</a:t>
            </a:r>
            <a:r>
              <a:rPr lang="en-US" altLang="zh-CN" dirty="0" smtClean="0"/>
              <a:t>/2)], starting from top-left).</a:t>
            </a: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Two-level Routing Table</a:t>
            </a:r>
            <a:endParaRPr lang="zh-CN" altLang="en-US" dirty="0"/>
          </a:p>
        </p:txBody>
      </p:sp>
      <p:sp>
        <p:nvSpPr>
          <p:cNvPr id="3" name="内容占位符 2"/>
          <p:cNvSpPr>
            <a:spLocks noGrp="1"/>
          </p:cNvSpPr>
          <p:nvPr>
            <p:ph idx="1"/>
          </p:nvPr>
        </p:nvSpPr>
        <p:spPr/>
        <p:txBody>
          <a:bodyPr>
            <a:normAutofit/>
          </a:bodyPr>
          <a:lstStyle/>
          <a:p>
            <a:r>
              <a:rPr lang="en-US" altLang="zh-CN" sz="2800" dirty="0" smtClean="0"/>
              <a:t>Each entry in the main routing table will potentially have an additional pointer to a small secondary table of (</a:t>
            </a:r>
            <a:r>
              <a:rPr lang="en-US" altLang="zh-CN" sz="2800" i="1" dirty="0" smtClean="0"/>
              <a:t>suffix</a:t>
            </a:r>
            <a:r>
              <a:rPr lang="en-US" altLang="zh-CN" sz="2800" dirty="0" smtClean="0"/>
              <a:t>,</a:t>
            </a:r>
            <a:r>
              <a:rPr lang="en-US" altLang="zh-CN" sz="2800" i="1" dirty="0" smtClean="0"/>
              <a:t> port</a:t>
            </a:r>
            <a:r>
              <a:rPr lang="en-US" altLang="zh-CN" sz="2800" dirty="0" smtClean="0"/>
              <a:t>) entries.</a:t>
            </a:r>
            <a:endParaRPr lang="en-US" altLang="zh-CN" sz="2800" dirty="0" smtClean="0"/>
          </a:p>
          <a:p>
            <a:pPr lvl="1"/>
            <a:r>
              <a:rPr lang="en-US" altLang="zh-CN" sz="2800" dirty="0" smtClean="0"/>
              <a:t>A first-level prefix is </a:t>
            </a:r>
            <a:r>
              <a:rPr lang="en-US" altLang="zh-CN" sz="2800" dirty="0" smtClean="0">
                <a:solidFill>
                  <a:srgbClr val="FF0000"/>
                </a:solidFill>
              </a:rPr>
              <a:t>terminating</a:t>
            </a:r>
            <a:r>
              <a:rPr lang="en-US" altLang="zh-CN" sz="2800" dirty="0" smtClean="0"/>
              <a:t> if it does not contain any second level suffixes,</a:t>
            </a:r>
            <a:endParaRPr lang="en-US" altLang="zh-CN" sz="2800" dirty="0" smtClean="0"/>
          </a:p>
          <a:p>
            <a:pPr lvl="1"/>
            <a:r>
              <a:rPr lang="en-US" altLang="zh-CN" sz="2800" dirty="0" smtClean="0"/>
              <a:t>A secondary table may be pointed to by more than one first-level prefix. </a:t>
            </a:r>
            <a:endParaRPr lang="en-US" altLang="zh-CN" sz="2800"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Two-level Routing Table</a:t>
            </a:r>
            <a:endParaRPr lang="zh-CN" altLang="en-US" dirty="0"/>
          </a:p>
        </p:txBody>
      </p:sp>
      <p:sp>
        <p:nvSpPr>
          <p:cNvPr id="3" name="内容占位符 2"/>
          <p:cNvSpPr>
            <a:spLocks noGrp="1"/>
          </p:cNvSpPr>
          <p:nvPr>
            <p:ph idx="1"/>
          </p:nvPr>
        </p:nvSpPr>
        <p:spPr/>
        <p:txBody>
          <a:bodyPr>
            <a:normAutofit/>
          </a:bodyPr>
          <a:lstStyle/>
          <a:p>
            <a:r>
              <a:rPr lang="en-US" altLang="zh-CN" sz="2800" dirty="0" smtClean="0"/>
              <a:t>Entries in the </a:t>
            </a:r>
            <a:r>
              <a:rPr lang="en-US" altLang="zh-CN" sz="2800" dirty="0" smtClean="0">
                <a:solidFill>
                  <a:srgbClr val="FF0000"/>
                </a:solidFill>
              </a:rPr>
              <a:t>primary table </a:t>
            </a:r>
            <a:r>
              <a:rPr lang="en-US" altLang="zh-CN" sz="2800" dirty="0" smtClean="0"/>
              <a:t>are left-handed (i.e., </a:t>
            </a:r>
            <a:r>
              <a:rPr lang="en-US" altLang="zh-CN" sz="2800" dirty="0" smtClean="0">
                <a:solidFill>
                  <a:srgbClr val="FF0000"/>
                </a:solidFill>
              </a:rPr>
              <a:t>/</a:t>
            </a:r>
            <a:r>
              <a:rPr lang="en-US" altLang="zh-CN" sz="2800" i="1" dirty="0" smtClean="0">
                <a:solidFill>
                  <a:srgbClr val="FF0000"/>
                </a:solidFill>
              </a:rPr>
              <a:t>m</a:t>
            </a:r>
            <a:r>
              <a:rPr lang="en-US" altLang="zh-CN" sz="2800" dirty="0" smtClean="0">
                <a:solidFill>
                  <a:srgbClr val="FF0000"/>
                </a:solidFill>
              </a:rPr>
              <a:t> prefix</a:t>
            </a:r>
            <a:r>
              <a:rPr lang="en-US" altLang="zh-CN" sz="2800" dirty="0" smtClean="0"/>
              <a:t> masks of the form 1</a:t>
            </a:r>
            <a:r>
              <a:rPr lang="en-US" altLang="zh-CN" sz="2800" i="1" baseline="30000" dirty="0" smtClean="0"/>
              <a:t>m</a:t>
            </a:r>
            <a:r>
              <a:rPr lang="en-US" altLang="zh-CN" sz="2800" dirty="0" smtClean="0"/>
              <a:t>0</a:t>
            </a:r>
            <a:r>
              <a:rPr lang="en-US" altLang="zh-CN" sz="2800" baseline="30000" dirty="0" smtClean="0"/>
              <a:t>32−</a:t>
            </a:r>
            <a:r>
              <a:rPr lang="en-US" altLang="zh-CN" sz="2800" i="1" baseline="30000" dirty="0" smtClean="0"/>
              <a:t>m</a:t>
            </a:r>
            <a:r>
              <a:rPr lang="en-US" altLang="zh-CN" sz="2800" dirty="0" smtClean="0"/>
              <a:t>), entries in </a:t>
            </a:r>
            <a:r>
              <a:rPr lang="en-US" altLang="zh-CN" sz="2800" dirty="0" smtClean="0">
                <a:solidFill>
                  <a:srgbClr val="FF0000"/>
                </a:solidFill>
              </a:rPr>
              <a:t>the secondary </a:t>
            </a:r>
            <a:r>
              <a:rPr lang="en-US" altLang="zh-CN" sz="2800" dirty="0" smtClean="0"/>
              <a:t>tables are right-handed (i.e</a:t>
            </a:r>
            <a:r>
              <a:rPr lang="en-US" altLang="zh-CN" sz="2800" dirty="0" smtClean="0">
                <a:solidFill>
                  <a:srgbClr val="FF0000"/>
                </a:solidFill>
              </a:rPr>
              <a:t>. /</a:t>
            </a:r>
            <a:r>
              <a:rPr lang="en-US" altLang="zh-CN" sz="2800" i="1" dirty="0" smtClean="0">
                <a:solidFill>
                  <a:srgbClr val="FF0000"/>
                </a:solidFill>
              </a:rPr>
              <a:t>m</a:t>
            </a:r>
            <a:r>
              <a:rPr lang="en-US" altLang="zh-CN" sz="2800" dirty="0" smtClean="0">
                <a:solidFill>
                  <a:srgbClr val="FF0000"/>
                </a:solidFill>
              </a:rPr>
              <a:t> suffix </a:t>
            </a:r>
            <a:r>
              <a:rPr lang="en-US" altLang="zh-CN" sz="2800" dirty="0" smtClean="0"/>
              <a:t>masks of the form 0</a:t>
            </a:r>
            <a:r>
              <a:rPr lang="en-US" altLang="zh-CN" sz="2800" baseline="30000" dirty="0" smtClean="0"/>
              <a:t>32−m</a:t>
            </a:r>
            <a:r>
              <a:rPr lang="en-US" altLang="zh-CN" sz="2800" dirty="0" smtClean="0"/>
              <a:t>1</a:t>
            </a:r>
            <a:r>
              <a:rPr lang="en-US" altLang="zh-CN" sz="2800" i="1" baseline="30000" dirty="0" smtClean="0"/>
              <a:t>m</a:t>
            </a:r>
            <a:r>
              <a:rPr lang="en-US" altLang="zh-CN" sz="2800" dirty="0" smtClean="0"/>
              <a:t>). </a:t>
            </a:r>
            <a:endParaRPr lang="en-US" altLang="zh-CN" sz="2800" dirty="0" smtClean="0"/>
          </a:p>
          <a:p>
            <a:r>
              <a:rPr lang="en-US" altLang="zh-CN" sz="2800" dirty="0" smtClean="0"/>
              <a:t>If the longest-matching prefix search yields a </a:t>
            </a:r>
            <a:r>
              <a:rPr lang="en-US" altLang="zh-CN" sz="2800" dirty="0" smtClean="0">
                <a:solidFill>
                  <a:srgbClr val="FF0000"/>
                </a:solidFill>
              </a:rPr>
              <a:t>non-terminating</a:t>
            </a:r>
            <a:r>
              <a:rPr lang="en-US" altLang="zh-CN" sz="2800" dirty="0" smtClean="0"/>
              <a:t> prefix, then the longest-matching suffix in the secondary table is found and used.</a:t>
            </a:r>
            <a:endParaRPr lang="en-US" altLang="zh-CN" sz="2800" dirty="0" smtClean="0"/>
          </a:p>
          <a:p>
            <a:endParaRPr lang="zh-CN" altLang="en-US" sz="2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 cstate="print"/>
          <a:srcRect/>
          <a:stretch>
            <a:fillRect/>
          </a:stretch>
        </p:blipFill>
        <p:spPr bwMode="auto">
          <a:xfrm>
            <a:off x="323528" y="1628800"/>
            <a:ext cx="7920880" cy="4216154"/>
          </a:xfrm>
          <a:prstGeom prst="rect">
            <a:avLst/>
          </a:prstGeom>
          <a:noFill/>
          <a:ln w="9525">
            <a:noFill/>
            <a:miter lim="800000"/>
            <a:headEnd/>
            <a:tailEnd/>
          </a:ln>
        </p:spPr>
      </p:pic>
      <p:sp>
        <p:nvSpPr>
          <p:cNvPr id="2" name="标题 1"/>
          <p:cNvSpPr>
            <a:spLocks noGrp="1"/>
          </p:cNvSpPr>
          <p:nvPr>
            <p:ph type="title"/>
          </p:nvPr>
        </p:nvSpPr>
        <p:spPr/>
        <p:txBody>
          <a:bodyPr/>
          <a:lstStyle/>
          <a:p>
            <a:r>
              <a:rPr lang="en-US" altLang="zh-CN" dirty="0" smtClean="0"/>
              <a:t>Two-level Routing Table</a:t>
            </a:r>
            <a:endParaRPr lang="zh-CN" altLang="en-US" dirty="0"/>
          </a:p>
        </p:txBody>
      </p:sp>
      <p:sp>
        <p:nvSpPr>
          <p:cNvPr id="3" name="内容占位符 2"/>
          <p:cNvSpPr>
            <a:spLocks noGrp="1"/>
          </p:cNvSpPr>
          <p:nvPr>
            <p:ph idx="1"/>
          </p:nvPr>
        </p:nvSpPr>
        <p:spPr>
          <a:xfrm>
            <a:off x="457200" y="1935480"/>
            <a:ext cx="8229600" cy="4733880"/>
          </a:xfrm>
        </p:spPr>
        <p:txBody>
          <a:bodyPr>
            <a:normAutofit/>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en-US" altLang="zh-CN" dirty="0" smtClean="0"/>
              <a:t>The routing table of any pod switch will contain no more than </a:t>
            </a:r>
            <a:r>
              <a:rPr lang="en-US" altLang="zh-CN" i="1" dirty="0" smtClean="0"/>
              <a:t>k</a:t>
            </a:r>
            <a:r>
              <a:rPr lang="en-US" altLang="zh-CN" dirty="0" smtClean="0"/>
              <a:t>/2 prefixes and </a:t>
            </a:r>
            <a:r>
              <a:rPr lang="en-US" altLang="zh-CN" i="1" dirty="0" smtClean="0"/>
              <a:t>k</a:t>
            </a:r>
            <a:r>
              <a:rPr lang="en-US" altLang="zh-CN" dirty="0" smtClean="0"/>
              <a:t>/2 suffixes.</a:t>
            </a:r>
            <a:endParaRPr lang="zh-CN" altLang="en-US" dirty="0" smtClean="0"/>
          </a:p>
          <a:p>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Routing Algorithm</a:t>
            </a:r>
            <a:endParaRPr lang="zh-CN" altLang="en-US" dirty="0"/>
          </a:p>
        </p:txBody>
      </p:sp>
      <p:sp>
        <p:nvSpPr>
          <p:cNvPr id="3" name="内容占位符 2"/>
          <p:cNvSpPr>
            <a:spLocks noGrp="1"/>
          </p:cNvSpPr>
          <p:nvPr>
            <p:ph idx="1"/>
          </p:nvPr>
        </p:nvSpPr>
        <p:spPr/>
        <p:txBody>
          <a:bodyPr>
            <a:normAutofit/>
          </a:bodyPr>
          <a:lstStyle/>
          <a:p>
            <a:r>
              <a:rPr lang="en-US" altLang="zh-CN" sz="2800" dirty="0" smtClean="0"/>
              <a:t>Pod switches</a:t>
            </a:r>
            <a:endParaRPr lang="en-US" altLang="zh-CN" sz="2800" dirty="0" smtClean="0"/>
          </a:p>
          <a:p>
            <a:pPr lvl="1"/>
            <a:r>
              <a:rPr lang="en-US" altLang="zh-CN" sz="2800" dirty="0" smtClean="0"/>
              <a:t>If a host sends a packet to another host in the same pod but on a different subnet, then all upper-level switches in that pod will have a </a:t>
            </a:r>
            <a:r>
              <a:rPr lang="en-US" altLang="zh-CN" sz="2800" dirty="0" smtClean="0">
                <a:solidFill>
                  <a:srgbClr val="FF0000"/>
                </a:solidFill>
              </a:rPr>
              <a:t>terminating prefix pointing to the destination subnet’s switch</a:t>
            </a:r>
            <a:r>
              <a:rPr lang="en-US" altLang="zh-CN" sz="2800" dirty="0" smtClean="0"/>
              <a:t>.</a:t>
            </a:r>
            <a:endParaRPr lang="en-US" altLang="zh-CN" sz="2800" dirty="0" smtClean="0"/>
          </a:p>
          <a:p>
            <a:pPr lvl="1"/>
            <a:endParaRPr lang="en-US" altLang="zh-CN" sz="2800" dirty="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Routing Algorithm</a:t>
            </a:r>
            <a:endParaRPr lang="zh-CN" altLang="en-US" dirty="0"/>
          </a:p>
        </p:txBody>
      </p:sp>
      <p:sp>
        <p:nvSpPr>
          <p:cNvPr id="3" name="内容占位符 2"/>
          <p:cNvSpPr>
            <a:spLocks noGrp="1"/>
          </p:cNvSpPr>
          <p:nvPr>
            <p:ph idx="1"/>
          </p:nvPr>
        </p:nvSpPr>
        <p:spPr/>
        <p:txBody>
          <a:bodyPr>
            <a:normAutofit/>
          </a:bodyPr>
          <a:lstStyle/>
          <a:p>
            <a:r>
              <a:rPr lang="en-US" altLang="zh-CN" sz="2800" dirty="0" smtClean="0"/>
              <a:t>Pod switches</a:t>
            </a:r>
            <a:endParaRPr lang="en-US" altLang="zh-CN" sz="2800" dirty="0" smtClean="0"/>
          </a:p>
          <a:p>
            <a:pPr lvl="1"/>
            <a:r>
              <a:rPr lang="en-US" altLang="zh-CN" sz="2800" dirty="0" smtClean="0"/>
              <a:t>For all other outgoing inter-pod traffic, the pod switches have </a:t>
            </a:r>
            <a:r>
              <a:rPr lang="en-US" altLang="zh-CN" sz="2800" dirty="0" smtClean="0">
                <a:solidFill>
                  <a:srgbClr val="FF0000"/>
                </a:solidFill>
              </a:rPr>
              <a:t>a default /0 prefix with a secondary table matching host IDs</a:t>
            </a:r>
            <a:r>
              <a:rPr lang="en-US" altLang="zh-CN" sz="2800" dirty="0" smtClean="0"/>
              <a:t>. </a:t>
            </a:r>
            <a:r>
              <a:rPr lang="en-US" altLang="zh-CN" sz="2800" dirty="0" smtClean="0">
                <a:solidFill>
                  <a:srgbClr val="FF0000"/>
                </a:solidFill>
              </a:rPr>
              <a:t>Employ the host IDs as a source of deterministic entropy</a:t>
            </a:r>
            <a:r>
              <a:rPr lang="en-US" altLang="zh-CN" sz="2800" dirty="0" smtClean="0"/>
              <a:t>; they will cause traffic to be </a:t>
            </a:r>
            <a:r>
              <a:rPr lang="en-US" altLang="zh-CN" sz="2800" dirty="0" smtClean="0">
                <a:solidFill>
                  <a:srgbClr val="FF0000"/>
                </a:solidFill>
              </a:rPr>
              <a:t>evenly spread upward</a:t>
            </a:r>
            <a:r>
              <a:rPr lang="en-US" altLang="zh-CN" sz="2800" dirty="0" smtClean="0"/>
              <a:t> among the outgoing links to the core switches</a:t>
            </a:r>
            <a:r>
              <a:rPr lang="en-US" altLang="zh-CN" sz="500" dirty="0" smtClean="0"/>
              <a:t>3</a:t>
            </a:r>
            <a:endParaRPr lang="zh-CN" altLang="en-US" sz="2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Routing Algorithm</a:t>
            </a:r>
            <a:endParaRPr lang="zh-CN" altLang="en-US" dirty="0"/>
          </a:p>
        </p:txBody>
      </p:sp>
      <p:sp>
        <p:nvSpPr>
          <p:cNvPr id="3" name="内容占位符 2"/>
          <p:cNvSpPr>
            <a:spLocks noGrp="1"/>
          </p:cNvSpPr>
          <p:nvPr>
            <p:ph idx="1"/>
          </p:nvPr>
        </p:nvSpPr>
        <p:spPr/>
        <p:txBody>
          <a:bodyPr>
            <a:normAutofit/>
          </a:bodyPr>
          <a:lstStyle/>
          <a:p>
            <a:r>
              <a:rPr lang="en-US" altLang="zh-CN" sz="2800" dirty="0" smtClean="0"/>
              <a:t>Aggregation switches</a:t>
            </a:r>
            <a:endParaRPr lang="en-US" altLang="zh-CN" sz="2800" dirty="0" smtClean="0"/>
          </a:p>
          <a:p>
            <a:pPr lvl="1"/>
            <a:r>
              <a:rPr lang="en-US" altLang="zh-CN" sz="2800" dirty="0" smtClean="0"/>
              <a:t>Once a packet reaches its destination pod, the receiving upper-level pod switch will also include a </a:t>
            </a:r>
            <a:r>
              <a:rPr lang="en-US" altLang="zh-CN" sz="2800" dirty="0" smtClean="0">
                <a:solidFill>
                  <a:srgbClr val="FF0000"/>
                </a:solidFill>
              </a:rPr>
              <a:t>(10.</a:t>
            </a:r>
            <a:r>
              <a:rPr lang="en-US" altLang="zh-CN" sz="2800" i="1" dirty="0" smtClean="0">
                <a:solidFill>
                  <a:srgbClr val="FF0000"/>
                </a:solidFill>
              </a:rPr>
              <a:t>pod</a:t>
            </a:r>
            <a:r>
              <a:rPr lang="en-US" altLang="zh-CN" sz="2800" dirty="0" smtClean="0">
                <a:solidFill>
                  <a:srgbClr val="FF0000"/>
                </a:solidFill>
              </a:rPr>
              <a:t>.</a:t>
            </a:r>
            <a:r>
              <a:rPr lang="en-US" altLang="zh-CN" sz="2800" i="1" dirty="0" smtClean="0">
                <a:solidFill>
                  <a:srgbClr val="FF0000"/>
                </a:solidFill>
              </a:rPr>
              <a:t>switch</a:t>
            </a:r>
            <a:r>
              <a:rPr lang="en-US" altLang="zh-CN" sz="2800" dirty="0" smtClean="0">
                <a:solidFill>
                  <a:srgbClr val="FF0000"/>
                </a:solidFill>
              </a:rPr>
              <a:t>.0/24, </a:t>
            </a:r>
            <a:r>
              <a:rPr lang="en-US" altLang="zh-CN" sz="2800" i="1" dirty="0" smtClean="0">
                <a:solidFill>
                  <a:srgbClr val="FF0000"/>
                </a:solidFill>
              </a:rPr>
              <a:t>port</a:t>
            </a:r>
            <a:r>
              <a:rPr lang="en-US" altLang="zh-CN" sz="2800" dirty="0" smtClean="0">
                <a:solidFill>
                  <a:srgbClr val="FF0000"/>
                </a:solidFill>
              </a:rPr>
              <a:t>) prefix </a:t>
            </a:r>
            <a:r>
              <a:rPr lang="en-US" altLang="zh-CN" sz="2800" dirty="0" smtClean="0"/>
              <a:t>to direct that packet to its destination subnet switch, where it is finally switched to its destination host.</a:t>
            </a:r>
            <a:endParaRPr lang="zh-CN" altLang="en-US" sz="2800" dirty="0" smtClean="0"/>
          </a:p>
          <a:p>
            <a:pPr lvl="1"/>
            <a:endParaRPr lang="zh-CN" altLang="en-US" sz="28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endParaRPr lang="zh-CN" altLang="en-US" dirty="0"/>
          </a:p>
        </p:txBody>
      </p:sp>
      <p:sp>
        <p:nvSpPr>
          <p:cNvPr id="3" name="内容占位符 2"/>
          <p:cNvSpPr>
            <a:spLocks noGrp="1"/>
          </p:cNvSpPr>
          <p:nvPr>
            <p:ph idx="1"/>
          </p:nvPr>
        </p:nvSpPr>
        <p:spPr/>
        <p:txBody>
          <a:bodyPr/>
          <a:lstStyle/>
          <a:p>
            <a:endParaRPr lang="zh-CN" altLang="en-US" dirty="0"/>
          </a:p>
        </p:txBody>
      </p:sp>
      <p:pic>
        <p:nvPicPr>
          <p:cNvPr id="1026" name="Picture 2"/>
          <p:cNvPicPr>
            <a:picLocks noChangeAspect="1" noChangeArrowheads="1"/>
          </p:cNvPicPr>
          <p:nvPr/>
        </p:nvPicPr>
        <p:blipFill>
          <a:blip r:embed="rId1" cstate="print"/>
          <a:srcRect/>
          <a:stretch>
            <a:fillRect/>
          </a:stretch>
        </p:blipFill>
        <p:spPr bwMode="auto">
          <a:xfrm>
            <a:off x="1259632" y="764704"/>
            <a:ext cx="7388669" cy="4097265"/>
          </a:xfrm>
          <a:prstGeom prst="rect">
            <a:avLst/>
          </a:prstGeom>
          <a:noFill/>
          <a:ln w="9525">
            <a:noFill/>
            <a:miter lim="800000"/>
            <a:headEnd/>
            <a:tailEnd/>
          </a:ln>
        </p:spPr>
      </p:pic>
      <p:sp>
        <p:nvSpPr>
          <p:cNvPr id="5" name="矩形 4"/>
          <p:cNvSpPr/>
          <p:nvPr/>
        </p:nvSpPr>
        <p:spPr>
          <a:xfrm>
            <a:off x="971600" y="4941168"/>
            <a:ext cx="7624331" cy="954107"/>
          </a:xfrm>
          <a:prstGeom prst="rect">
            <a:avLst/>
          </a:prstGeom>
        </p:spPr>
        <p:txBody>
          <a:bodyPr wrap="none">
            <a:spAutoFit/>
          </a:bodyPr>
          <a:lstStyle/>
          <a:p>
            <a:r>
              <a:rPr lang="en-US" altLang="zh-CN" sz="2800" dirty="0" smtClean="0"/>
              <a:t>Generating upper aggregation switch routing table;</a:t>
            </a:r>
            <a:endParaRPr lang="en-US" altLang="zh-CN" sz="2800" dirty="0" smtClean="0"/>
          </a:p>
          <a:p>
            <a:r>
              <a:rPr lang="en-US" altLang="zh-CN" sz="2800" dirty="0" smtClean="0"/>
              <a:t>For lower switches, omit line 3-5.</a:t>
            </a:r>
            <a:endParaRPr lang="zh-CN" altLang="en-US" sz="28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Routing Algorithm</a:t>
            </a:r>
            <a:endParaRPr lang="zh-CN" altLang="en-US" dirty="0"/>
          </a:p>
        </p:txBody>
      </p:sp>
      <p:sp>
        <p:nvSpPr>
          <p:cNvPr id="3" name="内容占位符 2"/>
          <p:cNvSpPr>
            <a:spLocks noGrp="1"/>
          </p:cNvSpPr>
          <p:nvPr>
            <p:ph idx="1"/>
          </p:nvPr>
        </p:nvSpPr>
        <p:spPr/>
        <p:txBody>
          <a:bodyPr>
            <a:normAutofit/>
          </a:bodyPr>
          <a:lstStyle/>
          <a:p>
            <a:r>
              <a:rPr lang="en-US" altLang="zh-CN" sz="2800" dirty="0" smtClean="0"/>
              <a:t>Core switches</a:t>
            </a:r>
            <a:endParaRPr lang="en-US" altLang="zh-CN" sz="2800" dirty="0" smtClean="0"/>
          </a:p>
          <a:p>
            <a:pPr lvl="1"/>
            <a:r>
              <a:rPr lang="en-US" altLang="zh-CN" sz="2800" dirty="0" smtClean="0"/>
              <a:t>Assign </a:t>
            </a:r>
            <a:r>
              <a:rPr lang="en-US" altLang="zh-CN" sz="2800" dirty="0" smtClean="0">
                <a:solidFill>
                  <a:srgbClr val="FF0000"/>
                </a:solidFill>
              </a:rPr>
              <a:t>terminating first-level prefixes for all network IDs</a:t>
            </a:r>
            <a:r>
              <a:rPr lang="en-US" altLang="zh-CN" sz="2800" dirty="0" smtClean="0"/>
              <a:t>, each pointing to the appropriate pod containing that network. </a:t>
            </a:r>
            <a:endParaRPr lang="en-US" altLang="zh-CN" sz="2800" dirty="0" smtClean="0"/>
          </a:p>
          <a:p>
            <a:pPr lvl="1"/>
            <a:r>
              <a:rPr lang="en-US" altLang="zh-CN" sz="2800" dirty="0" smtClean="0"/>
              <a:t>Once a packet reaches a core switch, there is exactly one link to its destination pod, and that switch will include a terminating /16 prefix for the pod of that packet (10.</a:t>
            </a:r>
            <a:r>
              <a:rPr lang="en-US" altLang="zh-CN" sz="2800" i="1" dirty="0" smtClean="0"/>
              <a:t>pod</a:t>
            </a:r>
            <a:r>
              <a:rPr lang="en-US" altLang="zh-CN" sz="2800" dirty="0" smtClean="0"/>
              <a:t>.0.0/16, </a:t>
            </a:r>
            <a:r>
              <a:rPr lang="en-US" altLang="zh-CN" sz="2800" i="1" dirty="0" smtClean="0"/>
              <a:t>port</a:t>
            </a:r>
            <a:r>
              <a:rPr lang="en-US" altLang="zh-CN" sz="2800" dirty="0" smtClean="0"/>
              <a:t>).</a:t>
            </a:r>
            <a:endParaRPr lang="en-US" altLang="zh-CN" sz="28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 centers</a:t>
            </a:r>
            <a:endParaRPr lang="zh-CN" altLang="en-US" dirty="0"/>
          </a:p>
        </p:txBody>
      </p:sp>
      <p:sp>
        <p:nvSpPr>
          <p:cNvPr id="3" name="内容占位符 2"/>
          <p:cNvSpPr>
            <a:spLocks noGrp="1"/>
          </p:cNvSpPr>
          <p:nvPr>
            <p:ph idx="1"/>
          </p:nvPr>
        </p:nvSpPr>
        <p:spPr/>
        <p:txBody>
          <a:bodyPr>
            <a:normAutofit/>
          </a:bodyPr>
          <a:lstStyle/>
          <a:p>
            <a:r>
              <a:rPr lang="en-US" altLang="zh-CN" dirty="0" smtClean="0"/>
              <a:t>Clusters  of thousands of computers</a:t>
            </a:r>
            <a:endParaRPr lang="en-US" altLang="zh-CN" dirty="0" smtClean="0"/>
          </a:p>
          <a:p>
            <a:r>
              <a:rPr lang="en-US" altLang="zh-CN" dirty="0" smtClean="0"/>
              <a:t>Where the Internet lives</a:t>
            </a:r>
            <a:endParaRPr lang="en-US" altLang="zh-CN" dirty="0" smtClean="0"/>
          </a:p>
          <a:p>
            <a:endParaRPr lang="en-US" altLang="zh-CN" dirty="0" smtClean="0"/>
          </a:p>
          <a:p>
            <a:pPr lvl="1"/>
            <a:endParaRPr lang="en-US" altLang="zh-CN" dirty="0" smtClean="0"/>
          </a:p>
        </p:txBody>
      </p:sp>
      <p:sp>
        <p:nvSpPr>
          <p:cNvPr id="5122" name="AutoShape 2" descr="data:image/jpeg;base64,/9j/4AAQSkZJRgABAQAAAQABAAD/2wCEAAkGBxQTEhUUEhQVFhUXGB0YGBgYGB8aHxwaHxwWHBwcHR8bHisgHB0lHBwdIjEiKCkrLi4uHR8zODMsNygtLisBCgoKDg0OGxAQGzQlICUyLCwsLC4vLCwsLCwsLC80Ly0sLSw0Lyw0LCwsLCwsLCwsLCwsLC8sLywsLCwsLCwsLP/AABEIALcBEwMBIgACEQEDEQH/xAAbAAADAAMBAQAAAAAAAAAAAAADBAUAAQIGB//EADwQAAIBAwMCBAQEBQQBAwUAAAECEQADIQQSMUFRBRMiYTJxgZEGI6GxQlLB0fAUM+HxYgeCohVTcpLC/8QAGgEAAwEBAQEAAAAAAAAAAAAAAQIDAAQFBv/EADQRAAEDAgQEBQQCAQQDAAAAAAEAAhEDIQQSMUFRYXHwIoGRobETMsHR4fEFIzRCchQkM//aAAwDAQACEQMRAD8A+W+K+CPbVDdtCxvTfbeTtuD5ywn5Ee4qJbukciR2NeiP4zvm35NxbVxBa8kB04UOHB5+IEYPI6ZzUFWDMSSRP1j5nn61HD/ViKnt/N0Fj2gRKHHUdR/ehGy0AkGDwehiqGitXhcCWpYuYEKHmZ4DYPP+RSl52yjT6ScHEHriu0NZlkk+m/vshdV9D4HdvzctrvjDCIzGPaf1xQdKqMQLrMqRcMqATPq28kCCwAPsTTP4a1ly3cRlMqDLAnMCDxMmeOtToYwFUsfVIAmeScewk1042lSyse2QHTPUAXHqkYXXBSl/aPhJOB0jPUc0GaYZJHpHHI60ECa4A06Kq0vIr0vhP4lvWrSJ5zhEnywu0FZMspYiWRpnZMT061EawPLRh8RMfqa9J+GvFgbV6yUskuqwbj+WV2nhGOJIPcGAYyJowgg6jx31b0uOXg5coTxGPTEEcj/mvPXDIUT8KwPuW/cmvov4m/HF/U6VdBcWxJKB7ougllWGJZlOwceo9wcV462wbfehRvY/liIC5YAqsRxtHHt3G2WSdpzctNb5KE3F79N4HzEN9DXfg1g3XCAqJESyg8kLP/y9qHetG06GVaQGgEMPcNBgHuK2LUFiIjBXrAIY9eYAI+dMLrFU9FpQHui6210dgRuiWG4H35mrnjXhzXPEL+19s2rVwEAEFTat8E9PeoniDB7vmW7a2w6qdm4KJUQ7AgAAeliRzJ7EVlnxJ/NVj5DBLYt7WcQUHCkgjcBAx9OMUTogmfDfC3c3YuH0NJG3mVBnnEij2/DHdSwcrtAOBPKKf2NL6Px24t28wXTS+0mWMCFj0Gcnvzmi6nxO5atvb/KIa2pm4TvE21+ETn296o0j6ZQMylE8Ob/SNcLnaqg7CB1yM9s4NWPHtMgSwtxtrJpLMDdBnaTx3g/OoWo8QdtOtuNMAqqJBO9goBCt6oORMRzPc0PV33uku7WiTALKSTIUKoKgnELGBiOlSBRhcNonXTC6SoDE7VgEwrbZk8epm47Up4cYY3cfl5E9WOF/X1fSqHit0MVUW1ti1bCHIO5kDEsSFEljPf5mpl/Cqg5+IkdSQMfQY+9YiFggQWkyT1PX71Z8M1F1zcRRcub4dlUFpIkFtoUzzyQeetZb0gU+WSpBglwWjhpG7b05I/em/wAO+OXNHdt37RtMbJa16gWBt3NxEgDKhtxn4pIHYUqKPqPEb9goBb1VoiNm97kCGEMFZBMEj/3FTzz5jXOzOxYsWZixZssxOdxJySTn619A1P4wuu9zV3LmlNxrW0WxLbRwFVQPSRJaZIy2TivAm4bjru43R7xif0itZZKTW1NH1Fr1uFHDGPlMVyto53emMGR17R3rFhAlaU/p3teWwCv5soVYkQB6t2IzJiO0HmqOh8DbUW3feiKrkEkgEnmBMDr3qKJIJG0LI6gHPtyRjoKqpdY6dlDbALpZjnhtojAJmQK6sDSpuqgG4gk+nfykeTFlJ1Fos4VfYKCfsM1q3oWlpBheSM8Vw+CT24nv/emVsObIIcQzkbd5nA5K8AQefnRqCm97jlO5tw9ERICWvXTEAbV/f5mqPgXhT3WhELPKxIBRVJ27nJMD1EASCCcQaRdUAgZPX/OtG0vi9+2jWrdxlRo3KOsEMD8wQM84rgrB5b4NeaZW/H/BrljUXLV2/LoQG2q0TA4nbj6Ct1DubrhL3AXdjLMzEknuSeTWVNuHq5RJ9gtKVa7ujd9+tdm3PwxVjU+BMLNu41rYjKWF1W8xSJ/iVZZCOM7ahXLRUwcGr06zagJbfv0/PFZGVyvE9yD+4/yaXLGZ+tPaZ0f/AHXC9m2n/wDmf2pQEgkqZGR9DVjmDRJtyIP5QT9oOrBlDbYiecwNwwMD27U14RdtJdV79vzLQ3hk6mQwBBkRDQeRXfgXjTad1wCrMs8cA+4kc0hdVi8IpYknAEk9eOuK6seymWtAcYMyNMpIHYSMJvZC1V1C82gQoPp3DMdAduCY9qJq1uA7XwsSNsFQHjqJ5jvSsA4Hpbt79vai2rYwXeCTBjMDHqxzHaoYcGMoPnoPP2TFH1mmdVCEGV2kxnmevzNM6bTQ4F1BtYH1KRnvtMYYdunUUXxKwdN+Ul1XW7aRtyiARuYjmcgjkH7ZFIWNbcAZARnOfb9OKDqYzERHAa+R0RBTOpsoLjokgkqibyMKRLuzAAcQOB6WPbNfxrQadVtDT3bW7a07mVQVgLO4ctMkdMV5u6WIFw7i0eozBxgfLA/SudRqmfDk+ldo3AYAOBMfOucyiqupsWmVh5iiANphRJj1ZB+xzPtUlGI+Y3fsRT+h0195Y23IaWB8uF/iODthRycQMe1La8es4g/KM8cQO1M1ByYvmPbcYOOhgd/lTF7SeXYBuAiSF9MTBBMfpk/KuLSyLitunb6QFnOMSVwCJ4zxRNZeu4UncCoK4DCYKkARzIPvkU7hErApBTYni5tjHwzM/tVP8SW0VxvLF/LSIiAAqjP2NJpa1Mqy2rhLD0fkfEOcDZB+Yp7xtb7FdqOyEKJFvd6z/Du2zPSJ/es37HeSO6U8NFpriqgeSCCGiDAJ/pj3iub9lrdza38RnH8o4j6/Lis82/bJ3qyMscoEIMTHAMwR9xTVyQzm4zMwthZA3esESCSvA9XGZgHrStEhYqbqzECMCDB/91d+F2kLFrjAYO0GMn685oGoQ4mcj37nORVJNPcZF8u27YgbEluGHAXt1z9xRelatpatl7bF7SpNs3AQAxhs7RxtgznkU5+JLNhLgKfAUKXFUAMDkq22ABnaec/WvOXHdYW5uUrMAiCN0GcicjP1xXTs90+qSe7En2+Uf2qclMqzWx5CbbX5rASRJ3DdiBwOBx25pG7o3DrwYBJCmdsST845JH3rn/Uuu7YxCgAAc4I9/wCtDsahlk72BZSpgkSDyMHIPUHBqpZ4b67cO9VpXWss7TuDAlhu9J45OexmuNWpGzcytInBBgkmQT1P3HGad8W02nQ2wtxnZkRrsAQhZVbaPcEke0dyQJ50pUBzu2nCGDmPfiumo0geH0BmOqQKpZ8VVtM1gWlDF1drsy0Lu9IxgZ4BjHGZoFvRXbiflqxG8yeg6mT7YNJ7WInAXcBEgHOeJk/OKoDxV7dlbaEjc7sSCRyEHT5Go4NlFtS5IBmY1v2Ai6YspuqtnoMKBMTE8TnqaGjmI6du/wAq7uoxJ6xEwOswB/nejWbqImUffJAbAH6gk5+VUqgGq7LYc+z/AGsNEN7UZML7c4/ehPdHTnvXDZzn6mav/hrwU3yPLKTuQb3yqbmVRKFSWMkDgrnkVx1KoptkmyZefZzOayrPjmn8nUXbRfcUcqSqKoJHMBSQPkDWUgrFwkbrIY/EmpFtbXmnYiNbQED0qxBYKY3CSBmeMcEgzVMQYEfvXXnyMif7Visp6x7ESKZtNjZgQsj2zbLAkFcgkAxj2MGPnFCe762AJCktEndg98ZMAZjpWXNOeRBHcGs09tIYu20jAXbJMg/ar0pPhbHmY97LFN6XUW1UrcQMTEEz6fln6/SmdDdRL6vct+ZbBbcgIBIIIEE8Qcz7Vnh96wSBeUk4CkMRtPU468H6UrqLbl4thnMnAEkxngewJ+9df+SpjIwSC29xroNefBSpnVDv3lZmZNyBfh+/pkjrXWDe9bM4JBZiMnjdzPuOaWUBjtML06c+8nApzw8mzcllDFDkCCD1iRz9+9TwjCXtadJFzp6b/KZ9gqF+3p1F0SSptKbUANneJk8qYDZB6/SptsbzbA2k5WFJDEECJn5kY7cVT8aKX2F3S2fLQW1LJGAd7KTjAyR2GO9SNK+xluCCcmM4IjnHB9posyHEuk2JEgaAW0302WvlTVzaMTCkDkg/qMGp+r0jIc5BAIPcHg+1WvG9Qt+4biW0tW4thlQelTtjAETlSYqeSWWXafhA3cwJx7VB7Gy4jbv9JgVU/DwtOWRg9whCw2nZETIgnI4zzzjFKau1O65tZVY7lJj4SSFye+1v/wBcYmpuk0xd+YEyzE/CuJY9YANel172S6i15Vsm5M+qNp9C4KTtCoznBP5y9RAm10LESp2nKtBO2R6G3ED5coexHPQU74gfyxctbBsvADY26JXcDxj1IT2zXXieotWtQfK2gMsMLe4iTmfzpM8f0ol295li4mSSpYEj+Ta8YAHCsB19R9qcCWyhurY0zeToyL7GWVdoKSqupAAkZOVmTAkcyK2dI/mWBvKhrzzBSPQGzkfFMATgkxiufDPBPDm0Fq6WT/UM1veDeKmPOG8FQwgbAcx2IzFUbX4f0B1Ftb729hW8CTeK/C9pbUwwwV3Gep74qQNinXmfFbJbXi2bnmLu3ljGVCBm6QPQkfSkNQbbhZ2Bj8RVlMmSScz9h2HzLy6e1a1epNiGtW4RMlwd+2RIMkQHEg8fKkfEdeQpUs3q9PC8dsiqMHhlKTdTw29sKTjCgj4QMx3hQfqPpVbTlLdm4L1mWtRnzgvxwV9OS2CCAvST0NH1qW0t2LlvZ5a5ZAt2CwBYBmZ2jcRsO0gDd7TU78QWbbhPI2/l7gwAYTbL/luS5M4YLHPpkiZpS6y0XUW/BIKljjO6AZA9XH+ZFOrpvKgMfWYMAHj59es/8UrolHWBz+oj6c80e1b3NBJ3DGRiFB4M/SOKLWAsLiiSu9RaUoGBA4DHduzzwBjHTNG0OsQPdLguXtuqsqqkEiAYxgc4z86L4v4q961ZtkKEtW1RdogkgKDuJwSYx86U0fh73C4tzttq7tIg7VEkkSf3q+MDBTF4ECYte/fVI1G8Va35ai2PUoG9hPJAgHAyII61OISBMk7ciR8Uk/t05mav+OeKm5bt2vKW2iIqzxvYKkscdwT9T3qA9tQobcCzZjMjJ5xGY710Y5oMERpfaLnj87oU1RXxMtpzY2IPzFdrmdxChgF7bcz/ANmuU8QayPSJLSJgHtgSD36e1Ii25EkqBIEbgDnrtJ3EY5iPvVOzr0t2/wDbVmckSyzAAERnGST9u1c2AAZWljsupJN/30Rf9ukqTqBGDOQMf3oi6hfLUFVlSTIEEyep6xXbX0JPmK8ECIMcT0+vWh6fRMy7oO0fxQSP0p8Q0fUP0zmBnrr035It0uuLl4tHAA4jpWluOJCs2YmCcxxMe9d3GUdGP6ChrePQAVxlo0hNK7Fhusz86ylyayt4Vl6e1+G2OntXjafY4ch1cZ2x/C6jA9mMz9K8/d05HGR3AMfqJoo8TvKvli64QbgFkxDRuxxDQJHWhPcwBABzkDb94xUaX1ROYzw1WhH0L3EuAQckA+gOfop5PtigXV9bAg7txBBG2DPaefauv9W45M/OlnaSTxJmuo1CWAOvdaLp2yygg3N3sVxn3nkU5oNSLV4XXtLdVd0224aQQOhEgnd9KY8N8NtXype95ZUAfCSWMscdBAipurLbiqyYZhgTP+ATXVj8O9jGtqDwnQjew37jipscDMIOp1AdpChV6KMwMwJPMdzzTehsebeIQEHb6AD/ABKojnuR+tJLcWQHED2/f360ez+Xc9Jaeh2kGCAQYPealhGtD25vtkdf2mdpZUvEkv2IS+blt7iDeNw9S72gHaSCvpmDGR90tExFxN5lR6hmO05H8WB9hT2o13mljq/MuXBaCKYAIcNIDTBA2kiRnPvSmism49u0HbrEtgYBj2zz9MYq9D/cWF5FzubalKftui+Miybo8h3a2VSHuj1AwJ3QOjYnr70XUauw2lS2LKi8GAN0Nt3W4bBXvuIJbrj68eNeG3NPdFptq3AEJhpEsJEGP+p560W/qdM2ltqLRW+rAXLm4hWSHgQJAaYzHSmYfvlY7JEqyL8LLvUiSCAQwHwmcyPpnrWaHXPZuoySdvQMwIBBBg2yGXk8ET1kGDV1AvsdKmqZvKURbcEOAnpnZtw0GARJziRU/wAR0O03ChLJvZVYrBIDGCQOCe3zqeIwxu9ven7TNcrev1bXEdgVuKzlVKi4JIVWO3fmIn4pPPAip2i1gBRpMQC+7gkAFgIkmRjgZPbNJeH602hB5Mxic5EZ4rGRl2mIVsj5jd/SP0rmBstF16n8J6u3asaqwQdyEvv8y6JRDJhbalZhfiMcj+WvT6nxC3aa47qwUWmJU3NQuHuNtyqfMGeeuRFeX/CiG7qEZbe5timVCkgqPLOHO2XGyfc+5r1v49141VkXU021US3IhILQG5ndIDRA5nntI6wqQvmlq6BaMYNy4X25J25VRPUAhuTOR70bw29+d6O6oNxK+ozAJVurAmQYiltddbcFSBtC21juFCz82Ybp7k1wNX5KsvG6DAjtifo361UGFNwTnjni5NsWlIeCd5Auena7AD1NsMiDIXAIHM1IW4QD/wCYE8mTIbvyPr1ren07NcgAncSMAsZJ4GJ3Tj3p7UWLa6dYY+bvYMpI2BYWCm1viOeZGBHano0C+SdPlEmFvTp/ptSjX7BhGVjauqQSszDAjg8cffqv4jqBduG4ABJ2hAICgCMQoBgQOh61U1jPb1iNrtt1wwa6hubjAJm2zSQMfOJHuKmeJ6lbt0uqLaQkBbYMwAB16x3rsq2Y4DiNu/hTGqZ8T1FlrNtbKuHVE8wsSdzwJ2DhVGfn+81gUMPu38HkRIGDVPxTwkW7Fu6XtnzFtsqKSWWV9W+RiT0+fak9Fetp5n5YbcjBYaNjEfFxkDt+vNSxZcGNls+G3STfr5/MItgzHFUfF/AntWvMuRtuW1e0A+4+oITjEfFxHtJjPn7l6QogAqInvkn+tPeI3bkDeWgqu0M3CjAhSfhI4x+lJuVVVhcmSSSDiSBAHBx1oYrIYDbQLzvf9R5IsndULPit1tO2nhQhdXJ2+olQQqzPGf27UvcuBVgoCSTDGccTEcnigG1c+I9COoHOQYmfrVbRppjaJvh/M3sFKsONqwCDgjcT75qOCpF1QtpEAmZnTn5ovIAuo18Rz1+Rx7RxTHlbrSbeSzY3kwO20iB9zQvEDuckDAA4+1A8xtsSY7UawyVHt6/KzbgItzSbY3ED616L8MeGWrrKC9q1NxAXugMYMgkK8KUBGcNHWvNCVIIkHof7VlxGJJgn37/euGqxzm5QYTJzxHat11RgyhiAwgAieR6RisoNu0I9QE9c/wDNZRFMgQtKCLrR0Pzrk3JjAwa9APw03+mt6gkC2+8z5gmEjd6dvIkdczUW/btz6CY/8hk9+Mc/0+dM2q2oPCdLLBGtm25zFs98x+grmwUDMCNwIZREHrg54+fvXVlURldLhBUgiDtIIzIJ4NL3rvrY5aWJkndz1JjJ94rqY9rWzAnz79kCCi6e2zEbNxIzAyftzFMaLWeTeW41sXQpaUbgzIzHETP0p38PXTbYOiM90DE5RZJAPGTHuM/LEnVO249yzTHeafFMBpNDpvrrGg7KVupWajV7mLQM9IwB2GelG8MKNem4AEIIMAYldsjESJ3fSlC+BKzOeBx7f3p7T2Ga6LaLuBiFBI6TyyjpOYo4Njc7ZuJFr9x6ov0T3jmlG5Rprj30S0CzmMDe+DjABI578xAEu0IYSrCZGDknuI4wf84p3xjSPp22EG0HQHar7pXe4hiIB9SnHGBSOlwQdw6jnniccgZ+ue1UaD/5GWYE+nrf4Sn7US/f4KyQAMPkmJ9v8xVXXf6c6WyyWnW7Kq7EflMArzEZLzE56CkvHPEXv3fMuxceFUsuR6RAiOmP3rV1rXkptLhw0ODlDO71L1ngRRa7/wCmh/tbgqV2xdQ6droW7bZSyKTuDKQu4CBKROSQDIYg4BotnTq6sLJDqzXG/wBOoYm1/uBHBOLkIAZHqMQRGaV0uncPY8pwzMDHlH1g7RuVwxAJAJUCfUBB5po37bO4v7rdzzbha4vxbiXgva3bZDEAlTHTMZ7RqZ9/JKpmt0KEhrbbkwJ6g9Rn3zwARxQgoZYJVSp4HxNubmY4GMcjNei0OouOPPuDMwbigMRgD8y2BBBBABIHJPqMVL8Y0Eeu2RmTgyP4gYPXGSD6h1EgmuOvhszfqU/ROHbFUfwhcuuVsKJVnDOpAj0gnqpiJOOs/WvQ+MaK7pba3bYWQVUkQSF8vZ1TgxHOJ461J/AFu8z7rPBJ3nEiMQCREx0+Vew/Eem1XkkW2LCQDuCSZxgKMmSK4CBITh1l8lS2GeWbbk+ppPvJ6k4PziuGteYd0KpYkgYAEziI9zHYAUSzY3uUU+kGJPHWPn1gda9JbtBUNpJM+qAYAgN6rjyAgXJ2+xkrCmuvD4b6hJdp8pC5T9LpQADb5UWg16MW38yJXMk4AgBifWQBBFC1zILb27K7lV2JveWd7KY2bjBCgw0QRMmeBR7mpBaNQdxVlWyqmLewXJaGUTsA3AbASZBBwJD4i9w6Ykgpb85wLasEUMVUlQh9cggTOPhjJNdxLcluB/PcpN1vU6cW9Xbt3mF/1LvVGJkEmUDyOR24kCcGkvH9SDfIt2xZRQF2YkQAsHu2MnqazWrbF8A3BdWRv2DaDkyqzBGOPf5TSmsdSxNq3tSQACZjAGTiWMT86hXccr+o66dz6ItFwi6qwwQMbTpuCw7SAw9MESMjHInmhWNHcuFggX0IzkBuFUSTk5xTOt1DvbtrcckBAEXafSo4juDziYFTWChiJmD0ECRjE9PtXPiRDRlO3Lidu9UzVd8Sv6c2glhXN1kti6WJPqVUnbPSZ+mBAqCNQ0ATgD9Oav8AjHgz29OlybRVkRpUEN61Vhu6GOJ96ivuhSomBJMc+o8wTOI7f1Nsa0eERFvWT114/CDN0ceI3TZNgR5ZdXMgTuG4fEcxk4rY0DNaN2PQrlZ/8vTj7EUo9huYxI6981V0F5hZddyFCxm25wTC5A74GQQcDpXJg6TTULWjWZjjz/KZ2imreIVlCj1RyDIGOsx96MAFtLcKGWJAb0xj9f0FKaloYwAAcwMj9a6t3k2qGWYngAfryfrTPqQSDtMW5/3sFgEO7qWYgkmRx/gFcAzyT96PcuISISBHerPgb6e5cQaki0oZRuCK0r/ETuHIGes1xvfkaXEeSYrzu2sp7XOnmP5eU3HaSoBInBitUofImEUu9xh6ZO0HAzHzjiuCff6UdZKyW+QpfeZmaoW5boIlyw38rfY0OIOfqOPpXY1D/wAzH6muVPqz3zmKAuUU5ZvwwwI6wY6fOiaTV+VdW6UW4FYkoxw3TMGetL6ZJJHyz/atXXI6xzMVevUfVbkdpf31hKABdbfVlmJGJkwBIHWADmJ96N4ZeuJdDoRu4E9ZgRiuNTo7qHayurRJDDaYPGDnindEhfUkIo4EAEJBGwDMGPVGRmq4RhFRuuoj3QeRCL4r4kLzF9Qp3hFVFUAKCGmHEzEFuMzFLeEuvmJKBlkkrOGOMEfNQY4qz+ItLqdRfRXREvLYHmsGXbC+YfMdh6VkQPnHcCougtb3CtcxtbI7AAjpPM10Umk4qTeXaWueEfpISMie/Ffidu9qBdtg212IFC4iBnp3mlytkWFj/c3qSTJhYbG2dpBPXnHuaY/EFlVuCLliUS2PQjAOYOQCCN3G4sRJ6HNIDaEzAYlTIWTEExO6O2I+1a4dUkfxfv8AaI0EJnxHSWktWNl0OzBi427dh9OJGW65J6CIqp4Xbu7Ui7YZDddQl1g0EpcDMyNwCJjOTHOKWK2k8iDddCHmUB5CCFncpG7rtHMGaMEUEB0MeZcJ3JaU4LwdzJkLHqWCJPTiuoUsryfaRwHf9JZkJqzp8K5tMGhZa0zK0xaAABJDfFyCBk9MVzrLZViWxjqpQzJMNMoIOANwaBzXVjT2ysm2VGPVcbbEeWSARbEzOJP8XMfFxqNUACq4CbhAZjClmglgwDcxycdSJroDRKyuf+lzka24q/C1osQON25II56Twc+8A17v8Yuy6K+VkHZE9pIB+sHnpXgf/TF58QaSR+S2SSf4l7k/vXvvx0I0Gok/wiB/71rxsS1orxz/ACqA2XxvQW/SFXnsJJyDjasvnHAWRiTVZ9KTCsjMJkA/lIOZ4JkjBn0wOTmpWgv4WQ2BJ9TERBPG8fPAOR3qnb8p5YrZLkwFJYbuIgE9jwB+9ewGiBCmUBQwgI9iwC9kcBW+MkMGBdtqsNxbdJAUxxXn/EbYDNNxbhkgsJIbsQTkz8qu33VBPllCNhBYzEM0soZIKwIC/D7HFKeJXVW3cUIwZmbbDoQABbLAhRxAB7Y4BmoVqYc3WOyiDC34j5CaseWz3LW8M3mqpnOQwWCfT0x9Kj61re/0A7TkZPX2JP71U8Wa0uolBcAJlg21vUSTEEbYiIEH3qadu4KzMqyTKqDn5Fh1A64k88GGKEB4gajn7/KLdla8W8b87SWrO1fyVRd3UkQMZxAxx/Solq+AW32w8gxysMQYfuYJmDg1W8UNprFtvMLXBZRNu0KEAIG30mWmWMmpum0Iurcdbg3IN2xsFlzu2ljBKiMcnpMVPGg5G5reHjFpKDIvHFNeJvqDZt+aXFrbttAiJUBT1/hED7CKjBT0k47/ANOten8b3vYV2v23IsW0W2u4G2iKg2nMAnryGMnGI86w3KgLD0qQASf5mPU456R95J2Mpu8OYbWk8++7o0yLwi29ZdNryCxFncH2x/EAQD34J6xXBuELAMZmfvRNZ4WyKjwpS4AQVYNB6q0H0tg4Oa5AwY56fLM/SuCkCx3+nry91SxSl1yYEzA6/wBPatpp5zuUD3NauGFA+tbSyxAgE0KhJdJ1WC3eSDypHsa48v3UfWsuWGWJETxRxYKD1oYbgxyPY8Gg1pcsTC3atpA3bSe+81ulCo71lCB2Vl6jwXw6xbt2tTqNl22zOptb3VvSARPlqSszjv7VI8Tv23cslsIpPpUEwo6CWJP68zxSFxM+mSOhiul9PxCR2mgxzw0tJkH2Wi8o97Wn+Vft/wA0rtLGe5/U03o9Ol1oLhCTA3EAAe5OBQbun9bIMkMQIIIIBI5H0zxVG0yROy0ogywVTzA4/vRrGqNq6twKjbG3bXEq0dCOtM+C662jhbogEgEnp0JpTWtDttONzZHacV14ukxzGkOkmZHDlx1JSNcZNkPVau5eZnaSzGSf7e3SBRtG2wg8E4ZiJAX0kY64zW/EPCLthtl8G28Btr4IBAK/UgzQUIL9l9pxAAxJ5+tDC5mVAN7Rfv8AorOghUfxBZFpgqX1uA213NbODJJKmPcAwfap2jQb1+LPtzxjuZ9qaveQoO3zSNo8s+kevdndj4YnAzMZoFneSrGYztjHA4nvEYpwZxXi1kc+G+63/Gye8bsoLoNq2yIFQ+XeBUqTypkywmSCOhHUUMbVshpBferQC24QHmQRs2ExnJx2NM/iPwt7d0Bn/wBRKJcZ0aQQxIHqzxxnriOlAe5FhcKsXJBWDcJE7ZPIXJ6xMQogmnAh1SR5+eqANgufSgQ7SQJ3BiCp/wBvAAIPJyJkY4qhb/LYeW6yLzCUEAfEIS5tJZWWYxjmM0K4bgt6a6yuFltjbyd5UpuC8hIn75zRQ7G63Qm8ZkTcDEnJe36iRJMKORIBrrbra3l/134fCVMWLzYAG0lVTeQdwwuMkkEQOCMYgAme7tk7CcHBPQdvvjJAIC+nkkLQtOFbaPhIjqCTC9QSAoySeeMmsuXiQIbcT3kcGMEROCSeJOetdDTEysnvwjYtm4z3Gj07QI98n/PevQeLaPTmy4DAEiAYHcV5jwuyS/X5mqXiemOw14WLpf8AtCSrNPhUDQWySR6ZAjMD1cD6biJJEe4GQ9eZre7a0zCspWJB3ciD34zAbjmkcrmSBM9cEKwGBzOB9B3NMttaSWb0su3I5nAIY4Ek9GAmOOfdMhsbhRS9y64CxKjdbEL6V3DdtET5eOfV1ngTCmuA8uVIIZ3MtbCtiIlhK5JJChjBGelOXXOGAKkFADDMoyxBBbk+mIMg56A0prXJt7fUPzGM7pk4zskBe+4czxioVQYMXt149/yssuRbvrNsogcEqwJAMz6lMbvSeMSOtIX7a7tiMCsyCVgtjnrE9veqWvD2tWQ21Gt3AN1ti6I4IJOZ394nmaUvWnvXiFCO5YsCkgkAbsBsxAJyJ7kmubEQWugbwCNNO/2mamfF0HkWSLOwbB69yk3WPxE7cgAwoU8cmo5tQwlSO2areLaOytu15V0O7W0a6OBbdgCF3HHuc478gT9Pd2swZRdEMskn0mMMCpyVOR0PvXNjCAG9Bw5osVDxS9ZCWxZuXC5tr5obCBgFlQDzmc8dpnEi6uZBUdQJ9zj9PbpTequowhF2sBBO4+owOhMD6UqIMBi0qIHbkmB2yT96riy4wCQeY6/PFZiKmputb8ou3lBg4QZG4AgH7E/c13/p2KblEw0HMYo+v8EKW7d1GW5bcCWTcfLb/wC25KgB/bMitjxU27PlqMs7En2KoAP0P3Fc+Gp0m1SKpgbxxRc4x4VMvRicGIPWhrcYcE/Q0Y/zGJHQg00rW1sIxRy5ZhJA2R7HkmlqNzOJnn3CINkv5rDMmO5zXoPC/wAUStvT6prj6VXDbQ7AgZkKMj5cR+3mPNMQePas2A5n7j+1czgXNLQTfhZGyJqLqlmKiFJMA5MdM1qmbNyAB+T9QJ+sispIItCyW3HqST1zQ/LOPevX+EGxpLdnVA271whyLT2vMCuNoAcEjBEmRMEDvUDxHxRrztcc+pjJgAfQRwAMfKrsqU6rNbgwheUNNGVIJgQZyAR9jgj50qzQ5ODk8YB+3SsYkt1/eiKAFIKyTjk4+nWqNbmtp6raJ3TLZ2nzFO4gbSpiDmZnnpXFnXGzdW4qoxUnDqGUyIyDzz94omj0BJThyYIXeF68erFL6wlXaAAdzCIBjPAmuv8AyFM/TaHMAn3EDXb0SUzc3XF28bjFnOTkk9flW2slX2F1IABlSGGQDyDnn6ZoTWYjceQDgzE9Mdfbp1o2jlrkKGOMD4icDEfTiuagJe0Hcjj7pzotraLKTbUkAS0CdomCT2EkZxyK1pl9ahZJkmMnpwO5qh4ul5YN1TZZ0B2xsldzADbA5Kz9Aanodu0bNrSTv3HI9Pbtnjv7VRrMlfkCLx3Hn56JSZanvFLjTsCNZUhQ9pQw+EtyrGSczk9a0rfkf7YADgpcBi4SAQFI34X1TMcgZNd+IX2CEF94cKDcZZbaC5wWJKicYOQBWW9SnkNa8vcwIK3FJ4BcbYPG4uMj+UYM1W2apmMHyiZ03t0Q4QuktBbVm5CMC7yoczI2YcH4faOeZxTlsF7v5YRn838q2GZhHqYiWOVwMEhjPWlrOmAWybdxDce7IVfiU+kAMZXa07hnGMHNM+LWXQ3luWyXF4h7rMWMwQUwdhk5J5x2rta6Glx7sPMdlDdEFsbU23A6kgbn3BlO3eQEDFtikn1AZwMcF/w3QbhvZSC0kTMwSTmTyZ6e1L+H6Q3nUfEoAJf1SuI8rJAjk4B+LnEV7S1YjpWFSXk7Dv2RiyX8F8LG6Yqt4l4ZKEQOPam/C7PH3qjrbWK8PEVC6tmVmjwr5vf8LEEEYODURrLK20kKQ6iWB2eqBumDCxg5M5gcx9Av2ckR71538ReGyA6puZOFjnIMHOR/zXsOqnIKg2t5fwpRsvO37CRMzbBTzCdrHdkDypYs9vYMDqFBPApXVMTaUMqn1t+ZtKsTiBuOCOyiINMEMb1kKu9iV222WQTI/LCzJSfSACAY4rWs0rLaUswQecwayG9SOCebR+AdAfmMxVXPDw6OH4S8Eq7KmrJtG04V/Q4WLcggztIMp7R/Yo6xCbjbgNwYyVgLHsoAgf06YqkNQlnVF7G28FYupcEAn4oIYAsIwcLJ7dUrV9hdW4ko+6PQNgCwBAI9iR79ea460FrpN52sNOmqI2THia3fJts6qEAUWz6Nx+HmDujtu+nWp2m0+8kpA2qWILAYGSBJ9R7AZPvRtdC7Yy8LIMERtXbGMY+dDNlmYuRInJRfSCZgGBAmDHyqOKzOiNQBw74W1RbAWamyQCSjKIlSRG7jIPWg3ERVXLbisnEANLCJ/iECZ94q94/4Les2rbXSClxFa1LZ9SIxEHgCR+ledU4iBI6/370cTTDSA3caxz78kWmV2t24VKhmKSCQD6ZEwSPqY+Zp7Ta42gSAPVKyVBx1ieOf2pBrXBWduAccMZ9M8GYMfI4EVRUqLQ3scuwCBQeBbltxyJmI/wDGp4Hw1vCQDxtb1Wqfap2pYkwDIgGJrdlre0BgZHJo1w7XPlkwRBznAznoMc1o+HXDbF0KdjEgMZgkcieJ9vnT4hhzudMm8xp1CDTYBDvWVJG0z7cfvVPUfhjUJp01IUNZc7QysrQ38rAGVNSWDLyDVDwXxkWXBdFuJuUsrKGkAgwCfhmIMRIxXK6oGtLokpoUogVlN+Ia/wAy67qoRWYkKOAOgyayoBxNyEUmENETaAZz8q4a5966tWSYPTvTwsnND4lsuK3l2yoIJVgSp/8AyjMfKg6nUBrtwwoVnZgFBgZMBZgxmIx0nii3r6qRtEkcHikviboJP0En9qrmgZWnfotCp6XS7huN4JtgrIySe3yig33IcPCttbcQwkHIOR1B6itWgCy7jtUETg5H2ousubXJVQRuaNw6dMd8jFdGLylggX6zNuE25JGTKRU98D9fpTiMEuxbYkAKVJG0ztB4k8E4+QoviHhjaYxc2MxUEhWDQWEgSMTHMTExSejWWkRIAxEntgde9bDAtqNbzHpy4ouNivSeM+PXmupe1CWjdtqEVdquhzdILLMGN575C15/aIVpWZiJJMgAgkdBmPvVe7p7beSq3V2kbblx0KhHlycAEzt2gETMj3qPpUDXBIAE5I6AD5x71TLmxGUXuIBv8IT4ZVnxPUIqErbKswUAMf8AbMuzQBggjoYiTil7d22th0ZN1wsCH3SIG6RAGPUwMzOBVP8AEGn01lAtq6L/AOWu1lUbWuF7m4N/KAnYEzHzqNp7yrbcPggYTaPUfVJJ6AHbjr7RT5g11S/HbS6GsJzU2LSWrPl3i11mJddhXyzAgFiSH68ARHvRbumc2dq6hHXzdosq5ydp/NFsjC9A0TmMcVK08EKrA7S4np89uDBIxwflXpPDPDkNw3irIJ9CsZiMCSANx96LnmpTJaLfwO+aIEFX/CbOxQLhZnPLGegAAg8AAARVUOOBOcf59Km2rhpi05LD2z/b+tdOQ06cTPNbUr03hzj3p7WOI61K8NM0/rOOa+fqferjRQtWw3de1J33X3NE17HJ7ZpJ7le7hbshQOq8p4p4btuqWuMlrcACdx8tDExEkgZMDPtUrVC2pG255nrgQCoIB9LgmCZHQiRHvXrfE9Kt5dr95EczXmdXbCBVFuGV43+piVPQgmABMgxP9YNpvp5m66/H6RdFii3NXYt6rfpkd7fOy8F3zyQwQgR7D96nafU7L6sAmWIZNpKifTwT0DY7QDXGh1AVjuDFSJIRvUIIyDBzHcH9K68O1W26pcb1b0lQ0GY2hpjoSD7x9lqVg9jjO/p3+SlDYKL4tdBCKRtQCPSSc43MQTAJifTFLWNaQWRWY2niV+ENtJ2syqYkcjkCTVn8QNp3W0NOri9sQXJwGcKg9AnqQeImpGkQAOjl1vBgqjAAXPmKwPXiI7H2pcWAA2+w9evf5RYj+MXbhQb7z3IUKFYEBAAoCrOIgDI/lz0qa7gogCQQuWBMk7mg5wPTAgYxPM1U8aa2zMVQptVVeHBLFUUbojExP/NSbLkRuwrD9PanxcZmxoRxnfie9phZh1WWgxHLbJBxMbukjvE5p60bQH5qbp3AHcRB/rkih6xbI8s2HuepR5ikQA8nCmfUvUHkTFbvONqoVBh2YGYInaDPSPSI+vtXLhRlqwIPUSEXXCS1JjAESBRme41lEltoJIG8xmQSF4B9xQdQB9R79O1Ds3GHwmKWrIqO58OqLdF27suDnHXNDAB9qav3A3xCI6j+tBGmaCyglBywBgZAz2yQKk4QdLfCKxbOPiX6kD96yhfb9aypwsn7FtEQO+26XVoQNBtsGHqYdcA44g84ilN5Pc9AM0NUPPHvW0OcUWhwRT+h8Ne66WxtUsYAJA+56UpqbJt3HQ8qxU/QkUa3pjukw0HO6Y+sGTS11/UcL9BjnmKu8QPF9yXVNJbdgAokDJkit6kn0kCYLEgnp6fea40drcVWDBPqMHA+nandZcVbk7QwBaJ4OBHv2MYPyp8QS5jTeevxp8rNtKmL3IPHA/r2FOh996baeWYGJJj0qJznkE/XsKZ8Y0X+kYILi3GZAWKHcoZgGiYyQCJGcz2pPw21vuQxbaAC0H+HA+2RVcMyKrWcxwHS6Vx8JKo6vTHyUW2SQQWEsCSJKx6cZbpSWRtt+Z6d27bERgZPXoBFVtVrbNlrd7RK0I25fNAeHyOCIK8c9evFQ0fIMPv3dO0CI67p/pRzNFcujcaTEcJ59FoML0PjnhjWkm+qWjsVxan1EMzIAu0RugFvYdzipqi0NNc9R88kegoY2ySSHnkQAVI7Zwa7vo921vYuyoobcxyF3sgiem8kD5HtQbJBtuzkSxkS53DJJaCIM8TM9etUe7M555HvggBEIGjV2BCYMiTPSCK9nYG1AoOB+/U/eo3hAAXcODxjkdCaqI1LgASSZsncqNp6Pp7mT/nGP3mpq3YzRrNyK9GsfCkC9P4dfI7U9qtSY6V5zRakD/o01qNWCP8Aivn6jf8AUVxogaq7SIfHyxWr1750qbmT75/p/avawpgKLl2z5rz3jmnbzVdTgkbx9R/b9Ksu1L3W/wC6njmk05GyLV5rwa+Ld5WcEoMMEgEjqAWEAx3FHsG350kNbtOxAiHZXCjauSCRu2ycdY4iuxfC3cj1CQfTux3iROOk80vo9MDdCkhVyVdgVEqu7bifUSFECYJ7ZrjpEiiSOOvl+ViLqh+JtFst2T5i3AyK4UNlCwBZWEkL7ERPbuhptBK+cobYhALQT6mnYpgYmCB8q34lorlraz24VlS4rGYdWCkGSRIyAY4/WltO7K8EhQxkqDjEkYnp0/5NUxTy7UbAe/MeSVoTPi7IS+0jcAJ9MbsAkGTkgyOBSjPcdVBYFVWAMYBZmjA5kn71Y8b1we2Ee1at7B6HVRLnEkwJ3EgST3PNRH07oqORC3Fkdiu5lOJnlSO+Kpi7EE8LgSN9x+d9VmbodlWIn1bQRwMA+/Qdc/OmdRaE+pipklREiffOOnem/E79krbOn3qSii8pK7TcBMMoAmCBPsSR1FM3PDy9jf5lq2Edsu5BYwPSoAz3+ZNcdGnFUgQ7vyTl3huvPXzOeaonyhpk3W7nmbzLY2bSMAZndOemJ5qa6HLdP70Sy6bYYZ7jr7UpdBM7rLThcFSSOoPIrrS6rYepUkbkmAwBBhu4rerswAYie39KCgnBqT6YJyi6MrWouBnZgoUEkhRwJPA9hWUUWPf/AONZSRFkZT3hHhF/VuLentNcc5hc4HJPYUHWaVbNwqTJUwYMyRgwcYnirx8StWLNv/SXLgdrJXUZI9RPAiBtIjknr9fLC2SR7mJNO2u2oyYMzvayWDK3qL+49h2H+ZrenUAgtx2Oe4/fvTXh+ot27ilkF0AywLbA0dAenzpY3x5pcDaNxYDmMkgcZ/rTtygB07+iKo+FeJvYINl3VyYYcqQOJB5zPy+tc+J3G3hh8Ulp7YQk54rPCXiFBUtcO0Su4/TtM0TW7Eu/mAuAWG0GJMADI4EwfpXTiwfotMzytbT3OuyRkSVMUnJicdTx9/2ous1Dtd3XCC0KCQAMKqqPhAGAAKN43oksuqW7i3fSCzpO0sckAnnbxOMg0jJGOh5j6H696gPAY75JtVd0hS6UGoYpbYwz87BjMKBOBge4qfDYfi3JUZByQf1gzNasWWa3sGWLSMjsO9DCLvAM4+Lrx0BmqsqPqVM5NyR5n4QIACt+P665qSrXFRNltVItiFCAvEiTGXgifak9Dpje3MzY3cQB1npgf90XxG7aAVdO14WnVVcXDliHYkenGzeAfnNO6c7UAAA+VXhrnvnTlvp5eyw0CatrHFGQ0pbuGjq/tXTQyNbDUDKOzcfP9s0VXpVWzx/n+RRA3t+3961V4IWCoWL0UV7+KnJc9j+ldNc9jXkP+5VGi7e5QHfj/P8AMxWi/t+1Dc44/avSoPgKZXbmhNWeZjihu9dL3NIugEprNAHIPBEifbtUjR6bdc8tSCQS4MwIUFjz7LjvxzFXVumaleJQGkgcgj+tee9lNtMubxTarXieta4LaXLpKqqqAci0PTgAciAp79Ola0mptqj2oDuxGy7xCjcGWIkgyCJiNv0onjF8MltBYtowRIdMs5MZaP4jnHM/ShaLRF0e76VFohWUwMtMRJB/hboY460uK58Bx48++CVqT1rSzAEcnsOOZNBAAjJBghv87f2rWogs3eSf3rgJPB4Ga53VJMuuU8Lu0k5zgjpjnr2qvc07t6rYUlcwYyNzHrz8q512vV7aeUgU7VW9658xgW23NpypAEEj9N0HeudVRMAvuMiP4MRB+e6q4UMFU5jblY/3KV0wptx/STII3f36dq3/APT3NvzVU+WWKT/5AAxI6wQaDfbJEROaLbNzy4BbaGnbuwDAE7e8Rmg45nGRP7RGiCt0jHTsf8xXp9JZ0mo0jSLq6tGVVg7luKSAAQx3BhwIxAGJzXndROA4APfuPes02sa2QU6EHPEj2FRc6pSDmxfmtAN1vWaJ7bslxWVlMFSII9iDmsomv8WuXrjXbh3O5liep+taqDS+L6ooWmvuk7WjPMA5EgRIxgn70W/4lcubQzSFIge+Mnv0rKyrREFZNNrjbAAgYgLAOJ6mKSPiFz+b9B8+1brKLqheZPwFohVNLbvuNyNAE5x/CC5+wM0r4jdZXUryJgkA8BTOcGsrK9D/ACFFjKbS0cfwp03EkqcrGccwB8qx1hiAZ7/OsrK8xVVHwzWvp4u2nIdWwR3xE985oYUwF2IDu3buWmI2z/L1j9aysr0P8fQbUfJ2I/P6U3mE0om4NxJ2DaoJn/oZ4p8cVusqNJ5e5zjunIgItujCtVlei3RIurZ/X/P2ooNZWVzvNkV0prc1lZXnO+5OuJrkmt1ld1HRIUEHn5/8/wBa5cVlZXU3RBAPNKa+2GUz8x86ysrixH2nqmakXICqSxVhwR1I4MgczQzdO/LFtxkz1nMnufetVlcxrF4AI03372RiEC+JZoHU1pACMCCoOe4/vWqypDVFatrmT/hqvfuooBdC2SBDbf4mnoaysroouLHy39/KU3ClapxOJjpXCXCpxWVlLVcXOJWai33DCRgjkdPmKxtOyRvGGAYZ6Hg44rKytTEyTss6y2DGJH1Wa3WVlM+kwOIhCV//2Q=="/>
          <p:cNvSpPr>
            <a:spLocks noChangeAspect="1" noChangeArrowheads="1"/>
          </p:cNvSpPr>
          <p:nvPr/>
        </p:nvSpPr>
        <p:spPr bwMode="auto">
          <a:xfrm>
            <a:off x="63500" y="-155575"/>
            <a:ext cx="304800" cy="304800"/>
          </a:xfrm>
          <a:prstGeom prst="rect">
            <a:avLst/>
          </a:prstGeom>
          <a:noFill/>
        </p:spPr>
        <p:txBody>
          <a:bodyPr vert="horz" wrap="square" lIns="91440" tIns="45720" rIns="91440" bIns="45720" numCol="1" anchor="t" anchorCtr="0" compatLnSpc="1"/>
          <a:lstStyle/>
          <a:p>
            <a:endParaRPr lang="zh-CN" altLang="en-US"/>
          </a:p>
        </p:txBody>
      </p:sp>
      <p:pic>
        <p:nvPicPr>
          <p:cNvPr id="5124" name="Picture 4" descr="http://cdn.slashgear.com/wp-content/uploads/2012/10/google-datacenter-tech-13-580x386.jpg"/>
          <p:cNvPicPr>
            <a:picLocks noChangeAspect="1" noChangeArrowheads="1"/>
          </p:cNvPicPr>
          <p:nvPr/>
        </p:nvPicPr>
        <p:blipFill>
          <a:blip r:embed="rId1" cstate="print"/>
          <a:srcRect/>
          <a:stretch>
            <a:fillRect/>
          </a:stretch>
        </p:blipFill>
        <p:spPr bwMode="auto">
          <a:xfrm>
            <a:off x="281368" y="3669026"/>
            <a:ext cx="3570552" cy="2376264"/>
          </a:xfrm>
          <a:prstGeom prst="rect">
            <a:avLst/>
          </a:prstGeom>
          <a:noFill/>
        </p:spPr>
      </p:pic>
      <p:pic>
        <p:nvPicPr>
          <p:cNvPr id="5126" name="Picture 6" descr="http://www.blogcdn.com/www.engadget.com/media/2012/08/facebook-prineville-datacenter.jpg">
            <a:hlinkClick r:id="rId2"/>
          </p:cNvPr>
          <p:cNvPicPr>
            <a:picLocks noChangeAspect="1" noChangeArrowheads="1"/>
          </p:cNvPicPr>
          <p:nvPr/>
        </p:nvPicPr>
        <p:blipFill>
          <a:blip r:embed="rId3" cstate="print"/>
          <a:srcRect/>
          <a:stretch>
            <a:fillRect/>
          </a:stretch>
        </p:blipFill>
        <p:spPr bwMode="auto">
          <a:xfrm>
            <a:off x="5004048" y="3645024"/>
            <a:ext cx="3744416" cy="2496278"/>
          </a:xfrm>
          <a:prstGeom prst="rect">
            <a:avLst/>
          </a:prstGeom>
          <a:noFill/>
        </p:spPr>
      </p:pic>
      <p:sp>
        <p:nvSpPr>
          <p:cNvPr id="7" name="TextBox 6"/>
          <p:cNvSpPr txBox="1"/>
          <p:nvPr/>
        </p:nvSpPr>
        <p:spPr>
          <a:xfrm>
            <a:off x="1115616" y="3140968"/>
            <a:ext cx="2304256" cy="461665"/>
          </a:xfrm>
          <a:prstGeom prst="rect">
            <a:avLst/>
          </a:prstGeom>
          <a:noFill/>
        </p:spPr>
        <p:txBody>
          <a:bodyPr wrap="square" rtlCol="0">
            <a:spAutoFit/>
          </a:bodyPr>
          <a:lstStyle/>
          <a:p>
            <a:r>
              <a:rPr lang="en-US" altLang="zh-CN" sz="2400" dirty="0" smtClean="0"/>
              <a:t>Google</a:t>
            </a:r>
            <a:endParaRPr lang="zh-CN" altLang="en-US" sz="2400" dirty="0"/>
          </a:p>
        </p:txBody>
      </p:sp>
      <p:sp>
        <p:nvSpPr>
          <p:cNvPr id="8" name="TextBox 7"/>
          <p:cNvSpPr txBox="1"/>
          <p:nvPr/>
        </p:nvSpPr>
        <p:spPr>
          <a:xfrm>
            <a:off x="5724128" y="3140968"/>
            <a:ext cx="2304256" cy="461665"/>
          </a:xfrm>
          <a:prstGeom prst="rect">
            <a:avLst/>
          </a:prstGeom>
          <a:noFill/>
        </p:spPr>
        <p:txBody>
          <a:bodyPr wrap="square" rtlCol="0">
            <a:spAutoFit/>
          </a:bodyPr>
          <a:lstStyle/>
          <a:p>
            <a:r>
              <a:rPr lang="en-US" altLang="zh-CN" sz="2400" dirty="0" err="1" smtClean="0"/>
              <a:t>Facebook</a:t>
            </a:r>
            <a:endParaRPr lang="zh-CN" altLang="en-US" sz="2400" dirty="0"/>
          </a:p>
        </p:txBody>
      </p:sp>
      <p:sp>
        <p:nvSpPr>
          <p:cNvPr id="9" name="矩形 8"/>
          <p:cNvSpPr/>
          <p:nvPr/>
        </p:nvSpPr>
        <p:spPr>
          <a:xfrm>
            <a:off x="323528" y="6372036"/>
            <a:ext cx="6552728" cy="369332"/>
          </a:xfrm>
          <a:prstGeom prst="rect">
            <a:avLst/>
          </a:prstGeom>
        </p:spPr>
        <p:txBody>
          <a:bodyPr wrap="square">
            <a:spAutoFit/>
          </a:bodyPr>
          <a:lstStyle/>
          <a:p>
            <a:r>
              <a:rPr lang="en-US" altLang="zh-CN" dirty="0" smtClean="0"/>
              <a:t>http://www.google.com/about/datacenters/inside/streetview/</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026" name="Picture 2"/>
          <p:cNvPicPr>
            <a:picLocks noChangeAspect="1" noChangeArrowheads="1"/>
          </p:cNvPicPr>
          <p:nvPr/>
        </p:nvPicPr>
        <p:blipFill>
          <a:blip r:embed="rId1" cstate="print"/>
          <a:srcRect/>
          <a:stretch>
            <a:fillRect/>
          </a:stretch>
        </p:blipFill>
        <p:spPr bwMode="auto">
          <a:xfrm>
            <a:off x="539552" y="1268760"/>
            <a:ext cx="7672393" cy="3024336"/>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 Example</a:t>
            </a:r>
            <a:endParaRPr lang="zh-CN" altLang="en-US" dirty="0"/>
          </a:p>
        </p:txBody>
      </p:sp>
      <p:sp>
        <p:nvSpPr>
          <p:cNvPr id="3" name="内容占位符 2"/>
          <p:cNvSpPr>
            <a:spLocks noGrp="1"/>
          </p:cNvSpPr>
          <p:nvPr>
            <p:ph idx="1"/>
          </p:nvPr>
        </p:nvSpPr>
        <p:spPr/>
        <p:txBody>
          <a:bodyPr>
            <a:normAutofit/>
          </a:bodyPr>
          <a:lstStyle/>
          <a:p>
            <a:r>
              <a:rPr lang="en-US" altLang="zh-CN" sz="3200" dirty="0" smtClean="0"/>
              <a:t>Source: 10.0.1.2; destination: 10.2.0.3</a:t>
            </a:r>
            <a:endParaRPr lang="en-US" altLang="zh-CN" sz="3200" dirty="0" smtClean="0"/>
          </a:p>
          <a:p>
            <a:pPr lvl="1"/>
            <a:r>
              <a:rPr lang="en-US" altLang="zh-CN" sz="3000" dirty="0" smtClean="0"/>
              <a:t>At the gateway switch (10.0.1.1), </a:t>
            </a:r>
            <a:r>
              <a:rPr lang="en-US" altLang="zh-CN" sz="2800" dirty="0" smtClean="0"/>
              <a:t>matches with the /0 first-level prefix, then matches with the 0.0.0.3/8 </a:t>
            </a:r>
            <a:r>
              <a:rPr lang="en-US" altLang="zh-CN" sz="2800" smtClean="0"/>
              <a:t>secondary-level suffix</a:t>
            </a:r>
            <a:r>
              <a:rPr lang="en-US" altLang="zh-CN" sz="2800" dirty="0" smtClean="0"/>
              <a:t>, then forward to port 2, and routed to the pod switch 10.0.2.1.</a:t>
            </a:r>
            <a:endParaRPr lang="en-US" altLang="zh-CN" sz="2800" dirty="0" smtClean="0"/>
          </a:p>
          <a:p>
            <a:pPr lvl="2"/>
            <a:r>
              <a:rPr lang="en-US" altLang="zh-CN" sz="2500" dirty="0" smtClean="0"/>
              <a:t>(</a:t>
            </a:r>
            <a:r>
              <a:rPr lang="en-US" altLang="zh-CN" sz="2500" dirty="0" err="1" smtClean="0"/>
              <a:t>i</a:t>
            </a:r>
            <a:r>
              <a:rPr lang="en-US" altLang="zh-CN" sz="2500" dirty="0" smtClean="0"/>
              <a:t>=3, z=1)</a:t>
            </a:r>
            <a:endParaRPr lang="en-US" altLang="zh-CN" sz="2500" dirty="0" smtClean="0"/>
          </a:p>
          <a:p>
            <a:pPr lvl="1"/>
            <a:r>
              <a:rPr lang="en-US" altLang="zh-CN" sz="2800" dirty="0" smtClean="0"/>
              <a:t>Follow the same steps and forwards on port 3, and routed to the core switch at 10.4.1.1;</a:t>
            </a:r>
            <a:endParaRPr lang="en-US" altLang="zh-CN" sz="2800" dirty="0" smtClean="0"/>
          </a:p>
          <a:p>
            <a:pPr lvl="2"/>
            <a:r>
              <a:rPr lang="en-US" altLang="zh-CN" sz="2500" dirty="0" smtClean="0"/>
              <a:t>(</a:t>
            </a:r>
            <a:r>
              <a:rPr lang="en-US" altLang="zh-CN" sz="2500" dirty="0" err="1" smtClean="0"/>
              <a:t>i</a:t>
            </a:r>
            <a:r>
              <a:rPr lang="en-US" altLang="zh-CN" sz="2500" dirty="0" smtClean="0"/>
              <a:t>=3, z=2)</a:t>
            </a:r>
            <a:endParaRPr lang="en-US" altLang="zh-CN" sz="2500" dirty="0" smtClean="0"/>
          </a:p>
          <a:p>
            <a:pPr lvl="2"/>
            <a:endParaRPr lang="en-US" altLang="zh-CN" sz="2500" dirty="0" smtClean="0"/>
          </a:p>
          <a:p>
            <a:pPr lvl="1"/>
            <a:endParaRPr lang="en-US" altLang="zh-CN" sz="2800" dirty="0" smtClean="0"/>
          </a:p>
          <a:p>
            <a:pPr lvl="1"/>
            <a:endParaRPr lang="en-US" altLang="zh-CN" sz="2800" dirty="0" smtClean="0"/>
          </a:p>
          <a:p>
            <a:pPr lvl="1"/>
            <a:endParaRPr lang="zh-CN" altLang="en-US" sz="28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 Example</a:t>
            </a:r>
            <a:endParaRPr lang="zh-CN" altLang="en-US" dirty="0"/>
          </a:p>
        </p:txBody>
      </p:sp>
      <p:sp>
        <p:nvSpPr>
          <p:cNvPr id="3" name="内容占位符 2"/>
          <p:cNvSpPr>
            <a:spLocks noGrp="1"/>
          </p:cNvSpPr>
          <p:nvPr>
            <p:ph idx="1"/>
          </p:nvPr>
        </p:nvSpPr>
        <p:spPr/>
        <p:txBody>
          <a:bodyPr>
            <a:normAutofit/>
          </a:bodyPr>
          <a:lstStyle/>
          <a:p>
            <a:pPr lvl="1"/>
            <a:r>
              <a:rPr lang="en-US" altLang="zh-CN" sz="2800" dirty="0" smtClean="0"/>
              <a:t>Matches a terminating 10.2.0.0/16 prefix, which points to pod 2 on port 2, and switch 10.2.2.1.</a:t>
            </a:r>
            <a:endParaRPr lang="en-US" altLang="zh-CN" sz="2800" dirty="0" smtClean="0"/>
          </a:p>
          <a:p>
            <a:pPr lvl="1"/>
            <a:r>
              <a:rPr lang="en-US" altLang="zh-CN" sz="2800" dirty="0" smtClean="0"/>
              <a:t>Matches a terminating prefix 10.2.0.0/24, which points to the switch responsible for that subnet, 10.2.0.1 on port 0.</a:t>
            </a:r>
            <a:endParaRPr lang="en-US" altLang="zh-CN" sz="2800" dirty="0" smtClean="0"/>
          </a:p>
          <a:p>
            <a:r>
              <a:rPr lang="en-US" altLang="zh-CN" sz="3000" dirty="0" smtClean="0"/>
              <a:t>How about the destination becomes </a:t>
            </a:r>
            <a:r>
              <a:rPr lang="en-US" altLang="zh-CN" sz="2800" dirty="0" smtClean="0"/>
              <a:t>10.2.0.2?</a:t>
            </a:r>
            <a:endParaRPr lang="zh-CN" altLang="en-US" sz="30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p:cNvPicPr>
            <a:picLocks noChangeAspect="1" noChangeArrowheads="1"/>
          </p:cNvPicPr>
          <p:nvPr/>
        </p:nvPicPr>
        <p:blipFill>
          <a:blip r:embed="rId1" cstate="print"/>
          <a:srcRect/>
          <a:stretch>
            <a:fillRect/>
          </a:stretch>
        </p:blipFill>
        <p:spPr bwMode="auto">
          <a:xfrm>
            <a:off x="0" y="1598284"/>
            <a:ext cx="4506145" cy="3126860"/>
          </a:xfrm>
          <a:prstGeom prst="rect">
            <a:avLst/>
          </a:prstGeom>
          <a:noFill/>
          <a:ln w="9525">
            <a:noFill/>
            <a:miter lim="800000"/>
            <a:headEnd/>
            <a:tailEnd/>
          </a:ln>
        </p:spPr>
      </p:pic>
      <p:pic>
        <p:nvPicPr>
          <p:cNvPr id="7" name="Picture 2"/>
          <p:cNvPicPr>
            <a:picLocks noChangeAspect="1" noChangeArrowheads="1"/>
          </p:cNvPicPr>
          <p:nvPr/>
        </p:nvPicPr>
        <p:blipFill>
          <a:blip r:embed="rId2" cstate="print"/>
          <a:srcRect/>
          <a:stretch>
            <a:fillRect/>
          </a:stretch>
        </p:blipFill>
        <p:spPr bwMode="auto">
          <a:xfrm>
            <a:off x="4621614" y="1556792"/>
            <a:ext cx="4342874" cy="3280181"/>
          </a:xfrm>
          <a:prstGeom prst="rect">
            <a:avLst/>
          </a:prstGeom>
          <a:noFill/>
          <a:ln w="9525">
            <a:noFill/>
            <a:miter lim="800000"/>
            <a:headEnd/>
            <a:tailEnd/>
          </a:ln>
        </p:spPr>
      </p:pic>
      <p:sp>
        <p:nvSpPr>
          <p:cNvPr id="2" name="标题 1"/>
          <p:cNvSpPr>
            <a:spLocks noGrp="1"/>
          </p:cNvSpPr>
          <p:nvPr>
            <p:ph type="title"/>
          </p:nvPr>
        </p:nvSpPr>
        <p:spPr>
          <a:xfrm>
            <a:off x="457200" y="557808"/>
            <a:ext cx="8229600" cy="1143000"/>
          </a:xfrm>
        </p:spPr>
        <p:txBody>
          <a:bodyPr/>
          <a:lstStyle/>
          <a:p>
            <a:r>
              <a:rPr lang="en-US" altLang="zh-CN" dirty="0" smtClean="0"/>
              <a:t>Power and Heat Issues</a:t>
            </a:r>
            <a:endParaRPr lang="zh-CN" altLang="en-US" dirty="0"/>
          </a:p>
        </p:txBody>
      </p:sp>
      <p:sp>
        <p:nvSpPr>
          <p:cNvPr id="3" name="内容占位符 2"/>
          <p:cNvSpPr>
            <a:spLocks noGrp="1"/>
          </p:cNvSpPr>
          <p:nvPr>
            <p:ph idx="1"/>
          </p:nvPr>
        </p:nvSpPr>
        <p:spPr/>
        <p:txBody>
          <a:bodyPr>
            <a:noAutofit/>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不同</a:t>
            </a:r>
            <a:r>
              <a:rPr lang="en-US" altLang="zh-CN" dirty="0" smtClean="0"/>
              <a:t>Switch</a:t>
            </a:r>
            <a:r>
              <a:rPr lang="zh-CN" altLang="en-US" dirty="0" smtClean="0"/>
              <a:t>的能耗效率，后三个是</a:t>
            </a:r>
            <a:r>
              <a:rPr lang="en-US" altLang="zh-CN" dirty="0" smtClean="0"/>
              <a:t>10GigE</a:t>
            </a:r>
            <a:r>
              <a:rPr lang="zh-CN" altLang="en-US" dirty="0" smtClean="0"/>
              <a:t>的</a:t>
            </a:r>
            <a:r>
              <a:rPr lang="en-US" altLang="zh-CN" dirty="0" smtClean="0"/>
              <a:t>switch</a:t>
            </a:r>
            <a:endParaRPr lang="en-US" altLang="zh-CN" dirty="0" smtClean="0"/>
          </a:p>
          <a:p>
            <a:r>
              <a:rPr lang="en-US" altLang="zh-CN" dirty="0" smtClean="0"/>
              <a:t>Employs more individual switches, is superior to those incurred by current data center designs, with 56.6% less power consumption and 56.5% less heat dissipation.</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Overview</a:t>
            </a:r>
            <a:endParaRPr lang="zh-CN" altLang="en-US" dirty="0"/>
          </a:p>
        </p:txBody>
      </p:sp>
      <p:sp>
        <p:nvSpPr>
          <p:cNvPr id="3" name="内容占位符 2"/>
          <p:cNvSpPr>
            <a:spLocks noGrp="1"/>
          </p:cNvSpPr>
          <p:nvPr>
            <p:ph idx="1"/>
          </p:nvPr>
        </p:nvSpPr>
        <p:spPr/>
        <p:txBody>
          <a:bodyPr>
            <a:normAutofit/>
          </a:bodyPr>
          <a:lstStyle/>
          <a:p>
            <a:r>
              <a:rPr lang="en-US" altLang="zh-CN" sz="2800" dirty="0" smtClean="0"/>
              <a:t>Background</a:t>
            </a:r>
            <a:endParaRPr lang="en-US" altLang="zh-CN" sz="2800" dirty="0" smtClean="0"/>
          </a:p>
          <a:p>
            <a:r>
              <a:rPr lang="en-US" altLang="zh-CN" sz="2800" dirty="0" smtClean="0"/>
              <a:t>Fat tree based solution</a:t>
            </a:r>
            <a:endParaRPr lang="en-US" altLang="zh-CN" sz="2800" dirty="0" smtClean="0"/>
          </a:p>
          <a:p>
            <a:r>
              <a:rPr lang="en-US" altLang="zh-CN" sz="2800" dirty="0" smtClean="0">
                <a:solidFill>
                  <a:srgbClr val="FF0000"/>
                </a:solidFill>
              </a:rPr>
              <a:t>Implementation and evaluation</a:t>
            </a:r>
            <a:endParaRPr lang="en-US" altLang="zh-CN" sz="2800" dirty="0" smtClean="0">
              <a:solidFill>
                <a:srgbClr val="FF0000"/>
              </a:solidFill>
            </a:endParaRPr>
          </a:p>
          <a:p>
            <a:r>
              <a:rPr lang="en-US" altLang="zh-CN" sz="2800" dirty="0" smtClean="0"/>
              <a:t>Review</a:t>
            </a:r>
            <a:endParaRPr lang="en-US" altLang="zh-CN" sz="2800" dirty="0" smtClean="0">
              <a:solidFill>
                <a:srgbClr val="FF0000"/>
              </a:solidFill>
            </a:endParaRPr>
          </a:p>
          <a:p>
            <a:endParaRPr lang="zh-CN" altLang="en-US" sz="28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Implementation</a:t>
            </a:r>
            <a:endParaRPr lang="zh-CN" altLang="en-US" dirty="0"/>
          </a:p>
        </p:txBody>
      </p:sp>
      <p:sp>
        <p:nvSpPr>
          <p:cNvPr id="3" name="内容占位符 2"/>
          <p:cNvSpPr>
            <a:spLocks noGrp="1"/>
          </p:cNvSpPr>
          <p:nvPr>
            <p:ph idx="1"/>
          </p:nvPr>
        </p:nvSpPr>
        <p:spPr/>
        <p:txBody>
          <a:bodyPr/>
          <a:lstStyle/>
          <a:p>
            <a:r>
              <a:rPr lang="en-US" altLang="zh-CN" dirty="0" smtClean="0"/>
              <a:t>Implement router prototype with Click.</a:t>
            </a:r>
            <a:endParaRPr lang="en-US" altLang="zh-CN" dirty="0" smtClean="0"/>
          </a:p>
          <a:p>
            <a:pPr lvl="1"/>
            <a:r>
              <a:rPr lang="en-US" altLang="zh-CN" dirty="0" smtClean="0"/>
              <a:t>Support the two-level routing table</a:t>
            </a:r>
            <a:endParaRPr lang="en-US" altLang="zh-CN" dirty="0" smtClean="0"/>
          </a:p>
          <a:p>
            <a:pPr lvl="1"/>
            <a:r>
              <a:rPr lang="en-US" altLang="zh-CN" dirty="0" smtClean="0"/>
              <a:t>4-ports</a:t>
            </a:r>
            <a:endParaRPr lang="en-US" altLang="zh-CN" dirty="0" smtClean="0"/>
          </a:p>
          <a:p>
            <a:pPr lvl="1"/>
            <a:endParaRPr lang="en-US" altLang="zh-CN" dirty="0" smtClean="0"/>
          </a:p>
          <a:p>
            <a:endParaRPr lang="en-US" altLang="zh-CN" dirty="0" smtClean="0"/>
          </a:p>
          <a:p>
            <a:r>
              <a:rPr lang="en-US" altLang="zh-CN" dirty="0" smtClean="0"/>
              <a:t>The Click Modular Router Project</a:t>
            </a:r>
            <a:endParaRPr lang="en-US" altLang="zh-CN" dirty="0" smtClean="0"/>
          </a:p>
          <a:p>
            <a:pPr lvl="1"/>
            <a:r>
              <a:rPr lang="en-US" altLang="zh-CN" dirty="0" smtClean="0"/>
              <a:t>a new software architecture for building flexible and configurable routers</a:t>
            </a:r>
            <a:endParaRPr lang="en-US" altLang="zh-CN" dirty="0" smtClean="0"/>
          </a:p>
          <a:p>
            <a:pPr lvl="1"/>
            <a:r>
              <a:rPr lang="en-US" altLang="zh-CN" dirty="0" smtClean="0"/>
              <a:t>http://read.cs.ucla.edu/click/ </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Experiment Description</a:t>
            </a:r>
            <a:endParaRPr lang="zh-CN" altLang="en-US" dirty="0"/>
          </a:p>
        </p:txBody>
      </p:sp>
      <p:sp>
        <p:nvSpPr>
          <p:cNvPr id="3" name="内容占位符 2"/>
          <p:cNvSpPr>
            <a:spLocks noGrp="1"/>
          </p:cNvSpPr>
          <p:nvPr>
            <p:ph idx="1"/>
          </p:nvPr>
        </p:nvSpPr>
        <p:spPr/>
        <p:txBody>
          <a:bodyPr>
            <a:noAutofit/>
          </a:bodyPr>
          <a:lstStyle/>
          <a:p>
            <a:r>
              <a:rPr lang="en-US" altLang="zh-CN" sz="2800" dirty="0" smtClean="0"/>
              <a:t>Implement a 4-port fat-tree (</a:t>
            </a:r>
            <a:r>
              <a:rPr lang="en-US" altLang="zh-CN" sz="2800" i="1" dirty="0" smtClean="0"/>
              <a:t>k</a:t>
            </a:r>
            <a:r>
              <a:rPr lang="en-US" altLang="zh-CN" sz="2800" dirty="0" smtClean="0"/>
              <a:t>=4): there are 16 hosts, four pods (each with four switches), and four core switches.</a:t>
            </a:r>
            <a:endParaRPr lang="en-US" altLang="zh-CN" sz="2800" dirty="0" smtClean="0"/>
          </a:p>
          <a:p>
            <a:pPr lvl="1"/>
            <a:r>
              <a:rPr lang="en-US" altLang="zh-CN" sz="2800" dirty="0" smtClean="0"/>
              <a:t>Multiplex these 36 elements onto ten physical machines, interconnected by a 48-port </a:t>
            </a:r>
            <a:r>
              <a:rPr lang="en-US" altLang="zh-CN" sz="2800" dirty="0" err="1" smtClean="0"/>
              <a:t>ProCurve</a:t>
            </a:r>
            <a:r>
              <a:rPr lang="en-US" altLang="zh-CN" sz="2800" dirty="0" smtClean="0"/>
              <a:t> 2900 switch with 1 Gigabit Ethernet links.</a:t>
            </a:r>
            <a:endParaRPr lang="en-US" altLang="zh-CN" sz="2800" dirty="0" smtClean="0"/>
          </a:p>
          <a:p>
            <a:pPr lvl="1"/>
            <a:r>
              <a:rPr lang="en-US" altLang="zh-CN" sz="2800" dirty="0" smtClean="0"/>
              <a:t>Each pod of switches is hosted on one machine; each pod’s hosts are hosted on one machine; and the two remaining machines run two core switches each.</a:t>
            </a:r>
            <a:endParaRPr lang="en-US" altLang="zh-CN" sz="2800" dirty="0" smtClean="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Experiment Description</a:t>
            </a:r>
            <a:endParaRPr lang="zh-CN" altLang="en-US" dirty="0"/>
          </a:p>
        </p:txBody>
      </p:sp>
      <p:sp>
        <p:nvSpPr>
          <p:cNvPr id="3" name="内容占位符 2"/>
          <p:cNvSpPr>
            <a:spLocks noGrp="1"/>
          </p:cNvSpPr>
          <p:nvPr>
            <p:ph idx="1"/>
          </p:nvPr>
        </p:nvSpPr>
        <p:spPr/>
        <p:txBody>
          <a:bodyPr>
            <a:normAutofit/>
          </a:bodyPr>
          <a:lstStyle/>
          <a:p>
            <a:r>
              <a:rPr lang="en-US" altLang="zh-CN" sz="2800" dirty="0" smtClean="0"/>
              <a:t>For the comparison case of the hierarchical tree network, four machines running four hosts each, and four machines each running four pod switches with one additional uplink.</a:t>
            </a:r>
            <a:endParaRPr lang="en-US" altLang="zh-CN" sz="2800" dirty="0" smtClean="0"/>
          </a:p>
          <a:p>
            <a:endParaRPr lang="zh-CN" altLang="en-US" sz="2800" dirty="0" smtClean="0"/>
          </a:p>
          <a:p>
            <a:endParaRPr lang="zh-CN" altLang="en-US" sz="28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Benchmark Suite</a:t>
            </a:r>
            <a:endParaRPr lang="zh-CN" altLang="en-US" dirty="0"/>
          </a:p>
        </p:txBody>
      </p:sp>
      <p:sp>
        <p:nvSpPr>
          <p:cNvPr id="3" name="内容占位符 2"/>
          <p:cNvSpPr>
            <a:spLocks noGrp="1"/>
          </p:cNvSpPr>
          <p:nvPr>
            <p:ph idx="1"/>
          </p:nvPr>
        </p:nvSpPr>
        <p:spPr/>
        <p:txBody>
          <a:bodyPr>
            <a:normAutofit/>
          </a:bodyPr>
          <a:lstStyle/>
          <a:p>
            <a:r>
              <a:rPr lang="en-US" altLang="zh-CN" sz="2800" dirty="0" smtClean="0">
                <a:solidFill>
                  <a:srgbClr val="FF0000"/>
                </a:solidFill>
              </a:rPr>
              <a:t>Random</a:t>
            </a:r>
            <a:r>
              <a:rPr lang="en-US" altLang="zh-CN" sz="2800" dirty="0" smtClean="0"/>
              <a:t>: A host sends to any other host in the network with uniform probability.</a:t>
            </a:r>
            <a:endParaRPr lang="en-US" altLang="zh-CN" sz="2800" dirty="0" smtClean="0"/>
          </a:p>
          <a:p>
            <a:r>
              <a:rPr lang="en-US" altLang="zh-CN" sz="2800" dirty="0" smtClean="0">
                <a:solidFill>
                  <a:srgbClr val="FF0000"/>
                </a:solidFill>
              </a:rPr>
              <a:t>Stride(</a:t>
            </a:r>
            <a:r>
              <a:rPr lang="en-US" altLang="zh-CN" sz="2800" i="1" dirty="0" err="1" smtClean="0">
                <a:solidFill>
                  <a:srgbClr val="FF0000"/>
                </a:solidFill>
              </a:rPr>
              <a:t>i</a:t>
            </a:r>
            <a:r>
              <a:rPr lang="en-US" altLang="zh-CN" sz="2800" dirty="0" smtClean="0">
                <a:solidFill>
                  <a:srgbClr val="FF0000"/>
                </a:solidFill>
              </a:rPr>
              <a:t>)</a:t>
            </a:r>
            <a:r>
              <a:rPr lang="en-US" altLang="zh-CN" sz="2800" dirty="0" smtClean="0"/>
              <a:t>: A host with index </a:t>
            </a:r>
            <a:r>
              <a:rPr lang="en-US" altLang="zh-CN" sz="2800" i="1" dirty="0" smtClean="0"/>
              <a:t>x</a:t>
            </a:r>
            <a:r>
              <a:rPr lang="en-US" altLang="zh-CN" sz="2800" dirty="0" smtClean="0"/>
              <a:t> will send to the host with index (</a:t>
            </a:r>
            <a:r>
              <a:rPr lang="en-US" altLang="zh-CN" sz="2800" i="1" dirty="0" err="1" smtClean="0"/>
              <a:t>x</a:t>
            </a:r>
            <a:r>
              <a:rPr lang="en-US" altLang="zh-CN" sz="2800" dirty="0" err="1" smtClean="0"/>
              <a:t>+</a:t>
            </a:r>
            <a:r>
              <a:rPr lang="en-US" altLang="zh-CN" sz="2800" i="1" dirty="0" err="1" smtClean="0"/>
              <a:t>i</a:t>
            </a:r>
            <a:r>
              <a:rPr lang="en-US" altLang="zh-CN" sz="2800" dirty="0" smtClean="0"/>
              <a:t>) mod 16.</a:t>
            </a:r>
            <a:endParaRPr lang="en-US" altLang="zh-CN" sz="2800" dirty="0" smtClean="0"/>
          </a:p>
          <a:p>
            <a:r>
              <a:rPr lang="en-US" altLang="zh-CN" sz="2800" dirty="0" smtClean="0">
                <a:solidFill>
                  <a:srgbClr val="FF0000"/>
                </a:solidFill>
              </a:rPr>
              <a:t>Staggered </a:t>
            </a:r>
            <a:r>
              <a:rPr lang="en-US" altLang="zh-CN" sz="2800" dirty="0" err="1" smtClean="0">
                <a:solidFill>
                  <a:srgbClr val="FF0000"/>
                </a:solidFill>
              </a:rPr>
              <a:t>Prob</a:t>
            </a:r>
            <a:r>
              <a:rPr lang="en-US" altLang="zh-CN" sz="2800" dirty="0" smtClean="0">
                <a:solidFill>
                  <a:srgbClr val="FF0000"/>
                </a:solidFill>
              </a:rPr>
              <a:t> (</a:t>
            </a:r>
            <a:r>
              <a:rPr lang="en-US" altLang="zh-CN" sz="2800" i="1" dirty="0" err="1" smtClean="0">
                <a:solidFill>
                  <a:srgbClr val="FF0000"/>
                </a:solidFill>
              </a:rPr>
              <a:t>SubnetP,PodP</a:t>
            </a:r>
            <a:r>
              <a:rPr lang="en-US" altLang="zh-CN" sz="2800" dirty="0" smtClean="0">
                <a:solidFill>
                  <a:srgbClr val="FF0000"/>
                </a:solidFill>
              </a:rPr>
              <a:t>)</a:t>
            </a:r>
            <a:r>
              <a:rPr lang="en-US" altLang="zh-CN" sz="2800" dirty="0" smtClean="0"/>
              <a:t>: Where a host will send to another host in its subnet with probability </a:t>
            </a:r>
            <a:r>
              <a:rPr lang="en-US" altLang="zh-CN" sz="2800" i="1" dirty="0" err="1" smtClean="0"/>
              <a:t>SubnetP</a:t>
            </a:r>
            <a:r>
              <a:rPr lang="en-US" altLang="zh-CN" sz="2800" dirty="0" smtClean="0"/>
              <a:t>, and to its pod with probability </a:t>
            </a:r>
            <a:r>
              <a:rPr lang="en-US" altLang="zh-CN" sz="2800" i="1" dirty="0" err="1" smtClean="0"/>
              <a:t>PodP</a:t>
            </a:r>
            <a:r>
              <a:rPr lang="en-US" altLang="zh-CN" sz="2800" dirty="0" smtClean="0"/>
              <a:t>, and to anyone else with probability 1−</a:t>
            </a:r>
            <a:r>
              <a:rPr lang="en-US" altLang="zh-CN" sz="2800" i="1" dirty="0" smtClean="0"/>
              <a:t>SubnetP</a:t>
            </a:r>
            <a:r>
              <a:rPr lang="en-US" altLang="zh-CN" sz="2800" dirty="0" smtClean="0"/>
              <a:t>−</a:t>
            </a:r>
            <a:r>
              <a:rPr lang="en-US" altLang="zh-CN" sz="2800" i="1" dirty="0" smtClean="0"/>
              <a:t>PodP</a:t>
            </a:r>
            <a:r>
              <a:rPr lang="en-US" altLang="zh-CN" sz="2800" dirty="0" smtClean="0"/>
              <a:t>.</a:t>
            </a:r>
            <a:endParaRPr lang="zh-CN" altLang="en-US" sz="28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Benchmark Suite</a:t>
            </a:r>
            <a:endParaRPr lang="zh-CN" altLang="en-US" dirty="0"/>
          </a:p>
        </p:txBody>
      </p:sp>
      <p:sp>
        <p:nvSpPr>
          <p:cNvPr id="3" name="内容占位符 2"/>
          <p:cNvSpPr>
            <a:spLocks noGrp="1"/>
          </p:cNvSpPr>
          <p:nvPr>
            <p:ph idx="1"/>
          </p:nvPr>
        </p:nvSpPr>
        <p:spPr/>
        <p:txBody>
          <a:bodyPr>
            <a:normAutofit/>
          </a:bodyPr>
          <a:lstStyle/>
          <a:p>
            <a:r>
              <a:rPr lang="en-US" altLang="zh-CN" sz="2800" dirty="0" smtClean="0">
                <a:solidFill>
                  <a:srgbClr val="FF0000"/>
                </a:solidFill>
              </a:rPr>
              <a:t>Inter-pod Incoming</a:t>
            </a:r>
            <a:r>
              <a:rPr lang="en-US" altLang="zh-CN" sz="2800" dirty="0" smtClean="0"/>
              <a:t>: Multiple pods send to different hosts in the same pod, and all happen to choose the same core switch. That core switch’s link to the destination pod will be oversubscribed. The worst-case local oversubscription ratio for this case is (</a:t>
            </a:r>
            <a:r>
              <a:rPr lang="en-US" altLang="zh-CN" sz="2800" i="1" dirty="0" smtClean="0"/>
              <a:t>k</a:t>
            </a:r>
            <a:r>
              <a:rPr lang="en-US" altLang="zh-CN" sz="2800" dirty="0" smtClean="0"/>
              <a:t>−1):1.</a:t>
            </a:r>
            <a:endParaRPr lang="en-US" altLang="zh-CN" sz="28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 center racks</a:t>
            </a:r>
            <a:endParaRPr lang="zh-CN" altLang="en-US" dirty="0"/>
          </a:p>
        </p:txBody>
      </p:sp>
      <p:sp>
        <p:nvSpPr>
          <p:cNvPr id="3" name="内容占位符 2"/>
          <p:cNvSpPr>
            <a:spLocks noGrp="1"/>
          </p:cNvSpPr>
          <p:nvPr>
            <p:ph idx="1"/>
          </p:nvPr>
        </p:nvSpPr>
        <p:spPr/>
        <p:txBody>
          <a:bodyPr/>
          <a:lstStyle/>
          <a:p>
            <a:endParaRPr lang="zh-CN" altLang="en-US"/>
          </a:p>
        </p:txBody>
      </p:sp>
      <p:pic>
        <p:nvPicPr>
          <p:cNvPr id="1026" name="Picture 2" descr="C:\Users\TianYe\Desktop\image2s.jpg"/>
          <p:cNvPicPr>
            <a:picLocks noChangeAspect="1" noChangeArrowheads="1"/>
          </p:cNvPicPr>
          <p:nvPr/>
        </p:nvPicPr>
        <p:blipFill>
          <a:blip r:embed="rId1" cstate="print"/>
          <a:srcRect/>
          <a:stretch>
            <a:fillRect/>
          </a:stretch>
        </p:blipFill>
        <p:spPr bwMode="auto">
          <a:xfrm>
            <a:off x="0" y="2348880"/>
            <a:ext cx="3148366" cy="3744415"/>
          </a:xfrm>
          <a:prstGeom prst="rect">
            <a:avLst/>
          </a:prstGeom>
          <a:noFill/>
        </p:spPr>
      </p:pic>
      <p:pic>
        <p:nvPicPr>
          <p:cNvPr id="1028" name="Picture 4" descr="C:\Users\TianYe\Desktop\images343.jpg"/>
          <p:cNvPicPr>
            <a:picLocks noChangeAspect="1" noChangeArrowheads="1"/>
          </p:cNvPicPr>
          <p:nvPr/>
        </p:nvPicPr>
        <p:blipFill>
          <a:blip r:embed="rId2" cstate="print"/>
          <a:srcRect/>
          <a:stretch>
            <a:fillRect/>
          </a:stretch>
        </p:blipFill>
        <p:spPr bwMode="auto">
          <a:xfrm>
            <a:off x="3203848" y="2276872"/>
            <a:ext cx="2912571" cy="3888432"/>
          </a:xfrm>
          <a:prstGeom prst="rect">
            <a:avLst/>
          </a:prstGeom>
          <a:noFill/>
        </p:spPr>
      </p:pic>
      <p:pic>
        <p:nvPicPr>
          <p:cNvPr id="1029" name="Picture 5" descr="C:\Users\TianYe\Desktop\images.jpg"/>
          <p:cNvPicPr>
            <a:picLocks noChangeAspect="1" noChangeArrowheads="1"/>
          </p:cNvPicPr>
          <p:nvPr/>
        </p:nvPicPr>
        <p:blipFill>
          <a:blip r:embed="rId3" cstate="print"/>
          <a:srcRect/>
          <a:stretch>
            <a:fillRect/>
          </a:stretch>
        </p:blipFill>
        <p:spPr bwMode="auto">
          <a:xfrm>
            <a:off x="6156176" y="2276872"/>
            <a:ext cx="2912570" cy="3888432"/>
          </a:xfrm>
          <a:prstGeom prst="rect">
            <a:avLst/>
          </a:prstGeo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Benchmark Suite</a:t>
            </a:r>
            <a:endParaRPr lang="zh-CN" altLang="en-US" dirty="0"/>
          </a:p>
        </p:txBody>
      </p:sp>
      <p:sp>
        <p:nvSpPr>
          <p:cNvPr id="3" name="内容占位符 2"/>
          <p:cNvSpPr>
            <a:spLocks noGrp="1"/>
          </p:cNvSpPr>
          <p:nvPr>
            <p:ph idx="1"/>
          </p:nvPr>
        </p:nvSpPr>
        <p:spPr/>
        <p:txBody>
          <a:bodyPr>
            <a:normAutofit/>
          </a:bodyPr>
          <a:lstStyle/>
          <a:p>
            <a:r>
              <a:rPr lang="en-US" altLang="zh-CN" sz="2800" dirty="0" smtClean="0">
                <a:solidFill>
                  <a:srgbClr val="FF0000"/>
                </a:solidFill>
              </a:rPr>
              <a:t>Same-ID Outgoing</a:t>
            </a:r>
            <a:r>
              <a:rPr lang="en-US" altLang="zh-CN" sz="2800" dirty="0" smtClean="0"/>
              <a:t>: Hosts in the same subnet send to different hosts elsewhere in the network such that the destination hosts have the same host ID byte. Static routing techniques force them to take the same outgoing upward port. The worst-case ratio for this case is (</a:t>
            </a:r>
            <a:r>
              <a:rPr lang="en-US" altLang="zh-CN" sz="2800" i="1" dirty="0" smtClean="0"/>
              <a:t>k</a:t>
            </a:r>
            <a:r>
              <a:rPr lang="en-US" altLang="zh-CN" sz="2800" dirty="0" smtClean="0"/>
              <a:t>/2):1. </a:t>
            </a:r>
            <a:endParaRPr lang="zh-CN" altLang="en-US" sz="2800" dirty="0" smtClean="0"/>
          </a:p>
          <a:p>
            <a:endParaRPr lang="zh-CN" altLang="en-US" sz="28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Results</a:t>
            </a:r>
            <a:endParaRPr lang="zh-CN" altLang="en-US" dirty="0"/>
          </a:p>
        </p:txBody>
      </p:sp>
      <p:sp>
        <p:nvSpPr>
          <p:cNvPr id="3" name="内容占位符 2"/>
          <p:cNvSpPr>
            <a:spLocks noGrp="1"/>
          </p:cNvSpPr>
          <p:nvPr>
            <p:ph idx="1"/>
          </p:nvPr>
        </p:nvSpPr>
        <p:spPr/>
        <p:txBody>
          <a:bodyPr>
            <a:normAutofit/>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pic>
        <p:nvPicPr>
          <p:cNvPr id="1027" name="Picture 3"/>
          <p:cNvPicPr>
            <a:picLocks noChangeAspect="1" noChangeArrowheads="1"/>
          </p:cNvPicPr>
          <p:nvPr/>
        </p:nvPicPr>
        <p:blipFill>
          <a:blip r:embed="rId1" cstate="print"/>
          <a:srcRect/>
          <a:stretch>
            <a:fillRect/>
          </a:stretch>
        </p:blipFill>
        <p:spPr bwMode="auto">
          <a:xfrm>
            <a:off x="0" y="1772816"/>
            <a:ext cx="9150555" cy="3024336"/>
          </a:xfrm>
          <a:prstGeom prst="rect">
            <a:avLst/>
          </a:prstGeom>
          <a:noFill/>
          <a:ln w="9525">
            <a:noFill/>
            <a:miter lim="800000"/>
            <a:headEnd/>
            <a:tailEnd/>
          </a:ln>
        </p:spPr>
      </p:pic>
      <p:sp>
        <p:nvSpPr>
          <p:cNvPr id="5" name="矩形 4"/>
          <p:cNvSpPr/>
          <p:nvPr/>
        </p:nvSpPr>
        <p:spPr>
          <a:xfrm>
            <a:off x="251520" y="4797152"/>
            <a:ext cx="8640960" cy="646331"/>
          </a:xfrm>
          <a:prstGeom prst="rect">
            <a:avLst/>
          </a:prstGeom>
        </p:spPr>
        <p:txBody>
          <a:bodyPr wrap="square">
            <a:spAutoFit/>
          </a:bodyPr>
          <a:lstStyle/>
          <a:p>
            <a:r>
              <a:rPr lang="en-US" altLang="zh-CN" b="1" dirty="0" smtClean="0"/>
              <a:t>Aggregate Bandwidth of the network, as a percentage of ideal bisection bandwidth. The ideal bisection bandwidth for the fat-tree network is 1.536Gbps</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Review</a:t>
            </a:r>
            <a:endParaRPr lang="zh-CN" altLang="en-US" dirty="0"/>
          </a:p>
        </p:txBody>
      </p:sp>
      <p:sp>
        <p:nvSpPr>
          <p:cNvPr id="3" name="内容占位符 2"/>
          <p:cNvSpPr>
            <a:spLocks noGrp="1"/>
          </p:cNvSpPr>
          <p:nvPr>
            <p:ph idx="1"/>
          </p:nvPr>
        </p:nvSpPr>
        <p:spPr/>
        <p:txBody>
          <a:bodyPr>
            <a:normAutofit lnSpcReduction="10000"/>
          </a:bodyPr>
          <a:lstStyle/>
          <a:p>
            <a:r>
              <a:rPr lang="en-US" altLang="zh-CN" sz="3200" dirty="0" smtClean="0"/>
              <a:t>What is the datacenter network? What is the desired property of the datacenter network?</a:t>
            </a:r>
            <a:endParaRPr lang="en-US" altLang="zh-CN" sz="3200" dirty="0" smtClean="0"/>
          </a:p>
          <a:p>
            <a:r>
              <a:rPr lang="en-US" altLang="zh-CN" sz="3200" dirty="0" smtClean="0"/>
              <a:t>What is the traditional three-tier topology for the datacenter, its limitations?</a:t>
            </a:r>
            <a:endParaRPr lang="en-US" altLang="zh-CN" sz="3200" dirty="0" smtClean="0"/>
          </a:p>
          <a:p>
            <a:r>
              <a:rPr lang="en-US" altLang="zh-CN" sz="3200" dirty="0" smtClean="0"/>
              <a:t>How Fat-tree differs from the traditional design? In</a:t>
            </a:r>
            <a:endParaRPr lang="en-US" altLang="zh-CN" sz="3200" dirty="0" smtClean="0"/>
          </a:p>
          <a:p>
            <a:pPr lvl="1"/>
            <a:r>
              <a:rPr lang="en-US" altLang="zh-CN" sz="2800" dirty="0" smtClean="0"/>
              <a:t>Topology</a:t>
            </a:r>
            <a:endParaRPr lang="en-US" altLang="zh-CN" sz="2800" dirty="0" smtClean="0"/>
          </a:p>
          <a:p>
            <a:pPr lvl="1"/>
            <a:r>
              <a:rPr lang="en-US" altLang="zh-CN" sz="2800" dirty="0" smtClean="0"/>
              <a:t>Addressing</a:t>
            </a:r>
            <a:endParaRPr lang="en-US" altLang="zh-CN" sz="2800" dirty="0" smtClean="0"/>
          </a:p>
          <a:p>
            <a:pPr lvl="1"/>
            <a:r>
              <a:rPr lang="en-US" altLang="zh-CN" sz="2800" dirty="0" smtClean="0"/>
              <a:t>Routing paradigm</a:t>
            </a:r>
            <a:endParaRPr lang="en-US" altLang="zh-CN" sz="28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2040"/>
            <a:ext cx="8229600" cy="492664"/>
          </a:xfrm>
        </p:spPr>
        <p:txBody>
          <a:bodyPr>
            <a:normAutofit fontScale="90000"/>
          </a:bodyPr>
          <a:lstStyle/>
          <a:p>
            <a:r>
              <a:rPr lang="en-US" altLang="zh-CN" dirty="0" smtClean="0"/>
              <a:t>What is datacenter?</a:t>
            </a:r>
            <a:endParaRPr lang="zh-CN" altLang="en-US" dirty="0"/>
          </a:p>
        </p:txBody>
      </p:sp>
      <p:pic>
        <p:nvPicPr>
          <p:cNvPr id="5" name="Explore a Google data center with Street View.mp4">
            <a:hlinkClick r:id="" action="ppaction://media"/>
          </p:cNvPr>
          <p:cNvPicPr>
            <a:picLocks noRot="1" noChangeAspect="1"/>
          </p:cNvPicPr>
          <p:nvPr>
            <a:videoFile r:link="rId1"/>
            <p:extLst>
              <p:ext uri="{DAA4B4D4-6D71-4841-9C94-3DE7FCFB9230}">
                <p14:media xmlns:p14="http://schemas.microsoft.com/office/powerpoint/2010/main" r:link="rId2"/>
              </p:ext>
            </p:extLst>
          </p:nvPr>
        </p:nvPicPr>
        <p:blipFill>
          <a:blip r:embed="rId3"/>
          <a:stretch>
            <a:fillRect/>
          </a:stretch>
        </p:blipFill>
        <p:spPr>
          <a:xfrm>
            <a:off x="285720" y="589315"/>
            <a:ext cx="8358246" cy="6268685"/>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p:cTn id="7" fill="hold" display="0">
                  <p:stCondLst>
                    <p:cond delay="indefinite"/>
                  </p:stCondLst>
                  <p:endCondLst>
                    <p:cond evt="onNext" delay="0">
                      <p:tgtEl>
                        <p:sldTgt/>
                      </p:tgtEl>
                    </p:cond>
                    <p:cond evt="onPrev" delay="0">
                      <p:tgtEl>
                        <p:sldTgt/>
                      </p:tgtEl>
                    </p:cond>
                  </p:endCondLst>
                </p:cTn>
                <p:tgtEl>
                  <p:spTgt spid="5"/>
                </p:tgtEl>
              </p:cMediaNode>
            </p:vide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DC Communications</a:t>
            </a:r>
            <a:endParaRPr lang="zh-CN" altLang="en-US" dirty="0"/>
          </a:p>
        </p:txBody>
      </p:sp>
      <p:sp>
        <p:nvSpPr>
          <p:cNvPr id="3" name="内容占位符 2"/>
          <p:cNvSpPr>
            <a:spLocks noGrp="1"/>
          </p:cNvSpPr>
          <p:nvPr>
            <p:ph idx="1"/>
          </p:nvPr>
        </p:nvSpPr>
        <p:spPr/>
        <p:txBody>
          <a:bodyPr>
            <a:normAutofit/>
          </a:bodyPr>
          <a:lstStyle/>
          <a:p>
            <a:r>
              <a:rPr lang="en-US" altLang="zh-CN" dirty="0" smtClean="0"/>
              <a:t>Plenty of </a:t>
            </a:r>
            <a:r>
              <a:rPr lang="en-US" altLang="zh-CN" dirty="0" smtClean="0">
                <a:solidFill>
                  <a:srgbClr val="FF0000"/>
                </a:solidFill>
              </a:rPr>
              <a:t>M2M communications</a:t>
            </a:r>
            <a:r>
              <a:rPr lang="en-US" altLang="zh-CN" dirty="0" smtClean="0"/>
              <a:t>, the principle </a:t>
            </a:r>
            <a:r>
              <a:rPr lang="en-US" altLang="zh-CN" dirty="0" smtClean="0">
                <a:solidFill>
                  <a:srgbClr val="FF0000"/>
                </a:solidFill>
              </a:rPr>
              <a:t>bottleneck</a:t>
            </a:r>
            <a:r>
              <a:rPr lang="en-US" altLang="zh-CN" dirty="0" smtClean="0"/>
              <a:t> in large-scale clusters is often inter-node communication bandwidth.</a:t>
            </a:r>
            <a:endParaRPr lang="en-US" altLang="zh-CN" dirty="0" smtClean="0"/>
          </a:p>
          <a:p>
            <a:pPr lvl="1"/>
            <a:r>
              <a:rPr lang="en-US" altLang="zh-CN" dirty="0" err="1" smtClean="0">
                <a:solidFill>
                  <a:srgbClr val="FF0000"/>
                </a:solidFill>
              </a:rPr>
              <a:t>MapReduce</a:t>
            </a:r>
            <a:r>
              <a:rPr lang="en-US" altLang="zh-CN" dirty="0" smtClean="0"/>
              <a:t>: must perform significant data shuffling to transport the output of its map phase before proceeding with its reduce phase.</a:t>
            </a:r>
            <a:endParaRPr lang="en-US" altLang="zh-CN" dirty="0" smtClean="0"/>
          </a:p>
          <a:p>
            <a:pPr lvl="1"/>
            <a:r>
              <a:rPr lang="en-US" altLang="zh-CN" dirty="0" smtClean="0">
                <a:solidFill>
                  <a:srgbClr val="FF0000"/>
                </a:solidFill>
              </a:rPr>
              <a:t>Web search engine</a:t>
            </a:r>
            <a:r>
              <a:rPr lang="en-US" altLang="zh-CN" dirty="0" smtClean="0"/>
              <a:t>: often requires parallel communication with every node in the cluster hosting the inverted index to return the most relevant results</a:t>
            </a:r>
            <a:endParaRPr lang="en-US" altLang="zh-CN" dirty="0" smtClean="0"/>
          </a:p>
          <a:p>
            <a:r>
              <a:rPr lang="en-US" altLang="zh-CN" dirty="0" smtClean="0"/>
              <a:t>Managed by </a:t>
            </a:r>
            <a:r>
              <a:rPr lang="en-US" altLang="zh-CN" dirty="0" smtClean="0">
                <a:solidFill>
                  <a:srgbClr val="FF0000"/>
                </a:solidFill>
              </a:rPr>
              <a:t>one single authority</a:t>
            </a:r>
            <a:endParaRPr lang="en-US" altLang="zh-CN" dirty="0" smtClean="0">
              <a:solidFill>
                <a:srgbClr val="FF0000"/>
              </a:solidFill>
            </a:endParaRPr>
          </a:p>
          <a:p>
            <a:pPr lvl="1"/>
            <a:endParaRPr lang="zh-CN" altLang="en-US" dirty="0" smtClean="0"/>
          </a:p>
          <a:p>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Two approaches for DC network</a:t>
            </a:r>
            <a:endParaRPr lang="zh-CN" altLang="en-US" dirty="0"/>
          </a:p>
        </p:txBody>
      </p:sp>
      <p:sp>
        <p:nvSpPr>
          <p:cNvPr id="3" name="内容占位符 2"/>
          <p:cNvSpPr>
            <a:spLocks noGrp="1"/>
          </p:cNvSpPr>
          <p:nvPr>
            <p:ph idx="1"/>
          </p:nvPr>
        </p:nvSpPr>
        <p:spPr/>
        <p:txBody>
          <a:bodyPr>
            <a:normAutofit/>
          </a:bodyPr>
          <a:lstStyle/>
          <a:p>
            <a:r>
              <a:rPr lang="en-US" altLang="zh-CN" sz="2800" dirty="0" smtClean="0">
                <a:solidFill>
                  <a:srgbClr val="FF0000"/>
                </a:solidFill>
              </a:rPr>
              <a:t>Approach 1</a:t>
            </a:r>
            <a:r>
              <a:rPr lang="en-US" altLang="zh-CN" sz="2800" dirty="0" smtClean="0"/>
              <a:t>: Specialized hardware and communication protocols</a:t>
            </a:r>
            <a:endParaRPr lang="en-US" altLang="zh-CN" sz="2800" dirty="0" smtClean="0"/>
          </a:p>
          <a:p>
            <a:pPr lvl="1"/>
            <a:r>
              <a:rPr lang="en-US" altLang="zh-CN" sz="2800" dirty="0" smtClean="0"/>
              <a:t>For example: </a:t>
            </a:r>
            <a:r>
              <a:rPr lang="en-US" altLang="zh-CN" sz="2800" dirty="0" err="1" smtClean="0"/>
              <a:t>InfiniBand</a:t>
            </a:r>
            <a:r>
              <a:rPr lang="en-US" altLang="zh-CN" sz="2800" dirty="0" smtClean="0"/>
              <a:t>, </a:t>
            </a:r>
            <a:r>
              <a:rPr lang="en-US" altLang="zh-CN" sz="2800" dirty="0" err="1" smtClean="0"/>
              <a:t>Myrinet</a:t>
            </a:r>
            <a:endParaRPr lang="zh-CN" altLang="en-US" sz="2800" dirty="0" smtClean="0"/>
          </a:p>
          <a:p>
            <a:pPr lvl="1"/>
            <a:r>
              <a:rPr lang="en-US" altLang="zh-CN" sz="2800" dirty="0" smtClean="0"/>
              <a:t>Do not leverage commodity parts, expensive</a:t>
            </a:r>
            <a:endParaRPr lang="en-US" altLang="zh-CN" sz="2800" dirty="0" smtClean="0"/>
          </a:p>
          <a:p>
            <a:pPr lvl="1"/>
            <a:r>
              <a:rPr lang="en-US" altLang="zh-CN" sz="2800" dirty="0" smtClean="0"/>
              <a:t>Not compatible with TCP/IP applications</a:t>
            </a:r>
            <a:endParaRPr lang="en-US" altLang="zh-CN" sz="2800" dirty="0" smtClean="0"/>
          </a:p>
          <a:p>
            <a:r>
              <a:rPr lang="en-US" altLang="zh-CN" sz="2800" dirty="0" smtClean="0">
                <a:solidFill>
                  <a:srgbClr val="FF0000"/>
                </a:solidFill>
              </a:rPr>
              <a:t>Approach 2</a:t>
            </a:r>
            <a:r>
              <a:rPr lang="en-US" altLang="zh-CN" sz="2800" dirty="0" smtClean="0"/>
              <a:t>: Leverages commodity Ethernet switches and routers to interconnect cluster machines. </a:t>
            </a:r>
            <a:endParaRPr lang="en-US" altLang="zh-CN" sz="2800" dirty="0" smtClean="0"/>
          </a:p>
          <a:p>
            <a:pPr lvl="1"/>
            <a:r>
              <a:rPr lang="en-US" altLang="zh-CN" sz="2800" smtClean="0"/>
              <a:t>But how?</a:t>
            </a:r>
            <a:endParaRPr lang="en-US" altLang="zh-CN" sz="2800" dirty="0" smtClean="0"/>
          </a:p>
          <a:p>
            <a:pPr lvl="1"/>
            <a:endParaRPr lang="en-US" altLang="zh-CN" sz="28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Desired Properties for a DC Network Architecture</a:t>
            </a:r>
            <a:endParaRPr lang="zh-CN" altLang="en-US" dirty="0"/>
          </a:p>
        </p:txBody>
      </p:sp>
      <p:sp>
        <p:nvSpPr>
          <p:cNvPr id="3" name="内容占位符 2"/>
          <p:cNvSpPr>
            <a:spLocks noGrp="1"/>
          </p:cNvSpPr>
          <p:nvPr>
            <p:ph idx="1"/>
          </p:nvPr>
        </p:nvSpPr>
        <p:spPr/>
        <p:txBody>
          <a:bodyPr/>
          <a:lstStyle/>
          <a:p>
            <a:r>
              <a:rPr lang="en-US" altLang="zh-CN" dirty="0" smtClean="0">
                <a:solidFill>
                  <a:srgbClr val="FF0000"/>
                </a:solidFill>
              </a:rPr>
              <a:t>Scalable interconnection bandwidth</a:t>
            </a:r>
            <a:r>
              <a:rPr lang="en-US" altLang="zh-CN" dirty="0" smtClean="0"/>
              <a:t>: an arbitrary host in the data center can communicate with any other host in the network at the full bandwidth of its local network interface.</a:t>
            </a:r>
            <a:endParaRPr lang="en-US" altLang="zh-CN" dirty="0" smtClean="0"/>
          </a:p>
          <a:p>
            <a:r>
              <a:rPr lang="en-US" altLang="zh-CN" dirty="0" smtClean="0">
                <a:solidFill>
                  <a:srgbClr val="FF0000"/>
                </a:solidFill>
              </a:rPr>
              <a:t>Economies of scale</a:t>
            </a:r>
            <a:r>
              <a:rPr lang="en-US" altLang="zh-CN" dirty="0" smtClean="0"/>
              <a:t>: make cheap off-the-shelf Ethernet switches the basis for large scale data center networks.</a:t>
            </a:r>
            <a:endParaRPr lang="en-US" altLang="zh-CN" dirty="0" smtClean="0"/>
          </a:p>
          <a:p>
            <a:r>
              <a:rPr lang="en-US" altLang="zh-CN" dirty="0" smtClean="0">
                <a:solidFill>
                  <a:srgbClr val="FF0000"/>
                </a:solidFill>
              </a:rPr>
              <a:t>Backward compatibility</a:t>
            </a:r>
            <a:r>
              <a:rPr lang="en-US" altLang="zh-CN" dirty="0" smtClean="0"/>
              <a:t>: the entire system should be backward compatible with hosts running Ethernet and IP.</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Current Data Center Network Topologies</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Picture 198"/>
          <p:cNvPicPr>
            <a:picLocks noChangeAspect="1" noChangeArrowheads="1"/>
          </p:cNvPicPr>
          <p:nvPr/>
        </p:nvPicPr>
        <p:blipFill>
          <a:blip r:embed="rId1" cstate="print"/>
          <a:srcRect/>
          <a:stretch>
            <a:fillRect/>
          </a:stretch>
        </p:blipFill>
        <p:spPr bwMode="auto">
          <a:xfrm>
            <a:off x="0" y="2420888"/>
            <a:ext cx="9144000" cy="3886200"/>
          </a:xfrm>
          <a:prstGeom prst="rect">
            <a:avLst/>
          </a:prstGeom>
          <a:noFill/>
          <a:ln w="19050">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0</TotalTime>
  <Words>9704</Words>
  <Application>WPS 演示</Application>
  <PresentationFormat>全屏显示(4:3)</PresentationFormat>
  <Paragraphs>286</Paragraphs>
  <Slides>42</Slides>
  <Notes>4</Notes>
  <HiddenSlides>0</HiddenSlides>
  <MMClips>1</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42</vt:i4>
      </vt:variant>
    </vt:vector>
  </HeadingPairs>
  <TitlesOfParts>
    <vt:vector size="51" baseType="lpstr">
      <vt:lpstr>Arial</vt:lpstr>
      <vt:lpstr>宋体</vt:lpstr>
      <vt:lpstr>Wingdings</vt:lpstr>
      <vt:lpstr>Wingdings 2</vt:lpstr>
      <vt:lpstr>Calibri</vt:lpstr>
      <vt:lpstr>微软雅黑</vt:lpstr>
      <vt:lpstr>Arial Unicode MS</vt:lpstr>
      <vt:lpstr>Wingdings</vt:lpstr>
      <vt:lpstr>Flow</vt:lpstr>
      <vt:lpstr>A Scalable, Commodity Data Center Network Architecture</vt:lpstr>
      <vt:lpstr>Overview</vt:lpstr>
      <vt:lpstr>Data centers</vt:lpstr>
      <vt:lpstr>Data center racks</vt:lpstr>
      <vt:lpstr>What is datacenter?</vt:lpstr>
      <vt:lpstr>DC Communications</vt:lpstr>
      <vt:lpstr>Two approaches for DC network</vt:lpstr>
      <vt:lpstr>Desired Properties for a DC Network Architecture</vt:lpstr>
      <vt:lpstr>Current Data Center Network Topologies</vt:lpstr>
      <vt:lpstr>Current Data Center Network Topologies</vt:lpstr>
      <vt:lpstr>Problems of the Topology </vt:lpstr>
      <vt:lpstr>Problems of the Topology </vt:lpstr>
      <vt:lpstr>Problems of the Topology </vt:lpstr>
      <vt:lpstr>Problems of the Topology </vt:lpstr>
      <vt:lpstr>Overview</vt:lpstr>
      <vt:lpstr>Fat-tree</vt:lpstr>
      <vt:lpstr>Fat-tree</vt:lpstr>
      <vt:lpstr>Fat-tree</vt:lpstr>
      <vt:lpstr>Fat-tree</vt:lpstr>
      <vt:lpstr>Architecture Design</vt:lpstr>
      <vt:lpstr>Addressing</vt:lpstr>
      <vt:lpstr>Two-level Routing Table</vt:lpstr>
      <vt:lpstr>Two-level Routing Table</vt:lpstr>
      <vt:lpstr>Two-level Routing Table</vt:lpstr>
      <vt:lpstr>Routing Algorithm</vt:lpstr>
      <vt:lpstr>Routing Algorithm</vt:lpstr>
      <vt:lpstr>Routing Algorithm</vt:lpstr>
      <vt:lpstr>PowerPoint 演示文稿</vt:lpstr>
      <vt:lpstr>Routing Algorithm</vt:lpstr>
      <vt:lpstr>PowerPoint 演示文稿</vt:lpstr>
      <vt:lpstr>An Example</vt:lpstr>
      <vt:lpstr>An Example</vt:lpstr>
      <vt:lpstr>Power and Heat Issues</vt:lpstr>
      <vt:lpstr>Overview</vt:lpstr>
      <vt:lpstr>Implementation</vt:lpstr>
      <vt:lpstr>Experiment Description</vt:lpstr>
      <vt:lpstr>Experiment Description</vt:lpstr>
      <vt:lpstr>Benchmark Suite</vt:lpstr>
      <vt:lpstr>Benchmark Suite</vt:lpstr>
      <vt:lpstr>Benchmark Suite</vt:lpstr>
      <vt:lpstr>Results</vt:lpstr>
      <vt:lpstr>Review</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Scalable, Commodity Data Center Network Architecture</dc:title>
  <dc:creator>TianYe</dc:creator>
  <cp:lastModifiedBy>12111</cp:lastModifiedBy>
  <cp:revision>135</cp:revision>
  <dcterms:created xsi:type="dcterms:W3CDTF">2013-06-10T12:35:00Z</dcterms:created>
  <dcterms:modified xsi:type="dcterms:W3CDTF">2018-03-02T11:21:54Z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2052-10.1.0.7022</vt:lpwstr>
  </property>
</Properties>
</file>