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5" r:id="rId10"/>
    <p:sldId id="264" r:id="rId11"/>
    <p:sldId id="266" r:id="rId12"/>
    <p:sldId id="29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 id="284"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86" y="5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BE9B4-7ED0-45DA-8E75-D63132D9CC19}" type="datetimeFigureOut">
              <a:rPr lang="zh-CN" altLang="en-US" smtClean="0"/>
              <a:pPr/>
              <a:t>2018-3-15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C44C4-5000-4980-90B1-A0C2138DEDC6}" type="slidenum">
              <a:rPr lang="zh-CN" altLang="en-US" smtClean="0"/>
              <a:pPr/>
              <a:t>‹#›</a:t>
            </a:fld>
            <a:endParaRPr lang="zh-CN" altLang="en-US"/>
          </a:p>
        </p:txBody>
      </p:sp>
    </p:spTree>
    <p:extLst>
      <p:ext uri="{BB962C8B-B14F-4D97-AF65-F5344CB8AC3E}">
        <p14:creationId xmlns:p14="http://schemas.microsoft.com/office/powerpoint/2010/main" xmlns="" val="265113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3/15/2018</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3/15/2018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3/15/2018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3/15/2018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3/15/2018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3/15/2018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3/15/2018</a:t>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3/15/2018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3/15/2018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3/15/2018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3/15/2018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3/15/2018</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3"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err="1" smtClean="0"/>
              <a:t>PortLand</a:t>
            </a:r>
            <a:r>
              <a:rPr lang="en-US" altLang="zh-CN" dirty="0" smtClean="0"/>
              <a:t>: A Scalable Fault-Tolerant Layer 2 Data Center Network Fabric</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err="1" smtClean="0"/>
              <a:t>Radhika</a:t>
            </a:r>
            <a:r>
              <a:rPr lang="en-US" altLang="zh-CN" dirty="0" smtClean="0"/>
              <a:t> </a:t>
            </a:r>
            <a:r>
              <a:rPr lang="en-US" altLang="zh-CN" dirty="0" err="1" smtClean="0"/>
              <a:t>Niranjan</a:t>
            </a:r>
            <a:r>
              <a:rPr lang="en-US" altLang="zh-CN" dirty="0" smtClean="0"/>
              <a:t> Mysore, Andreas </a:t>
            </a:r>
            <a:r>
              <a:rPr lang="en-US" altLang="zh-CN" dirty="0" err="1" smtClean="0"/>
              <a:t>Pamboris</a:t>
            </a:r>
            <a:r>
              <a:rPr lang="en-US" altLang="zh-CN" dirty="0" smtClean="0"/>
              <a:t>, Nathan Farrington, Nelson Huang, </a:t>
            </a:r>
            <a:r>
              <a:rPr lang="en-US" altLang="zh-CN" dirty="0" err="1" smtClean="0"/>
              <a:t>Pardis</a:t>
            </a:r>
            <a:r>
              <a:rPr lang="en-US" altLang="zh-CN" dirty="0" smtClean="0"/>
              <a:t> </a:t>
            </a:r>
            <a:r>
              <a:rPr lang="en-US" altLang="zh-CN" dirty="0" err="1" smtClean="0"/>
              <a:t>Miri</a:t>
            </a:r>
            <a:r>
              <a:rPr lang="en-US" altLang="zh-CN" dirty="0" smtClean="0"/>
              <a:t>, </a:t>
            </a:r>
            <a:r>
              <a:rPr lang="en-US" altLang="zh-CN" dirty="0" err="1" smtClean="0"/>
              <a:t>Sivasankar</a:t>
            </a:r>
            <a:r>
              <a:rPr lang="en-US" altLang="zh-CN" dirty="0" smtClean="0"/>
              <a:t> </a:t>
            </a:r>
            <a:r>
              <a:rPr lang="en-US" altLang="zh-CN" dirty="0" err="1" smtClean="0"/>
              <a:t>Radhakrishnan</a:t>
            </a:r>
            <a:r>
              <a:rPr lang="en-US" altLang="zh-CN" dirty="0" smtClean="0"/>
              <a:t>, </a:t>
            </a:r>
            <a:r>
              <a:rPr lang="en-US" altLang="zh-CN" dirty="0" err="1" smtClean="0"/>
              <a:t>Vikram</a:t>
            </a:r>
            <a:r>
              <a:rPr lang="en-US" altLang="zh-CN" dirty="0" smtClean="0"/>
              <a:t> </a:t>
            </a:r>
            <a:r>
              <a:rPr lang="en-US" altLang="zh-CN" dirty="0" err="1" smtClean="0"/>
              <a:t>Subramanya</a:t>
            </a:r>
            <a:r>
              <a:rPr lang="en-US" altLang="zh-CN" dirty="0" smtClean="0"/>
              <a:t>, </a:t>
            </a:r>
            <a:r>
              <a:rPr lang="en-US" altLang="zh-CN" dirty="0" err="1" smtClean="0"/>
              <a:t>Amin</a:t>
            </a:r>
            <a:r>
              <a:rPr lang="en-US" altLang="zh-CN" dirty="0" smtClean="0"/>
              <a:t> </a:t>
            </a:r>
            <a:r>
              <a:rPr lang="en-US" altLang="zh-CN" dirty="0" err="1" smtClean="0"/>
              <a:t>Vahdat</a:t>
            </a:r>
            <a:endParaRPr lang="en-US" altLang="zh-CN" dirty="0" smtClean="0"/>
          </a:p>
          <a:p>
            <a:r>
              <a:rPr lang="en-US" altLang="zh-CN" dirty="0" smtClean="0"/>
              <a:t>SIGCOMM 2009</a:t>
            </a:r>
          </a:p>
          <a:p>
            <a:endParaRPr lang="en-US" altLang="zh-CN" dirty="0" smtClean="0"/>
          </a:p>
          <a:p>
            <a:r>
              <a:rPr lang="en-US" altLang="zh-CN" dirty="0" smtClean="0"/>
              <a:t>Presented by Ye </a:t>
            </a:r>
            <a:r>
              <a:rPr lang="en-US" altLang="zh-CN" dirty="0" err="1" smtClean="0"/>
              <a:t>Tian</a:t>
            </a:r>
            <a:r>
              <a:rPr lang="en-US" altLang="zh-CN" dirty="0" smtClean="0"/>
              <a:t> for  Course CS05112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Fabric Manager</a:t>
            </a:r>
            <a:endParaRPr lang="zh-CN" altLang="en-US" dirty="0"/>
          </a:p>
        </p:txBody>
      </p:sp>
      <p:sp>
        <p:nvSpPr>
          <p:cNvPr id="3" name="内容占位符 2"/>
          <p:cNvSpPr>
            <a:spLocks noGrp="1"/>
          </p:cNvSpPr>
          <p:nvPr>
            <p:ph idx="1"/>
          </p:nvPr>
        </p:nvSpPr>
        <p:spPr/>
        <p:txBody>
          <a:bodyPr>
            <a:normAutofit/>
          </a:bodyPr>
          <a:lstStyle/>
          <a:p>
            <a:r>
              <a:rPr lang="en-US" altLang="zh-CN" dirty="0" err="1" smtClean="0"/>
              <a:t>PortLand</a:t>
            </a:r>
            <a:r>
              <a:rPr lang="en-US" altLang="zh-CN" dirty="0" smtClean="0"/>
              <a:t> employs a logically </a:t>
            </a:r>
            <a:r>
              <a:rPr lang="en-US" altLang="zh-CN" dirty="0" smtClean="0">
                <a:solidFill>
                  <a:srgbClr val="FF0000"/>
                </a:solidFill>
              </a:rPr>
              <a:t>centralized fabric manager </a:t>
            </a:r>
            <a:r>
              <a:rPr lang="en-US" altLang="zh-CN" dirty="0" smtClean="0"/>
              <a:t>that maintains soft state about network configuration information such as topology.</a:t>
            </a:r>
          </a:p>
          <a:p>
            <a:r>
              <a:rPr lang="en-US" altLang="zh-CN" dirty="0" smtClean="0"/>
              <a:t>In </a:t>
            </a:r>
            <a:r>
              <a:rPr lang="en-US" altLang="zh-CN" dirty="0" err="1" smtClean="0"/>
              <a:t>PortLand</a:t>
            </a:r>
            <a:r>
              <a:rPr lang="en-US" altLang="zh-CN" dirty="0" smtClean="0"/>
              <a:t>, we restrict the amount of centralized knowledge and limit it to </a:t>
            </a:r>
            <a:r>
              <a:rPr lang="en-US" altLang="zh-CN" dirty="0" smtClean="0">
                <a:solidFill>
                  <a:srgbClr val="FF0000"/>
                </a:solidFill>
              </a:rPr>
              <a:t>soft state</a:t>
            </a:r>
            <a:r>
              <a:rPr lang="en-US" altLang="zh-CN" dirty="0" smtClean="0"/>
              <a:t>. In this manner, we eliminate the need for any administrator configuration of the fabric manager (e.g., number of switches, their location, their identifier).</a:t>
            </a:r>
          </a:p>
          <a:p>
            <a:r>
              <a:rPr lang="en-US" altLang="zh-CN" dirty="0" smtClean="0"/>
              <a:t>Replicated with a primary asynchronously updating state on one or more backups.</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Positional Pseudo MAC Addresses</a:t>
            </a:r>
            <a:endParaRPr lang="zh-CN" altLang="en-US" dirty="0"/>
          </a:p>
        </p:txBody>
      </p:sp>
      <p:sp>
        <p:nvSpPr>
          <p:cNvPr id="3" name="内容占位符 2"/>
          <p:cNvSpPr>
            <a:spLocks noGrp="1"/>
          </p:cNvSpPr>
          <p:nvPr>
            <p:ph idx="1"/>
          </p:nvPr>
        </p:nvSpPr>
        <p:spPr/>
        <p:txBody>
          <a:bodyPr>
            <a:normAutofit/>
          </a:bodyPr>
          <a:lstStyle/>
          <a:p>
            <a:r>
              <a:rPr lang="en-US" altLang="zh-CN" dirty="0" smtClean="0">
                <a:solidFill>
                  <a:srgbClr val="FF0000"/>
                </a:solidFill>
              </a:rPr>
              <a:t>PMAC</a:t>
            </a:r>
            <a:r>
              <a:rPr lang="en-US" altLang="zh-CN" dirty="0" smtClean="0"/>
              <a:t> : encodes the location of an end host in the topology. </a:t>
            </a:r>
          </a:p>
          <a:p>
            <a:r>
              <a:rPr lang="en-US" altLang="zh-CN" dirty="0" smtClean="0"/>
              <a:t>The end hosts remain unmodified </a:t>
            </a:r>
            <a:r>
              <a:rPr lang="en-US" altLang="zh-CN" dirty="0" smtClean="0">
                <a:solidFill>
                  <a:srgbClr val="FF0000"/>
                </a:solidFill>
              </a:rPr>
              <a:t>actual MAC </a:t>
            </a:r>
            <a:r>
              <a:rPr lang="en-US" altLang="zh-CN" dirty="0" smtClean="0"/>
              <a:t>(</a:t>
            </a:r>
            <a:r>
              <a:rPr lang="en-US" altLang="zh-CN" dirty="0" smtClean="0">
                <a:solidFill>
                  <a:srgbClr val="FF0000"/>
                </a:solidFill>
              </a:rPr>
              <a:t>AMAC</a:t>
            </a:r>
            <a:r>
              <a:rPr lang="en-US" altLang="zh-CN" dirty="0" smtClean="0"/>
              <a:t>) addresses. </a:t>
            </a:r>
          </a:p>
          <a:p>
            <a:r>
              <a:rPr lang="en-US" altLang="zh-CN" dirty="0" smtClean="0"/>
              <a:t>Hosts performing ARP requests receive the PMAC of the destination host. </a:t>
            </a:r>
          </a:p>
          <a:p>
            <a:r>
              <a:rPr lang="en-US" altLang="zh-CN" dirty="0" smtClean="0"/>
              <a:t>All packet forwarding proceeds based on PMAC addresses.</a:t>
            </a:r>
          </a:p>
          <a:p>
            <a:r>
              <a:rPr lang="en-US" altLang="zh-CN" dirty="0" smtClean="0"/>
              <a:t>Egress switches perform PMAC to AMAC header rewriting to maintain unmodified MAC at the destination host.</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2433904"/>
            <a:ext cx="8760641"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矩形 4"/>
          <p:cNvSpPr/>
          <p:nvPr/>
        </p:nvSpPr>
        <p:spPr>
          <a:xfrm>
            <a:off x="755576" y="2708920"/>
            <a:ext cx="8303441"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80" y="3760708"/>
            <a:ext cx="2232248" cy="369332"/>
          </a:xfrm>
          <a:prstGeom prst="rect">
            <a:avLst/>
          </a:prstGeom>
          <a:noFill/>
        </p:spPr>
        <p:txBody>
          <a:bodyPr wrap="square" rtlCol="0">
            <a:spAutoFit/>
          </a:bodyPr>
          <a:lstStyle/>
          <a:p>
            <a:r>
              <a:rPr lang="en-US" altLang="zh-CN" smtClean="0"/>
              <a:t>PMAC</a:t>
            </a:r>
            <a:endParaRPr lang="zh-CN" altLang="en-US"/>
          </a:p>
        </p:txBody>
      </p:sp>
      <p:sp>
        <p:nvSpPr>
          <p:cNvPr id="7" name="文本框 6"/>
          <p:cNvSpPr txBox="1"/>
          <p:nvPr/>
        </p:nvSpPr>
        <p:spPr>
          <a:xfrm>
            <a:off x="-15280" y="5132438"/>
            <a:ext cx="2232248" cy="369332"/>
          </a:xfrm>
          <a:prstGeom prst="rect">
            <a:avLst/>
          </a:prstGeom>
          <a:noFill/>
        </p:spPr>
        <p:txBody>
          <a:bodyPr wrap="square" rtlCol="0">
            <a:spAutoFit/>
          </a:bodyPr>
          <a:lstStyle/>
          <a:p>
            <a:r>
              <a:rPr lang="en-US" altLang="zh-CN" smtClean="0"/>
              <a:t>AMAC</a:t>
            </a:r>
            <a:endParaRPr lang="zh-CN" altLang="en-US"/>
          </a:p>
        </p:txBody>
      </p:sp>
    </p:spTree>
    <p:extLst>
      <p:ext uri="{BB962C8B-B14F-4D97-AF65-F5344CB8AC3E}">
        <p14:creationId xmlns:p14="http://schemas.microsoft.com/office/powerpoint/2010/main" xmlns="" val="214245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PMAC</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PortLand</a:t>
            </a:r>
            <a:r>
              <a:rPr lang="en-US" altLang="zh-CN" dirty="0" smtClean="0"/>
              <a:t> edge switches learn a unique </a:t>
            </a:r>
            <a:r>
              <a:rPr lang="en-US" altLang="zh-CN" dirty="0" smtClean="0">
                <a:solidFill>
                  <a:srgbClr val="FF0000"/>
                </a:solidFill>
              </a:rPr>
              <a:t>pod number </a:t>
            </a:r>
            <a:r>
              <a:rPr lang="en-US" altLang="zh-CN" dirty="0" smtClean="0"/>
              <a:t>and a unique </a:t>
            </a:r>
            <a:r>
              <a:rPr lang="en-US" altLang="zh-CN" dirty="0" smtClean="0">
                <a:solidFill>
                  <a:srgbClr val="FF0000"/>
                </a:solidFill>
              </a:rPr>
              <a:t>position number </a:t>
            </a:r>
            <a:r>
              <a:rPr lang="en-US" altLang="zh-CN" dirty="0" smtClean="0"/>
              <a:t>within each pod.</a:t>
            </a:r>
            <a:endParaRPr lang="en-US" altLang="zh-CN" dirty="0" smtClean="0">
              <a:solidFill>
                <a:srgbClr val="0070C0"/>
              </a:solidFill>
            </a:endParaRPr>
          </a:p>
          <a:p>
            <a:r>
              <a:rPr lang="en-US" altLang="zh-CN" dirty="0" smtClean="0">
                <a:solidFill>
                  <a:srgbClr val="FF0000"/>
                </a:solidFill>
              </a:rPr>
              <a:t>48-bit PMAC: </a:t>
            </a:r>
            <a:r>
              <a:rPr lang="en-US" altLang="zh-CN" dirty="0" err="1" smtClean="0">
                <a:solidFill>
                  <a:srgbClr val="FF0000"/>
                </a:solidFill>
              </a:rPr>
              <a:t>pod:position:port:vmid</a:t>
            </a:r>
            <a:endParaRPr lang="en-US" altLang="zh-CN" dirty="0" smtClean="0">
              <a:solidFill>
                <a:srgbClr val="FF0000"/>
              </a:solidFill>
            </a:endParaRPr>
          </a:p>
          <a:p>
            <a:pPr lvl="1"/>
            <a:r>
              <a:rPr lang="en-US" altLang="zh-CN" dirty="0" smtClean="0"/>
              <a:t>pod (16 bits): the pod number of the edge switch</a:t>
            </a:r>
          </a:p>
          <a:p>
            <a:pPr lvl="1"/>
            <a:r>
              <a:rPr lang="en-US" altLang="zh-CN" dirty="0" smtClean="0"/>
              <a:t>position (8 bits): edge switch’s position in the pod</a:t>
            </a:r>
          </a:p>
          <a:p>
            <a:pPr lvl="1"/>
            <a:r>
              <a:rPr lang="en-US" altLang="zh-CN" dirty="0" smtClean="0"/>
              <a:t>port (8 bits): the switch-local view of the port number the host is connected to.</a:t>
            </a:r>
          </a:p>
          <a:p>
            <a:pPr lvl="1"/>
            <a:r>
              <a:rPr lang="en-US" altLang="zh-CN" dirty="0" err="1" smtClean="0"/>
              <a:t>vmid</a:t>
            </a:r>
            <a:r>
              <a:rPr lang="en-US" altLang="zh-CN" dirty="0" smtClean="0"/>
              <a:t> (16 bits): multiplex multiple virtual machines on the same physical machine</a:t>
            </a:r>
          </a:p>
          <a:p>
            <a:r>
              <a:rPr lang="en-US" altLang="zh-CN" dirty="0" err="1" smtClean="0"/>
              <a:t>PortLand</a:t>
            </a:r>
            <a:r>
              <a:rPr lang="en-US" altLang="zh-CN" dirty="0" smtClean="0"/>
              <a:t> times out </a:t>
            </a:r>
            <a:r>
              <a:rPr lang="en-US" altLang="zh-CN" dirty="0" err="1" smtClean="0"/>
              <a:t>vmid's</a:t>
            </a:r>
            <a:r>
              <a:rPr lang="en-US" altLang="zh-CN" dirty="0" smtClean="0"/>
              <a:t> without any </a:t>
            </a:r>
            <a:r>
              <a:rPr lang="en-US" altLang="zh-CN" dirty="0" err="1" smtClean="0"/>
              <a:t>tracffic</a:t>
            </a:r>
            <a:r>
              <a:rPr lang="en-US" altLang="zh-CN" dirty="0" smtClean="0"/>
              <a:t> and reuses them.</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1604" y="1201697"/>
            <a:ext cx="7572396" cy="5656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PMAC</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PMAC</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Step1: When an ingress switch sees a </a:t>
            </a:r>
            <a:r>
              <a:rPr lang="en-US" altLang="zh-CN" dirty="0" smtClean="0">
                <a:solidFill>
                  <a:srgbClr val="0070C0"/>
                </a:solidFill>
              </a:rPr>
              <a:t>source MAC </a:t>
            </a:r>
            <a:r>
              <a:rPr lang="en-US" altLang="zh-CN" dirty="0" smtClean="0"/>
              <a:t>address never observed before, the packet is vectored to the switch software. </a:t>
            </a:r>
          </a:p>
          <a:p>
            <a:r>
              <a:rPr lang="en-US" altLang="zh-CN" dirty="0" smtClean="0"/>
              <a:t>Step 2a: The software creates an entry in a local PMAC table mapping the host's AMAC and IP address to its </a:t>
            </a:r>
            <a:r>
              <a:rPr lang="en-US" altLang="zh-CN" dirty="0" smtClean="0">
                <a:solidFill>
                  <a:srgbClr val="0070C0"/>
                </a:solidFill>
              </a:rPr>
              <a:t>PMAC</a:t>
            </a:r>
            <a:r>
              <a:rPr lang="en-US" altLang="zh-CN" dirty="0" smtClean="0"/>
              <a:t>. </a:t>
            </a:r>
          </a:p>
          <a:p>
            <a:r>
              <a:rPr lang="en-US" altLang="zh-CN" dirty="0" smtClean="0"/>
              <a:t>Step 2b: The switch constructs the PMAC as described above and communicates this mapping to the fabric manager.</a:t>
            </a:r>
          </a:p>
          <a:p>
            <a:r>
              <a:rPr lang="en-US" altLang="zh-CN" dirty="0" smtClean="0"/>
              <a:t>Step 3: The fabric manager uses this state to respond to ARP requests. The switch also creates the appropriate flow table entry to rewrite the PMAC destination address for any traffic </a:t>
            </a:r>
            <a:r>
              <a:rPr lang="en-US" altLang="zh-CN" dirty="0" smtClean="0">
                <a:solidFill>
                  <a:srgbClr val="0070C0"/>
                </a:solidFill>
              </a:rPr>
              <a:t>destined</a:t>
            </a:r>
            <a:r>
              <a:rPr lang="en-US" altLang="zh-CN" dirty="0" smtClean="0"/>
              <a:t> to the host.</a:t>
            </a:r>
          </a:p>
          <a:p>
            <a:r>
              <a:rPr lang="en-US" altLang="zh-CN" smtClean="0"/>
              <a:t>Implemented with OpenFlow</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lum bright="-10000" contrast="40000"/>
            <a:extLst>
              <a:ext uri="{28A0092B-C50C-407E-A947-70E740481C1C}">
                <a14:useLocalDpi xmlns:a14="http://schemas.microsoft.com/office/drawing/2010/main" xmlns="" val="0"/>
              </a:ext>
            </a:extLst>
          </a:blip>
          <a:srcRect/>
          <a:stretch>
            <a:fillRect/>
          </a:stretch>
        </p:blipFill>
        <p:spPr bwMode="auto">
          <a:xfrm>
            <a:off x="2411760" y="1655814"/>
            <a:ext cx="6732240" cy="5202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Proxy-based ARP</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Proxy-based ARP</a:t>
            </a:r>
            <a:endParaRPr lang="zh-CN" altLang="en-US" dirty="0"/>
          </a:p>
        </p:txBody>
      </p:sp>
      <p:sp>
        <p:nvSpPr>
          <p:cNvPr id="3" name="内容占位符 2"/>
          <p:cNvSpPr>
            <a:spLocks noGrp="1"/>
          </p:cNvSpPr>
          <p:nvPr>
            <p:ph idx="1"/>
          </p:nvPr>
        </p:nvSpPr>
        <p:spPr/>
        <p:txBody>
          <a:bodyPr/>
          <a:lstStyle/>
          <a:p>
            <a:r>
              <a:rPr lang="en-US" altLang="zh-CN" dirty="0" smtClean="0"/>
              <a:t>Step 1-2: An edge switch intercepts an ARP request for an IP to MAC address mapping and forwards the request to the fabric manager. </a:t>
            </a:r>
          </a:p>
          <a:p>
            <a:r>
              <a:rPr lang="en-US" altLang="zh-CN" dirty="0" smtClean="0"/>
              <a:t>Step 3: The fabric manager consults its PMAC table to see if an entry is available for the target IP address.  If so, it returns the PMAC to the edge switch. </a:t>
            </a:r>
          </a:p>
          <a:p>
            <a:r>
              <a:rPr lang="en-US" altLang="zh-CN" dirty="0" smtClean="0"/>
              <a:t>Step 4: The edge switch creates an ARP reply and returns it to the original host.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Proxy-based ARP</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If the fabric manager does not have the IP to PMAC mapping available, the fabric manager will fall back to broadcast to all end hosts to retrieve the mapping.</a:t>
            </a:r>
          </a:p>
          <a:p>
            <a:r>
              <a:rPr lang="en-US" altLang="zh-CN" dirty="0" smtClean="0"/>
              <a:t>The ARP is transmitted to any core switch, which in turn distributes it to all pods and finally all edge switches. The target host will reply with its AMAC, which will be rewritten by the ingress switch to the appropriate PMAC before forwarding to both the querying host and the fabric manager.</a:t>
            </a:r>
          </a:p>
          <a:p>
            <a:r>
              <a:rPr lang="en-US" altLang="zh-CN" dirty="0" smtClean="0"/>
              <a:t>Forwarding in each switch requires just O(k) state using hierarchical PMAC addresses.</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Distributed Location Discovery</a:t>
            </a:r>
            <a:endParaRPr lang="zh-CN" altLang="en-US" dirty="0"/>
          </a:p>
        </p:txBody>
      </p:sp>
      <p:sp>
        <p:nvSpPr>
          <p:cNvPr id="3" name="内容占位符 2"/>
          <p:cNvSpPr>
            <a:spLocks noGrp="1"/>
          </p:cNvSpPr>
          <p:nvPr>
            <p:ph idx="1"/>
          </p:nvPr>
        </p:nvSpPr>
        <p:spPr>
          <a:xfrm>
            <a:off x="457200" y="1785926"/>
            <a:ext cx="8229600" cy="4389120"/>
          </a:xfrm>
        </p:spPr>
        <p:txBody>
          <a:bodyPr>
            <a:noAutofit/>
          </a:bodyPr>
          <a:lstStyle/>
          <a:p>
            <a:r>
              <a:rPr lang="en-US" altLang="zh-CN" sz="2000" dirty="0" smtClean="0"/>
              <a:t>A </a:t>
            </a:r>
            <a:r>
              <a:rPr lang="en-US" altLang="zh-CN" sz="2000" dirty="0" smtClean="0">
                <a:solidFill>
                  <a:srgbClr val="0070C0"/>
                </a:solidFill>
              </a:rPr>
              <a:t>Location Discovery Protocol (LDP)</a:t>
            </a:r>
            <a:endParaRPr lang="en-US" altLang="zh-CN" sz="2000" dirty="0" smtClean="0"/>
          </a:p>
          <a:p>
            <a:r>
              <a:rPr lang="en-US" altLang="zh-CN" sz="2000" dirty="0" err="1" smtClean="0"/>
              <a:t>PortLand</a:t>
            </a:r>
            <a:r>
              <a:rPr lang="en-US" altLang="zh-CN" sz="2000" dirty="0" smtClean="0"/>
              <a:t> switches periodically send a </a:t>
            </a:r>
            <a:r>
              <a:rPr lang="en-US" altLang="zh-CN" sz="2000" dirty="0" smtClean="0">
                <a:solidFill>
                  <a:srgbClr val="0070C0"/>
                </a:solidFill>
              </a:rPr>
              <a:t>Location Discovery Message (LDM) </a:t>
            </a:r>
            <a:r>
              <a:rPr lang="en-US" altLang="zh-CN" sz="2000" dirty="0" smtClean="0"/>
              <a:t>out all of their ports, both to set their positions and to monitor </a:t>
            </a:r>
            <a:r>
              <a:rPr lang="en-US" altLang="zh-CN" sz="2000" dirty="0" err="1" smtClean="0"/>
              <a:t>liveness</a:t>
            </a:r>
            <a:r>
              <a:rPr lang="en-US" altLang="zh-CN" sz="2000" dirty="0" smtClean="0"/>
              <a:t> in steady state, including: </a:t>
            </a:r>
          </a:p>
          <a:p>
            <a:pPr lvl="1"/>
            <a:r>
              <a:rPr lang="en-US" altLang="zh-CN" sz="2000" dirty="0" smtClean="0">
                <a:solidFill>
                  <a:srgbClr val="0070C0"/>
                </a:solidFill>
              </a:rPr>
              <a:t>Switch identifier (switch id): </a:t>
            </a:r>
            <a:r>
              <a:rPr lang="en-US" altLang="zh-CN" sz="2000" dirty="0" smtClean="0"/>
              <a:t>a globally unique identifier for each switch, e.g., the lowest MAC address of all local ports.</a:t>
            </a:r>
          </a:p>
          <a:p>
            <a:pPr lvl="1"/>
            <a:r>
              <a:rPr lang="en-US" altLang="zh-CN" sz="2000" dirty="0" smtClean="0">
                <a:solidFill>
                  <a:srgbClr val="FF0000"/>
                </a:solidFill>
              </a:rPr>
              <a:t>Pod number (pod):</a:t>
            </a:r>
            <a:r>
              <a:rPr lang="en-US" altLang="zh-CN" sz="2000" dirty="0" smtClean="0">
                <a:solidFill>
                  <a:srgbClr val="0070C0"/>
                </a:solidFill>
              </a:rPr>
              <a:t> </a:t>
            </a:r>
            <a:r>
              <a:rPr lang="en-US" altLang="zh-CN" sz="2000" dirty="0" smtClean="0"/>
              <a:t>a number shared by all switches in the same pod. </a:t>
            </a:r>
          </a:p>
          <a:p>
            <a:pPr lvl="1"/>
            <a:r>
              <a:rPr lang="en-US" altLang="zh-CN" sz="2000" dirty="0" smtClean="0">
                <a:solidFill>
                  <a:srgbClr val="FF0000"/>
                </a:solidFill>
              </a:rPr>
              <a:t>Position (pos): </a:t>
            </a:r>
            <a:r>
              <a:rPr lang="en-US" altLang="zh-CN" sz="2000" dirty="0" smtClean="0"/>
              <a:t>a number assigned to each edge switch, unique within each pod.</a:t>
            </a:r>
          </a:p>
          <a:p>
            <a:pPr lvl="1"/>
            <a:r>
              <a:rPr lang="en-US" altLang="zh-CN" sz="2000" dirty="0" smtClean="0">
                <a:solidFill>
                  <a:srgbClr val="FF0000"/>
                </a:solidFill>
              </a:rPr>
              <a:t>Tree level (level):</a:t>
            </a:r>
            <a:r>
              <a:rPr lang="en-US" altLang="zh-CN" sz="2000" dirty="0" smtClean="0">
                <a:solidFill>
                  <a:srgbClr val="0070C0"/>
                </a:solidFill>
              </a:rPr>
              <a:t> </a:t>
            </a:r>
            <a:r>
              <a:rPr lang="en-US" altLang="zh-CN" sz="2000" dirty="0" smtClean="0"/>
              <a:t>0, 1, or 2 depending on whether the switch is an edge, aggregation, or core switch. </a:t>
            </a:r>
          </a:p>
          <a:p>
            <a:pPr lvl="1"/>
            <a:r>
              <a:rPr lang="en-US" altLang="zh-CN" sz="2000" dirty="0" smtClean="0">
                <a:solidFill>
                  <a:srgbClr val="FF0000"/>
                </a:solidFill>
              </a:rPr>
              <a:t>Up/down (dir):</a:t>
            </a:r>
            <a:r>
              <a:rPr lang="en-US" altLang="zh-CN" sz="2000" dirty="0" smtClean="0">
                <a:solidFill>
                  <a:srgbClr val="0070C0"/>
                </a:solidFill>
              </a:rPr>
              <a:t> </a:t>
            </a:r>
            <a:r>
              <a:rPr lang="en-US" altLang="zh-CN" sz="2000" dirty="0" smtClean="0"/>
              <a:t>Up/down is a bit which indicates whether a switch port is facing downward or upward in the multi-rooted tree.</a:t>
            </a:r>
          </a:p>
          <a:p>
            <a:r>
              <a:rPr lang="en-US" altLang="zh-CN" sz="2000" dirty="0" smtClean="0"/>
              <a:t>Initially, all values other than the switch identifier and port number are unknown</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Background</a:t>
            </a:r>
          </a:p>
          <a:p>
            <a:r>
              <a:rPr lang="en-US" altLang="zh-CN" dirty="0" smtClean="0"/>
              <a:t>Design</a:t>
            </a:r>
          </a:p>
          <a:p>
            <a:r>
              <a:rPr lang="en-US" altLang="zh-CN" dirty="0" smtClean="0"/>
              <a:t>Implementation</a:t>
            </a:r>
          </a:p>
          <a:p>
            <a:r>
              <a:rPr lang="en-US" altLang="zh-CN" dirty="0" smtClean="0"/>
              <a:t>Evaluation</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Distributed Location Discovery</a:t>
            </a:r>
            <a:endParaRPr lang="zh-CN" altLang="en-US" dirty="0"/>
          </a:p>
        </p:txBody>
      </p:sp>
      <p:sp>
        <p:nvSpPr>
          <p:cNvPr id="3" name="内容占位符 2"/>
          <p:cNvSpPr>
            <a:spLocks noGrp="1"/>
          </p:cNvSpPr>
          <p:nvPr>
            <p:ph idx="1"/>
          </p:nvPr>
        </p:nvSpPr>
        <p:spPr/>
        <p:txBody>
          <a:bodyPr>
            <a:normAutofit/>
          </a:bodyPr>
          <a:lstStyle/>
          <a:p>
            <a:r>
              <a:rPr lang="en-US" altLang="zh-CN" dirty="0" smtClean="0"/>
              <a:t>Figure out the tree level:</a:t>
            </a:r>
          </a:p>
          <a:p>
            <a:pPr lvl="1"/>
            <a:r>
              <a:rPr lang="en-US" altLang="zh-CN" dirty="0" smtClean="0">
                <a:solidFill>
                  <a:schemeClr val="accent1"/>
                </a:solidFill>
              </a:rPr>
              <a:t>Edge switches </a:t>
            </a:r>
            <a:r>
              <a:rPr lang="en-US" altLang="zh-CN" dirty="0" smtClean="0"/>
              <a:t>learn their level by determining that some fraction of their ports are host connected. </a:t>
            </a:r>
          </a:p>
          <a:p>
            <a:pPr lvl="1"/>
            <a:r>
              <a:rPr lang="en-US" altLang="zh-CN" dirty="0" smtClean="0">
                <a:solidFill>
                  <a:schemeClr val="accent1"/>
                </a:solidFill>
              </a:rPr>
              <a:t>Aggregations switches </a:t>
            </a:r>
            <a:r>
              <a:rPr lang="en-US" altLang="zh-CN" dirty="0" smtClean="0"/>
              <a:t>set their level once they learn that some of their ports are connected to edge switches. </a:t>
            </a:r>
          </a:p>
          <a:p>
            <a:pPr lvl="1"/>
            <a:r>
              <a:rPr lang="en-US" altLang="zh-CN" dirty="0" smtClean="0"/>
              <a:t>Finally, </a:t>
            </a:r>
            <a:r>
              <a:rPr lang="en-US" altLang="zh-CN" dirty="0" smtClean="0">
                <a:solidFill>
                  <a:schemeClr val="accent1"/>
                </a:solidFill>
              </a:rPr>
              <a:t>core switches </a:t>
            </a:r>
            <a:r>
              <a:rPr lang="en-US" altLang="zh-CN" dirty="0" smtClean="0"/>
              <a:t>learn their levels once they confirm that all ports are connected to aggregation switches.</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914399"/>
            <a:ext cx="4600575" cy="578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95825" y="914399"/>
            <a:ext cx="4295775" cy="220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Distributed Location Discovery</a:t>
            </a:r>
            <a:endParaRPr lang="zh-CN" altLang="en-US" dirty="0"/>
          </a:p>
        </p:txBody>
      </p:sp>
      <p:sp>
        <p:nvSpPr>
          <p:cNvPr id="3" name="内容占位符 2"/>
          <p:cNvSpPr>
            <a:spLocks noGrp="1"/>
          </p:cNvSpPr>
          <p:nvPr>
            <p:ph idx="1"/>
          </p:nvPr>
        </p:nvSpPr>
        <p:spPr/>
        <p:txBody>
          <a:bodyPr>
            <a:normAutofit/>
          </a:bodyPr>
          <a:lstStyle/>
          <a:p>
            <a:r>
              <a:rPr lang="en-US" altLang="zh-CN" dirty="0" smtClean="0">
                <a:solidFill>
                  <a:srgbClr val="FF0000"/>
                </a:solidFill>
              </a:rPr>
              <a:t>Edge switch</a:t>
            </a:r>
            <a:r>
              <a:rPr lang="en-US" altLang="zh-CN" dirty="0" smtClean="0"/>
              <a:t>: if a switch is not connected to more than k/2 neighbor switches for sufficiently long, it concludes that it is an edge switch.</a:t>
            </a:r>
          </a:p>
          <a:p>
            <a:pPr lvl="1"/>
            <a:r>
              <a:rPr lang="en-US" altLang="zh-CN" dirty="0" smtClean="0"/>
              <a:t>On any subsequent LDM it receives, an edge switch infers that the corresponding incoming port is an upward facing one.</a:t>
            </a:r>
          </a:p>
          <a:p>
            <a:r>
              <a:rPr lang="en-US" altLang="zh-CN" dirty="0" smtClean="0">
                <a:solidFill>
                  <a:srgbClr val="FF0000"/>
                </a:solidFill>
              </a:rPr>
              <a:t>Aggregation switch</a:t>
            </a:r>
            <a:r>
              <a:rPr lang="en-US" altLang="zh-CN" dirty="0" smtClean="0"/>
              <a:t>: a switch receiving an LDM from an edge switch on an upward facing port concludes that it must be an aggregation switch and that the corresponding incoming port is a downward facing port.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Distributed Location Discovery</a:t>
            </a:r>
            <a:endParaRPr lang="zh-CN" altLang="en-US" dirty="0"/>
          </a:p>
        </p:txBody>
      </p:sp>
      <p:sp>
        <p:nvSpPr>
          <p:cNvPr id="3" name="内容占位符 2"/>
          <p:cNvSpPr>
            <a:spLocks noGrp="1"/>
          </p:cNvSpPr>
          <p:nvPr>
            <p:ph idx="1"/>
          </p:nvPr>
        </p:nvSpPr>
        <p:spPr/>
        <p:txBody>
          <a:bodyPr>
            <a:normAutofit/>
          </a:bodyPr>
          <a:lstStyle/>
          <a:p>
            <a:r>
              <a:rPr lang="en-US" altLang="zh-CN" dirty="0" smtClean="0">
                <a:solidFill>
                  <a:srgbClr val="FF0000"/>
                </a:solidFill>
              </a:rPr>
              <a:t>Core switch</a:t>
            </a:r>
            <a:r>
              <a:rPr lang="en-US" altLang="zh-CN" dirty="0" smtClean="0"/>
              <a:t>: A switch that has not yet established its level first verifies that </a:t>
            </a:r>
          </a:p>
          <a:p>
            <a:pPr lvl="1"/>
            <a:r>
              <a:rPr lang="en-US" altLang="zh-CN" dirty="0" smtClean="0"/>
              <a:t>all of its active ports are connected to other </a:t>
            </a:r>
            <a:r>
              <a:rPr lang="en-US" altLang="zh-CN" dirty="0" err="1" smtClean="0"/>
              <a:t>PortLand</a:t>
            </a:r>
            <a:r>
              <a:rPr lang="en-US" altLang="zh-CN" dirty="0" smtClean="0"/>
              <a:t> switches. </a:t>
            </a:r>
          </a:p>
          <a:p>
            <a:pPr lvl="1"/>
            <a:r>
              <a:rPr lang="en-US" altLang="zh-CN" dirty="0" smtClean="0"/>
              <a:t>all neighbors are aggregation switches that have not yet set the direction of their links .</a:t>
            </a:r>
          </a:p>
          <a:p>
            <a:r>
              <a:rPr lang="en-US" altLang="zh-CN" dirty="0" smtClean="0"/>
              <a:t>If these conditions hold, the switch can conclude that it is a core switch and set all its ports to be downward facing.</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Distributed Location Discovery</a:t>
            </a:r>
            <a:endParaRPr lang="zh-CN" altLang="en-US" dirty="0"/>
          </a:p>
        </p:txBody>
      </p:sp>
      <p:sp>
        <p:nvSpPr>
          <p:cNvPr id="3" name="内容占位符 2"/>
          <p:cNvSpPr>
            <a:spLocks noGrp="1"/>
          </p:cNvSpPr>
          <p:nvPr>
            <p:ph idx="1"/>
          </p:nvPr>
        </p:nvSpPr>
        <p:spPr/>
        <p:txBody>
          <a:bodyPr>
            <a:noAutofit/>
          </a:bodyPr>
          <a:lstStyle/>
          <a:p>
            <a:r>
              <a:rPr lang="en-US" altLang="zh-CN" sz="2400" dirty="0" smtClean="0"/>
              <a:t>Edge switches must acquire a unique position number in each pod in the range of 0 .. k/2-1.</a:t>
            </a:r>
          </a:p>
          <a:p>
            <a:pPr lvl="1"/>
            <a:r>
              <a:rPr lang="en-US" altLang="zh-CN" dirty="0" smtClean="0"/>
              <a:t>Each edge switch proposes a randomly chosen number in the appropriate range to all aggregation switches in the same pod. If the proposal is verified by a majority of these switches as unused and not tentatively reserved, the proposal is finalized and this value will be included in future LDMs from the edge switch.</a:t>
            </a:r>
          </a:p>
          <a:p>
            <a:r>
              <a:rPr lang="en-US" altLang="zh-CN" sz="2400" dirty="0" smtClean="0"/>
              <a:t>The edge switch that adopts position 0 requests a pod number from the fabric manager.</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Provably Loop Free Forwarding</a:t>
            </a:r>
            <a:endParaRPr lang="zh-CN" altLang="en-US" dirty="0"/>
          </a:p>
        </p:txBody>
      </p:sp>
      <p:sp>
        <p:nvSpPr>
          <p:cNvPr id="3" name="内容占位符 2"/>
          <p:cNvSpPr>
            <a:spLocks noGrp="1"/>
          </p:cNvSpPr>
          <p:nvPr>
            <p:ph idx="1"/>
          </p:nvPr>
        </p:nvSpPr>
        <p:spPr>
          <a:xfrm>
            <a:off x="500034" y="1819260"/>
            <a:ext cx="8229600" cy="5038740"/>
          </a:xfrm>
        </p:spPr>
        <p:txBody>
          <a:bodyPr>
            <a:normAutofit fontScale="92500" lnSpcReduction="20000"/>
          </a:bodyPr>
          <a:lstStyle/>
          <a:p>
            <a:r>
              <a:rPr lang="en-US" altLang="zh-CN" dirty="0" smtClean="0"/>
              <a:t>Once switches establish their local positions using LDP, they employ updates from their neighbors to populate their forwarding tables.</a:t>
            </a:r>
          </a:p>
          <a:p>
            <a:pPr lvl="1"/>
            <a:r>
              <a:rPr lang="en-US" altLang="zh-CN" sz="2600" dirty="0" smtClean="0"/>
              <a:t>Core switches learn the pod number of directly-connected aggregation switches.</a:t>
            </a:r>
          </a:p>
          <a:p>
            <a:pPr lvl="1"/>
            <a:r>
              <a:rPr lang="en-US" altLang="zh-CN" sz="2600" dirty="0" smtClean="0"/>
              <a:t>Aggregation switches learn the position number of all directly connected edge switches.</a:t>
            </a:r>
          </a:p>
          <a:p>
            <a:pPr lvl="1"/>
            <a:r>
              <a:rPr lang="en-US" altLang="zh-CN" sz="2600" dirty="0" smtClean="0"/>
              <a:t>For aggregation switches, if the destination is in the same pod, then forward it according to the position entry in PMAC; if the </a:t>
            </a:r>
            <a:r>
              <a:rPr lang="en-US" altLang="zh-CN" sz="2600" dirty="0" err="1" smtClean="0"/>
              <a:t>dest</a:t>
            </a:r>
            <a:r>
              <a:rPr lang="en-US" altLang="zh-CN" sz="2600" dirty="0" smtClean="0"/>
              <a:t> is not in the same pod, then should forward it to the core layer. Choose a load-balancing technique.</a:t>
            </a:r>
          </a:p>
          <a:p>
            <a:r>
              <a:rPr lang="en-US" altLang="zh-CN" dirty="0" smtClean="0"/>
              <a:t>Once a packet begins to travel down, it is not possible for it to travel back up the topology.</a:t>
            </a:r>
          </a:p>
          <a:p>
            <a:pPr lvl="1"/>
            <a:r>
              <a:rPr lang="en-US" altLang="zh-CN" dirty="0" smtClean="0"/>
              <a:t>No loop</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Tolerant Routing</a:t>
            </a:r>
            <a:endParaRPr lang="zh-CN" altLang="en-US" dirty="0"/>
          </a:p>
        </p:txBody>
      </p:sp>
      <p:pic>
        <p:nvPicPr>
          <p:cNvPr id="4" name="Picture 2"/>
          <p:cNvPicPr>
            <a:picLocks noGrp="1" noChangeAspect="1" noChangeArrowheads="1"/>
          </p:cNvPicPr>
          <p:nvPr>
            <p:ph idx="1"/>
          </p:nvPr>
        </p:nvPicPr>
        <p:blipFill>
          <a:blip r:embed="rId2" cstate="print">
            <a:lum bright="-10000" contrast="40000"/>
            <a:extLst>
              <a:ext uri="{28A0092B-C50C-407E-A947-70E740481C1C}">
                <a14:useLocalDpi xmlns:a14="http://schemas.microsoft.com/office/drawing/2010/main" xmlns="" val="0"/>
              </a:ext>
            </a:extLst>
          </a:blip>
          <a:srcRect/>
          <a:stretch>
            <a:fillRect/>
          </a:stretch>
        </p:blipFill>
        <p:spPr bwMode="auto">
          <a:xfrm>
            <a:off x="1979712" y="1881104"/>
            <a:ext cx="6336704" cy="49768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Tolerant Routing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Step 1: Upon not receiving an LDM (also referred to as a </a:t>
            </a:r>
            <a:r>
              <a:rPr lang="en-US" altLang="zh-CN" dirty="0" err="1" smtClean="0"/>
              <a:t>keepalive</a:t>
            </a:r>
            <a:r>
              <a:rPr lang="en-US" altLang="zh-CN" dirty="0" smtClean="0"/>
              <a:t> in this context) for some configurable period of time, a switch assumes a link failure. </a:t>
            </a:r>
          </a:p>
          <a:p>
            <a:r>
              <a:rPr lang="en-US" altLang="zh-CN" dirty="0" smtClean="0"/>
              <a:t>Step 2: The detecting switch informs the fabric manager about the failure.</a:t>
            </a:r>
          </a:p>
          <a:p>
            <a:r>
              <a:rPr lang="en-US" altLang="zh-CN" dirty="0" smtClean="0"/>
              <a:t>Step 3: The fabric manager maintains a logical fault matrix with per-link connectivity information for the entire topology and updates it with the new information in step 3. </a:t>
            </a:r>
          </a:p>
          <a:p>
            <a:r>
              <a:rPr lang="en-US" altLang="zh-CN" dirty="0" smtClean="0"/>
              <a:t>Step 4: The fabric manager informs all affected switches of the failure, which then individually recalculate their forwarding tables based on the new version of the topology.</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95736" y="1759600"/>
            <a:ext cx="6660232" cy="5098399"/>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Fault Tolerant Routing for Multicast</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72444" y="1844824"/>
            <a:ext cx="6464052" cy="4946250"/>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Fault Tolerant Routing for Multicast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Cloud Datacenters</a:t>
            </a:r>
            <a:endParaRPr lang="zh-CN" altLang="en-US" dirty="0"/>
          </a:p>
        </p:txBody>
      </p:sp>
      <p:sp>
        <p:nvSpPr>
          <p:cNvPr id="3" name="内容占位符 2"/>
          <p:cNvSpPr>
            <a:spLocks noGrp="1"/>
          </p:cNvSpPr>
          <p:nvPr>
            <p:ph idx="1"/>
          </p:nvPr>
        </p:nvSpPr>
        <p:spPr>
          <a:xfrm>
            <a:off x="457200" y="1772816"/>
            <a:ext cx="8229600" cy="4389120"/>
          </a:xfrm>
        </p:spPr>
        <p:txBody>
          <a:bodyPr>
            <a:noAutofit/>
          </a:bodyPr>
          <a:lstStyle/>
          <a:p>
            <a:r>
              <a:rPr lang="en-US" altLang="zh-CN" sz="2800" dirty="0" smtClean="0"/>
              <a:t>Mega data centers</a:t>
            </a:r>
          </a:p>
          <a:p>
            <a:pPr lvl="1"/>
            <a:r>
              <a:rPr lang="en-US" altLang="zh-CN" sz="2800" dirty="0" smtClean="0"/>
              <a:t>Increasing trend toward migrating applications,  computation and storage into data centers.</a:t>
            </a:r>
          </a:p>
          <a:p>
            <a:pPr lvl="2"/>
            <a:r>
              <a:rPr lang="en-US" altLang="zh-CN" sz="2400" dirty="0" smtClean="0"/>
              <a:t>A web search request may involve thousands of servers.</a:t>
            </a:r>
          </a:p>
          <a:p>
            <a:pPr lvl="1"/>
            <a:r>
              <a:rPr lang="en-US" altLang="zh-CN" sz="2800" dirty="0" smtClean="0"/>
              <a:t>Current layer 2 and layer 3 network protocols impose significant management overhead at this scale.</a:t>
            </a:r>
          </a:p>
          <a:p>
            <a:pPr lvl="2"/>
            <a:r>
              <a:rPr lang="en-US" altLang="zh-CN" sz="2400" dirty="0" smtClean="0"/>
              <a:t>Not scalable, not efficient</a:t>
            </a:r>
          </a:p>
          <a:p>
            <a:pPr lvl="1"/>
            <a:r>
              <a:rPr lang="en-US" altLang="zh-CN" sz="2800" dirty="0" smtClean="0"/>
              <a:t>Ideally, data center network architects and administrators would have “plug-and-play” deployment for switches.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Fault Tolerant Routing for Multicast</a:t>
            </a:r>
            <a:endParaRPr lang="zh-CN" altLang="en-US" dirty="0"/>
          </a:p>
        </p:txBody>
      </p:sp>
      <p:sp>
        <p:nvSpPr>
          <p:cNvPr id="3" name="内容占位符 2"/>
          <p:cNvSpPr>
            <a:spLocks noGrp="1"/>
          </p:cNvSpPr>
          <p:nvPr>
            <p:ph idx="1"/>
          </p:nvPr>
        </p:nvSpPr>
        <p:spPr/>
        <p:txBody>
          <a:bodyPr/>
          <a:lstStyle/>
          <a:p>
            <a:r>
              <a:rPr lang="en-US" altLang="zh-CN" dirty="0" smtClean="0"/>
              <a:t>Step 1: two highlighted links in pod 0 simultaneously fail. </a:t>
            </a:r>
          </a:p>
          <a:p>
            <a:r>
              <a:rPr lang="en-US" altLang="zh-CN" dirty="0" smtClean="0"/>
              <a:t>Step 2: two aggregation switches detect the failure .</a:t>
            </a:r>
          </a:p>
          <a:p>
            <a:r>
              <a:rPr lang="en-US" altLang="zh-CN" dirty="0" smtClean="0"/>
              <a:t>Step 3: the switches notify the fabric manager, which in turn updates its fault matrix. </a:t>
            </a:r>
          </a:p>
          <a:p>
            <a:r>
              <a:rPr lang="en-US" altLang="zh-CN" dirty="0" smtClean="0"/>
              <a:t>Step 4: The fabric manager calculates forwarding entries for all affected multicast groups.</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Fault Tolerant Routing for Multicast</a:t>
            </a:r>
            <a:endParaRPr lang="zh-CN" altLang="en-US" dirty="0"/>
          </a:p>
        </p:txBody>
      </p:sp>
      <p:sp>
        <p:nvSpPr>
          <p:cNvPr id="3" name="内容占位符 2"/>
          <p:cNvSpPr>
            <a:spLocks noGrp="1"/>
          </p:cNvSpPr>
          <p:nvPr>
            <p:ph idx="1"/>
          </p:nvPr>
        </p:nvSpPr>
        <p:spPr/>
        <p:txBody>
          <a:bodyPr/>
          <a:lstStyle/>
          <a:p>
            <a:r>
              <a:rPr lang="en-US" altLang="zh-CN" dirty="0" smtClean="0"/>
              <a:t>Recovering from the failure requires forwarding through two separate aggregation switches in pod 0. </a:t>
            </a:r>
          </a:p>
          <a:p>
            <a:r>
              <a:rPr lang="en-US" altLang="zh-CN" dirty="0" smtClean="0"/>
              <a:t>However, there is no single core switch with simultaneous connectivity to both aggregation switches.</a:t>
            </a:r>
          </a:p>
          <a:p>
            <a:r>
              <a:rPr lang="en-US" altLang="zh-CN" dirty="0" smtClean="0"/>
              <a:t>A set cover problem (</a:t>
            </a:r>
            <a:r>
              <a:rPr lang="zh-CN" altLang="en-US" dirty="0" smtClean="0"/>
              <a:t>集合覆盖问题</a:t>
            </a:r>
            <a:r>
              <a:rPr lang="en-US" altLang="zh-CN" dirty="0" smtClean="0"/>
              <a:t>), can be greedily solved. (Step 5)</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err="1" smtClean="0"/>
              <a:t>Testbed</a:t>
            </a:r>
            <a:r>
              <a:rPr lang="en-US" altLang="zh-CN" dirty="0" smtClean="0"/>
              <a:t> consists of 20 4-port </a:t>
            </a:r>
            <a:r>
              <a:rPr lang="en-US" altLang="zh-CN" dirty="0" err="1" smtClean="0"/>
              <a:t>NetFPGA</a:t>
            </a:r>
            <a:r>
              <a:rPr lang="en-US" altLang="zh-CN" dirty="0" smtClean="0"/>
              <a:t> PCI card switches. The switches run </a:t>
            </a:r>
            <a:r>
              <a:rPr lang="en-US" altLang="zh-CN" dirty="0" err="1" smtClean="0"/>
              <a:t>OpenFlow</a:t>
            </a:r>
            <a:r>
              <a:rPr lang="en-US" altLang="zh-CN" dirty="0" smtClean="0"/>
              <a:t> v0.8.9r2, which provides the means to control switch</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43372" y="2779777"/>
            <a:ext cx="4836991" cy="40782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UDP </a:t>
            </a:r>
            <a:endParaRPr lang="en-US" dirty="0"/>
          </a:p>
        </p:txBody>
      </p:sp>
      <p:sp>
        <p:nvSpPr>
          <p:cNvPr id="3" name="Content Placeholder 2"/>
          <p:cNvSpPr>
            <a:spLocks noGrp="1"/>
          </p:cNvSpPr>
          <p:nvPr>
            <p:ph sz="quarter" idx="1"/>
          </p:nvPr>
        </p:nvSpPr>
        <p:spPr/>
        <p:txBody>
          <a:bodyPr/>
          <a:lstStyle/>
          <a:p>
            <a:r>
              <a:rPr lang="en-US" altLang="zh-CN" dirty="0" smtClean="0"/>
              <a:t>A 250Mbps inter-pod </a:t>
            </a:r>
            <a:r>
              <a:rPr lang="en-US" dirty="0" smtClean="0"/>
              <a:t>UDP flow, at least one of the failures falls on the default path between sender and receiver.</a:t>
            </a:r>
            <a:endParaRPr lang="en-US" dirty="0"/>
          </a:p>
        </p:txBody>
      </p:sp>
      <p:sp>
        <p:nvSpPr>
          <p:cNvPr id="4" name="Slide Number Placeholder 3"/>
          <p:cNvSpPr>
            <a:spLocks noGrp="1"/>
          </p:cNvSpPr>
          <p:nvPr>
            <p:ph type="sldNum" sz="quarter" idx="12"/>
          </p:nvPr>
        </p:nvSpPr>
        <p:spPr/>
        <p:txBody>
          <a:bodyPr/>
          <a:lstStyle/>
          <a:p>
            <a:fld id="{2C9C6BF6-7EA9-4F45-8315-1AA286D05C20}" type="slidenum">
              <a:rPr lang="en-US" smtClean="0"/>
              <a:pPr/>
              <a:t>33</a:t>
            </a:fld>
            <a:endParaRPr 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3240" y="2791370"/>
            <a:ext cx="6000760" cy="40666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1982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76056" y="3113643"/>
            <a:ext cx="4067944" cy="3744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Evaluation</a:t>
            </a:r>
            <a:r>
              <a:rPr lang="en-US" altLang="zh-CN" dirty="0" smtClean="0"/>
              <a:t> – TCP</a:t>
            </a:r>
            <a:endParaRPr lang="en-US" dirty="0"/>
          </a:p>
        </p:txBody>
      </p:sp>
      <p:sp>
        <p:nvSpPr>
          <p:cNvPr id="3" name="Content Placeholder 2"/>
          <p:cNvSpPr>
            <a:spLocks noGrp="1"/>
          </p:cNvSpPr>
          <p:nvPr>
            <p:ph sz="quarter" idx="1"/>
          </p:nvPr>
        </p:nvSpPr>
        <p:spPr/>
        <p:txBody>
          <a:bodyPr/>
          <a:lstStyle/>
          <a:p>
            <a:r>
              <a:rPr lang="en-US" dirty="0" smtClean="0"/>
              <a:t>Inject a link failure along the path between sender and receiver</a:t>
            </a:r>
          </a:p>
          <a:p>
            <a:r>
              <a:rPr lang="en-US" dirty="0" smtClean="0"/>
              <a:t>Convergence for </a:t>
            </a:r>
            <a:r>
              <a:rPr lang="en-US" dirty="0"/>
              <a:t>TCP </a:t>
            </a:r>
            <a:r>
              <a:rPr lang="en-US" dirty="0" smtClean="0"/>
              <a:t>flows </a:t>
            </a:r>
            <a:r>
              <a:rPr lang="en-US" dirty="0"/>
              <a:t>takes </a:t>
            </a:r>
            <a:r>
              <a:rPr lang="en-US" dirty="0" smtClean="0"/>
              <a:t/>
            </a:r>
            <a:br>
              <a:rPr lang="en-US" dirty="0" smtClean="0"/>
            </a:br>
            <a:r>
              <a:rPr lang="en-US" dirty="0" smtClean="0"/>
              <a:t>longer </a:t>
            </a:r>
            <a:r>
              <a:rPr lang="en-US" dirty="0"/>
              <a:t>than the baseline for UDP </a:t>
            </a:r>
            <a:r>
              <a:rPr lang="en-US" dirty="0" smtClean="0"/>
              <a:t/>
            </a:r>
            <a:br>
              <a:rPr lang="en-US" dirty="0" smtClean="0"/>
            </a:br>
            <a:r>
              <a:rPr lang="en-US" dirty="0" smtClean="0"/>
              <a:t>because </a:t>
            </a:r>
            <a:r>
              <a:rPr lang="en-US" dirty="0"/>
              <a:t>TCP </a:t>
            </a:r>
            <a:r>
              <a:rPr lang="en-US" dirty="0" smtClean="0"/>
              <a:t>loses </a:t>
            </a:r>
            <a:r>
              <a:rPr lang="en-US" smtClean="0"/>
              <a:t>an entire </a:t>
            </a:r>
            <a:r>
              <a:rPr lang="en-US" dirty="0" smtClean="0"/>
              <a:t/>
            </a:r>
            <a:br>
              <a:rPr lang="en-US" dirty="0" smtClean="0"/>
            </a:br>
            <a:r>
              <a:rPr lang="en-US" dirty="0" smtClean="0"/>
              <a:t>window </a:t>
            </a:r>
            <a:r>
              <a:rPr lang="en-US" dirty="0"/>
              <a:t>worth </a:t>
            </a:r>
            <a:r>
              <a:rPr lang="en-US" dirty="0" smtClean="0"/>
              <a:t>of data. TCP's </a:t>
            </a:r>
            <a:br>
              <a:rPr lang="en-US" dirty="0" smtClean="0"/>
            </a:br>
            <a:r>
              <a:rPr lang="en-US" dirty="0" err="1" smtClean="0"/>
              <a:t>RTOmin</a:t>
            </a:r>
            <a:r>
              <a:rPr lang="en-US" dirty="0" smtClean="0"/>
              <a:t> </a:t>
            </a:r>
            <a:r>
              <a:rPr lang="en-US" dirty="0"/>
              <a:t>set to </a:t>
            </a:r>
            <a:r>
              <a:rPr lang="en-US" dirty="0" smtClean="0"/>
              <a:t>200ms in our </a:t>
            </a:r>
            <a:br>
              <a:rPr lang="en-US" dirty="0" smtClean="0"/>
            </a:br>
            <a:r>
              <a:rPr lang="en-US" dirty="0" smtClean="0"/>
              <a:t>system</a:t>
            </a:r>
            <a:r>
              <a:rPr lang="en-US" dirty="0"/>
              <a:t>. </a:t>
            </a:r>
          </a:p>
        </p:txBody>
      </p:sp>
      <p:sp>
        <p:nvSpPr>
          <p:cNvPr id="4" name="Slide Number Placeholder 3"/>
          <p:cNvSpPr>
            <a:spLocks noGrp="1"/>
          </p:cNvSpPr>
          <p:nvPr>
            <p:ph type="sldNum" sz="quarter" idx="12"/>
          </p:nvPr>
        </p:nvSpPr>
        <p:spPr/>
        <p:txBody>
          <a:bodyPr/>
          <a:lstStyle/>
          <a:p>
            <a:fld id="{2C9C6BF6-7EA9-4F45-8315-1AA286D05C20}" type="slidenum">
              <a:rPr lang="en-US" smtClean="0"/>
              <a:pPr/>
              <a:t>34</a:t>
            </a:fld>
            <a:endParaRPr lang="en-US"/>
          </a:p>
        </p:txBody>
      </p:sp>
    </p:spTree>
    <p:extLst>
      <p:ext uri="{BB962C8B-B14F-4D97-AF65-F5344CB8AC3E}">
        <p14:creationId xmlns:p14="http://schemas.microsoft.com/office/powerpoint/2010/main" xmlns="" val="1965044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r>
              <a:rPr lang="en-US" altLang="zh-CN" dirty="0" smtClean="0"/>
              <a:t> – Multicast</a:t>
            </a:r>
            <a:endParaRPr lang="en-US" dirty="0"/>
          </a:p>
        </p:txBody>
      </p:sp>
      <p:sp>
        <p:nvSpPr>
          <p:cNvPr id="3" name="Content Placeholder 2"/>
          <p:cNvSpPr>
            <a:spLocks noGrp="1"/>
          </p:cNvSpPr>
          <p:nvPr>
            <p:ph sz="quarter" idx="1"/>
          </p:nvPr>
        </p:nvSpPr>
        <p:spPr/>
        <p:txBody>
          <a:bodyPr/>
          <a:lstStyle/>
          <a:p>
            <a:r>
              <a:rPr lang="en-US" altLang="zh-CN" dirty="0" smtClean="0"/>
              <a:t>Sender transmits a multicast flow to a group consisting of 3 subscribers</a:t>
            </a:r>
          </a:p>
          <a:p>
            <a:r>
              <a:rPr lang="en-US" dirty="0" smtClean="0"/>
              <a:t>At 4.5 sec, inject two failures causing one receiver to lose connectivity</a:t>
            </a:r>
          </a:p>
          <a:p>
            <a:r>
              <a:rPr lang="en-US" dirty="0" smtClean="0"/>
              <a:t>After </a:t>
            </a:r>
            <a:r>
              <a:rPr lang="en-US" dirty="0"/>
              <a:t>110ms, </a:t>
            </a:r>
            <a:r>
              <a:rPr lang="en-US" dirty="0" smtClean="0"/>
              <a:t>connectivity </a:t>
            </a:r>
            <a:r>
              <a:rPr lang="en-US" dirty="0"/>
              <a:t>is </a:t>
            </a:r>
            <a:r>
              <a:rPr lang="en-US" dirty="0" smtClean="0"/>
              <a:t/>
            </a:r>
            <a:br>
              <a:rPr lang="en-US" dirty="0" smtClean="0"/>
            </a:br>
            <a:r>
              <a:rPr lang="en-US" dirty="0" smtClean="0"/>
              <a:t>restored</a:t>
            </a:r>
            <a:r>
              <a:rPr lang="en-US" dirty="0"/>
              <a:t>. </a:t>
            </a:r>
            <a:r>
              <a:rPr lang="en-US" dirty="0" smtClean="0"/>
              <a:t>Individual switches </a:t>
            </a:r>
            <a:br>
              <a:rPr lang="en-US" dirty="0" smtClean="0"/>
            </a:br>
            <a:r>
              <a:rPr lang="en-US" dirty="0" smtClean="0"/>
              <a:t>detect </a:t>
            </a:r>
            <a:r>
              <a:rPr lang="en-US" dirty="0"/>
              <a:t>the failures and notify </a:t>
            </a:r>
            <a:r>
              <a:rPr lang="en-US" dirty="0" smtClean="0"/>
              <a:t/>
            </a:r>
            <a:br>
              <a:rPr lang="en-US" dirty="0" smtClean="0"/>
            </a:br>
            <a:r>
              <a:rPr lang="en-US" dirty="0" smtClean="0"/>
              <a:t>the </a:t>
            </a:r>
            <a:r>
              <a:rPr lang="en-US" dirty="0"/>
              <a:t>fabric manager, which </a:t>
            </a:r>
            <a:r>
              <a:rPr lang="en-US" dirty="0" smtClean="0"/>
              <a:t>in </a:t>
            </a:r>
            <a:br>
              <a:rPr lang="en-US" dirty="0" smtClean="0"/>
            </a:br>
            <a:r>
              <a:rPr lang="en-US" dirty="0" smtClean="0"/>
              <a:t>turn reconfigures </a:t>
            </a:r>
            <a:r>
              <a:rPr lang="en-US" dirty="0"/>
              <a:t>appropriate </a:t>
            </a:r>
            <a:r>
              <a:rPr lang="en-US" dirty="0" smtClean="0"/>
              <a:t/>
            </a:r>
            <a:br>
              <a:rPr lang="en-US" dirty="0" smtClean="0"/>
            </a:br>
            <a:r>
              <a:rPr lang="en-US" dirty="0" smtClean="0"/>
              <a:t>switch </a:t>
            </a:r>
            <a:r>
              <a:rPr lang="en-US" dirty="0"/>
              <a:t>forwarding tables.</a:t>
            </a:r>
          </a:p>
        </p:txBody>
      </p:sp>
      <p:sp>
        <p:nvSpPr>
          <p:cNvPr id="4" name="Slide Number Placeholder 3"/>
          <p:cNvSpPr>
            <a:spLocks noGrp="1"/>
          </p:cNvSpPr>
          <p:nvPr>
            <p:ph type="sldNum" sz="quarter" idx="12"/>
          </p:nvPr>
        </p:nvSpPr>
        <p:spPr/>
        <p:txBody>
          <a:bodyPr/>
          <a:lstStyle/>
          <a:p>
            <a:fld id="{2C9C6BF6-7EA9-4F45-8315-1AA286D05C20}" type="slidenum">
              <a:rPr lang="en-US" smtClean="0"/>
              <a:pPr/>
              <a:t>35</a:t>
            </a:fld>
            <a:endParaRPr 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2080" y="3426879"/>
            <a:ext cx="3851920" cy="34311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24171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 – Scalability</a:t>
            </a:r>
            <a:endParaRPr lang="en-US" dirty="0"/>
          </a:p>
        </p:txBody>
      </p:sp>
      <p:sp>
        <p:nvSpPr>
          <p:cNvPr id="3" name="Content Placeholder 2"/>
          <p:cNvSpPr>
            <a:spLocks noGrp="1"/>
          </p:cNvSpPr>
          <p:nvPr>
            <p:ph sz="quarter" idx="1"/>
          </p:nvPr>
        </p:nvSpPr>
        <p:spPr/>
        <p:txBody>
          <a:bodyPr/>
          <a:lstStyle/>
          <a:p>
            <a:r>
              <a:rPr lang="en-US" dirty="0" smtClean="0"/>
              <a:t>Bandwidth and CPU usage for fabric manager</a:t>
            </a:r>
          </a:p>
          <a:p>
            <a:r>
              <a:rPr lang="en-US" dirty="0" smtClean="0"/>
              <a:t>ARP requests can be handled in parallel</a:t>
            </a:r>
          </a:p>
        </p:txBody>
      </p:sp>
      <p:sp>
        <p:nvSpPr>
          <p:cNvPr id="4" name="Slide Number Placeholder 3"/>
          <p:cNvSpPr>
            <a:spLocks noGrp="1"/>
          </p:cNvSpPr>
          <p:nvPr>
            <p:ph type="sldNum" sz="quarter" idx="12"/>
          </p:nvPr>
        </p:nvSpPr>
        <p:spPr/>
        <p:txBody>
          <a:bodyPr/>
          <a:lstStyle/>
          <a:p>
            <a:fld id="{2C9C6BF6-7EA9-4F45-8315-1AA286D05C20}" type="slidenum">
              <a:rPr lang="en-US" smtClean="0"/>
              <a:pPr/>
              <a:t>36</a:t>
            </a:fld>
            <a:endParaRPr 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2425" y="3573016"/>
            <a:ext cx="3990975" cy="324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3400" y="3606353"/>
            <a:ext cx="4429125" cy="318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5480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 – </a:t>
            </a:r>
            <a:r>
              <a:rPr lang="en-US" dirty="0" smtClean="0"/>
              <a:t>VM Migration</a:t>
            </a:r>
            <a:endParaRPr lang="en-US" dirty="0"/>
          </a:p>
        </p:txBody>
      </p:sp>
      <p:sp>
        <p:nvSpPr>
          <p:cNvPr id="3" name="Content Placeholder 2"/>
          <p:cNvSpPr>
            <a:spLocks noGrp="1"/>
          </p:cNvSpPr>
          <p:nvPr>
            <p:ph sz="quarter" idx="1"/>
          </p:nvPr>
        </p:nvSpPr>
        <p:spPr/>
        <p:txBody>
          <a:bodyPr/>
          <a:lstStyle/>
          <a:p>
            <a:r>
              <a:rPr lang="en-US" dirty="0" smtClean="0"/>
              <a:t>A sender transmits data at 150 Mbps to a virtual machine (hosted on </a:t>
            </a:r>
            <a:r>
              <a:rPr lang="en-US" dirty="0" err="1" smtClean="0"/>
              <a:t>Xen</a:t>
            </a:r>
            <a:r>
              <a:rPr lang="en-US" dirty="0" smtClean="0"/>
              <a:t>) running on a physical machine in one pod. </a:t>
            </a:r>
          </a:p>
          <a:p>
            <a:r>
              <a:rPr lang="en-US" dirty="0" smtClean="0"/>
              <a:t>We then migrate the </a:t>
            </a:r>
            <a:br>
              <a:rPr lang="en-US" dirty="0" smtClean="0"/>
            </a:br>
            <a:r>
              <a:rPr lang="en-US" dirty="0" smtClean="0"/>
              <a:t>virtual machine to a </a:t>
            </a:r>
            <a:br>
              <a:rPr lang="en-US" dirty="0" smtClean="0"/>
            </a:br>
            <a:r>
              <a:rPr lang="en-US" dirty="0" smtClean="0"/>
              <a:t>physical machine in </a:t>
            </a:r>
            <a:br>
              <a:rPr lang="en-US" dirty="0" smtClean="0"/>
            </a:br>
            <a:r>
              <a:rPr lang="en-US" dirty="0" smtClean="0"/>
              <a:t>another pod.</a:t>
            </a:r>
            <a:endParaRPr lang="en-US" dirty="0"/>
          </a:p>
        </p:txBody>
      </p:sp>
      <p:sp>
        <p:nvSpPr>
          <p:cNvPr id="4" name="Slide Number Placeholder 3"/>
          <p:cNvSpPr>
            <a:spLocks noGrp="1"/>
          </p:cNvSpPr>
          <p:nvPr>
            <p:ph type="sldNum" sz="quarter" idx="12"/>
          </p:nvPr>
        </p:nvSpPr>
        <p:spPr/>
        <p:txBody>
          <a:bodyPr/>
          <a:lstStyle/>
          <a:p>
            <a:fld id="{2C9C6BF6-7EA9-4F45-8315-1AA286D05C20}" type="slidenum">
              <a:rPr lang="en-US" smtClean="0"/>
              <a:pPr/>
              <a:t>37</a:t>
            </a:fld>
            <a:endParaRPr 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83968" y="3127201"/>
            <a:ext cx="4791075" cy="3686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6270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sz="quarter" idx="1"/>
          </p:nvPr>
        </p:nvSpPr>
        <p:spPr/>
        <p:txBody>
          <a:bodyPr/>
          <a:lstStyle/>
          <a:p>
            <a:r>
              <a:rPr lang="en-US" dirty="0" smtClean="0"/>
              <a:t>A </a:t>
            </a:r>
            <a:r>
              <a:rPr lang="en-US" dirty="0"/>
              <a:t>single </a:t>
            </a:r>
            <a:r>
              <a:rPr lang="en-US" dirty="0" smtClean="0"/>
              <a:t>plug-and-play </a:t>
            </a:r>
            <a:r>
              <a:rPr lang="en-US" dirty="0"/>
              <a:t>fabric</a:t>
            </a:r>
            <a:r>
              <a:rPr lang="en-US" dirty="0" smtClean="0"/>
              <a:t>.</a:t>
            </a:r>
          </a:p>
          <a:p>
            <a:r>
              <a:rPr lang="en-US" dirty="0" smtClean="0"/>
              <a:t>Ethernet-compatible </a:t>
            </a:r>
            <a:r>
              <a:rPr lang="en-US" dirty="0"/>
              <a:t>routing, forwarding, and address resolution </a:t>
            </a:r>
            <a:r>
              <a:rPr lang="en-US" dirty="0" smtClean="0"/>
              <a:t>protocols specifically </a:t>
            </a:r>
            <a:r>
              <a:rPr lang="en-US" dirty="0"/>
              <a:t>tailored for data center deployments. </a:t>
            </a:r>
            <a:endParaRPr lang="en-US" dirty="0" smtClean="0"/>
          </a:p>
          <a:p>
            <a:r>
              <a:rPr lang="en-US" dirty="0" smtClean="0"/>
              <a:t>Enable a more flexible</a:t>
            </a:r>
            <a:r>
              <a:rPr lang="en-US" dirty="0"/>
              <a:t>, </a:t>
            </a:r>
            <a:r>
              <a:rPr lang="en-US" dirty="0" smtClean="0"/>
              <a:t>efficient</a:t>
            </a:r>
            <a:r>
              <a:rPr lang="en-US" dirty="0"/>
              <a:t>, and </a:t>
            </a:r>
            <a:r>
              <a:rPr lang="en-US" dirty="0" smtClean="0"/>
              <a:t>fault tolerant</a:t>
            </a:r>
            <a:r>
              <a:rPr lang="en-US" dirty="0"/>
              <a:t> </a:t>
            </a:r>
            <a:r>
              <a:rPr lang="en-US" dirty="0" smtClean="0"/>
              <a:t>cloud datacenter network</a:t>
            </a:r>
            <a:endParaRPr lang="en-US" dirty="0"/>
          </a:p>
        </p:txBody>
      </p:sp>
      <p:sp>
        <p:nvSpPr>
          <p:cNvPr id="4" name="Slide Number Placeholder 3"/>
          <p:cNvSpPr>
            <a:spLocks noGrp="1"/>
          </p:cNvSpPr>
          <p:nvPr>
            <p:ph type="sldNum" sz="quarter" idx="12"/>
          </p:nvPr>
        </p:nvSpPr>
        <p:spPr/>
        <p:txBody>
          <a:bodyPr/>
          <a:lstStyle/>
          <a:p>
            <a:fld id="{2C9C6BF6-7EA9-4F45-8315-1AA286D05C20}" type="slidenum">
              <a:rPr lang="en-US" smtClean="0"/>
              <a:pPr/>
              <a:t>38</a:t>
            </a:fld>
            <a:endParaRPr lang="en-US"/>
          </a:p>
        </p:txBody>
      </p:sp>
    </p:spTree>
    <p:extLst>
      <p:ext uri="{BB962C8B-B14F-4D97-AF65-F5344CB8AC3E}">
        <p14:creationId xmlns:p14="http://schemas.microsoft.com/office/powerpoint/2010/main" xmlns="" val="1155682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a:t>
            </a:r>
            <a:endParaRPr lang="zh-CN" altLang="en-US" dirty="0"/>
          </a:p>
        </p:txBody>
      </p:sp>
      <p:sp>
        <p:nvSpPr>
          <p:cNvPr id="3" name="内容占位符 2"/>
          <p:cNvSpPr>
            <a:spLocks noGrp="1"/>
          </p:cNvSpPr>
          <p:nvPr>
            <p:ph idx="1"/>
          </p:nvPr>
        </p:nvSpPr>
        <p:spPr/>
        <p:txBody>
          <a:bodyPr/>
          <a:lstStyle/>
          <a:p>
            <a:r>
              <a:rPr lang="en-US" altLang="zh-CN" dirty="0" smtClean="0"/>
              <a:t>Why existing L2 and L3 techniques have limitations in satisfying  R1-5 for the cloud datacenter?</a:t>
            </a:r>
          </a:p>
          <a:p>
            <a:r>
              <a:rPr lang="en-US" altLang="zh-CN" dirty="0" smtClean="0"/>
              <a:t>How </a:t>
            </a:r>
            <a:r>
              <a:rPr lang="en-US" altLang="zh-CN" dirty="0" err="1" smtClean="0"/>
              <a:t>PortLand</a:t>
            </a:r>
            <a:r>
              <a:rPr lang="en-US" altLang="zh-CN" dirty="0" smtClean="0"/>
              <a:t> satisfies R1 – R5?</a:t>
            </a:r>
            <a:endParaRPr lang="en-US" altLang="zh-CN"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for Future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R1. Any VM may migrate to any physical machine. </a:t>
            </a:r>
          </a:p>
          <a:p>
            <a:pPr lvl="1"/>
            <a:r>
              <a:rPr lang="en-US" altLang="zh-CN" dirty="0" smtClean="0"/>
              <a:t>should not have to change their IP addresses as doing so will break pre-existing TCP connections and application-level state.</a:t>
            </a:r>
          </a:p>
          <a:p>
            <a:r>
              <a:rPr lang="en-US" altLang="zh-CN" smtClean="0"/>
              <a:t>R2</a:t>
            </a:r>
            <a:r>
              <a:rPr lang="en-US" altLang="zh-CN" dirty="0" smtClean="0"/>
              <a:t>. An administrator should not need to configure any switch before deployment.</a:t>
            </a:r>
          </a:p>
          <a:p>
            <a:pPr lvl="1"/>
            <a:r>
              <a:rPr lang="en-US" altLang="zh-CN" dirty="0" smtClean="0"/>
              <a:t>DHCP/subnet require configuration</a:t>
            </a:r>
          </a:p>
          <a:p>
            <a:r>
              <a:rPr lang="en-US" altLang="zh-CN" smtClean="0"/>
              <a:t>R3</a:t>
            </a:r>
            <a:r>
              <a:rPr lang="en-US" altLang="zh-CN" dirty="0" smtClean="0"/>
              <a:t>. Any end host should be able to efficiently communicate with any other end host in the data center along any of the available physical communication paths.</a:t>
            </a:r>
          </a:p>
          <a:p>
            <a:r>
              <a:rPr lang="en-US" altLang="zh-CN" smtClean="0"/>
              <a:t>R4</a:t>
            </a:r>
            <a:r>
              <a:rPr lang="en-US" altLang="zh-CN" dirty="0" smtClean="0"/>
              <a:t>. There should be no forwarding loops.</a:t>
            </a:r>
          </a:p>
          <a:p>
            <a:r>
              <a:rPr lang="en-US" altLang="zh-CN" smtClean="0"/>
              <a:t>R5</a:t>
            </a:r>
            <a:r>
              <a:rPr lang="en-US" altLang="zh-CN" dirty="0" smtClean="0"/>
              <a:t>. Failures will be common at scale, so failure detection should be rapid and efficient.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Limitations of current protocols</a:t>
            </a:r>
            <a:endParaRPr lang="zh-CN" altLang="en-US" dirty="0"/>
          </a:p>
        </p:txBody>
      </p:sp>
      <p:sp>
        <p:nvSpPr>
          <p:cNvPr id="3" name="内容占位符 2"/>
          <p:cNvSpPr>
            <a:spLocks noGrp="1"/>
          </p:cNvSpPr>
          <p:nvPr>
            <p:ph idx="1"/>
          </p:nvPr>
        </p:nvSpPr>
        <p:spPr/>
        <p:txBody>
          <a:bodyPr/>
          <a:lstStyle/>
          <a:p>
            <a:r>
              <a:rPr lang="en-US" altLang="zh-CN" dirty="0" smtClean="0"/>
              <a:t>R1 and R2</a:t>
            </a:r>
          </a:p>
          <a:p>
            <a:pPr lvl="1"/>
            <a:r>
              <a:rPr lang="en-US" altLang="zh-CN" dirty="0" smtClean="0"/>
              <a:t>Can be satisfied with a single layer 2 fabric, but layer 2 fabrics not scalable, need to support broadcasting.</a:t>
            </a:r>
          </a:p>
          <a:p>
            <a:pPr lvl="1"/>
            <a:r>
              <a:rPr lang="en-US" altLang="zh-CN" dirty="0" smtClean="0"/>
              <a:t>A layer 3 fabric can not support VM migration .</a:t>
            </a:r>
          </a:p>
          <a:p>
            <a:r>
              <a:rPr lang="en-US" altLang="zh-CN" dirty="0" smtClean="0"/>
              <a:t>R3</a:t>
            </a:r>
          </a:p>
          <a:p>
            <a:pPr lvl="1"/>
            <a:r>
              <a:rPr lang="en-US" altLang="zh-CN" dirty="0" smtClean="0"/>
              <a:t>Layer 2: Require large number of MAC forwarding table entries, not feasible</a:t>
            </a:r>
          </a:p>
          <a:p>
            <a:r>
              <a:rPr lang="en-US" altLang="zh-CN" dirty="0" smtClean="0"/>
              <a:t>R4 and R5</a:t>
            </a:r>
          </a:p>
          <a:p>
            <a:pPr lvl="1"/>
            <a:r>
              <a:rPr lang="en-US" altLang="zh-CN" dirty="0" smtClean="0"/>
              <a:t>Layer 2 and 3 protocols (i.e. IS-IS, OSPF) are broadcast based, not efficient enough</a:t>
            </a:r>
          </a:p>
          <a:p>
            <a:pPr lvl="1"/>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p:txBody>
          <a:bodyPr>
            <a:noAutofit/>
          </a:bodyPr>
          <a:lstStyle/>
          <a:p>
            <a:r>
              <a:rPr lang="en-US" altLang="zh-CN" sz="2800" dirty="0" smtClean="0"/>
              <a:t>Topology: hierarchical network tree</a:t>
            </a:r>
          </a:p>
          <a:p>
            <a:pPr lvl="1"/>
            <a:r>
              <a:rPr lang="en-US" altLang="zh-CN" sz="2800" dirty="0" smtClean="0"/>
              <a:t>Fat-tree</a:t>
            </a:r>
          </a:p>
          <a:p>
            <a:r>
              <a:rPr lang="en-US" altLang="zh-CN" sz="2800" dirty="0" smtClean="0"/>
              <a:t>Forwarding: </a:t>
            </a:r>
          </a:p>
          <a:p>
            <a:pPr lvl="1"/>
            <a:r>
              <a:rPr lang="en-US" altLang="zh-CN" sz="2800" dirty="0" smtClean="0"/>
              <a:t>Layer 3 forwarding will impose administrative burden. Manual configuration on switches (e.g., DHCP)</a:t>
            </a:r>
          </a:p>
          <a:p>
            <a:pPr lvl="2"/>
            <a:r>
              <a:rPr lang="en-US" altLang="zh-CN" sz="2400" dirty="0" smtClean="0"/>
              <a:t>An error prone process</a:t>
            </a:r>
          </a:p>
          <a:p>
            <a:pPr lvl="1"/>
            <a:r>
              <a:rPr lang="en-US" altLang="zh-CN" sz="2800" dirty="0" smtClean="0"/>
              <a:t>Layer 2 forwarding does not scale to networks with tens of  thousands of hosts. And STP (spanning tree protocol) would limit performance.</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p:txBody>
          <a:bodyPr>
            <a:noAutofit/>
          </a:bodyPr>
          <a:lstStyle/>
          <a:p>
            <a:r>
              <a:rPr lang="en-US" altLang="zh-CN" sz="2800" dirty="0" smtClean="0"/>
              <a:t>End Host Virtualization</a:t>
            </a:r>
          </a:p>
          <a:p>
            <a:pPr lvl="1"/>
            <a:r>
              <a:rPr lang="en-US" altLang="zh-CN" sz="2800" dirty="0" smtClean="0"/>
              <a:t>Why? Packing VMs on smallest physical footprint; changing communication patterns; saving energy</a:t>
            </a:r>
          </a:p>
          <a:p>
            <a:pPr lvl="1"/>
            <a:r>
              <a:rPr lang="en-US" altLang="zh-CN" sz="2800" dirty="0" smtClean="0"/>
              <a:t>To migrate a VM from one physical machine to another, layer 2 and Layer 3 both have some challenges.</a:t>
            </a:r>
          </a:p>
          <a:p>
            <a:pPr lvl="2"/>
            <a:r>
              <a:rPr lang="en-US" altLang="zh-CN" sz="2400" dirty="0" smtClean="0"/>
              <a:t>Layer 3: need to configure new IP address based on subnet</a:t>
            </a:r>
          </a:p>
          <a:p>
            <a:pPr lvl="2"/>
            <a:r>
              <a:rPr lang="en-US" altLang="zh-CN" sz="2400" dirty="0" smtClean="0"/>
              <a:t>Layer 2: scaling ARP and performing routing/forwarding on millions of at MAC addresses</a:t>
            </a:r>
          </a:p>
          <a:p>
            <a:pPr lvl="3"/>
            <a:endParaRPr lang="en-US" altLang="zh-CN" sz="2400" dirty="0" smtClean="0"/>
          </a:p>
          <a:p>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646659"/>
            <a:ext cx="6972300" cy="3438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Fat Tree Networks</a:t>
            </a:r>
            <a:endParaRPr lang="zh-CN" altLang="en-US" dirty="0"/>
          </a:p>
        </p:txBody>
      </p:sp>
      <p:sp>
        <p:nvSpPr>
          <p:cNvPr id="5" name="TextBox 4"/>
          <p:cNvSpPr txBox="1"/>
          <p:nvPr/>
        </p:nvSpPr>
        <p:spPr>
          <a:xfrm>
            <a:off x="142844" y="4500570"/>
            <a:ext cx="885831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A </a:t>
            </a:r>
            <a:r>
              <a:rPr lang="en-US" sz="2400" dirty="0" smtClean="0">
                <a:solidFill>
                  <a:srgbClr val="0070C0"/>
                </a:solidFill>
              </a:rPr>
              <a:t>three-stage</a:t>
            </a:r>
            <a:r>
              <a:rPr lang="en-US" sz="2400" dirty="0" smtClean="0"/>
              <a:t> </a:t>
            </a:r>
            <a:r>
              <a:rPr lang="en-US" sz="2400" dirty="0"/>
              <a:t>fat tree built from </a:t>
            </a:r>
            <a:r>
              <a:rPr lang="en-US" sz="2400" dirty="0">
                <a:solidFill>
                  <a:srgbClr val="0070C0"/>
                </a:solidFill>
              </a:rPr>
              <a:t>k-port switches </a:t>
            </a:r>
            <a:r>
              <a:rPr lang="en-US" sz="2400" dirty="0"/>
              <a:t>can </a:t>
            </a:r>
            <a:r>
              <a:rPr lang="en-US" sz="2400" dirty="0" smtClean="0"/>
              <a:t>support non-blocking </a:t>
            </a:r>
            <a:r>
              <a:rPr lang="en-US" sz="2400" dirty="0"/>
              <a:t>communication among </a:t>
            </a:r>
            <a:r>
              <a:rPr lang="en-US" sz="2400" dirty="0" smtClean="0">
                <a:solidFill>
                  <a:srgbClr val="FF0000"/>
                </a:solidFill>
              </a:rPr>
              <a:t>k³/4</a:t>
            </a:r>
            <a:r>
              <a:rPr lang="en-US" sz="2400" dirty="0" smtClean="0">
                <a:solidFill>
                  <a:srgbClr val="0070C0"/>
                </a:solidFill>
              </a:rPr>
              <a:t> </a:t>
            </a:r>
            <a:r>
              <a:rPr lang="en-US" sz="2400" dirty="0">
                <a:solidFill>
                  <a:srgbClr val="0070C0"/>
                </a:solidFill>
              </a:rPr>
              <a:t>end hosts </a:t>
            </a:r>
            <a:r>
              <a:rPr lang="en-US" sz="2400" dirty="0" smtClean="0"/>
              <a:t>using </a:t>
            </a:r>
            <a:r>
              <a:rPr lang="en-US" sz="2400" dirty="0" smtClean="0">
                <a:solidFill>
                  <a:srgbClr val="FF0000"/>
                </a:solidFill>
              </a:rPr>
              <a:t>5k²/4</a:t>
            </a:r>
            <a:r>
              <a:rPr lang="en-US" sz="2400" dirty="0" smtClean="0">
                <a:solidFill>
                  <a:srgbClr val="0070C0"/>
                </a:solidFill>
              </a:rPr>
              <a:t> </a:t>
            </a:r>
            <a:r>
              <a:rPr lang="en-US" sz="2400" dirty="0">
                <a:solidFill>
                  <a:srgbClr val="0070C0"/>
                </a:solidFill>
              </a:rPr>
              <a:t>individual k-port switches</a:t>
            </a:r>
            <a:r>
              <a:rPr lang="en-US" sz="2400" dirty="0"/>
              <a:t>. We split the fat tree </a:t>
            </a:r>
            <a:r>
              <a:rPr lang="en-US" sz="2400" dirty="0" smtClean="0"/>
              <a:t>into three </a:t>
            </a:r>
            <a:r>
              <a:rPr lang="en-US" sz="2400" dirty="0"/>
              <a:t>layers, </a:t>
            </a:r>
            <a:r>
              <a:rPr lang="en-US" sz="2400" dirty="0">
                <a:solidFill>
                  <a:srgbClr val="0070C0"/>
                </a:solidFill>
              </a:rPr>
              <a:t>labeled edge, aggregation and core </a:t>
            </a:r>
            <a:r>
              <a:rPr lang="en-US" sz="2400" dirty="0"/>
              <a:t>as in </a:t>
            </a:r>
            <a:r>
              <a:rPr lang="en-US" sz="2400" dirty="0" smtClean="0"/>
              <a:t>Figure </a:t>
            </a:r>
            <a:r>
              <a:rPr lang="en-US" sz="2400" dirty="0"/>
              <a:t>1. The fat tree as a whole is split into </a:t>
            </a:r>
            <a:r>
              <a:rPr lang="en-US" sz="2400" dirty="0">
                <a:solidFill>
                  <a:srgbClr val="FF0000"/>
                </a:solidFill>
              </a:rPr>
              <a:t>k individual </a:t>
            </a:r>
            <a:r>
              <a:rPr lang="en-US" sz="2400" dirty="0" smtClean="0">
                <a:solidFill>
                  <a:srgbClr val="FF0000"/>
                </a:solidFill>
              </a:rPr>
              <a:t>pods</a:t>
            </a:r>
            <a:r>
              <a:rPr lang="en-US" sz="2400" dirty="0" smtClean="0"/>
              <a:t>, with </a:t>
            </a:r>
            <a:r>
              <a:rPr lang="en-US" sz="2400" dirty="0"/>
              <a:t>each pod supporting non-blocking operation </a:t>
            </a:r>
            <a:r>
              <a:rPr lang="en-US" sz="2400" dirty="0" smtClean="0"/>
              <a:t>among </a:t>
            </a:r>
            <a:r>
              <a:rPr lang="en-US" sz="2400" dirty="0">
                <a:solidFill>
                  <a:srgbClr val="0070C0"/>
                </a:solidFill>
              </a:rPr>
              <a:t>k²/4 hosts</a:t>
            </a:r>
            <a:r>
              <a:rPr lang="en-US" sz="2400"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solidFill>
                  <a:srgbClr val="FF0000"/>
                </a:solidFill>
              </a:rPr>
              <a:t>Design</a:t>
            </a:r>
          </a:p>
          <a:p>
            <a:r>
              <a:rPr lang="en-US" altLang="zh-CN" dirty="0" smtClean="0"/>
              <a:t>Implementation</a:t>
            </a:r>
          </a:p>
          <a:p>
            <a:r>
              <a:rPr lang="en-US" altLang="zh-CN" dirty="0" smtClean="0"/>
              <a:t>Evaluation</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2407</TotalTime>
  <Words>2084</Words>
  <Application>Microsoft Office PowerPoint</Application>
  <PresentationFormat>全屏显示(4:3)</PresentationFormat>
  <Paragraphs>171</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Flow</vt:lpstr>
      <vt:lpstr>PortLand: A Scalable Fault-Tolerant Layer 2 Data Center Network Fabric</vt:lpstr>
      <vt:lpstr>Overview</vt:lpstr>
      <vt:lpstr>Cloud Datacenters</vt:lpstr>
      <vt:lpstr>Requirements for Future</vt:lpstr>
      <vt:lpstr>Limitations of current protocols</vt:lpstr>
      <vt:lpstr>Background</vt:lpstr>
      <vt:lpstr>Background</vt:lpstr>
      <vt:lpstr>Fat Tree Networks</vt:lpstr>
      <vt:lpstr>Overview</vt:lpstr>
      <vt:lpstr>Fabric Manager</vt:lpstr>
      <vt:lpstr>Positional Pseudo MAC Addresses</vt:lpstr>
      <vt:lpstr>幻灯片 12</vt:lpstr>
      <vt:lpstr>PMAC</vt:lpstr>
      <vt:lpstr>PMAC</vt:lpstr>
      <vt:lpstr>PMAC</vt:lpstr>
      <vt:lpstr>Proxy-based ARP</vt:lpstr>
      <vt:lpstr>Proxy-based ARP</vt:lpstr>
      <vt:lpstr>Proxy-based ARP</vt:lpstr>
      <vt:lpstr>Distributed Location Discovery</vt:lpstr>
      <vt:lpstr>Distributed Location Discovery</vt:lpstr>
      <vt:lpstr>幻灯片 21</vt:lpstr>
      <vt:lpstr>Distributed Location Discovery</vt:lpstr>
      <vt:lpstr>Distributed Location Discovery</vt:lpstr>
      <vt:lpstr>Distributed Location Discovery</vt:lpstr>
      <vt:lpstr>Provably Loop Free Forwarding</vt:lpstr>
      <vt:lpstr>Fault Tolerant Routing</vt:lpstr>
      <vt:lpstr>Fault Tolerant Routing</vt:lpstr>
      <vt:lpstr>Fault Tolerant Routing for Multicast</vt:lpstr>
      <vt:lpstr>Fault Tolerant Routing for Multicast</vt:lpstr>
      <vt:lpstr>Fault Tolerant Routing for Multicast</vt:lpstr>
      <vt:lpstr>Fault Tolerant Routing for Multicast</vt:lpstr>
      <vt:lpstr>Implementation</vt:lpstr>
      <vt:lpstr>Evaluation – UDP </vt:lpstr>
      <vt:lpstr>Evaluation – TCP</vt:lpstr>
      <vt:lpstr>Evaluation – Multicast</vt:lpstr>
      <vt:lpstr>Evaluation – Scalability</vt:lpstr>
      <vt:lpstr>Evaluation – VM Migration</vt:lpstr>
      <vt:lpstr>Conclusions</vt:lpstr>
      <vt:lpstr>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Administrator</cp:lastModifiedBy>
  <cp:revision>155</cp:revision>
  <dcterms:created xsi:type="dcterms:W3CDTF">2013-06-10T12:35:47Z</dcterms:created>
  <dcterms:modified xsi:type="dcterms:W3CDTF">2018-03-15T08:03:48Z</dcterms:modified>
</cp:coreProperties>
</file>