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6" r:id="rId9"/>
    <p:sldId id="270" r:id="rId10"/>
    <p:sldId id="271" r:id="rId11"/>
    <p:sldId id="304" r:id="rId12"/>
    <p:sldId id="276" r:id="rId13"/>
    <p:sldId id="272" r:id="rId14"/>
    <p:sldId id="306" r:id="rId15"/>
    <p:sldId id="273" r:id="rId16"/>
    <p:sldId id="274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5" r:id="rId30"/>
    <p:sldId id="300" r:id="rId31"/>
    <p:sldId id="299" r:id="rId32"/>
    <p:sldId id="298" r:id="rId33"/>
    <p:sldId id="307" r:id="rId34"/>
    <p:sldId id="296" r:id="rId35"/>
    <p:sldId id="297" r:id="rId36"/>
    <p:sldId id="301" r:id="rId37"/>
    <p:sldId id="302" r:id="rId38"/>
    <p:sldId id="305" r:id="rId39"/>
    <p:sldId id="30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2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2EBF-93F4-42E0-8D56-B4B3CCEBAB3F}" type="datetimeFigureOut">
              <a:rPr lang="zh-CN" altLang="en-US" smtClean="0"/>
              <a:pPr/>
              <a:t>2018-4-24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563E0-CCF9-4FE5-8D9A-A97121636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4/24/2018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3" descr="C:\WORK\Work\Research\Talks\科大视觉\USTC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67544" cy="4675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named-data.net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altLang="zh-CN" dirty="0" smtClean="0"/>
              <a:t>Networking Named Content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Van Jacobson, Diana K. </a:t>
            </a:r>
            <a:r>
              <a:rPr lang="en-US" altLang="zh-CN" dirty="0" err="1" smtClean="0"/>
              <a:t>Smetters</a:t>
            </a:r>
            <a:r>
              <a:rPr lang="en-US" altLang="zh-CN" dirty="0" smtClean="0"/>
              <a:t>,  James D. Thornton, Michael F. </a:t>
            </a:r>
            <a:r>
              <a:rPr lang="en-US" altLang="zh-CN" dirty="0" err="1" smtClean="0"/>
              <a:t>Plass</a:t>
            </a:r>
            <a:r>
              <a:rPr lang="en-US" altLang="zh-CN" dirty="0" smtClean="0"/>
              <a:t>, Nicholas H. Briggs,  Rebecca L. </a:t>
            </a:r>
            <a:r>
              <a:rPr lang="en-US" altLang="zh-CN" dirty="0" err="1" smtClean="0"/>
              <a:t>Braynard</a:t>
            </a:r>
            <a:endParaRPr lang="en-US" altLang="zh-CN" dirty="0" smtClean="0"/>
          </a:p>
          <a:p>
            <a:r>
              <a:rPr lang="en-US" altLang="zh-CN" dirty="0" err="1" smtClean="0"/>
              <a:t>CoNEXT</a:t>
            </a:r>
            <a:r>
              <a:rPr lang="en-US" altLang="zh-CN" dirty="0" smtClean="0"/>
              <a:t> 2009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Presented by Ye </a:t>
            </a:r>
            <a:r>
              <a:rPr lang="en-US" altLang="zh-CN" dirty="0" err="1" smtClean="0"/>
              <a:t>Tian</a:t>
            </a:r>
            <a:r>
              <a:rPr lang="en-US" altLang="zh-CN" dirty="0" smtClean="0"/>
              <a:t> for Course CS05112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CCN Node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CCN node has 3 components: </a:t>
            </a:r>
            <a:r>
              <a:rPr lang="en-US" altLang="zh-CN" dirty="0" smtClean="0">
                <a:solidFill>
                  <a:srgbClr val="FF0000"/>
                </a:solidFill>
              </a:rPr>
              <a:t>FIB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Content Store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0000"/>
                </a:solidFill>
              </a:rPr>
              <a:t>PIT</a:t>
            </a:r>
          </a:p>
          <a:p>
            <a:pPr lvl="1"/>
            <a:r>
              <a:rPr lang="en-US" altLang="zh-CN" dirty="0" smtClean="0"/>
              <a:t>FIB: Forwarding table, allows multiple output faces</a:t>
            </a:r>
          </a:p>
          <a:p>
            <a:pPr lvl="1"/>
            <a:r>
              <a:rPr lang="en-US" altLang="zh-CN" dirty="0" smtClean="0"/>
              <a:t>Content Store: Buffer, also caches Data packets</a:t>
            </a:r>
          </a:p>
          <a:p>
            <a:pPr lvl="1"/>
            <a:r>
              <a:rPr lang="en-US" altLang="zh-CN" dirty="0" smtClean="0"/>
              <a:t>PIT: Pending Interest Table</a:t>
            </a:r>
          </a:p>
          <a:p>
            <a:r>
              <a:rPr lang="en-US" altLang="zh-CN" dirty="0" smtClean="0">
                <a:ea typeface="宋体" charset="-122"/>
              </a:rPr>
              <a:t>Consumer broadcasts its </a:t>
            </a:r>
            <a:r>
              <a:rPr lang="en-US" altLang="zh-CN" i="1" dirty="0" smtClean="0">
                <a:ea typeface="宋体" charset="-122"/>
              </a:rPr>
              <a:t>Interest</a:t>
            </a:r>
            <a:r>
              <a:rPr lang="en-US" altLang="zh-CN" dirty="0" smtClean="0">
                <a:ea typeface="宋体" charset="-122"/>
              </a:rPr>
              <a:t> over all available connectivity</a:t>
            </a:r>
          </a:p>
          <a:p>
            <a:r>
              <a:rPr lang="en-US" altLang="zh-CN" i="1" dirty="0" smtClean="0">
                <a:ea typeface="宋体" charset="-122"/>
              </a:rPr>
              <a:t>Data</a:t>
            </a:r>
            <a:r>
              <a:rPr lang="en-US" altLang="zh-CN" dirty="0" smtClean="0">
                <a:ea typeface="宋体" charset="-122"/>
              </a:rPr>
              <a:t> is transmitted only in response to </a:t>
            </a:r>
            <a:r>
              <a:rPr lang="en-US" altLang="zh-CN" i="1" dirty="0" smtClean="0">
                <a:ea typeface="宋体" charset="-122"/>
              </a:rPr>
              <a:t>Interest</a:t>
            </a:r>
            <a:r>
              <a:rPr lang="en-US" altLang="zh-CN" dirty="0" smtClean="0">
                <a:ea typeface="宋体" charset="-122"/>
              </a:rPr>
              <a:t> and consumes that </a:t>
            </a:r>
            <a:r>
              <a:rPr lang="en-US" altLang="zh-CN" i="1" dirty="0" smtClean="0">
                <a:ea typeface="宋体" charset="-122"/>
              </a:rPr>
              <a:t>Interest</a:t>
            </a:r>
          </a:p>
          <a:p>
            <a:r>
              <a:rPr lang="en-US" altLang="zh-CN" i="1" dirty="0" smtClean="0">
                <a:ea typeface="宋体" charset="-122"/>
              </a:rPr>
              <a:t>Data</a:t>
            </a:r>
            <a:r>
              <a:rPr lang="en-US" altLang="zh-CN" dirty="0" smtClean="0">
                <a:ea typeface="宋体" charset="-122"/>
              </a:rPr>
              <a:t> satisfies an </a:t>
            </a:r>
            <a:r>
              <a:rPr lang="en-US" altLang="zh-CN" i="1" dirty="0" smtClean="0">
                <a:ea typeface="宋体" charset="-122"/>
              </a:rPr>
              <a:t>Interest</a:t>
            </a:r>
            <a:r>
              <a:rPr lang="en-US" altLang="zh-CN" dirty="0" smtClean="0">
                <a:ea typeface="宋体" charset="-122"/>
              </a:rPr>
              <a:t> if </a:t>
            </a:r>
            <a:r>
              <a:rPr lang="en-US" altLang="zh-CN" dirty="0" err="1" smtClean="0">
                <a:ea typeface="宋体" charset="-122"/>
              </a:rPr>
              <a:t>ContentName</a:t>
            </a:r>
            <a:r>
              <a:rPr lang="en-US" altLang="zh-CN" dirty="0" smtClean="0">
                <a:ea typeface="宋体" charset="-122"/>
              </a:rPr>
              <a:t> in the </a:t>
            </a:r>
            <a:r>
              <a:rPr lang="en-US" altLang="zh-CN" i="1" dirty="0" smtClean="0">
                <a:ea typeface="宋体" charset="-122"/>
              </a:rPr>
              <a:t>Interest</a:t>
            </a:r>
            <a:r>
              <a:rPr lang="en-US" altLang="zh-CN" dirty="0" smtClean="0">
                <a:ea typeface="宋体" charset="-122"/>
              </a:rPr>
              <a:t> is a prefix of that in the </a:t>
            </a:r>
            <a:r>
              <a:rPr lang="en-US" altLang="zh-CN" i="1" dirty="0" smtClean="0">
                <a:ea typeface="宋体" charset="-122"/>
              </a:rPr>
              <a:t>Data</a:t>
            </a:r>
            <a:r>
              <a:rPr lang="en-US" altLang="zh-CN" dirty="0" smtClean="0">
                <a:ea typeface="宋体" charset="-122"/>
              </a:rPr>
              <a:t>, e.g.,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Interest: </a:t>
            </a:r>
            <a:r>
              <a:rPr lang="en-US" altLang="zh-CN" dirty="0" err="1" smtClean="0">
                <a:ea typeface="宋体" charset="-122"/>
              </a:rPr>
              <a:t>cn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edu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ustc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cs</a:t>
            </a:r>
            <a:r>
              <a:rPr lang="en-US" altLang="zh-CN" dirty="0" smtClean="0">
                <a:ea typeface="宋体" charset="-122"/>
              </a:rPr>
              <a:t>/</a:t>
            </a:r>
          </a:p>
          <a:p>
            <a:pPr lvl="1"/>
            <a:r>
              <a:rPr lang="en-US" altLang="zh-CN" dirty="0" smtClean="0">
                <a:ea typeface="宋体" charset="-122"/>
              </a:rPr>
              <a:t>Data: </a:t>
            </a:r>
            <a:r>
              <a:rPr lang="en-US" altLang="zh-CN" dirty="0" err="1" smtClean="0">
                <a:ea typeface="宋体" charset="-122"/>
              </a:rPr>
              <a:t>cn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edu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ustc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cs</a:t>
            </a:r>
            <a:r>
              <a:rPr lang="en-US" altLang="zh-CN" dirty="0" smtClean="0">
                <a:ea typeface="宋体" charset="-122"/>
              </a:rPr>
              <a:t>/welcome.msg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CCN Node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7086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CCN Node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FIB allows a list of outgoing interfaces – multiple sources of data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Content Store w/ LRU or LFU replacement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PIT keeps track of Interest forwarded up-stream =&gt; Data can be sent downstream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Interest packets are routed upstream – Data packets follow the same path down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Each PIT entry is a “bread crumb” marking the path and is erased after it’s been used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CCN Node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Processing an Interest:</a:t>
            </a:r>
          </a:p>
          <a:p>
            <a:pPr lvl="1"/>
            <a:r>
              <a:rPr lang="en-US" altLang="zh-CN" sz="2600" dirty="0" smtClean="0"/>
              <a:t>Matching </a:t>
            </a:r>
            <a:r>
              <a:rPr lang="en-US" altLang="zh-CN" sz="2600" i="1" dirty="0" smtClean="0"/>
              <a:t>Data</a:t>
            </a:r>
            <a:r>
              <a:rPr lang="en-US" altLang="zh-CN" sz="2600" dirty="0" smtClean="0"/>
              <a:t> is found in the Content Store </a:t>
            </a:r>
            <a:br>
              <a:rPr lang="en-US" altLang="zh-CN" sz="2600" dirty="0" smtClean="0"/>
            </a:br>
            <a:r>
              <a:rPr lang="en-US" altLang="zh-CN" sz="2600" dirty="0" smtClean="0"/>
              <a:t>=&gt; send it and consume </a:t>
            </a:r>
            <a:r>
              <a:rPr lang="en-US" altLang="zh-CN" sz="2600" i="1" dirty="0" smtClean="0"/>
              <a:t>Interest</a:t>
            </a:r>
          </a:p>
          <a:p>
            <a:pPr lvl="1"/>
            <a:r>
              <a:rPr lang="en-US" altLang="zh-CN" sz="2600" dirty="0" smtClean="0"/>
              <a:t>Pending </a:t>
            </a:r>
            <a:r>
              <a:rPr lang="en-US" altLang="zh-CN" sz="2600" i="1" dirty="0" smtClean="0"/>
              <a:t>Interest</a:t>
            </a:r>
            <a:r>
              <a:rPr lang="en-US" altLang="zh-CN" sz="2600" dirty="0" smtClean="0"/>
              <a:t> in PIT</a:t>
            </a:r>
            <a:br>
              <a:rPr lang="en-US" altLang="zh-CN" sz="2600" dirty="0" smtClean="0"/>
            </a:br>
            <a:r>
              <a:rPr lang="en-US" altLang="zh-CN" sz="2600" dirty="0" smtClean="0"/>
              <a:t>=&gt; add this face to </a:t>
            </a:r>
            <a:r>
              <a:rPr lang="en-US" altLang="zh-CN" sz="2600" i="1" dirty="0" err="1" smtClean="0"/>
              <a:t>RequestingFaces</a:t>
            </a:r>
            <a:r>
              <a:rPr lang="en-US" altLang="zh-CN" sz="2600" dirty="0" smtClean="0"/>
              <a:t> list</a:t>
            </a:r>
          </a:p>
          <a:p>
            <a:pPr lvl="1"/>
            <a:r>
              <a:rPr lang="en-US" altLang="zh-CN" sz="2600" dirty="0" smtClean="0"/>
              <a:t>Use FIB to forward </a:t>
            </a:r>
            <a:r>
              <a:rPr lang="en-US" altLang="zh-CN" sz="2600" i="1" dirty="0" smtClean="0"/>
              <a:t>Interest</a:t>
            </a:r>
            <a:r>
              <a:rPr lang="en-US" altLang="zh-CN" sz="2600" dirty="0" smtClean="0"/>
              <a:t> on outgoing faces, add to PIT</a:t>
            </a:r>
          </a:p>
          <a:p>
            <a:r>
              <a:rPr lang="en-US" altLang="zh-CN" dirty="0" smtClean="0"/>
              <a:t>Processing </a:t>
            </a:r>
            <a:r>
              <a:rPr lang="en-US" altLang="zh-CN" i="1" dirty="0" smtClean="0"/>
              <a:t>Data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sz="2600" i="1" dirty="0" smtClean="0"/>
              <a:t>Data</a:t>
            </a:r>
            <a:r>
              <a:rPr lang="en-US" altLang="zh-CN" sz="2600" dirty="0" smtClean="0"/>
              <a:t> follows a chain of PIT entries back to the source</a:t>
            </a:r>
          </a:p>
          <a:p>
            <a:pPr lvl="1"/>
            <a:r>
              <a:rPr lang="en-US" altLang="zh-CN" sz="2600" dirty="0" smtClean="0"/>
              <a:t>Duplicate and unsolicited </a:t>
            </a:r>
            <a:r>
              <a:rPr lang="en-US" altLang="zh-CN" sz="2600" i="1" dirty="0" smtClean="0"/>
              <a:t>Data</a:t>
            </a:r>
            <a:r>
              <a:rPr lang="en-US" altLang="zh-CN" sz="2600" dirty="0" smtClean="0"/>
              <a:t> is discarded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CCN Node Model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2348880"/>
          <a:ext cx="727280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4269"/>
                <a:gridCol w="2424269"/>
                <a:gridCol w="24242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Name prefix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Face list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Next hop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cn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en-US" altLang="zh-CN" sz="2400" dirty="0" err="1" smtClean="0"/>
                        <a:t>edu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en-US" altLang="zh-CN" sz="2400" dirty="0" err="1" smtClean="0"/>
                        <a:t>ustc</a:t>
                      </a:r>
                      <a:r>
                        <a:rPr lang="en-US" altLang="zh-CN" sz="2400" dirty="0" smtClean="0"/>
                        <a:t>/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1 2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cn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en-US" altLang="zh-CN" sz="2400" dirty="0" err="1" smtClean="0"/>
                        <a:t>edu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en-US" altLang="zh-CN" sz="2400" dirty="0" err="1" smtClean="0"/>
                        <a:t>ustc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en-US" altLang="zh-CN" sz="2400" dirty="0" err="1" smtClean="0"/>
                        <a:t>cs</a:t>
                      </a:r>
                      <a:r>
                        <a:rPr lang="en-US" altLang="zh-CN" sz="2400" dirty="0" smtClean="0"/>
                        <a:t>/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r>
                        <a:rPr lang="en-US" altLang="zh-CN" sz="2400" baseline="0" dirty="0" smtClean="0"/>
                        <a:t> 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844824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Example FIB: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985900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Example PIT:</a:t>
            </a:r>
            <a:endParaRPr lang="zh-CN" altLang="en-US" sz="2800" dirty="0"/>
          </a:p>
        </p:txBody>
      </p:sp>
      <p:graphicFrame>
        <p:nvGraphicFramePr>
          <p:cNvPr id="7" name="内容占位符 3"/>
          <p:cNvGraphicFramePr>
            <a:graphicFrameLocks/>
          </p:cNvGraphicFramePr>
          <p:nvPr/>
        </p:nvGraphicFramePr>
        <p:xfrm>
          <a:off x="467544" y="4581128"/>
          <a:ext cx="72008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4"/>
                <a:gridCol w="30243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Interest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 smtClean="0"/>
                        <a:t>Requesting Faces </a:t>
                      </a:r>
                      <a:endParaRPr lang="zh-CN" altLang="en-US" sz="2400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cn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en-US" altLang="zh-CN" sz="2400" dirty="0" err="1" smtClean="0"/>
                        <a:t>edu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en-US" altLang="zh-CN" sz="2400" dirty="0" err="1" smtClean="0"/>
                        <a:t>ustc</a:t>
                      </a:r>
                      <a:r>
                        <a:rPr lang="en-US" altLang="zh-CN" sz="2400" dirty="0" smtClean="0"/>
                        <a:t>/badge.jpg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cn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en-US" altLang="zh-CN" sz="2400" dirty="0" err="1" smtClean="0"/>
                        <a:t>edu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en-US" altLang="zh-CN" sz="2400" dirty="0" err="1" smtClean="0"/>
                        <a:t>ustc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en-US" altLang="zh-CN" sz="2400" dirty="0" err="1" smtClean="0"/>
                        <a:t>cs</a:t>
                      </a:r>
                      <a:r>
                        <a:rPr lang="en-US" altLang="zh-CN" sz="2400" dirty="0" smtClean="0"/>
                        <a:t>/welcome.msg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r>
                        <a:rPr lang="en-US" altLang="zh-CN" sz="2400" baseline="0" dirty="0" smtClean="0"/>
                        <a:t> 4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CCN Node Model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Transport</a:t>
            </a:r>
          </a:p>
          <a:p>
            <a:r>
              <a:rPr lang="en-US" altLang="zh-CN" dirty="0" smtClean="0"/>
              <a:t>Routing</a:t>
            </a:r>
          </a:p>
          <a:p>
            <a:r>
              <a:rPr lang="en-US" altLang="zh-CN" dirty="0" smtClean="0"/>
              <a:t>Content-based Security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CCN transport is designed to operate on unreliable packet delivery services</a:t>
            </a:r>
          </a:p>
          <a:p>
            <a:r>
              <a:rPr lang="en-US" altLang="zh-CN" dirty="0" smtClean="0"/>
              <a:t>Senders are stateless </a:t>
            </a:r>
          </a:p>
          <a:p>
            <a:r>
              <a:rPr lang="en-US" altLang="zh-CN" dirty="0" smtClean="0"/>
              <a:t>Receivers keep track of unsatisfied </a:t>
            </a:r>
            <a:r>
              <a:rPr lang="en-US" altLang="zh-CN" i="1" dirty="0" smtClean="0"/>
              <a:t>Interests</a:t>
            </a:r>
            <a:r>
              <a:rPr lang="en-US" altLang="zh-CN" dirty="0" smtClean="0"/>
              <a:t> and ask again after a time-out</a:t>
            </a:r>
          </a:p>
          <a:p>
            <a:r>
              <a:rPr lang="en-US" altLang="zh-CN" dirty="0" smtClean="0"/>
              <a:t>The receiver’s strategy layer is responsible for retransmission, selecting faces, limiting the number of unsatisfied </a:t>
            </a:r>
            <a:r>
              <a:rPr lang="en-US" altLang="zh-CN" i="1" dirty="0" smtClean="0"/>
              <a:t>Interests</a:t>
            </a:r>
            <a:r>
              <a:rPr lang="en-US" altLang="zh-CN" dirty="0" smtClean="0"/>
              <a:t>, priority</a:t>
            </a:r>
          </a:p>
          <a:p>
            <a:r>
              <a:rPr lang="en-US" altLang="zh-CN" dirty="0" smtClean="0"/>
              <a:t>One Interest retrieves at most one </a:t>
            </a:r>
            <a:r>
              <a:rPr lang="en-US" altLang="zh-CN" i="1" dirty="0" smtClean="0"/>
              <a:t>Data</a:t>
            </a:r>
            <a:r>
              <a:rPr lang="en-US" altLang="zh-CN" dirty="0" smtClean="0"/>
              <a:t> packet =&gt; </a:t>
            </a:r>
            <a:r>
              <a:rPr lang="en-US" altLang="zh-CN" b="1" dirty="0" smtClean="0"/>
              <a:t>flow balance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Transport: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Flow balance allows for efficient communication between machines with highly different speeds</a:t>
            </a:r>
          </a:p>
          <a:p>
            <a:r>
              <a:rPr lang="en-US" altLang="zh-CN" dirty="0" smtClean="0">
                <a:ea typeface="宋体" charset="-122"/>
              </a:rPr>
              <a:t>In </a:t>
            </a:r>
            <a:r>
              <a:rPr lang="en-US" altLang="zh-CN" dirty="0" smtClean="0">
                <a:ea typeface="宋体" charset="-122"/>
              </a:rPr>
              <a:t>CCN, all communication is </a:t>
            </a:r>
            <a:r>
              <a:rPr lang="en-US" altLang="zh-CN" b="1" dirty="0" smtClean="0">
                <a:ea typeface="宋体" charset="-122"/>
              </a:rPr>
              <a:t>local</a:t>
            </a:r>
            <a:r>
              <a:rPr lang="en-US" altLang="zh-CN" dirty="0" smtClean="0">
                <a:ea typeface="宋体" charset="-122"/>
              </a:rPr>
              <a:t> and flow balance is maintained over each hop</a:t>
            </a:r>
          </a:p>
          <a:p>
            <a:r>
              <a:rPr lang="en-US" altLang="zh-CN" dirty="0" smtClean="0">
                <a:ea typeface="宋体" charset="-122"/>
              </a:rPr>
              <a:t>This leads into end-to-end flow control without any end-to-end mechanisms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Transport: Naming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CCN is based on hierarchical, </a:t>
            </a:r>
            <a:r>
              <a:rPr lang="en-US" altLang="zh-CN" dirty="0" err="1" smtClean="0">
                <a:ea typeface="宋体" charset="-122"/>
              </a:rPr>
              <a:t>aggregatable</a:t>
            </a:r>
            <a:r>
              <a:rPr lang="en-US" altLang="zh-CN" dirty="0" smtClean="0">
                <a:ea typeface="宋体" charset="-122"/>
              </a:rPr>
              <a:t> names at least partly meaningful to humans</a:t>
            </a:r>
          </a:p>
          <a:p>
            <a:r>
              <a:rPr lang="en-US" altLang="zh-CN" dirty="0" smtClean="0">
                <a:ea typeface="宋体" charset="-122"/>
              </a:rPr>
              <a:t>The name notation used is like URI</a:t>
            </a:r>
          </a:p>
          <a:p>
            <a:endParaRPr lang="zh-CN" altLang="en-US" dirty="0"/>
          </a:p>
        </p:txBody>
      </p:sp>
      <p:pic>
        <p:nvPicPr>
          <p:cNvPr id="4" name="Picture 5" descr="Figure 4 Example Data na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3357563"/>
            <a:ext cx="8328025" cy="2954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Transport: Naming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Interest can specify the content exactly</a:t>
            </a:r>
          </a:p>
          <a:p>
            <a:r>
              <a:rPr lang="en-US" altLang="zh-CN" dirty="0" smtClean="0"/>
              <a:t>Content names can contain automatically generated endings used like sequence numbers</a:t>
            </a:r>
          </a:p>
          <a:p>
            <a:r>
              <a:rPr lang="en-US" altLang="zh-CN" dirty="0" smtClean="0"/>
              <a:t>The last part of the name is incremented for the next chunk (e.g. a video frame)</a:t>
            </a:r>
          </a:p>
          <a:p>
            <a:r>
              <a:rPr lang="en-US" altLang="zh-CN" dirty="0" smtClean="0"/>
              <a:t>The names form a </a:t>
            </a:r>
            <a:r>
              <a:rPr lang="en-US" altLang="zh-CN" b="1" dirty="0" smtClean="0"/>
              <a:t>tree</a:t>
            </a:r>
            <a:r>
              <a:rPr lang="en-US" altLang="zh-CN" dirty="0" smtClean="0"/>
              <a:t> which is traversed in preorder</a:t>
            </a:r>
          </a:p>
          <a:p>
            <a:r>
              <a:rPr lang="en-US" altLang="zh-CN" dirty="0" smtClean="0"/>
              <a:t>In this way, the receiver can ask for the next </a:t>
            </a:r>
            <a:r>
              <a:rPr lang="en-US" altLang="zh-CN" i="1" dirty="0" smtClean="0"/>
              <a:t>Data</a:t>
            </a:r>
            <a:r>
              <a:rPr lang="en-US" altLang="zh-CN" dirty="0" smtClean="0"/>
              <a:t> packet in his </a:t>
            </a:r>
            <a:r>
              <a:rPr lang="en-US" altLang="zh-CN" i="1" dirty="0" smtClean="0"/>
              <a:t>Interest</a:t>
            </a:r>
            <a:r>
              <a:rPr lang="en-US" altLang="zh-CN" dirty="0" smtClean="0"/>
              <a:t> packet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010369"/>
            <a:ext cx="40576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Motivation and Introduction</a:t>
            </a:r>
          </a:p>
          <a:p>
            <a:r>
              <a:rPr lang="en-US" altLang="zh-CN" dirty="0" smtClean="0"/>
              <a:t>CCN Node Model</a:t>
            </a:r>
          </a:p>
          <a:p>
            <a:r>
              <a:rPr lang="en-US" altLang="zh-CN" dirty="0" smtClean="0"/>
              <a:t>Transport</a:t>
            </a:r>
          </a:p>
          <a:p>
            <a:r>
              <a:rPr lang="en-US" altLang="zh-CN" dirty="0" smtClean="0"/>
              <a:t>Routing</a:t>
            </a:r>
          </a:p>
          <a:p>
            <a:r>
              <a:rPr lang="en-US" altLang="zh-CN" dirty="0" smtClean="0"/>
              <a:t>Content-based Security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CCN Node Model</a:t>
            </a:r>
          </a:p>
          <a:p>
            <a:r>
              <a:rPr lang="en-US" altLang="zh-CN" dirty="0" smtClean="0"/>
              <a:t>Transport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Routing</a:t>
            </a:r>
          </a:p>
          <a:p>
            <a:r>
              <a:rPr lang="en-US" altLang="zh-CN" dirty="0" smtClean="0"/>
              <a:t>Content-based Security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Routing: </a:t>
            </a:r>
            <a:r>
              <a:rPr lang="en-US" altLang="zh-CN" dirty="0" smtClean="0">
                <a:ea typeface="宋体" charset="-122"/>
              </a:rPr>
              <a:t>Intra-Domain Routing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Like IPv4 and IPv6 addresses, CCN </a:t>
            </a:r>
            <a:r>
              <a:rPr lang="en-US" altLang="zh-CN" sz="2800" dirty="0" err="1" smtClean="0">
                <a:ea typeface="宋体" charset="-122"/>
              </a:rPr>
              <a:t>ContentNames</a:t>
            </a:r>
            <a:r>
              <a:rPr lang="en-US" altLang="zh-CN" sz="2800" dirty="0" smtClean="0">
                <a:ea typeface="宋体" charset="-122"/>
              </a:rPr>
              <a:t> are </a:t>
            </a:r>
            <a:r>
              <a:rPr lang="en-US" altLang="zh-CN" sz="2800" dirty="0" err="1" smtClean="0">
                <a:ea typeface="宋体" charset="-122"/>
              </a:rPr>
              <a:t>aggregateable</a:t>
            </a:r>
            <a:r>
              <a:rPr lang="en-US" altLang="zh-CN" sz="2800" dirty="0" smtClean="0">
                <a:ea typeface="宋体" charset="-122"/>
              </a:rPr>
              <a:t> and routed based on longest match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However, </a:t>
            </a:r>
            <a:r>
              <a:rPr lang="en-US" altLang="zh-CN" sz="2800" dirty="0" err="1" smtClean="0">
                <a:ea typeface="宋体" charset="-122"/>
              </a:rPr>
              <a:t>ContentNames</a:t>
            </a:r>
            <a:r>
              <a:rPr lang="en-US" altLang="zh-CN" sz="2800" dirty="0" smtClean="0">
                <a:ea typeface="宋体" charset="-122"/>
              </a:rPr>
              <a:t> are of varying length and longer than IP addresses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The TLV (Type Label Value) of OSPF </a:t>
            </a:r>
            <a:r>
              <a:rPr lang="en-US" altLang="zh-CN" sz="2800" smtClean="0">
                <a:ea typeface="宋体" charset="-122"/>
              </a:rPr>
              <a:t>or IS-IS </a:t>
            </a:r>
            <a:r>
              <a:rPr lang="en-US" altLang="zh-CN" sz="2800" dirty="0" smtClean="0">
                <a:ea typeface="宋体" charset="-122"/>
              </a:rPr>
              <a:t>can distribute CCN content prefixes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Therefore, CCN Interest/Data forwarding can be built on existing infrastructure without any modification to the routers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Routing: </a:t>
            </a:r>
            <a:r>
              <a:rPr lang="en-US" altLang="zh-CN" dirty="0" smtClean="0">
                <a:ea typeface="宋体" charset="-122"/>
              </a:rPr>
              <a:t>Intra-Domain Routing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ea typeface="宋体" charset="-122"/>
              </a:rPr>
              <a:t>An example of intra-domain routing</a:t>
            </a:r>
          </a:p>
          <a:p>
            <a:endParaRPr lang="zh-CN" altLang="en-US" sz="2800" dirty="0"/>
          </a:p>
        </p:txBody>
      </p:sp>
      <p:pic>
        <p:nvPicPr>
          <p:cNvPr id="4" name="Picture 5" descr="Figure 5 Routing Interests to a domain’s media cont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704" y="2564904"/>
            <a:ext cx="7732712" cy="4148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Routing: </a:t>
            </a:r>
            <a:r>
              <a:rPr lang="en-US" altLang="zh-CN" dirty="0" smtClean="0">
                <a:ea typeface="宋体" charset="-122"/>
              </a:rPr>
              <a:t>Inter-Domain Routing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current BGP version has the equivalent of the IGP TLV mechanism</a:t>
            </a:r>
          </a:p>
          <a:p>
            <a:r>
              <a:rPr lang="en-US" altLang="zh-CN" dirty="0" smtClean="0">
                <a:ea typeface="宋体" charset="-122"/>
              </a:rPr>
              <a:t>Through this mechanism, it is possible to learn which domains serve Interests in some prefix and what is the closest CCN-capable domain on the paths towards those domains</a:t>
            </a:r>
          </a:p>
          <a:p>
            <a:r>
              <a:rPr lang="en-US" altLang="zh-CN" dirty="0" smtClean="0">
                <a:ea typeface="宋体" charset="-122"/>
              </a:rPr>
              <a:t>Therefore, it is possible to deploy CCN in the existing BGP infrastructure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CCN Node Model</a:t>
            </a:r>
          </a:p>
          <a:p>
            <a:r>
              <a:rPr lang="en-US" altLang="zh-CN" dirty="0" smtClean="0"/>
              <a:t>Transport</a:t>
            </a:r>
          </a:p>
          <a:p>
            <a:r>
              <a:rPr lang="en-US" altLang="zh-CN" dirty="0" smtClean="0"/>
              <a:t>Routing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Content-based Security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Content-based 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CCN, the content itself (rather than its path) is protected</a:t>
            </a:r>
          </a:p>
          <a:p>
            <a:r>
              <a:rPr lang="en-US" altLang="zh-CN" dirty="0" smtClean="0"/>
              <a:t>One can retrieve the content from the closest source and validate it</a:t>
            </a:r>
          </a:p>
          <a:p>
            <a:r>
              <a:rPr lang="en-US" altLang="zh-CN" dirty="0" smtClean="0"/>
              <a:t>All content is digitally signed</a:t>
            </a:r>
          </a:p>
          <a:p>
            <a:r>
              <a:rPr lang="en-US" altLang="zh-CN" dirty="0" smtClean="0"/>
              <a:t>Signed info includes hash of the public key used for signing</a:t>
            </a:r>
          </a:p>
          <a:p>
            <a:r>
              <a:rPr lang="en-US" altLang="zh-CN" dirty="0" smtClean="0"/>
              <a:t>We still need some kind of a </a:t>
            </a:r>
            <a:r>
              <a:rPr lang="en-US" altLang="zh-CN" dirty="0" smtClean="0">
                <a:solidFill>
                  <a:srgbClr val="FF0000"/>
                </a:solidFill>
              </a:rPr>
              <a:t>Public Key Infrastructure </a:t>
            </a:r>
            <a:r>
              <a:rPr lang="en-US" altLang="zh-CN" dirty="0" smtClean="0"/>
              <a:t>(PKI)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Content-based 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Associating name spaces with public keys</a:t>
            </a:r>
          </a:p>
          <a:p>
            <a:endParaRPr lang="zh-CN" altLang="en-US" dirty="0"/>
          </a:p>
        </p:txBody>
      </p:sp>
      <p:pic>
        <p:nvPicPr>
          <p:cNvPr id="4" name="Picture 5" descr="Figure 6 CCN trust establish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195" y="2780929"/>
            <a:ext cx="8024309" cy="410445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4581128"/>
            <a:ext cx="2987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Key for parc.com authorizing that of user </a:t>
            </a:r>
            <a:r>
              <a:rPr lang="en-US" altLang="zh-CN" sz="2400" dirty="0" err="1" smtClean="0"/>
              <a:t>george</a:t>
            </a:r>
            <a:r>
              <a:rPr lang="en-US" altLang="zh-CN" sz="2400" dirty="0" smtClean="0"/>
              <a:t>, who then authorizes the key for his desktop computer.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CCN Node Model</a:t>
            </a:r>
          </a:p>
          <a:p>
            <a:r>
              <a:rPr lang="en-US" altLang="zh-CN" dirty="0" smtClean="0"/>
              <a:t>Transport</a:t>
            </a:r>
          </a:p>
          <a:p>
            <a:r>
              <a:rPr lang="en-US" altLang="zh-CN" dirty="0" smtClean="0"/>
              <a:t>Routing</a:t>
            </a:r>
          </a:p>
          <a:p>
            <a:r>
              <a:rPr lang="en-US" altLang="zh-CN" dirty="0" smtClean="0"/>
              <a:t>Content-based Security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Evaluation</a:t>
            </a:r>
          </a:p>
          <a:p>
            <a:r>
              <a:rPr lang="en-US" altLang="zh-CN" dirty="0" smtClean="0"/>
              <a:t>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CCN architecture described has been implemented and evaluated</a:t>
            </a:r>
          </a:p>
          <a:p>
            <a:r>
              <a:rPr lang="en-US" altLang="zh-CN" dirty="0" smtClean="0"/>
              <a:t>Voice over CCN and Content Distribution were tested with small networks</a:t>
            </a:r>
          </a:p>
          <a:p>
            <a:r>
              <a:rPr lang="en-US" altLang="zh-CN" dirty="0" smtClean="0"/>
              <a:t>The results are interesting but don’t really tell us anything about the scalability of the design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Evaluation: Data Transfer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Download a HTML file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Content transfer via CCN is always secure, yet the results show that it matches the performance of unsecured HTTP and substantially outperforms secure HTTPS.</a:t>
            </a:r>
            <a:endParaRPr lang="zh-CN" altLang="en-US" dirty="0"/>
          </a:p>
        </p:txBody>
      </p:sp>
      <p:pic>
        <p:nvPicPr>
          <p:cNvPr id="5" name="Picture 5" descr="Table 1 Comparing CCN and HTT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348880"/>
            <a:ext cx="5625505" cy="2488325"/>
          </a:xfrm>
          <a:prstGeom prst="rect">
            <a:avLst/>
          </a:prstGeom>
          <a:noFill/>
        </p:spPr>
      </p:pic>
      <p:pic>
        <p:nvPicPr>
          <p:cNvPr id="7" name="Picture 5" descr="Table 2 Comparing CCN and HTT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39" y="2420888"/>
            <a:ext cx="5601445" cy="2448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Network use has evolved since IP was designed</a:t>
            </a:r>
          </a:p>
          <a:p>
            <a:r>
              <a:rPr lang="en-US" altLang="zh-CN" dirty="0" smtClean="0"/>
              <a:t>Usage of the Internet is in terms of </a:t>
            </a:r>
            <a:r>
              <a:rPr lang="en-US" altLang="zh-CN" dirty="0" smtClean="0">
                <a:solidFill>
                  <a:srgbClr val="FF0000"/>
                </a:solidFill>
              </a:rPr>
              <a:t>what</a:t>
            </a:r>
            <a:r>
              <a:rPr lang="en-US" altLang="zh-CN" dirty="0" smtClean="0"/>
              <a:t> not </a:t>
            </a:r>
            <a:r>
              <a:rPr lang="en-US" altLang="zh-CN" dirty="0" smtClean="0">
                <a:solidFill>
                  <a:srgbClr val="FF0000"/>
                </a:solidFill>
              </a:rPr>
              <a:t>where</a:t>
            </a:r>
          </a:p>
          <a:p>
            <a:r>
              <a:rPr lang="en-US" altLang="zh-CN" dirty="0" smtClean="0"/>
              <a:t>Issues:</a:t>
            </a:r>
          </a:p>
          <a:p>
            <a:pPr lvl="1"/>
            <a:r>
              <a:rPr lang="en-US" altLang="zh-CN" b="1" dirty="0" smtClean="0"/>
              <a:t>Availability</a:t>
            </a:r>
            <a:r>
              <a:rPr lang="en-US" altLang="zh-CN" dirty="0" smtClean="0"/>
              <a:t>: awkward, pre-planned, application-specific mechanisms are required. Example: P2P, CDN.</a:t>
            </a:r>
          </a:p>
          <a:p>
            <a:pPr lvl="1"/>
            <a:r>
              <a:rPr lang="en-US" altLang="zh-CN" b="1" dirty="0" smtClean="0"/>
              <a:t>Security</a:t>
            </a:r>
            <a:r>
              <a:rPr lang="en-US" altLang="zh-CN" dirty="0" smtClean="0"/>
              <a:t>: Trust in content is easily misplaced, relying on untrustworthy location and connection information.</a:t>
            </a:r>
          </a:p>
          <a:p>
            <a:pPr lvl="1"/>
            <a:r>
              <a:rPr lang="en-US" altLang="zh-CN" b="1" dirty="0" smtClean="0"/>
              <a:t>Location-dependence</a:t>
            </a:r>
            <a:r>
              <a:rPr lang="en-US" altLang="zh-CN" dirty="0" smtClean="0"/>
              <a:t>: Mapping content to host locations complicates configuration as well as implementation.</a:t>
            </a:r>
          </a:p>
          <a:p>
            <a:pPr lvl="2"/>
            <a:r>
              <a:rPr lang="en-US" altLang="zh-CN" dirty="0" smtClean="0"/>
              <a:t>Attack DNS.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Evaluation: Data Transfer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Transfer a 6MB file as a function of the window size (TCP) and number of outstanding Interests (CCN).</a:t>
            </a:r>
            <a:endParaRPr lang="zh-CN" altLang="en-US" dirty="0"/>
          </a:p>
        </p:txBody>
      </p:sp>
      <p:pic>
        <p:nvPicPr>
          <p:cNvPr id="4" name="Picture 5" descr="Figure 9 CCN pipelining provides high throughp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902073"/>
            <a:ext cx="5611391" cy="39113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5027692"/>
            <a:ext cx="3779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Bulk data transfer efficiency of CCN is comparable to TCP</a:t>
            </a:r>
          </a:p>
          <a:p>
            <a:r>
              <a:rPr lang="en-US" altLang="zh-CN" sz="2400" dirty="0" smtClean="0"/>
              <a:t>but lower due to its larger header overhead.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Evaluation: Content Distribution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source node connected over a 10 Mbps shared link to a cluster of 6 sink nodes all interconnected via 1 </a:t>
            </a:r>
            <a:r>
              <a:rPr lang="en-US" altLang="zh-CN" dirty="0" err="1" smtClean="0"/>
              <a:t>Gbps</a:t>
            </a:r>
            <a:r>
              <a:rPr lang="en-US" altLang="zh-CN" dirty="0" smtClean="0"/>
              <a:t> links.</a:t>
            </a:r>
          </a:p>
          <a:p>
            <a:r>
              <a:rPr lang="en-US" altLang="zh-CN" dirty="0" smtClean="0"/>
              <a:t>The machines were of various architectures (Intel, AMD, PowerPC G5) and operating systems (Mac OS X 10.5.8, FreeBSD 7.2, </a:t>
            </a:r>
            <a:r>
              <a:rPr lang="en-US" altLang="zh-CN" dirty="0" err="1" smtClean="0"/>
              <a:t>NetBSD</a:t>
            </a:r>
            <a:r>
              <a:rPr lang="en-US" altLang="zh-CN" dirty="0" smtClean="0"/>
              <a:t> 5.0.1, Linux 2.6.27).</a:t>
            </a:r>
          </a:p>
          <a:p>
            <a:r>
              <a:rPr lang="en-US" altLang="zh-CN" dirty="0" smtClean="0"/>
              <a:t>The sinks simultaneously pulled a 6MB data file from the source. </a:t>
            </a:r>
          </a:p>
          <a:p>
            <a:r>
              <a:rPr lang="en-US" altLang="zh-CN" dirty="0" smtClean="0"/>
              <a:t>For the TCP tests this file was made available via an http server on the source and retrieved by the sinks using curl.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Evaluation: Content Distribution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35163"/>
            <a:ext cx="7209763" cy="48697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Evaluation: Voice-over-CCN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89120"/>
          </a:xfrm>
        </p:spPr>
        <p:txBody>
          <a:bodyPr/>
          <a:lstStyle/>
          <a:p>
            <a:r>
              <a:rPr lang="en-US" altLang="zh-CN" smtClean="0"/>
              <a:t>Exploit two </a:t>
            </a:r>
            <a:r>
              <a:rPr lang="en-US" altLang="zh-CN" dirty="0" smtClean="0"/>
              <a:t>properties:</a:t>
            </a:r>
          </a:p>
          <a:p>
            <a:pPr lvl="1"/>
            <a:r>
              <a:rPr lang="en-US" altLang="zh-CN" dirty="0" smtClean="0"/>
              <a:t>Can send Interest out multiple faces</a:t>
            </a:r>
          </a:p>
          <a:p>
            <a:pPr lvl="1"/>
            <a:r>
              <a:rPr lang="en-US" altLang="zh-CN" dirty="0" smtClean="0"/>
              <a:t>A CCN node is guaranteed to see the Data sent in response to its Interest</a:t>
            </a:r>
          </a:p>
          <a:p>
            <a:r>
              <a:rPr lang="en-US" altLang="zh-CN" dirty="0" smtClean="0"/>
              <a:t>The strategy layer to run experiments where an Interest is occasionally sent out all faces associated with the prefix.</a:t>
            </a:r>
          </a:p>
          <a:p>
            <a:r>
              <a:rPr lang="en-US" altLang="zh-CN" dirty="0" smtClean="0"/>
              <a:t>If a face responds faster than the current best, it will become the new best and be used exclusively for the prefix’s Interests, until it is time for the next experiment.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Evaluation: Voice-over-CCN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ea typeface="宋体" charset="-122"/>
              </a:rPr>
              <a:t>Secure Voice over CCN was implemented using </a:t>
            </a:r>
            <a:r>
              <a:rPr lang="en-US" altLang="zh-CN" sz="2800" dirty="0" err="1" smtClean="0">
                <a:ea typeface="宋体" charset="-122"/>
              </a:rPr>
              <a:t>Linphone</a:t>
            </a:r>
            <a:r>
              <a:rPr lang="en-US" altLang="zh-CN" sz="2800" dirty="0" smtClean="0">
                <a:ea typeface="宋体" charset="-122"/>
              </a:rPr>
              <a:t> 3.0 and its performance evaluated</a:t>
            </a:r>
          </a:p>
          <a:p>
            <a:r>
              <a:rPr lang="en-US" altLang="zh-CN" sz="2800" dirty="0" smtClean="0">
                <a:ea typeface="宋体" charset="-122"/>
              </a:rPr>
              <a:t>Caller encodes SIP INVITE as CCN name and sends it as an interest</a:t>
            </a:r>
          </a:p>
          <a:p>
            <a:r>
              <a:rPr lang="en-US" altLang="zh-CN" sz="2800" dirty="0" smtClean="0">
                <a:ea typeface="宋体" charset="-122"/>
              </a:rPr>
              <a:t>On receipt of the INVITE, the </a:t>
            </a:r>
            <a:r>
              <a:rPr lang="en-US" altLang="zh-CN" sz="2800" dirty="0" err="1" smtClean="0">
                <a:ea typeface="宋体" charset="-122"/>
              </a:rPr>
              <a:t>callee</a:t>
            </a:r>
            <a:r>
              <a:rPr lang="en-US" altLang="zh-CN" sz="2800" dirty="0" smtClean="0">
                <a:ea typeface="宋体" charset="-122"/>
              </a:rPr>
              <a:t> generates a signed Data packet with the INVITE name as its name and the SIP response as its payload</a:t>
            </a:r>
          </a:p>
          <a:p>
            <a:r>
              <a:rPr lang="en-US" altLang="zh-CN" sz="2800" dirty="0" smtClean="0">
                <a:ea typeface="宋体" charset="-122"/>
              </a:rPr>
              <a:t>From the SIP messages, the parties derive paired name prefixes under which they write RTP packets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Evaluation: Voice-over-CCN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66887"/>
            <a:ext cx="7559675" cy="5091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Merits of CCN</a:t>
            </a:r>
          </a:p>
          <a:p>
            <a:pPr lvl="1"/>
            <a:r>
              <a:rPr lang="en-US" altLang="zh-CN" dirty="0" smtClean="0"/>
              <a:t>Very understandable scheme</a:t>
            </a:r>
          </a:p>
          <a:p>
            <a:pPr lvl="1"/>
            <a:r>
              <a:rPr lang="en-US" altLang="zh-CN" dirty="0" smtClean="0"/>
              <a:t>Shown to work also with streamed media</a:t>
            </a:r>
          </a:p>
          <a:p>
            <a:pPr lvl="1"/>
            <a:r>
              <a:rPr lang="en-US" altLang="zh-CN" dirty="0" smtClean="0"/>
              <a:t>Clever reuse of existing mechanisms</a:t>
            </a:r>
          </a:p>
          <a:p>
            <a:pPr lvl="1"/>
            <a:r>
              <a:rPr lang="en-US" altLang="zh-CN" dirty="0" smtClean="0"/>
              <a:t>Easy to implement based on current routing software</a:t>
            </a:r>
          </a:p>
          <a:p>
            <a:pPr lvl="1"/>
            <a:r>
              <a:rPr lang="en-US" altLang="zh-CN" dirty="0" smtClean="0"/>
              <a:t>Easy to deploy on existing routing protocols and IP networks</a:t>
            </a:r>
          </a:p>
          <a:p>
            <a:pPr lvl="1"/>
            <a:r>
              <a:rPr lang="en-US" altLang="zh-CN" dirty="0" smtClean="0"/>
              <a:t>Easy, human-readable naming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ea typeface="宋体" charset="-122"/>
              </a:rPr>
              <a:t>Concerns: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The simple hierarchical (URI-like) naming scheme is also a limitation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Will CCN scale to billions of nodes?</a:t>
            </a:r>
          </a:p>
          <a:p>
            <a:pPr lvl="2"/>
            <a:r>
              <a:rPr lang="en-US" altLang="zh-CN" sz="2000" dirty="0" smtClean="0">
                <a:ea typeface="宋体" charset="-122"/>
              </a:rPr>
              <a:t>Flooding (send out through all available faces)</a:t>
            </a:r>
          </a:p>
          <a:p>
            <a:pPr lvl="2"/>
            <a:r>
              <a:rPr lang="en-US" altLang="zh-CN" sz="2000" dirty="0" smtClean="0">
                <a:ea typeface="宋体" charset="-122"/>
              </a:rPr>
              <a:t>Flow balance – an Interest for every Data</a:t>
            </a:r>
          </a:p>
          <a:p>
            <a:pPr lvl="2"/>
            <a:r>
              <a:rPr lang="en-US" altLang="zh-CN" sz="2000" dirty="0" smtClean="0">
                <a:ea typeface="宋体" charset="-122"/>
              </a:rPr>
              <a:t>How large can the FIB grow (soft state)?</a:t>
            </a:r>
          </a:p>
          <a:p>
            <a:pPr lvl="2"/>
            <a:r>
              <a:rPr lang="en-US" altLang="zh-CN" sz="2000" dirty="0" smtClean="0">
                <a:ea typeface="宋体" charset="-122"/>
              </a:rPr>
              <a:t>Data takes the same (possibly non-optimal) path as Interest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Are the performance measurements made with only a couple of hosts convincing?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Security architecture looks very conventional</a:t>
            </a:r>
            <a:endParaRPr lang="en-US" altLang="zh-CN" sz="2800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NDN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of four Future Internet Architecture projects funded by NSF (since 2011)</a:t>
            </a:r>
          </a:p>
          <a:p>
            <a:pPr lvl="1"/>
            <a:r>
              <a:rPr lang="en-US" altLang="zh-CN" dirty="0" smtClean="0"/>
              <a:t>PI: Prof. </a:t>
            </a:r>
            <a:r>
              <a:rPr lang="en-US" altLang="zh-CN" dirty="0" err="1" smtClean="0"/>
              <a:t>Lixia</a:t>
            </a:r>
            <a:r>
              <a:rPr lang="en-US" altLang="zh-CN" dirty="0" smtClean="0"/>
              <a:t> Zhang (UCLA)</a:t>
            </a:r>
          </a:p>
          <a:p>
            <a:r>
              <a:rPr lang="en-US" altLang="zh-CN" dirty="0" smtClean="0">
                <a:hlinkClick r:id="rId2"/>
              </a:rPr>
              <a:t>http://named-data.net/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050" name="AutoShape 2" descr="http://named-data.net/wp-content/uploads/cropped-20130722_Logo2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717032"/>
            <a:ext cx="6666203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Name some of evolutionary approaches for Internet development.</a:t>
            </a:r>
          </a:p>
          <a:p>
            <a:pPr lvl="1"/>
            <a:r>
              <a:rPr lang="en-US" altLang="zh-CN" dirty="0" smtClean="0"/>
              <a:t>What is the major issue on evolutionary approach?</a:t>
            </a:r>
          </a:p>
          <a:p>
            <a:pPr lvl="1"/>
            <a:r>
              <a:rPr lang="en-US" altLang="zh-CN" dirty="0" smtClean="0"/>
              <a:t>What is the other way for developing the Internet?</a:t>
            </a:r>
          </a:p>
          <a:p>
            <a:r>
              <a:rPr lang="en-US" altLang="zh-CN" dirty="0" smtClean="0"/>
              <a:t>Three components of the CCN node, two types of packets in CCN.</a:t>
            </a:r>
          </a:p>
          <a:p>
            <a:pPr lvl="1"/>
            <a:r>
              <a:rPr lang="en-US" altLang="zh-CN" dirty="0" smtClean="0"/>
              <a:t>How users request contents? </a:t>
            </a:r>
          </a:p>
          <a:p>
            <a:pPr lvl="1"/>
            <a:r>
              <a:rPr lang="en-US" altLang="zh-CN" dirty="0" smtClean="0"/>
              <a:t>How CCN node handles CCN packets?</a:t>
            </a:r>
          </a:p>
          <a:p>
            <a:r>
              <a:rPr lang="en-US" altLang="zh-CN" dirty="0" smtClean="0"/>
              <a:t> How CCN name the content?</a:t>
            </a:r>
          </a:p>
          <a:p>
            <a:pPr lvl="1"/>
            <a:r>
              <a:rPr lang="en-US" altLang="zh-CN" dirty="0" smtClean="0"/>
              <a:t>URI-like, hierarchical names</a:t>
            </a:r>
          </a:p>
          <a:p>
            <a:pPr lvl="1"/>
            <a:r>
              <a:rPr lang="en-US" altLang="zh-CN" dirty="0" smtClean="0"/>
              <a:t>Names can be form a 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Evolutionary approaches:</a:t>
            </a:r>
          </a:p>
          <a:p>
            <a:pPr lvl="1"/>
            <a:r>
              <a:rPr lang="nn-NO" altLang="zh-CN" sz="2800" dirty="0" smtClean="0"/>
              <a:t>IPv6</a:t>
            </a:r>
          </a:p>
          <a:p>
            <a:pPr lvl="1"/>
            <a:r>
              <a:rPr lang="nn-NO" altLang="zh-CN" sz="2800" dirty="0" smtClean="0"/>
              <a:t>IPSec</a:t>
            </a:r>
          </a:p>
          <a:p>
            <a:pPr lvl="1"/>
            <a:r>
              <a:rPr lang="nn-NO" altLang="zh-CN" sz="2800" dirty="0" smtClean="0"/>
              <a:t>Mobile IP</a:t>
            </a:r>
          </a:p>
          <a:p>
            <a:pPr lvl="1"/>
            <a:r>
              <a:rPr lang="nn-NO" altLang="zh-CN" sz="2800" dirty="0" smtClean="0"/>
              <a:t>DiffServ</a:t>
            </a:r>
          </a:p>
          <a:p>
            <a:pPr lvl="1"/>
            <a:r>
              <a:rPr lang="nn-NO" altLang="zh-CN" sz="2800" dirty="0" smtClean="0"/>
              <a:t>DHT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ea typeface="宋体" charset="-122"/>
              </a:rPr>
              <a:t>Host-Centric Networking</a:t>
            </a:r>
          </a:p>
          <a:p>
            <a:pPr lvl="1"/>
            <a:r>
              <a:rPr lang="en-US" altLang="zh-CN" sz="2800" dirty="0" smtClean="0">
                <a:ea typeface="宋体" charset="-122"/>
              </a:rPr>
              <a:t>In 1960’s and 1970’s – resource sharing</a:t>
            </a:r>
          </a:p>
          <a:p>
            <a:pPr lvl="1"/>
            <a:r>
              <a:rPr lang="en-US" altLang="zh-CN" sz="2800" dirty="0" smtClean="0">
                <a:ea typeface="宋体" charset="-122"/>
              </a:rPr>
              <a:t>Computers, disk drives, tape drives, printers etc. needed to be shared</a:t>
            </a:r>
          </a:p>
          <a:p>
            <a:pPr lvl="1"/>
            <a:r>
              <a:rPr lang="en-US" altLang="zh-CN" sz="2800" dirty="0" smtClean="0">
                <a:ea typeface="宋体" charset="-122"/>
              </a:rPr>
              <a:t>This lead into a communication model with two machines – one using and one providing resources over the network</a:t>
            </a:r>
          </a:p>
          <a:p>
            <a:pPr lvl="1"/>
            <a:r>
              <a:rPr lang="en-US" altLang="zh-CN" sz="2800" dirty="0" smtClean="0">
                <a:ea typeface="宋体" charset="-122"/>
              </a:rPr>
              <a:t>IP packets with source and destination</a:t>
            </a:r>
          </a:p>
          <a:p>
            <a:pPr lvl="1"/>
            <a:r>
              <a:rPr lang="en-US" altLang="zh-CN" sz="2800" dirty="0" smtClean="0">
                <a:ea typeface="宋体" charset="-122"/>
              </a:rPr>
              <a:t>Most of the traffic is TCP connections</a:t>
            </a:r>
          </a:p>
          <a:p>
            <a:pPr lvl="1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Content-Centric Networking (CCN)</a:t>
            </a:r>
          </a:p>
          <a:p>
            <a:pPr lvl="1"/>
            <a:r>
              <a:rPr lang="en-US" altLang="zh-CN" dirty="0" smtClean="0"/>
              <a:t>In 2009 alone 500 </a:t>
            </a:r>
            <a:r>
              <a:rPr lang="en-US" altLang="zh-CN" dirty="0" err="1" smtClean="0"/>
              <a:t>exabytes</a:t>
            </a:r>
            <a:r>
              <a:rPr lang="en-US" altLang="zh-CN" dirty="0" smtClean="0"/>
              <a:t> (5 x 10</a:t>
            </a:r>
            <a:r>
              <a:rPr lang="en-US" altLang="zh-CN" baseline="30000" dirty="0" smtClean="0"/>
              <a:t>20</a:t>
            </a:r>
            <a:r>
              <a:rPr lang="en-US" altLang="zh-CN" dirty="0" smtClean="0"/>
              <a:t> B)  of content created.</a:t>
            </a:r>
          </a:p>
          <a:p>
            <a:pPr lvl="1"/>
            <a:r>
              <a:rPr lang="en-US" altLang="zh-CN" dirty="0" smtClean="0"/>
              <a:t>Users are interested in </a:t>
            </a:r>
            <a:r>
              <a:rPr lang="en-US" altLang="zh-CN" dirty="0" smtClean="0">
                <a:solidFill>
                  <a:srgbClr val="FF0000"/>
                </a:solidFill>
              </a:rPr>
              <a:t>what</a:t>
            </a:r>
            <a:r>
              <a:rPr lang="en-US" altLang="zh-CN" dirty="0" smtClean="0"/>
              <a:t> content –  not </a:t>
            </a:r>
            <a:r>
              <a:rPr lang="en-US" altLang="zh-CN" dirty="0" smtClean="0">
                <a:solidFill>
                  <a:srgbClr val="FF0000"/>
                </a:solidFill>
              </a:rPr>
              <a:t>where</a:t>
            </a:r>
            <a:r>
              <a:rPr lang="en-US" altLang="zh-CN" dirty="0" smtClean="0"/>
              <a:t> it is</a:t>
            </a:r>
          </a:p>
          <a:p>
            <a:pPr lvl="1"/>
            <a:r>
              <a:rPr lang="en-US" altLang="zh-CN" dirty="0" smtClean="0"/>
              <a:t>CCN – a communication architecture built on named data</a:t>
            </a:r>
          </a:p>
          <a:p>
            <a:pPr lvl="1"/>
            <a:r>
              <a:rPr lang="en-US" altLang="zh-CN" dirty="0" smtClean="0"/>
              <a:t>“Address” names content – not location</a:t>
            </a:r>
          </a:p>
          <a:p>
            <a:pPr lvl="1"/>
            <a:r>
              <a:rPr lang="en-US" altLang="zh-CN" dirty="0" smtClean="0"/>
              <a:t>Preserve the design decisions that make TCP/IP simple, robust and scalable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IP to chunks of named content</a:t>
            </a:r>
          </a:p>
          <a:p>
            <a:r>
              <a:rPr lang="en-US" altLang="zh-CN" dirty="0" smtClean="0"/>
              <a:t>Only layer 3 requires universal agreement</a:t>
            </a:r>
          </a:p>
          <a:p>
            <a:endParaRPr lang="zh-CN" altLang="en-US" dirty="0"/>
          </a:p>
        </p:txBody>
      </p:sp>
      <p:pic>
        <p:nvPicPr>
          <p:cNvPr id="4" name="Picture 5" descr="CCN protocol st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06850"/>
            <a:ext cx="7777609" cy="395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CCN Node Model</a:t>
            </a:r>
          </a:p>
          <a:p>
            <a:r>
              <a:rPr lang="en-US" altLang="zh-CN" dirty="0" smtClean="0"/>
              <a:t>Transport</a:t>
            </a:r>
          </a:p>
          <a:p>
            <a:r>
              <a:rPr lang="en-US" altLang="zh-CN" dirty="0" smtClean="0"/>
              <a:t>Routing</a:t>
            </a:r>
          </a:p>
          <a:p>
            <a:r>
              <a:rPr lang="en-US" altLang="zh-CN" dirty="0" smtClean="0"/>
              <a:t>Content-based Security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7928881" cy="327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CCN Node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packet types: </a:t>
            </a:r>
            <a:r>
              <a:rPr lang="en-US" altLang="zh-CN" dirty="0" smtClean="0">
                <a:solidFill>
                  <a:srgbClr val="FF0000"/>
                </a:solidFill>
              </a:rPr>
              <a:t>Interest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C7EDCC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1249</TotalTime>
  <Words>1538</Words>
  <Application>Microsoft Office PowerPoint</Application>
  <PresentationFormat>全屏显示(4:3)</PresentationFormat>
  <Paragraphs>238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Flow</vt:lpstr>
      <vt:lpstr>Networking Named Content</vt:lpstr>
      <vt:lpstr>Overview</vt:lpstr>
      <vt:lpstr>Motivation</vt:lpstr>
      <vt:lpstr>Motivation</vt:lpstr>
      <vt:lpstr>Introduction</vt:lpstr>
      <vt:lpstr>Introduction</vt:lpstr>
      <vt:lpstr>Introduction</vt:lpstr>
      <vt:lpstr>Overview</vt:lpstr>
      <vt:lpstr>CCN Node Model</vt:lpstr>
      <vt:lpstr>CCN Node Model</vt:lpstr>
      <vt:lpstr>CCN Node Model</vt:lpstr>
      <vt:lpstr>CCN Node Model</vt:lpstr>
      <vt:lpstr>CCN Node Model</vt:lpstr>
      <vt:lpstr>CCN Node Model</vt:lpstr>
      <vt:lpstr>Overview</vt:lpstr>
      <vt:lpstr>Transport</vt:lpstr>
      <vt:lpstr>Transport: Flow</vt:lpstr>
      <vt:lpstr>Transport: Naming</vt:lpstr>
      <vt:lpstr>Transport: Naming</vt:lpstr>
      <vt:lpstr>Overview</vt:lpstr>
      <vt:lpstr>Routing: Intra-Domain Routing</vt:lpstr>
      <vt:lpstr>Routing: Intra-Domain Routing</vt:lpstr>
      <vt:lpstr>Routing: Inter-Domain Routing</vt:lpstr>
      <vt:lpstr>Overview</vt:lpstr>
      <vt:lpstr>Content-based Security</vt:lpstr>
      <vt:lpstr>Content-based Security</vt:lpstr>
      <vt:lpstr>Overview</vt:lpstr>
      <vt:lpstr>Evaluation</vt:lpstr>
      <vt:lpstr>Evaluation: Data Transfer</vt:lpstr>
      <vt:lpstr>Evaluation: Data Transfer</vt:lpstr>
      <vt:lpstr>Evaluation: Content Distribution</vt:lpstr>
      <vt:lpstr>Evaluation: Content Distribution</vt:lpstr>
      <vt:lpstr>Evaluation: Voice-over-CCN</vt:lpstr>
      <vt:lpstr>Evaluation: Voice-over-CCN</vt:lpstr>
      <vt:lpstr>Evaluation: Voice-over-CCN</vt:lpstr>
      <vt:lpstr>Discussion</vt:lpstr>
      <vt:lpstr>Discussion</vt:lpstr>
      <vt:lpstr>The NDN Project</vt:lpstr>
      <vt:lpstr>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Scalable, Commodity Data Center Network Architecture</dc:title>
  <dc:creator>TianYe</dc:creator>
  <cp:lastModifiedBy>Administrator</cp:lastModifiedBy>
  <cp:revision>120</cp:revision>
  <dcterms:created xsi:type="dcterms:W3CDTF">2013-06-10T12:35:47Z</dcterms:created>
  <dcterms:modified xsi:type="dcterms:W3CDTF">2018-04-24T09:15:22Z</dcterms:modified>
</cp:coreProperties>
</file>