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86" r:id="rId9"/>
    <p:sldId id="263" r:id="rId10"/>
    <p:sldId id="264" r:id="rId11"/>
    <p:sldId id="265" r:id="rId12"/>
    <p:sldId id="266" r:id="rId13"/>
    <p:sldId id="267" r:id="rId14"/>
    <p:sldId id="298" r:id="rId15"/>
    <p:sldId id="287" r:id="rId16"/>
    <p:sldId id="268" r:id="rId17"/>
    <p:sldId id="288" r:id="rId18"/>
    <p:sldId id="289" r:id="rId19"/>
    <p:sldId id="297" r:id="rId20"/>
    <p:sldId id="290" r:id="rId21"/>
    <p:sldId id="271" r:id="rId22"/>
    <p:sldId id="291" r:id="rId23"/>
    <p:sldId id="272" r:id="rId24"/>
    <p:sldId id="273" r:id="rId25"/>
    <p:sldId id="292" r:id="rId26"/>
    <p:sldId id="274" r:id="rId27"/>
    <p:sldId id="293" r:id="rId28"/>
    <p:sldId id="275" r:id="rId29"/>
    <p:sldId id="276" r:id="rId30"/>
    <p:sldId id="294" r:id="rId31"/>
    <p:sldId id="277" r:id="rId32"/>
    <p:sldId id="278" r:id="rId33"/>
    <p:sldId id="279" r:id="rId34"/>
    <p:sldId id="280" r:id="rId35"/>
    <p:sldId id="281" r:id="rId36"/>
    <p:sldId id="282" r:id="rId37"/>
    <p:sldId id="283"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22"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EC2EBF-93F4-42E0-8D56-B4B3CCEBAB3F}" type="datetimeFigureOut">
              <a:rPr lang="zh-CN" altLang="en-US" smtClean="0"/>
              <a:pPr/>
              <a:t>2018-4-24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6563E0-CCF9-4FE5-8D9A-A9712163684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Registration</a:t>
            </a:r>
            <a:r>
              <a:rPr lang="zh-CN" altLang="en-US" dirty="0" smtClean="0"/>
              <a:t>的箭头反了</a:t>
            </a:r>
            <a:endParaRPr lang="zh-CN" altLang="en-US" dirty="0"/>
          </a:p>
        </p:txBody>
      </p:sp>
      <p:sp>
        <p:nvSpPr>
          <p:cNvPr id="4" name="灯片编号占位符 3"/>
          <p:cNvSpPr>
            <a:spLocks noGrp="1"/>
          </p:cNvSpPr>
          <p:nvPr>
            <p:ph type="sldNum" sz="quarter" idx="10"/>
          </p:nvPr>
        </p:nvSpPr>
        <p:spPr/>
        <p:txBody>
          <a:bodyPr/>
          <a:lstStyle/>
          <a:p>
            <a:fld id="{8B6563E0-CCF9-4FE5-8D9A-A9712163684C}"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4/24/2018</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4/24/2018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4/24/2018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2158BA02-247E-4771-A255-BC2F571AE782}"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endParaRPr lang="zh-CN" altLang="en-US"/>
          </a:p>
        </p:txBody>
      </p:sp>
      <p:sp>
        <p:nvSpPr>
          <p:cNvPr id="4" name="日期占位符 3"/>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1981200" cy="476250"/>
          </a:xfrm>
        </p:spPr>
        <p:txBody>
          <a:bodyPr/>
          <a:lstStyle>
            <a:lvl1pPr>
              <a:defRPr/>
            </a:lvl1pPr>
          </a:lstStyle>
          <a:p>
            <a:fld id="{C370E124-60A4-4785-88B3-8EE31AA2AE4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4/24/2018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4/24/2018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4/24/2018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4/24/2018</a:t>
            </a:fld>
            <a:endParaRPr lang="en-US"/>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4/24/2018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4/24/2018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4/24/2018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4/24/2018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4/24/2018</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3" descr="C:\WORK\Work\Research\Talks\科大视觉\USTC_logo.png"/>
          <p:cNvPicPr>
            <a:picLocks noChangeAspect="1" noChangeArrowheads="1"/>
          </p:cNvPicPr>
          <p:nvPr userDrawn="1"/>
        </p:nvPicPr>
        <p:blipFill>
          <a:blip r:embed="rId15" cstate="print"/>
          <a:srcRect/>
          <a:stretch>
            <a:fillRect/>
          </a:stretch>
        </p:blipFill>
        <p:spPr bwMode="auto">
          <a:xfrm>
            <a:off x="0" y="0"/>
            <a:ext cx="467544" cy="467544"/>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A Data-Oriented (and Beyond) Network Architecture</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err="1" smtClean="0"/>
              <a:t>Teemu</a:t>
            </a:r>
            <a:r>
              <a:rPr lang="en-US" altLang="zh-CN" dirty="0" smtClean="0"/>
              <a:t> </a:t>
            </a:r>
            <a:r>
              <a:rPr lang="en-US" altLang="zh-CN" dirty="0" err="1" smtClean="0"/>
              <a:t>Koponen</a:t>
            </a:r>
            <a:r>
              <a:rPr lang="en-US" altLang="zh-CN" dirty="0" smtClean="0"/>
              <a:t>, </a:t>
            </a:r>
            <a:r>
              <a:rPr lang="en-US" altLang="zh-CN" dirty="0" err="1" smtClean="0"/>
              <a:t>Mohit</a:t>
            </a:r>
            <a:r>
              <a:rPr lang="en-US" altLang="zh-CN" dirty="0" smtClean="0"/>
              <a:t> </a:t>
            </a:r>
            <a:r>
              <a:rPr lang="en-US" altLang="zh-CN" dirty="0" err="1" smtClean="0"/>
              <a:t>Chawla</a:t>
            </a:r>
            <a:r>
              <a:rPr lang="en-US" altLang="zh-CN" dirty="0" smtClean="0"/>
              <a:t>, </a:t>
            </a:r>
            <a:r>
              <a:rPr lang="en-US" altLang="zh-CN" dirty="0" err="1" smtClean="0"/>
              <a:t>Byung-Gon</a:t>
            </a:r>
            <a:r>
              <a:rPr lang="en-US" altLang="zh-CN" dirty="0" smtClean="0"/>
              <a:t> Chun, </a:t>
            </a:r>
            <a:r>
              <a:rPr lang="en-US" altLang="zh-CN" dirty="0" err="1" smtClean="0"/>
              <a:t>Andrey</a:t>
            </a:r>
            <a:r>
              <a:rPr lang="en-US" altLang="zh-CN" dirty="0" smtClean="0"/>
              <a:t> </a:t>
            </a:r>
            <a:r>
              <a:rPr lang="en-US" altLang="zh-CN" dirty="0" err="1" smtClean="0"/>
              <a:t>Ermolinskiy</a:t>
            </a:r>
            <a:r>
              <a:rPr lang="en-US" altLang="zh-CN" dirty="0" smtClean="0"/>
              <a:t>, </a:t>
            </a:r>
            <a:r>
              <a:rPr lang="en-US" altLang="zh-CN" dirty="0" err="1" smtClean="0"/>
              <a:t>Kye</a:t>
            </a:r>
            <a:r>
              <a:rPr lang="en-US" altLang="zh-CN" dirty="0" smtClean="0"/>
              <a:t> Hyun Kim, Scott </a:t>
            </a:r>
            <a:r>
              <a:rPr lang="en-US" altLang="zh-CN" dirty="0" err="1" smtClean="0"/>
              <a:t>Shenker</a:t>
            </a:r>
            <a:r>
              <a:rPr lang="en-US" altLang="zh-CN" dirty="0" smtClean="0"/>
              <a:t>, Ion </a:t>
            </a:r>
            <a:r>
              <a:rPr lang="en-US" altLang="zh-CN" dirty="0" err="1" smtClean="0"/>
              <a:t>Stoica</a:t>
            </a:r>
            <a:endParaRPr lang="en-US" altLang="zh-CN" dirty="0" smtClean="0"/>
          </a:p>
          <a:p>
            <a:r>
              <a:rPr lang="en-US" altLang="zh-CN" dirty="0" smtClean="0"/>
              <a:t>SIGCOMM 2007</a:t>
            </a:r>
          </a:p>
          <a:p>
            <a:endParaRPr lang="en-US" altLang="zh-CN" dirty="0" smtClean="0"/>
          </a:p>
          <a:p>
            <a:r>
              <a:rPr lang="en-US" altLang="zh-CN" dirty="0" smtClean="0"/>
              <a:t>Presented by Ye </a:t>
            </a:r>
            <a:r>
              <a:rPr lang="en-US" altLang="zh-CN" dirty="0" err="1" smtClean="0"/>
              <a:t>Tian</a:t>
            </a:r>
            <a:r>
              <a:rPr lang="en-US" altLang="zh-CN" dirty="0" smtClean="0"/>
              <a:t> for Course CS05112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t>Naming</a:t>
            </a:r>
          </a:p>
        </p:txBody>
      </p:sp>
      <p:sp>
        <p:nvSpPr>
          <p:cNvPr id="94211" name="Rectangle 3"/>
          <p:cNvSpPr>
            <a:spLocks noGrp="1" noChangeArrowheads="1"/>
          </p:cNvSpPr>
          <p:nvPr>
            <p:ph type="body" idx="1"/>
          </p:nvPr>
        </p:nvSpPr>
        <p:spPr/>
        <p:txBody>
          <a:bodyPr>
            <a:normAutofit/>
          </a:bodyPr>
          <a:lstStyle/>
          <a:p>
            <a:r>
              <a:rPr lang="en-US" altLang="zh-CN" sz="2800" dirty="0"/>
              <a:t>Naming organized around principals</a:t>
            </a:r>
          </a:p>
          <a:p>
            <a:pPr>
              <a:buFont typeface="Wingdings" pitchFamily="2" charset="2"/>
              <a:buNone/>
            </a:pPr>
            <a:r>
              <a:rPr lang="en-US" altLang="zh-CN" sz="2800" dirty="0"/>
              <a:t>		</a:t>
            </a:r>
            <a:r>
              <a:rPr lang="en-US" altLang="zh-CN" sz="2400" dirty="0"/>
              <a:t>Each principal is associated with a public-private key pair, and each datum or service or any other named entity is associated with a principal</a:t>
            </a:r>
            <a:endParaRPr lang="en-US" altLang="zh-CN" sz="2000" dirty="0"/>
          </a:p>
          <a:p>
            <a:pPr>
              <a:buFont typeface="Wingdings" pitchFamily="2" charset="2"/>
              <a:buNone/>
            </a:pPr>
            <a:endParaRPr lang="en-US" altLang="zh-CN" sz="2800" dirty="0"/>
          </a:p>
          <a:p>
            <a:r>
              <a:rPr lang="en-US" altLang="zh-CN" sz="2800" dirty="0"/>
              <a:t>Names are of the form P:L</a:t>
            </a:r>
          </a:p>
          <a:p>
            <a:pPr>
              <a:buFont typeface="Wingdings" pitchFamily="2" charset="2"/>
              <a:buNone/>
            </a:pPr>
            <a:r>
              <a:rPr lang="en-US" altLang="zh-CN" sz="2800" dirty="0"/>
              <a:t>		</a:t>
            </a:r>
            <a:r>
              <a:rPr lang="en-US" altLang="zh-CN" sz="2400" dirty="0"/>
              <a:t>P is the cryptographic hash of the principal</a:t>
            </a:r>
            <a:r>
              <a:rPr lang="en-US" altLang="zh-CN" sz="2400" dirty="0">
                <a:latin typeface="Arial"/>
              </a:rPr>
              <a:t>’</a:t>
            </a:r>
            <a:r>
              <a:rPr lang="en-US" altLang="zh-CN" sz="2400" dirty="0"/>
              <a:t>s public key</a:t>
            </a:r>
          </a:p>
          <a:p>
            <a:pPr>
              <a:buFont typeface="Wingdings" pitchFamily="2" charset="2"/>
              <a:buNone/>
            </a:pPr>
            <a:r>
              <a:rPr lang="en-US" altLang="zh-CN" sz="2400" dirty="0"/>
              <a:t>		L is a label chosen by the principal, who ensures that these names are unique</a:t>
            </a:r>
            <a:endParaRPr lang="en-US" altLang="zh-CN"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a:t>Naming</a:t>
            </a:r>
          </a:p>
        </p:txBody>
      </p:sp>
      <p:sp>
        <p:nvSpPr>
          <p:cNvPr id="95235" name="Rectangle 3"/>
          <p:cNvSpPr>
            <a:spLocks noGrp="1" noChangeArrowheads="1"/>
          </p:cNvSpPr>
          <p:nvPr>
            <p:ph type="body" idx="1"/>
          </p:nvPr>
        </p:nvSpPr>
        <p:spPr/>
        <p:txBody>
          <a:bodyPr>
            <a:normAutofit/>
          </a:bodyPr>
          <a:lstStyle/>
          <a:p>
            <a:r>
              <a:rPr lang="en-US" altLang="zh-CN" sz="2800" dirty="0"/>
              <a:t>Granularity of naming is left up to principals</a:t>
            </a:r>
          </a:p>
          <a:p>
            <a:pPr>
              <a:buFont typeface="Wingdings" pitchFamily="2" charset="2"/>
              <a:buNone/>
            </a:pPr>
            <a:r>
              <a:rPr lang="en-US" altLang="zh-CN" sz="2800" dirty="0"/>
              <a:t>		</a:t>
            </a:r>
            <a:r>
              <a:rPr lang="en-US" altLang="zh-CN" sz="2400" dirty="0"/>
              <a:t>a principal might choose to just name her web site, or name her web site and each page within it, or name at a finer granularity</a:t>
            </a:r>
            <a:endParaRPr lang="en-US" altLang="zh-CN" sz="2800" dirty="0"/>
          </a:p>
          <a:p>
            <a:pPr>
              <a:buFont typeface="Wingdings" pitchFamily="2" charset="2"/>
              <a:buNone/>
            </a:pPr>
            <a:endParaRPr lang="en-US" altLang="zh-CN" sz="2800" dirty="0"/>
          </a:p>
          <a:p>
            <a:r>
              <a:rPr lang="en-US" altLang="zh-CN" sz="2800" dirty="0"/>
              <a:t>Names are </a:t>
            </a:r>
            <a:r>
              <a:rPr lang="en-US" altLang="zh-CN" sz="2800" dirty="0">
                <a:latin typeface="Arial"/>
              </a:rPr>
              <a:t>“</a:t>
            </a:r>
            <a:r>
              <a:rPr lang="en-US" altLang="zh-CN" sz="2800" dirty="0"/>
              <a:t>flat</a:t>
            </a:r>
            <a:r>
              <a:rPr lang="en-US" altLang="zh-CN" sz="2800" dirty="0">
                <a:latin typeface="Arial"/>
              </a:rPr>
              <a:t>”</a:t>
            </a:r>
            <a:endParaRPr lang="en-US" altLang="zh-C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t>Self-certifying names</a:t>
            </a:r>
          </a:p>
        </p:txBody>
      </p:sp>
      <p:sp>
        <p:nvSpPr>
          <p:cNvPr id="96259" name="Rectangle 3"/>
          <p:cNvSpPr>
            <a:spLocks noGrp="1" noChangeArrowheads="1"/>
          </p:cNvSpPr>
          <p:nvPr>
            <p:ph type="body" idx="1"/>
          </p:nvPr>
        </p:nvSpPr>
        <p:spPr/>
        <p:txBody>
          <a:bodyPr>
            <a:normAutofit/>
          </a:bodyPr>
          <a:lstStyle/>
          <a:p>
            <a:pPr>
              <a:lnSpc>
                <a:spcPct val="90000"/>
              </a:lnSpc>
            </a:pPr>
            <a:r>
              <a:rPr lang="en-US" altLang="zh-CN" sz="2400" dirty="0"/>
              <a:t>Principals are considered to own their data. A piece of data comes with the principal</a:t>
            </a:r>
            <a:r>
              <a:rPr lang="en-US" altLang="zh-CN" sz="2400" dirty="0">
                <a:latin typeface="Arial"/>
              </a:rPr>
              <a:t>’</a:t>
            </a:r>
            <a:r>
              <a:rPr lang="en-US" altLang="zh-CN" sz="2400" dirty="0"/>
              <a:t>s public key and the principal</a:t>
            </a:r>
            <a:r>
              <a:rPr lang="en-US" altLang="zh-CN" sz="2400" dirty="0">
                <a:latin typeface="Arial"/>
              </a:rPr>
              <a:t>’</a:t>
            </a:r>
            <a:r>
              <a:rPr lang="en-US" altLang="zh-CN" sz="2400" dirty="0"/>
              <a:t>s signature of the data.</a:t>
            </a:r>
          </a:p>
          <a:p>
            <a:pPr lvl="1">
              <a:lnSpc>
                <a:spcPct val="90000"/>
              </a:lnSpc>
            </a:pPr>
            <a:r>
              <a:rPr lang="en-US" altLang="zh-CN" sz="2000" dirty="0" smtClean="0"/>
              <a:t>Client receives </a:t>
            </a:r>
            <a:r>
              <a:rPr lang="en-US" altLang="zh-CN" sz="2000" dirty="0"/>
              <a:t>the </a:t>
            </a:r>
            <a:r>
              <a:rPr lang="en-US" altLang="zh-CN" sz="2000" dirty="0" smtClean="0"/>
              <a:t>triplet </a:t>
            </a:r>
            <a:r>
              <a:rPr lang="en-US" altLang="zh-CN" sz="2000" dirty="0" smtClean="0">
                <a:solidFill>
                  <a:srgbClr val="FF0000"/>
                </a:solidFill>
              </a:rPr>
              <a:t>&lt;</a:t>
            </a:r>
            <a:r>
              <a:rPr lang="en-US" altLang="zh-CN" sz="2000" dirty="0">
                <a:solidFill>
                  <a:srgbClr val="FF0000"/>
                </a:solidFill>
              </a:rPr>
              <a:t>data, public key, signature&gt;</a:t>
            </a:r>
          </a:p>
          <a:p>
            <a:pPr>
              <a:lnSpc>
                <a:spcPct val="90000"/>
              </a:lnSpc>
              <a:buFont typeface="Wingdings" pitchFamily="2" charset="2"/>
              <a:buNone/>
            </a:pPr>
            <a:r>
              <a:rPr lang="en-US" altLang="zh-CN" sz="2400" dirty="0"/>
              <a:t>		</a:t>
            </a:r>
          </a:p>
          <a:p>
            <a:pPr>
              <a:lnSpc>
                <a:spcPct val="90000"/>
              </a:lnSpc>
            </a:pPr>
            <a:r>
              <a:rPr lang="en-US" altLang="zh-CN" sz="2400" dirty="0"/>
              <a:t>If the client receive a piece of data with the name P:L, it can verify the data did come from the principal by</a:t>
            </a:r>
          </a:p>
          <a:p>
            <a:pPr lvl="1">
              <a:lnSpc>
                <a:spcPct val="90000"/>
              </a:lnSpc>
            </a:pPr>
            <a:r>
              <a:rPr lang="en-US" altLang="zh-CN" sz="2000" dirty="0"/>
              <a:t>Checking the public key hashes into P</a:t>
            </a:r>
          </a:p>
          <a:p>
            <a:pPr lvl="1">
              <a:lnSpc>
                <a:spcPct val="90000"/>
              </a:lnSpc>
            </a:pPr>
            <a:r>
              <a:rPr lang="en-US" altLang="zh-CN" sz="2000" dirty="0"/>
              <a:t>Validating that the signature corresponds to the public key </a:t>
            </a:r>
          </a:p>
          <a:p>
            <a:pPr>
              <a:lnSpc>
                <a:spcPct val="90000"/>
              </a:lnSpc>
            </a:pPr>
            <a:endParaRPr lang="en-US" altLang="zh-CN" sz="2400" dirty="0"/>
          </a:p>
          <a:p>
            <a:pPr>
              <a:lnSpc>
                <a:spcPct val="90000"/>
              </a:lnSpc>
            </a:pPr>
            <a:r>
              <a:rPr lang="en-US" altLang="zh-CN" sz="2400" dirty="0"/>
              <a:t>Challenge is to resolve the flat names into the appropriate location.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t>Name Resolution</a:t>
            </a:r>
          </a:p>
        </p:txBody>
      </p:sp>
      <p:sp>
        <p:nvSpPr>
          <p:cNvPr id="97283" name="Rectangle 3"/>
          <p:cNvSpPr>
            <a:spLocks noGrp="1" noChangeArrowheads="1"/>
          </p:cNvSpPr>
          <p:nvPr>
            <p:ph type="body" idx="1"/>
          </p:nvPr>
        </p:nvSpPr>
        <p:spPr/>
        <p:txBody>
          <a:bodyPr/>
          <a:lstStyle/>
          <a:p>
            <a:r>
              <a:rPr lang="en-US" altLang="zh-CN" sz="2400" dirty="0"/>
              <a:t>DONA uses the route-by-name paradigm for name resolution. Resolution infrastructure consists of </a:t>
            </a:r>
            <a:r>
              <a:rPr lang="en-US" altLang="zh-CN" sz="2400" dirty="0">
                <a:solidFill>
                  <a:srgbClr val="FF0000"/>
                </a:solidFill>
              </a:rPr>
              <a:t>Resolution </a:t>
            </a:r>
            <a:r>
              <a:rPr lang="en-US" altLang="zh-CN" sz="2400" dirty="0" smtClean="0">
                <a:solidFill>
                  <a:srgbClr val="FF0000"/>
                </a:solidFill>
              </a:rPr>
              <a:t>handlers (RH)</a:t>
            </a:r>
            <a:r>
              <a:rPr lang="en-US" altLang="zh-CN" sz="2400" dirty="0" smtClean="0"/>
              <a:t>.</a:t>
            </a:r>
            <a:endParaRPr lang="en-US" altLang="zh-CN" sz="2400" dirty="0"/>
          </a:p>
          <a:p>
            <a:pPr lvl="1"/>
            <a:r>
              <a:rPr lang="en-US" altLang="zh-CN" dirty="0"/>
              <a:t>Each domain will have one logical RH.</a:t>
            </a:r>
          </a:p>
          <a:p>
            <a:pPr lvl="1"/>
            <a:endParaRPr lang="en-US" altLang="zh-CN" sz="2000" dirty="0"/>
          </a:p>
          <a:p>
            <a:r>
              <a:rPr lang="en-US" altLang="zh-CN" sz="2400" dirty="0"/>
              <a:t>Name resolution is accomplished through the use of two basic primitives:</a:t>
            </a:r>
          </a:p>
          <a:p>
            <a:pPr lvl="1"/>
            <a:r>
              <a:rPr lang="en-US" altLang="zh-CN" sz="2000" b="1" dirty="0"/>
              <a:t>FIND(P:L)</a:t>
            </a:r>
            <a:r>
              <a:rPr lang="en-US" altLang="zh-CN" sz="2000" dirty="0"/>
              <a:t> and </a:t>
            </a:r>
            <a:r>
              <a:rPr lang="en-US" altLang="zh-CN" sz="2000" b="1" dirty="0"/>
              <a:t>REGISTER(P:L)</a:t>
            </a:r>
          </a:p>
          <a:p>
            <a:pPr lvl="1"/>
            <a:r>
              <a:rPr lang="en-US" altLang="zh-CN" sz="2000" dirty="0"/>
              <a:t>FIND(P:L) locate the object named P:L</a:t>
            </a:r>
          </a:p>
          <a:p>
            <a:pPr lvl="1"/>
            <a:r>
              <a:rPr lang="en-US" altLang="zh-CN" sz="2000" dirty="0"/>
              <a:t>REGISTER messages set up the state necessary for the RHs to route FINDs effectively</a:t>
            </a:r>
          </a:p>
          <a:p>
            <a:pPr lvl="1">
              <a:buFont typeface="Wingdings" pitchFamily="2" charset="2"/>
              <a:buNone/>
            </a:pPr>
            <a:endParaRPr lang="en-US" altLang="zh-C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ISP hierarchy</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s://www.isoc.org/inet99/proceedings/1e/1e_1b.gif"/>
          <p:cNvPicPr>
            <a:picLocks noChangeAspect="1" noChangeArrowheads="1"/>
          </p:cNvPicPr>
          <p:nvPr/>
        </p:nvPicPr>
        <p:blipFill>
          <a:blip r:embed="rId2" cstate="print"/>
          <a:srcRect/>
          <a:stretch>
            <a:fillRect/>
          </a:stretch>
        </p:blipFill>
        <p:spPr bwMode="auto">
          <a:xfrm>
            <a:off x="395536" y="2492896"/>
            <a:ext cx="8541054" cy="417646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Establishing REGISTER state	</a:t>
            </a:r>
            <a:endParaRPr lang="zh-CN" altLang="en-US" dirty="0"/>
          </a:p>
        </p:txBody>
      </p:sp>
      <p:sp>
        <p:nvSpPr>
          <p:cNvPr id="3" name="内容占位符 2"/>
          <p:cNvSpPr>
            <a:spLocks noGrp="1"/>
          </p:cNvSpPr>
          <p:nvPr>
            <p:ph idx="1"/>
          </p:nvPr>
        </p:nvSpPr>
        <p:spPr/>
        <p:txBody>
          <a:bodyPr>
            <a:normAutofit/>
          </a:bodyPr>
          <a:lstStyle/>
          <a:p>
            <a:r>
              <a:rPr lang="en-US" altLang="zh-CN" i="1" dirty="0" smtClean="0"/>
              <a:t>RH</a:t>
            </a:r>
            <a:r>
              <a:rPr lang="en-US" altLang="zh-CN" i="1" baseline="-25000" dirty="0" smtClean="0"/>
              <a:t>X</a:t>
            </a:r>
            <a:r>
              <a:rPr lang="en-US" altLang="zh-CN" dirty="0" smtClean="0"/>
              <a:t> is the provider/customer/peer (or, alternatively, parent/child/peer) of </a:t>
            </a:r>
            <a:r>
              <a:rPr lang="en-US" altLang="zh-CN" i="1" dirty="0" smtClean="0"/>
              <a:t>RH</a:t>
            </a:r>
            <a:r>
              <a:rPr lang="en-US" altLang="zh-CN" i="1" baseline="-25000" dirty="0" smtClean="0"/>
              <a:t>Y</a:t>
            </a:r>
            <a:r>
              <a:rPr lang="en-US" altLang="zh-CN" dirty="0" smtClean="0"/>
              <a:t> if </a:t>
            </a:r>
            <a:r>
              <a:rPr lang="en-US" altLang="zh-CN" i="1" dirty="0" smtClean="0"/>
              <a:t>X</a:t>
            </a:r>
            <a:r>
              <a:rPr lang="en-US" altLang="zh-CN" dirty="0" smtClean="0"/>
              <a:t> is the provider/customer/peer of </a:t>
            </a:r>
            <a:r>
              <a:rPr lang="en-US" altLang="zh-CN" i="1" dirty="0" smtClean="0"/>
              <a:t>Y</a:t>
            </a:r>
            <a:r>
              <a:rPr lang="en-US" altLang="zh-CN" dirty="0" smtClean="0"/>
              <a:t> in terms of AS-level relationships.</a:t>
            </a:r>
          </a:p>
          <a:p>
            <a:r>
              <a:rPr lang="en-US" altLang="zh-CN" dirty="0" smtClean="0"/>
              <a:t>Each client knows the location of its local RH through some local configuration </a:t>
            </a:r>
          </a:p>
          <a:p>
            <a:pPr lvl="1"/>
            <a:r>
              <a:rPr lang="en-US" altLang="zh-CN" dirty="0" smtClean="0"/>
              <a:t>Like they know about their local DNS server.</a:t>
            </a:r>
          </a:p>
          <a:p>
            <a:r>
              <a:rPr lang="en-US" altLang="zh-CN" dirty="0" smtClean="0"/>
              <a:t>Any machine authorized to serve a datum or service with name P:L sends a REGISTER(P:L) command to its local RH.</a:t>
            </a:r>
          </a:p>
          <a:p>
            <a:pPr lvl="1"/>
            <a:r>
              <a:rPr lang="en-US" altLang="zh-CN" dirty="0" smtClean="0"/>
              <a:t>REGISTER(P:*), register anything served by P</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Establishing REGISTER state	</a:t>
            </a:r>
          </a:p>
        </p:txBody>
      </p:sp>
      <p:sp>
        <p:nvSpPr>
          <p:cNvPr id="98307" name="Rectangle 3"/>
          <p:cNvSpPr>
            <a:spLocks noGrp="1" noChangeArrowheads="1"/>
          </p:cNvSpPr>
          <p:nvPr>
            <p:ph type="body" idx="1"/>
          </p:nvPr>
        </p:nvSpPr>
        <p:spPr/>
        <p:txBody>
          <a:bodyPr>
            <a:normAutofit/>
          </a:bodyPr>
          <a:lstStyle/>
          <a:p>
            <a:r>
              <a:rPr lang="en-US" altLang="zh-CN" sz="2800" dirty="0" smtClean="0"/>
              <a:t>RH </a:t>
            </a:r>
            <a:r>
              <a:rPr lang="en-US" altLang="zh-CN" sz="2800" dirty="0"/>
              <a:t>maintains a </a:t>
            </a:r>
            <a:r>
              <a:rPr lang="en-US" altLang="zh-CN" sz="2800" b="1" dirty="0"/>
              <a:t>registration table </a:t>
            </a:r>
            <a:r>
              <a:rPr lang="en-US" altLang="zh-CN" sz="2800" dirty="0"/>
              <a:t>that maps a name to both a </a:t>
            </a:r>
            <a:r>
              <a:rPr lang="en-US" altLang="zh-CN" sz="2800" dirty="0" smtClean="0"/>
              <a:t>next-hop </a:t>
            </a:r>
            <a:r>
              <a:rPr lang="en-US" altLang="zh-CN" sz="2800" dirty="0"/>
              <a:t>RH and the distance to the copy (in some metric)</a:t>
            </a:r>
          </a:p>
          <a:p>
            <a:pPr lvl="1"/>
            <a:r>
              <a:rPr lang="en-US" altLang="zh-CN" dirty="0" smtClean="0"/>
              <a:t>Separate entry for P:*</a:t>
            </a:r>
          </a:p>
          <a:p>
            <a:pPr lvl="1"/>
            <a:endParaRPr lang="en-US" altLang="zh-CN" dirty="0" smtClean="0"/>
          </a:p>
          <a:p>
            <a:endParaRPr lang="en-US" altLang="zh-C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Establishing REGISTER state	</a:t>
            </a:r>
            <a:endParaRPr lang="zh-CN" altLang="en-US" dirty="0"/>
          </a:p>
        </p:txBody>
      </p:sp>
      <p:sp>
        <p:nvSpPr>
          <p:cNvPr id="3" name="内容占位符 2"/>
          <p:cNvSpPr>
            <a:spLocks noGrp="1"/>
          </p:cNvSpPr>
          <p:nvPr>
            <p:ph idx="1"/>
          </p:nvPr>
        </p:nvSpPr>
        <p:spPr/>
        <p:txBody>
          <a:bodyPr>
            <a:noAutofit/>
          </a:bodyPr>
          <a:lstStyle/>
          <a:p>
            <a:r>
              <a:rPr lang="en-US" altLang="zh-CN" sz="2800" dirty="0" smtClean="0"/>
              <a:t>Handling REGISTER</a:t>
            </a:r>
          </a:p>
          <a:p>
            <a:pPr lvl="1"/>
            <a:r>
              <a:rPr lang="en-US" altLang="zh-CN" dirty="0" smtClean="0"/>
              <a:t>If </a:t>
            </a:r>
            <a:r>
              <a:rPr lang="en-US" altLang="zh-CN" i="1" dirty="0" smtClean="0"/>
              <a:t>RH</a:t>
            </a:r>
            <a:r>
              <a:rPr lang="en-US" altLang="zh-CN" i="1" baseline="-25000" dirty="0" smtClean="0"/>
              <a:t>X</a:t>
            </a:r>
            <a:r>
              <a:rPr lang="en-US" altLang="zh-CN" dirty="0" smtClean="0"/>
              <a:t> receives a REGISTER from a child (i.e., customer), it does not forward it onward unless no such record exists or the new REGISTER comes from a copy closer than the previous copy. If so, </a:t>
            </a:r>
            <a:r>
              <a:rPr lang="en-US" altLang="zh-CN" i="1" dirty="0" smtClean="0"/>
              <a:t>RH</a:t>
            </a:r>
            <a:r>
              <a:rPr lang="en-US" altLang="zh-CN" i="1" baseline="-25000" dirty="0" smtClean="0"/>
              <a:t>X</a:t>
            </a:r>
            <a:r>
              <a:rPr lang="en-US" altLang="zh-CN" dirty="0" smtClean="0"/>
              <a:t> forwards the REGISTER to its parents and peers (after updating its registration table).</a:t>
            </a:r>
          </a:p>
          <a:p>
            <a:pPr lvl="1"/>
            <a:endParaRPr lang="en-US" altLang="zh-CN" dirty="0" smtClean="0"/>
          </a:p>
          <a:p>
            <a:pPr lvl="1"/>
            <a:r>
              <a:rPr lang="en-US" altLang="zh-CN" dirty="0" smtClean="0"/>
              <a:t>If the REGISTER comes from a peer, the entry can be forwarded or not based on local policy (depending, for example, on whether the AS is willing to serve as a transit AS for content).</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Establishing REGISTER state	</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When FIND arrives, forwarding rule</a:t>
            </a:r>
          </a:p>
          <a:p>
            <a:pPr lvl="1"/>
            <a:r>
              <a:rPr lang="en-US" altLang="zh-CN" dirty="0" smtClean="0"/>
              <a:t>If there is an entry in the registration table, the FIND is sent to the next-hop RH (and if </a:t>
            </a:r>
            <a:r>
              <a:rPr lang="en-US" altLang="zh-CN" smtClean="0"/>
              <a:t>there is more than one, the choice is based on the local policy and which entry is closest); </a:t>
            </a:r>
          </a:p>
          <a:p>
            <a:pPr lvl="1"/>
            <a:r>
              <a:rPr lang="en-US" altLang="zh-CN" smtClean="0"/>
              <a:t>Otherwise, the RH forwards the FIND towards its parent (i.e., its provider) using its local policy to choose among them if the RH is multi-homed.</a:t>
            </a:r>
          </a:p>
          <a:p>
            <a:pPr lvl="1"/>
            <a:endParaRPr lang="en-US" altLang="zh-CN" dirty="0" smtClean="0"/>
          </a:p>
          <a:p>
            <a:endParaRPr lang="zh-CN" altLang="en-US" sz="2800" dirty="0"/>
          </a:p>
        </p:txBody>
      </p:sp>
      <p:sp>
        <p:nvSpPr>
          <p:cNvPr id="4" name="矩形 3"/>
          <p:cNvSpPr/>
          <p:nvPr/>
        </p:nvSpPr>
        <p:spPr>
          <a:xfrm>
            <a:off x="971600" y="5301208"/>
            <a:ext cx="6336704" cy="707886"/>
          </a:xfrm>
          <a:prstGeom prst="rect">
            <a:avLst/>
          </a:prstGeom>
        </p:spPr>
        <p:txBody>
          <a:bodyPr wrap="square">
            <a:spAutoFit/>
          </a:bodyPr>
          <a:lstStyle/>
          <a:p>
            <a:r>
              <a:rPr lang="en-US" altLang="zh-CN" sz="2000" dirty="0" smtClean="0"/>
              <a:t>Use FIND(*:L) which indicates that the client is willing to receive the (self-certified) data from any purveyor.</a:t>
            </a: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Establishing REGISTER state	</a:t>
            </a:r>
            <a:endParaRPr lang="zh-CN" altLang="en-US" dirty="0"/>
          </a:p>
        </p:txBody>
      </p:sp>
      <p:sp>
        <p:nvSpPr>
          <p:cNvPr id="3" name="内容占位符 2"/>
          <p:cNvSpPr>
            <a:spLocks noGrp="1"/>
          </p:cNvSpPr>
          <p:nvPr>
            <p:ph idx="1"/>
          </p:nvPr>
        </p:nvSpPr>
        <p:spPr/>
        <p:txBody>
          <a:bodyPr>
            <a:normAutofit/>
          </a:bodyPr>
          <a:lstStyle/>
          <a:p>
            <a:r>
              <a:rPr lang="en-US" altLang="zh-CN" dirty="0" smtClean="0"/>
              <a:t>If the FIND request reaches a Tier-1 AS and doesn’t find a record associated with that principal, then the Tier-1 RH returns an error message to the source of the FIND. </a:t>
            </a:r>
          </a:p>
          <a:p>
            <a:r>
              <a:rPr lang="en-US" altLang="zh-CN" dirty="0" smtClean="0"/>
              <a:t>If the FIND does locate a record, the responding server returns a standard transport-level response.</a:t>
            </a:r>
          </a:p>
          <a:p>
            <a:r>
              <a:rPr lang="en-US" altLang="zh-CN" dirty="0" smtClean="0"/>
              <a:t>Transport protocols should bind to names, not addresses.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Introduction</a:t>
            </a:r>
          </a:p>
          <a:p>
            <a:r>
              <a:rPr lang="en-US" altLang="zh-CN" dirty="0" smtClean="0"/>
              <a:t>Basic Design</a:t>
            </a:r>
          </a:p>
          <a:p>
            <a:r>
              <a:rPr lang="en-US" altLang="zh-CN" dirty="0" smtClean="0"/>
              <a:t>Using DONA’s functionality</a:t>
            </a:r>
          </a:p>
          <a:p>
            <a:r>
              <a:rPr lang="en-US" altLang="zh-CN" dirty="0" smtClean="0"/>
              <a:t>Extending Resolution handler (RH) functionality</a:t>
            </a:r>
          </a:p>
          <a:p>
            <a:r>
              <a:rPr lang="en-US" altLang="zh-CN" dirty="0" smtClean="0"/>
              <a:t>Feasibility</a:t>
            </a:r>
          </a:p>
          <a:p>
            <a:r>
              <a:rPr lang="en-US" altLang="zh-CN" dirty="0" smtClean="0"/>
              <a:t>Broader Architectural Implications</a:t>
            </a:r>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Forwarding FIND(P:L)</a:t>
            </a:r>
            <a:endParaRPr lang="zh-CN" altLang="en-US" dirty="0"/>
          </a:p>
        </p:txBody>
      </p:sp>
      <p:sp>
        <p:nvSpPr>
          <p:cNvPr id="3" name="内容占位符 2"/>
          <p:cNvSpPr>
            <a:spLocks noGrp="1"/>
          </p:cNvSpPr>
          <p:nvPr>
            <p:ph idx="1"/>
          </p:nvPr>
        </p:nvSpPr>
        <p:spPr/>
        <p:txBody>
          <a:bodyPr/>
          <a:lstStyle/>
          <a:p>
            <a:r>
              <a:rPr lang="en-US" altLang="zh-CN" dirty="0" smtClean="0"/>
              <a:t>The FIND packet does not just resolve the name, it also initiates the transport exchange</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1115616" y="2852936"/>
            <a:ext cx="7067550" cy="2781300"/>
          </a:xfrm>
          <a:prstGeom prst="rect">
            <a:avLst/>
          </a:prstGeom>
          <a:noFill/>
          <a:ln w="9525">
            <a:noFill/>
            <a:miter lim="800000"/>
            <a:headEnd/>
            <a:tailEnd/>
          </a:ln>
        </p:spPr>
      </p:pic>
      <p:sp>
        <p:nvSpPr>
          <p:cNvPr id="34" name="矩形 33"/>
          <p:cNvSpPr/>
          <p:nvPr/>
        </p:nvSpPr>
        <p:spPr>
          <a:xfrm>
            <a:off x="1475656" y="5674022"/>
            <a:ext cx="6552728" cy="923330"/>
          </a:xfrm>
          <a:prstGeom prst="rect">
            <a:avLst/>
          </a:prstGeom>
        </p:spPr>
        <p:txBody>
          <a:bodyPr wrap="square">
            <a:spAutoFit/>
          </a:bodyPr>
          <a:lstStyle/>
          <a:p>
            <a:r>
              <a:rPr lang="en-US" altLang="zh-CN" dirty="0" smtClean="0"/>
              <a:t>Registration state (solid arrows) in RHs after copies have registered themselves. RHs route client-issued FIND (dashed arrow) to a nearby copy.</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t>Challenges</a:t>
            </a:r>
          </a:p>
        </p:txBody>
      </p:sp>
      <p:graphicFrame>
        <p:nvGraphicFramePr>
          <p:cNvPr id="102436" name="Group 36"/>
          <p:cNvGraphicFramePr>
            <a:graphicFrameLocks noGrp="1"/>
          </p:cNvGraphicFramePr>
          <p:nvPr>
            <p:ph idx="1"/>
          </p:nvPr>
        </p:nvGraphicFramePr>
        <p:xfrm>
          <a:off x="533400" y="1752600"/>
          <a:ext cx="8001000" cy="4236720"/>
        </p:xfrm>
        <a:graphic>
          <a:graphicData uri="http://schemas.openxmlformats.org/drawingml/2006/table">
            <a:tbl>
              <a:tblPr/>
              <a:tblGrid>
                <a:gridCol w="2667000"/>
                <a:gridCol w="2667000"/>
                <a:gridCol w="26670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600" b="0" i="0" u="none" strike="noStrike" cap="none" normalizeH="0" baseline="0" dirty="0" smtClean="0">
                        <a:ln>
                          <a:noFill/>
                        </a:ln>
                        <a:solidFill>
                          <a:schemeClr val="tx1"/>
                        </a:solidFill>
                        <a:effectLst/>
                        <a:latin typeface="Verdan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Concern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Approach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Private key will get compromised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Key revocation mechanism needed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Usability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Flat names are hard to remember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External mechanisms needed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Scalability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Huge flat namespace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charset="-122"/>
                        </a:rPr>
                        <a:t>More shortly</a:t>
                      </a:r>
                      <a:r>
                        <a:rPr kumimoji="0" lang="en-US" altLang="zh-CN" sz="2000" b="0" i="0" u="none" strike="noStrike" cap="none" normalizeH="0" baseline="0" smtClean="0">
                          <a:ln>
                            <a:noFill/>
                          </a:ln>
                          <a:solidFill>
                            <a:schemeClr val="tx1"/>
                          </a:solidFill>
                          <a:effectLst/>
                          <a:latin typeface="Arial"/>
                          <a:ea typeface="宋体" charset="-122"/>
                        </a:rPr>
                        <a:t>…</a:t>
                      </a:r>
                      <a:r>
                        <a:rPr kumimoji="0" lang="en-US" altLang="zh-CN" sz="2000" b="0" i="0" u="none" strike="noStrike" cap="none" normalizeH="0" baseline="0" smtClean="0">
                          <a:ln>
                            <a:noFill/>
                          </a:ln>
                          <a:solidFill>
                            <a:schemeClr val="tx1"/>
                          </a:solidFill>
                          <a:effectLst/>
                          <a:latin typeface="Verdana" pitchFamily="34" charset="0"/>
                          <a:ea typeface="宋体" charset="-122"/>
                        </a:rPr>
                        <a:t>(local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Introduction</a:t>
            </a:r>
          </a:p>
          <a:p>
            <a:r>
              <a:rPr lang="en-US" altLang="zh-CN" dirty="0" smtClean="0"/>
              <a:t>Basic Design</a:t>
            </a:r>
          </a:p>
          <a:p>
            <a:r>
              <a:rPr lang="en-US" altLang="zh-CN" dirty="0" smtClean="0">
                <a:solidFill>
                  <a:srgbClr val="FF0000"/>
                </a:solidFill>
              </a:rPr>
              <a:t>Using DONA’s functionality</a:t>
            </a:r>
          </a:p>
          <a:p>
            <a:r>
              <a:rPr lang="en-US" altLang="zh-CN" dirty="0" smtClean="0"/>
              <a:t>Extending Resolution handler (RH) functionality</a:t>
            </a:r>
          </a:p>
          <a:p>
            <a:r>
              <a:rPr lang="en-US" altLang="zh-CN" dirty="0" smtClean="0"/>
              <a:t>Feasibility</a:t>
            </a:r>
          </a:p>
          <a:p>
            <a:r>
              <a:rPr lang="en-US" altLang="zh-CN" dirty="0" smtClean="0"/>
              <a:t>Broader Architectural Implications</a:t>
            </a:r>
          </a:p>
          <a:p>
            <a:endParaRPr lang="en-US" altLang="zh-CN" dirty="0" smtClean="0"/>
          </a:p>
          <a:p>
            <a:endParaRPr lang="en-US" altLang="zh-C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t>Using DONA</a:t>
            </a:r>
            <a:r>
              <a:rPr lang="en-US" altLang="zh-CN">
                <a:latin typeface="Arial"/>
              </a:rPr>
              <a:t>’</a:t>
            </a:r>
            <a:r>
              <a:rPr lang="en-US" altLang="zh-CN"/>
              <a:t>s functionality</a:t>
            </a:r>
          </a:p>
        </p:txBody>
      </p:sp>
      <p:sp>
        <p:nvSpPr>
          <p:cNvPr id="104451" name="Rectangle 3"/>
          <p:cNvSpPr>
            <a:spLocks noGrp="1" noChangeArrowheads="1"/>
          </p:cNvSpPr>
          <p:nvPr>
            <p:ph type="body" idx="1"/>
          </p:nvPr>
        </p:nvSpPr>
        <p:spPr/>
        <p:txBody>
          <a:bodyPr>
            <a:noAutofit/>
          </a:bodyPr>
          <a:lstStyle/>
          <a:p>
            <a:pPr>
              <a:lnSpc>
                <a:spcPct val="90000"/>
              </a:lnSpc>
            </a:pPr>
            <a:r>
              <a:rPr lang="en-US" altLang="zh-CN" sz="2800" dirty="0"/>
              <a:t>Using name-based </a:t>
            </a:r>
            <a:r>
              <a:rPr lang="en-US" altLang="zh-CN" sz="2800" dirty="0" err="1"/>
              <a:t>anycast</a:t>
            </a:r>
            <a:endParaRPr lang="en-US" altLang="zh-CN" sz="2800" dirty="0"/>
          </a:p>
          <a:p>
            <a:pPr lvl="1">
              <a:lnSpc>
                <a:spcPct val="90000"/>
              </a:lnSpc>
            </a:pPr>
            <a:endParaRPr lang="en-US" altLang="zh-CN" sz="2800" dirty="0"/>
          </a:p>
          <a:p>
            <a:pPr lvl="1">
              <a:lnSpc>
                <a:spcPct val="90000"/>
              </a:lnSpc>
            </a:pPr>
            <a:r>
              <a:rPr lang="en-US" altLang="zh-CN" sz="2800" dirty="0"/>
              <a:t>Server Selection</a:t>
            </a:r>
          </a:p>
          <a:p>
            <a:pPr lvl="2">
              <a:lnSpc>
                <a:spcPct val="90000"/>
              </a:lnSpc>
              <a:buFont typeface="Wingdings" pitchFamily="2" charset="2"/>
              <a:buNone/>
            </a:pPr>
            <a:r>
              <a:rPr lang="en-US" altLang="zh-CN" sz="2400" dirty="0"/>
              <a:t>    Each server (or datacenter) authorized by a principal P to host a service or datum named P:L simply registers P:L at their local RH. DONA routes any FIND(P:L) to the closest such server</a:t>
            </a:r>
          </a:p>
          <a:p>
            <a:pPr lvl="2">
              <a:lnSpc>
                <a:spcPct val="90000"/>
              </a:lnSpc>
              <a:buFont typeface="Wingdings" pitchFamily="2" charset="2"/>
              <a:buNone/>
            </a:pPr>
            <a:endParaRPr lang="en-US" altLang="zh-CN" sz="2400" dirty="0"/>
          </a:p>
          <a:p>
            <a:pPr lvl="2">
              <a:lnSpc>
                <a:spcPct val="90000"/>
              </a:lnSpc>
              <a:buFont typeface="Wingdings" pitchFamily="2" charset="2"/>
              <a:buNone/>
            </a:pPr>
            <a:r>
              <a:rPr lang="en-US" altLang="zh-CN" sz="2400" dirty="0"/>
              <a:t>	P2P applications could also employ this primitive, and would probably use immutable names where the principal would identify the particular P2P </a:t>
            </a:r>
            <a:r>
              <a:rPr lang="en-US" altLang="zh-CN" sz="2400" dirty="0" smtClean="0"/>
              <a:t>infrastructure (peers have different degrees of reliability and coverage).</a:t>
            </a: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t>Using DONA</a:t>
            </a:r>
            <a:r>
              <a:rPr lang="en-US" altLang="zh-CN">
                <a:latin typeface="Arial"/>
              </a:rPr>
              <a:t>’</a:t>
            </a:r>
            <a:r>
              <a:rPr lang="en-US" altLang="zh-CN"/>
              <a:t>s functionality</a:t>
            </a:r>
          </a:p>
        </p:txBody>
      </p:sp>
      <p:sp>
        <p:nvSpPr>
          <p:cNvPr id="105475" name="Rectangle 3"/>
          <p:cNvSpPr>
            <a:spLocks noGrp="1" noChangeArrowheads="1"/>
          </p:cNvSpPr>
          <p:nvPr>
            <p:ph type="body" idx="1"/>
          </p:nvPr>
        </p:nvSpPr>
        <p:spPr/>
        <p:txBody>
          <a:bodyPr>
            <a:normAutofit/>
          </a:bodyPr>
          <a:lstStyle/>
          <a:p>
            <a:pPr lvl="1">
              <a:lnSpc>
                <a:spcPct val="80000"/>
              </a:lnSpc>
            </a:pPr>
            <a:r>
              <a:rPr lang="en-US" altLang="zh-CN" sz="2800" dirty="0"/>
              <a:t>Mobility and </a:t>
            </a:r>
            <a:r>
              <a:rPr lang="en-US" altLang="zh-CN" sz="2800" dirty="0" err="1"/>
              <a:t>Multihoming</a:t>
            </a:r>
            <a:endParaRPr lang="en-US" altLang="zh-CN" sz="2800" dirty="0"/>
          </a:p>
          <a:p>
            <a:pPr lvl="3">
              <a:lnSpc>
                <a:spcPct val="80000"/>
              </a:lnSpc>
            </a:pPr>
            <a:endParaRPr lang="en-US" altLang="zh-CN" sz="2400" dirty="0"/>
          </a:p>
          <a:p>
            <a:pPr lvl="1">
              <a:lnSpc>
                <a:spcPct val="80000"/>
              </a:lnSpc>
              <a:buFont typeface="Wingdings" pitchFamily="2" charset="2"/>
              <a:buNone/>
            </a:pPr>
            <a:r>
              <a:rPr lang="en-US" altLang="zh-CN" sz="2800" dirty="0"/>
              <a:t>	</a:t>
            </a:r>
            <a:r>
              <a:rPr lang="en-US" altLang="zh-CN" dirty="0"/>
              <a:t>	A roaming host can first unregister from one location and then re-register at its new location. Subsequent FINDs will be routed to the new location as soon as the new registrations have installed the necessary state.</a:t>
            </a:r>
          </a:p>
          <a:p>
            <a:pPr lvl="1">
              <a:lnSpc>
                <a:spcPct val="80000"/>
              </a:lnSpc>
              <a:buFont typeface="Wingdings" pitchFamily="2" charset="2"/>
              <a:buNone/>
            </a:pPr>
            <a:endParaRPr lang="en-US" altLang="zh-CN" dirty="0"/>
          </a:p>
          <a:p>
            <a:pPr lvl="1">
              <a:lnSpc>
                <a:spcPct val="80000"/>
              </a:lnSpc>
              <a:buFont typeface="Wingdings" pitchFamily="2" charset="2"/>
              <a:buNone/>
            </a:pPr>
            <a:r>
              <a:rPr lang="en-US" altLang="zh-CN" sz="2000" dirty="0"/>
              <a:t>	</a:t>
            </a:r>
            <a:r>
              <a:rPr lang="en-US" altLang="zh-CN" sz="2000" dirty="0" smtClean="0"/>
              <a:t>     </a:t>
            </a:r>
            <a:r>
              <a:rPr lang="en-US" altLang="zh-CN" dirty="0" smtClean="0"/>
              <a:t>A </a:t>
            </a:r>
            <a:r>
              <a:rPr lang="en-US" altLang="zh-CN" dirty="0" err="1"/>
              <a:t>multihomed</a:t>
            </a:r>
            <a:r>
              <a:rPr lang="en-US" altLang="zh-CN" dirty="0"/>
              <a:t> host registers with each local RH and a </a:t>
            </a:r>
            <a:r>
              <a:rPr lang="en-US" altLang="zh-CN" dirty="0" err="1"/>
              <a:t>multihomed</a:t>
            </a:r>
            <a:r>
              <a:rPr lang="en-US" altLang="zh-CN" dirty="0"/>
              <a:t> domain forwards its REGISTERs to each provider. This allows FINDs, and thus the resulting data connections, to make use of multiple paths.</a:t>
            </a:r>
          </a:p>
          <a:p>
            <a:pPr lvl="1">
              <a:lnSpc>
                <a:spcPct val="80000"/>
              </a:lnSpc>
              <a:buFont typeface="Wingdings" pitchFamily="2" charset="2"/>
              <a:buNone/>
            </a:pPr>
            <a:r>
              <a:rPr lang="en-US" altLang="zh-CN" sz="2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t>Using DONA</a:t>
            </a:r>
            <a:r>
              <a:rPr lang="en-US" altLang="zh-CN">
                <a:latin typeface="Arial"/>
              </a:rPr>
              <a:t>’</a:t>
            </a:r>
            <a:r>
              <a:rPr lang="en-US" altLang="zh-CN"/>
              <a:t>s functionality</a:t>
            </a:r>
          </a:p>
        </p:txBody>
      </p:sp>
      <p:sp>
        <p:nvSpPr>
          <p:cNvPr id="108547" name="Rectangle 3"/>
          <p:cNvSpPr>
            <a:spLocks noGrp="1" noChangeArrowheads="1"/>
          </p:cNvSpPr>
          <p:nvPr>
            <p:ph type="body" idx="1"/>
          </p:nvPr>
        </p:nvSpPr>
        <p:spPr/>
        <p:txBody>
          <a:bodyPr>
            <a:normAutofit/>
          </a:bodyPr>
          <a:lstStyle/>
          <a:p>
            <a:pPr lvl="1"/>
            <a:r>
              <a:rPr lang="en-US" altLang="zh-CN" sz="2800" dirty="0" smtClean="0"/>
              <a:t>Session Initiation</a:t>
            </a:r>
            <a:endParaRPr lang="en-US" altLang="zh-CN" sz="2800" dirty="0"/>
          </a:p>
          <a:p>
            <a:pPr>
              <a:buFont typeface="Wingdings" pitchFamily="2" charset="2"/>
              <a:buNone/>
            </a:pPr>
            <a:r>
              <a:rPr lang="en-US" altLang="zh-CN" sz="2800" dirty="0" smtClean="0"/>
              <a:t>		</a:t>
            </a:r>
            <a:r>
              <a:rPr lang="en-US" altLang="zh-CN" sz="2400" dirty="0" smtClean="0"/>
              <a:t> SIP INVITE messages translate to FINDs and the SIP and DONA REGISTER messages play the same role. Thus, SIP’s rendezvous functionality can be provided by DONA and SIP’s negotiation functionality could be implemented directly on top of DONA’s REGISTER and FIND.</a:t>
            </a:r>
            <a:endParaRPr lang="en-US" altLang="zh-CN"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t>Using DONA</a:t>
            </a:r>
            <a:r>
              <a:rPr lang="en-US" altLang="zh-CN">
                <a:latin typeface="Arial"/>
              </a:rPr>
              <a:t>’</a:t>
            </a:r>
            <a:r>
              <a:rPr lang="en-US" altLang="zh-CN"/>
              <a:t>s functionality</a:t>
            </a:r>
          </a:p>
        </p:txBody>
      </p:sp>
      <p:sp>
        <p:nvSpPr>
          <p:cNvPr id="108547" name="Rectangle 3"/>
          <p:cNvSpPr>
            <a:spLocks noGrp="1" noChangeArrowheads="1"/>
          </p:cNvSpPr>
          <p:nvPr>
            <p:ph type="body" idx="1"/>
          </p:nvPr>
        </p:nvSpPr>
        <p:spPr/>
        <p:txBody>
          <a:bodyPr/>
          <a:lstStyle/>
          <a:p>
            <a:pPr lvl="1"/>
            <a:r>
              <a:rPr lang="en-US" altLang="zh-CN" dirty="0"/>
              <a:t>Multicast State Establishment</a:t>
            </a:r>
          </a:p>
          <a:p>
            <a:pPr>
              <a:buFont typeface="Wingdings" pitchFamily="2" charset="2"/>
              <a:buNone/>
            </a:pPr>
            <a:r>
              <a:rPr lang="en-US" altLang="zh-CN" dirty="0"/>
              <a:t>		</a:t>
            </a:r>
            <a:r>
              <a:rPr lang="en-US" altLang="zh-CN" sz="2000" dirty="0"/>
              <a:t>DONA</a:t>
            </a:r>
            <a:r>
              <a:rPr lang="en-US" altLang="zh-CN" sz="2000" dirty="0">
                <a:latin typeface="Arial"/>
              </a:rPr>
              <a:t>’</a:t>
            </a:r>
            <a:r>
              <a:rPr lang="en-US" altLang="zh-CN" sz="2000" dirty="0"/>
              <a:t>s </a:t>
            </a:r>
            <a:r>
              <a:rPr lang="en-US" altLang="zh-CN" sz="2000" dirty="0" err="1"/>
              <a:t>anycast</a:t>
            </a:r>
            <a:r>
              <a:rPr lang="en-US" altLang="zh-CN" sz="2000" dirty="0"/>
              <a:t> primitive provides the tree discovery function, allowing a domain</a:t>
            </a:r>
            <a:r>
              <a:rPr lang="en-US" altLang="zh-CN" sz="2000" dirty="0">
                <a:latin typeface="Arial"/>
              </a:rPr>
              <a:t>’</a:t>
            </a:r>
            <a:r>
              <a:rPr lang="en-US" altLang="zh-CN" sz="2000" dirty="0"/>
              <a:t>s border router that has local members in a multicast group G to discover and establish connectivity with other domains that have members in the group.</a:t>
            </a:r>
          </a:p>
          <a:p>
            <a:pPr>
              <a:buFont typeface="Wingdings" pitchFamily="2" charset="2"/>
              <a:buNone/>
            </a:pPr>
            <a:endParaRPr lang="en-US" altLang="zh-CN" sz="1600" dirty="0"/>
          </a:p>
          <a:p>
            <a:pPr>
              <a:buFont typeface="Wingdings" pitchFamily="2" charset="2"/>
              <a:buNone/>
            </a:pPr>
            <a:r>
              <a:rPr lang="en-US" altLang="zh-CN" sz="2000" dirty="0"/>
              <a:t>		To transmit a multicast packet destined for a particular group P:G, the sender</a:t>
            </a:r>
            <a:r>
              <a:rPr lang="en-US" altLang="zh-CN" sz="2000" dirty="0">
                <a:latin typeface="Arial"/>
              </a:rPr>
              <a:t>’</a:t>
            </a:r>
            <a:r>
              <a:rPr lang="en-US" altLang="zh-CN" sz="2000" dirty="0"/>
              <a:t>s border router R similarly issues a FIND packet to locate a nearby domain that belongs to the group and forwards the packet to that domain</a:t>
            </a:r>
            <a:r>
              <a:rPr lang="en-US" altLang="zh-CN" sz="2000" dirty="0">
                <a:latin typeface="Arial"/>
              </a:rPr>
              <a:t>’</a:t>
            </a:r>
            <a:r>
              <a:rPr lang="en-US" altLang="zh-CN" sz="2000" dirty="0"/>
              <a:t>s border router, which in turn initiates the packet</a:t>
            </a:r>
            <a:r>
              <a:rPr lang="en-US" altLang="zh-CN" sz="2000" dirty="0">
                <a:latin typeface="Arial"/>
              </a:rPr>
              <a:t>’</a:t>
            </a:r>
            <a:r>
              <a:rPr lang="en-US" altLang="zh-CN" sz="2000" dirty="0"/>
              <a:t>s dissemination.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Introduction</a:t>
            </a:r>
          </a:p>
          <a:p>
            <a:r>
              <a:rPr lang="en-US" altLang="zh-CN" dirty="0" smtClean="0"/>
              <a:t>Basic Design</a:t>
            </a:r>
          </a:p>
          <a:p>
            <a:r>
              <a:rPr lang="en-US" altLang="zh-CN" dirty="0" smtClean="0"/>
              <a:t>Using DONA’s functionality</a:t>
            </a:r>
          </a:p>
          <a:p>
            <a:r>
              <a:rPr lang="en-US" altLang="zh-CN" dirty="0" smtClean="0">
                <a:solidFill>
                  <a:srgbClr val="FF0000"/>
                </a:solidFill>
              </a:rPr>
              <a:t>Extending Resolution handler (RH) functionality</a:t>
            </a:r>
          </a:p>
          <a:p>
            <a:r>
              <a:rPr lang="en-US" altLang="zh-CN" dirty="0" smtClean="0"/>
              <a:t>Feasibility</a:t>
            </a:r>
          </a:p>
          <a:p>
            <a:r>
              <a:rPr lang="en-US" altLang="zh-CN" dirty="0" smtClean="0"/>
              <a:t>Broader Architectural Implications</a:t>
            </a:r>
          </a:p>
          <a:p>
            <a:endParaRPr lang="en-US" altLang="zh-CN" dirty="0" smtClean="0"/>
          </a:p>
          <a:p>
            <a:endParaRPr lang="en-US" altLang="zh-CN"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t>Extending RH functionality</a:t>
            </a:r>
          </a:p>
        </p:txBody>
      </p:sp>
      <p:sp>
        <p:nvSpPr>
          <p:cNvPr id="109571" name="Rectangle 3"/>
          <p:cNvSpPr>
            <a:spLocks noGrp="1" noChangeArrowheads="1"/>
          </p:cNvSpPr>
          <p:nvPr>
            <p:ph type="body" idx="1"/>
          </p:nvPr>
        </p:nvSpPr>
        <p:spPr/>
        <p:txBody>
          <a:bodyPr/>
          <a:lstStyle/>
          <a:p>
            <a:pPr>
              <a:buFont typeface="Wingdings" pitchFamily="2" charset="2"/>
              <a:buNone/>
            </a:pPr>
            <a:r>
              <a:rPr lang="en-US" altLang="zh-CN"/>
              <a:t>		</a:t>
            </a:r>
            <a:r>
              <a:rPr lang="en-US" altLang="zh-CN" sz="2800"/>
              <a:t>DONA</a:t>
            </a:r>
            <a:r>
              <a:rPr lang="en-US" altLang="zh-CN" sz="2800">
                <a:latin typeface="Arial"/>
              </a:rPr>
              <a:t>’</a:t>
            </a:r>
            <a:r>
              <a:rPr lang="en-US" altLang="zh-CN" sz="2800"/>
              <a:t>s name-based anycast primitive provides support for a range of discovery-like tasks. Even restricted to this capability, we believe DONA would be a better naming foundation for the Internet than the current DNS system.</a:t>
            </a:r>
          </a:p>
          <a:p>
            <a:pPr>
              <a:buFont typeface="Wingdings" pitchFamily="2" charset="2"/>
              <a:buNone/>
            </a:pPr>
            <a:r>
              <a:rPr lang="en-US" altLang="zh-CN" sz="280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dirty="0" smtClean="0"/>
              <a:t>Improving </a:t>
            </a:r>
            <a:r>
              <a:rPr lang="en-US" altLang="zh-CN" dirty="0"/>
              <a:t>content delivery</a:t>
            </a:r>
          </a:p>
        </p:txBody>
      </p:sp>
      <p:sp>
        <p:nvSpPr>
          <p:cNvPr id="110595" name="Rectangle 3"/>
          <p:cNvSpPr>
            <a:spLocks noGrp="1" noChangeArrowheads="1"/>
          </p:cNvSpPr>
          <p:nvPr>
            <p:ph type="body" idx="1"/>
          </p:nvPr>
        </p:nvSpPr>
        <p:spPr/>
        <p:txBody>
          <a:bodyPr>
            <a:normAutofit fontScale="92500"/>
          </a:bodyPr>
          <a:lstStyle/>
          <a:p>
            <a:pPr>
              <a:buFont typeface="Wingdings" pitchFamily="2" charset="2"/>
              <a:buNone/>
            </a:pPr>
            <a:r>
              <a:rPr lang="en-US" altLang="zh-CN" sz="2600" dirty="0"/>
              <a:t>	DONA can provide better support for content delivery in three ways</a:t>
            </a:r>
          </a:p>
          <a:p>
            <a:r>
              <a:rPr lang="en-US" altLang="zh-CN" dirty="0"/>
              <a:t>Caching</a:t>
            </a:r>
          </a:p>
          <a:p>
            <a:pPr lvl="1"/>
            <a:r>
              <a:rPr lang="en-US" altLang="zh-CN" sz="2000" dirty="0"/>
              <a:t>An RH should first populate its cache, by changing the source IP address of an incoming FIND packet to be its own before forwarding the FIND to the next-hop RH</a:t>
            </a:r>
            <a:r>
              <a:rPr lang="en-US" altLang="zh-CN" sz="2000" dirty="0" smtClean="0"/>
              <a:t>. </a:t>
            </a:r>
          </a:p>
          <a:p>
            <a:pPr lvl="1"/>
            <a:r>
              <a:rPr lang="en-US" altLang="zh-CN" sz="2000" dirty="0" smtClean="0"/>
              <a:t>This ensures that the response to the FIND will traverse this RH, so the RH will receive the returning data and can install it in its cache.</a:t>
            </a:r>
          </a:p>
          <a:p>
            <a:pPr lvl="1"/>
            <a:r>
              <a:rPr lang="en-US" altLang="zh-CN" sz="2000" dirty="0" smtClean="0"/>
              <a:t>When </a:t>
            </a:r>
            <a:r>
              <a:rPr lang="en-US" altLang="zh-CN" sz="2000" dirty="0"/>
              <a:t>a FIND arrives and there is a cache hit, the RH responds to the FIND</a:t>
            </a:r>
            <a:r>
              <a:rPr lang="en-US" altLang="zh-CN" sz="2000" dirty="0">
                <a:latin typeface="Arial"/>
              </a:rPr>
              <a:t>’</a:t>
            </a:r>
            <a:r>
              <a:rPr lang="en-US" altLang="zh-CN" sz="2000" dirty="0"/>
              <a:t>s source IP address, returning appropriate transport response which then will proceed into  a standard application-level exchange</a:t>
            </a:r>
            <a:r>
              <a:rPr lang="en-US" altLang="zh-CN" sz="2000" dirty="0" smtClean="0"/>
              <a:t>.</a:t>
            </a:r>
          </a:p>
          <a:p>
            <a:pPr lvl="1"/>
            <a:r>
              <a:rPr lang="en-US" altLang="zh-CN" sz="2000" dirty="0" smtClean="0"/>
              <a:t>If the RH does not understand the transport or application-level protocol for a particular FIND, it does not provide caching for that request.</a:t>
            </a:r>
          </a:p>
          <a:p>
            <a:pPr lvl="1"/>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a:t>Introduction</a:t>
            </a:r>
          </a:p>
        </p:txBody>
      </p:sp>
      <p:sp>
        <p:nvSpPr>
          <p:cNvPr id="83971" name="Rectangle 3"/>
          <p:cNvSpPr>
            <a:spLocks noGrp="1" noChangeArrowheads="1"/>
          </p:cNvSpPr>
          <p:nvPr>
            <p:ph type="body" idx="1"/>
          </p:nvPr>
        </p:nvSpPr>
        <p:spPr/>
        <p:txBody>
          <a:bodyPr/>
          <a:lstStyle/>
          <a:p>
            <a:r>
              <a:rPr lang="en-US" altLang="zh-CN" dirty="0"/>
              <a:t>From host-centric to data-centric applications</a:t>
            </a:r>
          </a:p>
          <a:p>
            <a:pPr>
              <a:buFont typeface="Wingdings" pitchFamily="2" charset="2"/>
              <a:buNone/>
            </a:pPr>
            <a:endParaRPr lang="en-US" altLang="zh-CN" dirty="0"/>
          </a:p>
          <a:p>
            <a:pPr>
              <a:buFont typeface="Wingdings" pitchFamily="2" charset="2"/>
              <a:buNone/>
            </a:pPr>
            <a:r>
              <a:rPr lang="en-US" altLang="zh-CN" dirty="0"/>
              <a:t>	In the beginning</a:t>
            </a:r>
            <a:r>
              <a:rPr lang="en-US" altLang="zh-CN" dirty="0">
                <a:latin typeface="Arial"/>
              </a:rPr>
              <a:t>…</a:t>
            </a:r>
            <a:endParaRPr lang="en-US" altLang="zh-CN" dirty="0"/>
          </a:p>
          <a:p>
            <a:pPr>
              <a:buFont typeface="Wingdings" pitchFamily="2" charset="2"/>
              <a:buNone/>
            </a:pPr>
            <a:r>
              <a:rPr lang="en-US" altLang="zh-CN" dirty="0"/>
              <a:t>		</a:t>
            </a:r>
            <a:r>
              <a:rPr lang="en-US" altLang="zh-CN" sz="2000" dirty="0"/>
              <a:t>first applications strictly focused on host-to-host communication: remote login, file transfer,</a:t>
            </a:r>
            <a:r>
              <a:rPr lang="en-US" altLang="zh-CN" sz="2000" dirty="0">
                <a:latin typeface="Arial"/>
              </a:rPr>
              <a:t>…</a:t>
            </a:r>
            <a:endParaRPr lang="en-US" altLang="zh-CN" sz="2000" dirty="0"/>
          </a:p>
          <a:p>
            <a:pPr>
              <a:buFont typeface="Wingdings" pitchFamily="2" charset="2"/>
              <a:buNone/>
            </a:pPr>
            <a:r>
              <a:rPr lang="en-US" altLang="zh-CN" sz="2000" dirty="0"/>
              <a:t>		Internet was built around this host-to-host model</a:t>
            </a:r>
          </a:p>
          <a:p>
            <a:pPr>
              <a:buFont typeface="Wingdings" pitchFamily="2" charset="2"/>
              <a:buNone/>
            </a:pPr>
            <a:r>
              <a:rPr lang="en-US" altLang="zh-CN" sz="2000" dirty="0"/>
              <a:t>		Architecture is well-suited for communication between pairs of stationary hosts.</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Improving content delivery</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187625" y="1916833"/>
            <a:ext cx="6576184" cy="3744416"/>
          </a:xfrm>
          <a:prstGeom prst="rect">
            <a:avLst/>
          </a:prstGeom>
          <a:noFill/>
          <a:ln w="9525">
            <a:noFill/>
            <a:miter lim="800000"/>
            <a:headEnd/>
            <a:tailEnd/>
          </a:ln>
        </p:spPr>
      </p:pic>
      <p:sp>
        <p:nvSpPr>
          <p:cNvPr id="5" name="矩形 4"/>
          <p:cNvSpPr/>
          <p:nvPr/>
        </p:nvSpPr>
        <p:spPr>
          <a:xfrm>
            <a:off x="1043608" y="5530006"/>
            <a:ext cx="7272808" cy="923330"/>
          </a:xfrm>
          <a:prstGeom prst="rect">
            <a:avLst/>
          </a:prstGeom>
        </p:spPr>
        <p:txBody>
          <a:bodyPr wrap="square">
            <a:spAutoFit/>
          </a:bodyPr>
          <a:lstStyle/>
          <a:p>
            <a:r>
              <a:rPr lang="en-US" altLang="zh-CN" dirty="0" smtClean="0"/>
              <a:t>Three cases of processing a FIND packet when caching is supported: serve from the cache, skip (merely forward the FIND), and cache. </a:t>
            </a:r>
          </a:p>
          <a:p>
            <a:r>
              <a:rPr lang="en-US" altLang="zh-CN" dirty="0" smtClean="0"/>
              <a:t>RH 2 is a </a:t>
            </a:r>
            <a:r>
              <a:rPr lang="en-US" altLang="zh-CN" dirty="0" err="1" smtClean="0"/>
              <a:t>middlebox</a:t>
            </a:r>
            <a:r>
              <a:rPr lang="en-US" altLang="zh-CN" dirty="0" smtClean="0"/>
              <a:t> for all traffic.</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t>Improving content delivery</a:t>
            </a:r>
          </a:p>
        </p:txBody>
      </p:sp>
      <p:sp>
        <p:nvSpPr>
          <p:cNvPr id="112643" name="Rectangle 3"/>
          <p:cNvSpPr>
            <a:spLocks noGrp="1" noChangeArrowheads="1"/>
          </p:cNvSpPr>
          <p:nvPr>
            <p:ph type="body" idx="1"/>
          </p:nvPr>
        </p:nvSpPr>
        <p:spPr/>
        <p:txBody>
          <a:bodyPr>
            <a:normAutofit/>
          </a:bodyPr>
          <a:lstStyle/>
          <a:p>
            <a:pPr>
              <a:lnSpc>
                <a:spcPct val="80000"/>
              </a:lnSpc>
            </a:pPr>
            <a:r>
              <a:rPr lang="en-US" altLang="zh-CN" sz="2800" dirty="0" smtClean="0"/>
              <a:t>Subscriptions</a:t>
            </a:r>
            <a:endParaRPr lang="en-US" altLang="zh-CN" sz="2800" dirty="0"/>
          </a:p>
          <a:p>
            <a:pPr lvl="1">
              <a:lnSpc>
                <a:spcPct val="80000"/>
              </a:lnSpc>
            </a:pPr>
            <a:r>
              <a:rPr lang="en-US" altLang="zh-CN" dirty="0"/>
              <a:t>Often clients would like to subscribe for updates, as in RSS. This can be easily accomplished by adding TTLs to FINDS.</a:t>
            </a:r>
          </a:p>
          <a:p>
            <a:pPr lvl="1">
              <a:lnSpc>
                <a:spcPct val="80000"/>
              </a:lnSpc>
            </a:pPr>
            <a:r>
              <a:rPr lang="en-US" altLang="zh-CN" dirty="0"/>
              <a:t>When the server responds to such a </a:t>
            </a:r>
            <a:r>
              <a:rPr lang="en-US" altLang="zh-CN" dirty="0" err="1"/>
              <a:t>TTL</a:t>
            </a:r>
            <a:r>
              <a:rPr lang="en-US" altLang="zh-CN" dirty="0" err="1">
                <a:latin typeface="Arial"/>
              </a:rPr>
              <a:t>’</a:t>
            </a:r>
            <a:r>
              <a:rPr lang="en-US" altLang="zh-CN" dirty="0" err="1"/>
              <a:t>ed</a:t>
            </a:r>
            <a:r>
              <a:rPr lang="en-US" altLang="zh-CN" dirty="0"/>
              <a:t> FIND, it notes whether and how long it will provide updates to the FIND.</a:t>
            </a:r>
          </a:p>
          <a:p>
            <a:pPr lvl="1">
              <a:lnSpc>
                <a:spcPct val="80000"/>
              </a:lnSpc>
            </a:pPr>
            <a:r>
              <a:rPr lang="en-US" altLang="zh-CN" dirty="0"/>
              <a:t>When a server updates a piece of content that has a pending </a:t>
            </a:r>
            <a:r>
              <a:rPr lang="en-US" altLang="zh-CN" dirty="0" err="1"/>
              <a:t>TTL</a:t>
            </a:r>
            <a:r>
              <a:rPr lang="en-US" altLang="zh-CN" dirty="0" err="1">
                <a:latin typeface="Arial"/>
              </a:rPr>
              <a:t>’</a:t>
            </a:r>
            <a:r>
              <a:rPr lang="en-US" altLang="zh-CN" dirty="0" err="1"/>
              <a:t>ed</a:t>
            </a:r>
            <a:r>
              <a:rPr lang="en-US" altLang="zh-CN" dirty="0"/>
              <a:t> FIND, it sends the update to the source of the FIND.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t>Improving content delivery</a:t>
            </a:r>
          </a:p>
        </p:txBody>
      </p:sp>
      <p:sp>
        <p:nvSpPr>
          <p:cNvPr id="111619" name="Rectangle 3"/>
          <p:cNvSpPr>
            <a:spLocks noGrp="1" noChangeArrowheads="1"/>
          </p:cNvSpPr>
          <p:nvPr>
            <p:ph type="body" idx="1"/>
          </p:nvPr>
        </p:nvSpPr>
        <p:spPr/>
        <p:txBody>
          <a:bodyPr/>
          <a:lstStyle/>
          <a:p>
            <a:r>
              <a:rPr lang="en-US" altLang="zh-CN" dirty="0"/>
              <a:t>Avoiding Misbehaving and Overloaded Servers</a:t>
            </a:r>
          </a:p>
          <a:p>
            <a:pPr lvl="1"/>
            <a:r>
              <a:rPr lang="en-US" altLang="zh-CN" dirty="0"/>
              <a:t>In general, RHs will route FINDs to nearby copies of the data. However, some of these servers may be misbehaving in a way that is not visible to the RHs but which deprives a client of a valid copy of data</a:t>
            </a:r>
            <a:r>
              <a:rPr lang="en-US" altLang="zh-CN" dirty="0" smtClean="0"/>
              <a:t>.</a:t>
            </a:r>
          </a:p>
          <a:p>
            <a:pPr lvl="1"/>
            <a:r>
              <a:rPr lang="en-US" altLang="zh-CN" dirty="0" smtClean="0"/>
              <a:t>To </a:t>
            </a:r>
            <a:r>
              <a:rPr lang="en-US" altLang="zh-CN" dirty="0"/>
              <a:t>make sure that clients can still access the data, we allow the client to ask that its FIND be routed to a different server.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t>Improving content delivery</a:t>
            </a:r>
          </a:p>
        </p:txBody>
      </p:sp>
      <p:sp>
        <p:nvSpPr>
          <p:cNvPr id="121859" name="Rectangle 3"/>
          <p:cNvSpPr>
            <a:spLocks noGrp="1" noChangeArrowheads="1"/>
          </p:cNvSpPr>
          <p:nvPr>
            <p:ph type="body" idx="1"/>
          </p:nvPr>
        </p:nvSpPr>
        <p:spPr/>
        <p:txBody>
          <a:bodyPr>
            <a:noAutofit/>
          </a:bodyPr>
          <a:lstStyle/>
          <a:p>
            <a:pPr lvl="1">
              <a:buFont typeface="Wingdings" pitchFamily="2" charset="2"/>
              <a:buNone/>
            </a:pPr>
            <a:r>
              <a:rPr lang="en-US" altLang="zh-CN" sz="2800" dirty="0"/>
              <a:t>Several ways:</a:t>
            </a:r>
          </a:p>
          <a:p>
            <a:pPr lvl="1"/>
            <a:r>
              <a:rPr lang="en-US" altLang="zh-CN" dirty="0"/>
              <a:t>Amend the REGISTER commands to keep track of the number of servers below a particular </a:t>
            </a:r>
            <a:r>
              <a:rPr lang="en-US" altLang="zh-CN" dirty="0" smtClean="0"/>
              <a:t>RH</a:t>
            </a:r>
          </a:p>
          <a:p>
            <a:pPr lvl="2"/>
            <a:r>
              <a:rPr lang="en-US" altLang="zh-CN" sz="2000" dirty="0" smtClean="0"/>
              <a:t>Incremented by one when a REGISTER is sent upwards</a:t>
            </a:r>
            <a:endParaRPr lang="en-US" altLang="zh-CN" sz="2000" dirty="0"/>
          </a:p>
          <a:p>
            <a:pPr lvl="1"/>
            <a:endParaRPr lang="en-US" altLang="zh-CN" dirty="0"/>
          </a:p>
          <a:p>
            <a:pPr lvl="1"/>
            <a:r>
              <a:rPr lang="en-US" altLang="zh-CN" dirty="0"/>
              <a:t>Amend the FIND command to allow the client to request access to the </a:t>
            </a:r>
            <a:r>
              <a:rPr lang="en-US" altLang="zh-CN" dirty="0" err="1"/>
              <a:t>k</a:t>
            </a:r>
            <a:r>
              <a:rPr lang="en-US" altLang="zh-CN" dirty="0" err="1">
                <a:latin typeface="Arial"/>
              </a:rPr>
              <a:t>’</a:t>
            </a:r>
            <a:r>
              <a:rPr lang="en-US" altLang="zh-CN" dirty="0" err="1"/>
              <a:t>th</a:t>
            </a:r>
            <a:r>
              <a:rPr lang="en-US" altLang="zh-CN" dirty="0"/>
              <a:t> closest server, rather than the closest one.</a:t>
            </a:r>
          </a:p>
          <a:p>
            <a:pPr lvl="1"/>
            <a:endParaRPr lang="en-US" altLang="zh-CN" dirty="0"/>
          </a:p>
          <a:p>
            <a:pPr lvl="1"/>
            <a:r>
              <a:rPr lang="en-US" altLang="zh-CN" dirty="0"/>
              <a:t>We can also augment DONA to allow overloaded servers to indicate they are overloaded, so the RHs can then direct excess load to other less-loaded, servers.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t>Delay-Tolerant Networking</a:t>
            </a:r>
          </a:p>
        </p:txBody>
      </p:sp>
      <p:sp>
        <p:nvSpPr>
          <p:cNvPr id="113667" name="Rectangle 3"/>
          <p:cNvSpPr>
            <a:spLocks noGrp="1" noChangeArrowheads="1"/>
          </p:cNvSpPr>
          <p:nvPr>
            <p:ph type="body" idx="1"/>
          </p:nvPr>
        </p:nvSpPr>
        <p:spPr/>
        <p:txBody>
          <a:bodyPr/>
          <a:lstStyle/>
          <a:p>
            <a:r>
              <a:rPr lang="en-US" altLang="zh-CN" sz="2400" dirty="0"/>
              <a:t>The key concept in designing a delay-tolerant network (DTN) architecture is message-level custody transfer</a:t>
            </a:r>
          </a:p>
          <a:p>
            <a:endParaRPr lang="en-US" altLang="zh-CN" sz="2400" dirty="0"/>
          </a:p>
          <a:p>
            <a:r>
              <a:rPr lang="en-US" altLang="zh-CN" sz="2400" dirty="0"/>
              <a:t>Rather than the communication being end-to-end, there are intermediate elements that take custody of the message and then are responsible for making sure it is forwarded onward. The RHs can act as these custody agents.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a:t>Feasibility</a:t>
            </a:r>
          </a:p>
        </p:txBody>
      </p:sp>
      <p:sp>
        <p:nvSpPr>
          <p:cNvPr id="115715" name="Rectangle 3"/>
          <p:cNvSpPr>
            <a:spLocks noGrp="1" noChangeArrowheads="1"/>
          </p:cNvSpPr>
          <p:nvPr>
            <p:ph type="body" idx="1"/>
          </p:nvPr>
        </p:nvSpPr>
        <p:spPr/>
        <p:txBody>
          <a:bodyPr/>
          <a:lstStyle/>
          <a:p>
            <a:r>
              <a:rPr lang="en-US" altLang="zh-CN"/>
              <a:t>Where is the Challenge?</a:t>
            </a:r>
          </a:p>
          <a:p>
            <a:pPr lvl="1"/>
            <a:r>
              <a:rPr lang="en-US" altLang="zh-CN" sz="2400"/>
              <a:t>RH need only keep routing state for data that lie below or equal to it in the AS hierarchy</a:t>
            </a:r>
          </a:p>
          <a:p>
            <a:pPr lvl="1"/>
            <a:endParaRPr lang="en-US" altLang="zh-CN" sz="2400"/>
          </a:p>
          <a:p>
            <a:pPr lvl="1"/>
            <a:r>
              <a:rPr lang="en-US" altLang="zh-CN" sz="2400"/>
              <a:t>Toughest requirement will be on the Tier-1 providers, whose RHs must keep everything in their registration tables</a:t>
            </a:r>
            <a:r>
              <a:rPr lang="en-US" altLang="zh-CN" sz="2400">
                <a:latin typeface="Arial"/>
              </a:rPr>
              <a:t>—</a:t>
            </a:r>
            <a:r>
              <a:rPr lang="en-US" altLang="zh-CN" sz="2400"/>
              <a:t>below is easy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a:t>Computational requirement</a:t>
            </a:r>
          </a:p>
        </p:txBody>
      </p:sp>
      <p:sp>
        <p:nvSpPr>
          <p:cNvPr id="116739" name="Rectangle 3"/>
          <p:cNvSpPr>
            <a:spLocks noGrp="1" noChangeArrowheads="1"/>
          </p:cNvSpPr>
          <p:nvPr>
            <p:ph type="body" idx="1"/>
          </p:nvPr>
        </p:nvSpPr>
        <p:spPr/>
        <p:txBody>
          <a:bodyPr/>
          <a:lstStyle/>
          <a:p>
            <a:pPr>
              <a:lnSpc>
                <a:spcPct val="90000"/>
              </a:lnSpc>
            </a:pPr>
            <a:r>
              <a:rPr lang="en-US" altLang="zh-CN" sz="2800" dirty="0"/>
              <a:t>Registration processing requirement for a single Tier-1 ISP:</a:t>
            </a:r>
          </a:p>
          <a:p>
            <a:pPr lvl="1">
              <a:lnSpc>
                <a:spcPct val="90000"/>
              </a:lnSpc>
            </a:pPr>
            <a:r>
              <a:rPr lang="en-US" altLang="zh-CN" sz="2400" dirty="0" smtClean="0"/>
              <a:t>10</a:t>
            </a:r>
            <a:r>
              <a:rPr lang="en-US" altLang="zh-CN" sz="2400" baseline="30000" dirty="0" smtClean="0"/>
              <a:t>11 </a:t>
            </a:r>
            <a:r>
              <a:rPr lang="en-US" altLang="zh-CN" sz="2400" dirty="0" smtClean="0"/>
              <a:t>names </a:t>
            </a:r>
            <a:r>
              <a:rPr lang="en-US" altLang="zh-CN" sz="1800" dirty="0"/>
              <a:t>(2005)</a:t>
            </a:r>
            <a:r>
              <a:rPr lang="en-US" altLang="zh-CN" sz="2400" dirty="0"/>
              <a:t> , 42 bytes per entry (40 for the name and 2 for a </a:t>
            </a:r>
            <a:r>
              <a:rPr lang="en-US" altLang="zh-CN" sz="2400" dirty="0" smtClean="0"/>
              <a:t>next-hop </a:t>
            </a:r>
            <a:r>
              <a:rPr lang="en-US" altLang="zh-CN" sz="2400" dirty="0"/>
              <a:t>RH) = Routing table 4TB</a:t>
            </a:r>
          </a:p>
          <a:p>
            <a:pPr lvl="1">
              <a:lnSpc>
                <a:spcPct val="90000"/>
              </a:lnSpc>
            </a:pPr>
            <a:r>
              <a:rPr lang="en-US" altLang="zh-CN" sz="2400" dirty="0"/>
              <a:t>Average registration lifetime 2 weeks = 83000 registration/s a Tier-1RH must handle  </a:t>
            </a:r>
            <a:r>
              <a:rPr lang="en-US" altLang="zh-CN" sz="1800" dirty="0"/>
              <a:t>(initial estimate</a:t>
            </a:r>
            <a:r>
              <a:rPr lang="en-US" altLang="zh-CN" sz="1800" dirty="0" smtClean="0"/>
              <a:t>)</a:t>
            </a:r>
          </a:p>
          <a:p>
            <a:pPr>
              <a:lnSpc>
                <a:spcPct val="80000"/>
              </a:lnSpc>
            </a:pPr>
            <a:r>
              <a:rPr lang="en-US" altLang="zh-CN" sz="2800" dirty="0" smtClean="0"/>
              <a:t>Each of these registrations involves </a:t>
            </a:r>
          </a:p>
          <a:p>
            <a:pPr lvl="1">
              <a:lnSpc>
                <a:spcPct val="80000"/>
              </a:lnSpc>
            </a:pPr>
            <a:r>
              <a:rPr lang="en-US" altLang="zh-CN" dirty="0" smtClean="0"/>
              <a:t>expensive cryptographic operations: using 40 CPUs running at 3 GHz could handle</a:t>
            </a:r>
          </a:p>
          <a:p>
            <a:pPr>
              <a:lnSpc>
                <a:spcPct val="90000"/>
              </a:lnSpc>
            </a:pPr>
            <a:endParaRPr lang="en-US" altLang="zh-CN"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dirty="0"/>
              <a:t>Required hardware</a:t>
            </a:r>
          </a:p>
        </p:txBody>
      </p:sp>
      <p:sp>
        <p:nvSpPr>
          <p:cNvPr id="117763" name="Rectangle 3"/>
          <p:cNvSpPr>
            <a:spLocks noGrp="1" noChangeArrowheads="1"/>
          </p:cNvSpPr>
          <p:nvPr>
            <p:ph type="body" idx="1"/>
          </p:nvPr>
        </p:nvSpPr>
        <p:spPr/>
        <p:txBody>
          <a:bodyPr>
            <a:normAutofit/>
          </a:bodyPr>
          <a:lstStyle/>
          <a:p>
            <a:pPr>
              <a:lnSpc>
                <a:spcPct val="90000"/>
              </a:lnSpc>
            </a:pPr>
            <a:r>
              <a:rPr lang="en-US" altLang="zh-CN" sz="2800" dirty="0" smtClean="0"/>
              <a:t>Forwarding requirements</a:t>
            </a:r>
          </a:p>
          <a:p>
            <a:pPr lvl="1">
              <a:lnSpc>
                <a:spcPct val="90000"/>
              </a:lnSpc>
            </a:pPr>
            <a:r>
              <a:rPr lang="en-US" altLang="zh-CN" dirty="0" smtClean="0"/>
              <a:t>Estimate that a fully-loaded </a:t>
            </a:r>
            <a:r>
              <a:rPr lang="en-US" altLang="zh-CN" dirty="0" err="1" smtClean="0"/>
              <a:t>Gbps</a:t>
            </a:r>
            <a:r>
              <a:rPr lang="en-US" altLang="zh-CN" dirty="0" smtClean="0"/>
              <a:t> link will generate about 20000 FINDs/s </a:t>
            </a:r>
            <a:r>
              <a:rPr lang="en-US" altLang="zh-CN" sz="1800" dirty="0" smtClean="0"/>
              <a:t>(by statistic of the experiment in 2005)</a:t>
            </a:r>
          </a:p>
          <a:p>
            <a:pPr lvl="1">
              <a:lnSpc>
                <a:spcPct val="90000"/>
              </a:lnSpc>
            </a:pPr>
            <a:r>
              <a:rPr lang="en-US" altLang="zh-CN" dirty="0" smtClean="0"/>
              <a:t>these FINDs consume about 24Mbps, only 2.4% of the link.</a:t>
            </a:r>
          </a:p>
          <a:p>
            <a:pPr>
              <a:lnSpc>
                <a:spcPct val="80000"/>
              </a:lnSpc>
            </a:pPr>
            <a:endParaRPr lang="en-US" altLang="zh-CN" sz="2800" dirty="0" smtClean="0"/>
          </a:p>
          <a:p>
            <a:pPr>
              <a:lnSpc>
                <a:spcPct val="80000"/>
              </a:lnSpc>
            </a:pPr>
            <a:r>
              <a:rPr lang="en-US" altLang="zh-CN" sz="2800" dirty="0" smtClean="0"/>
              <a:t>Store </a:t>
            </a:r>
            <a:r>
              <a:rPr lang="en-US" altLang="zh-CN" sz="2800" dirty="0"/>
              <a:t>routing table</a:t>
            </a:r>
            <a:r>
              <a:rPr lang="en-US" altLang="zh-CN" sz="2800" dirty="0">
                <a:sym typeface="Wingdings" pitchFamily="2" charset="2"/>
              </a:rPr>
              <a:t>:</a:t>
            </a:r>
            <a:r>
              <a:rPr lang="en-US" altLang="zh-CN" dirty="0">
                <a:sym typeface="Wingdings" pitchFamily="2" charset="2"/>
              </a:rPr>
              <a:t> </a:t>
            </a:r>
            <a:r>
              <a:rPr lang="en-US" altLang="zh-CN" sz="2000" dirty="0">
                <a:sym typeface="Wingdings" pitchFamily="2" charset="2"/>
              </a:rPr>
              <a:t>(FINDs can be processed either from RAM or from disk)</a:t>
            </a:r>
          </a:p>
          <a:p>
            <a:pPr lvl="1">
              <a:lnSpc>
                <a:spcPct val="80000"/>
              </a:lnSpc>
            </a:pPr>
            <a:r>
              <a:rPr lang="en-US" altLang="zh-CN" sz="2000" dirty="0" smtClean="0"/>
              <a:t>In </a:t>
            </a:r>
            <a:r>
              <a:rPr lang="en-US" altLang="zh-CN" sz="2000" dirty="0"/>
              <a:t>RAM: 500 PCs with 8GBs of RAM, or</a:t>
            </a:r>
          </a:p>
          <a:p>
            <a:pPr lvl="1">
              <a:lnSpc>
                <a:spcPct val="80000"/>
              </a:lnSpc>
            </a:pPr>
            <a:r>
              <a:rPr lang="en-US" altLang="zh-CN" sz="2000" dirty="0"/>
              <a:t>On Disk: 50 disks per every 1 </a:t>
            </a:r>
            <a:r>
              <a:rPr lang="en-US" altLang="zh-CN" sz="2000" dirty="0" err="1"/>
              <a:t>Gbit</a:t>
            </a:r>
            <a:r>
              <a:rPr lang="en-US" altLang="zh-CN" sz="2000" dirty="0"/>
              <a:t>/s worth of traffic</a:t>
            </a:r>
          </a:p>
          <a:p>
            <a:pPr lvl="1">
              <a:lnSpc>
                <a:spcPct val="80000"/>
              </a:lnSpc>
            </a:pPr>
            <a:r>
              <a:rPr lang="en-US" altLang="zh-CN" sz="2000" dirty="0"/>
              <a:t>What</a:t>
            </a:r>
            <a:r>
              <a:rPr lang="en-US" altLang="zh-CN" sz="2000" dirty="0">
                <a:latin typeface="Arial"/>
              </a:rPr>
              <a:t>’</a:t>
            </a:r>
            <a:r>
              <a:rPr lang="en-US" altLang="zh-CN" sz="2000" dirty="0"/>
              <a:t>s the mix and (physical) distribution of RAM and disk depends on aggregate load and other factors (cache hit rate</a:t>
            </a:r>
            <a:r>
              <a:rPr lang="en-US" altLang="zh-CN" sz="2000" dirty="0" smtClean="0"/>
              <a:t>)</a:t>
            </a:r>
            <a:endParaRPr lang="en-US" altLang="zh-C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Required hardware</a:t>
            </a:r>
            <a:endParaRPr lang="zh-CN" altLang="en-US" dirty="0"/>
          </a:p>
        </p:txBody>
      </p:sp>
      <p:sp>
        <p:nvSpPr>
          <p:cNvPr id="3" name="内容占位符 2"/>
          <p:cNvSpPr>
            <a:spLocks noGrp="1"/>
          </p:cNvSpPr>
          <p:nvPr>
            <p:ph idx="1"/>
          </p:nvPr>
        </p:nvSpPr>
        <p:spPr/>
        <p:txBody>
          <a:bodyPr>
            <a:normAutofit/>
          </a:bodyPr>
          <a:lstStyle/>
          <a:p>
            <a:pPr marL="274320" lvl="1" indent="-274320">
              <a:buClr>
                <a:schemeClr val="accent3"/>
              </a:buClr>
              <a:buSzPct val="95000"/>
            </a:pPr>
            <a:r>
              <a:rPr lang="en-US" altLang="zh-CN" dirty="0" smtClean="0"/>
              <a:t>Reasonable requirements: Consider Sun </a:t>
            </a:r>
            <a:r>
              <a:rPr lang="en-US" altLang="zh-CN" dirty="0" err="1" smtClean="0"/>
              <a:t>Blackbox</a:t>
            </a:r>
            <a:r>
              <a:rPr lang="en-US" altLang="zh-CN" dirty="0" smtClean="0"/>
              <a:t> (</a:t>
            </a:r>
            <a:r>
              <a:rPr lang="it-IT" altLang="zh-CN" dirty="0" smtClean="0"/>
              <a:t>250 multi-core processors, 7TB RAM</a:t>
            </a:r>
            <a:r>
              <a:rPr lang="en-US" altLang="zh-CN" dirty="0" smtClean="0"/>
              <a:t>)</a:t>
            </a:r>
          </a:p>
          <a:p>
            <a:endParaRPr lang="zh-CN" altLang="en-US" sz="2800" dirty="0"/>
          </a:p>
        </p:txBody>
      </p:sp>
      <p:pic>
        <p:nvPicPr>
          <p:cNvPr id="4" name="Picture 2" descr="C:\Users\TianYe\Desktop\untitled.png"/>
          <p:cNvPicPr>
            <a:picLocks noChangeAspect="1" noChangeArrowheads="1"/>
          </p:cNvPicPr>
          <p:nvPr/>
        </p:nvPicPr>
        <p:blipFill>
          <a:blip r:embed="rId2" cstate="print"/>
          <a:srcRect/>
          <a:stretch>
            <a:fillRect/>
          </a:stretch>
        </p:blipFill>
        <p:spPr bwMode="auto">
          <a:xfrm>
            <a:off x="1547664" y="2852936"/>
            <a:ext cx="5616624" cy="373760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a:t>
            </a:r>
            <a:endParaRPr lang="zh-CN" altLang="en-US" dirty="0"/>
          </a:p>
        </p:txBody>
      </p:sp>
      <p:sp>
        <p:nvSpPr>
          <p:cNvPr id="3" name="内容占位符 2"/>
          <p:cNvSpPr>
            <a:spLocks noGrp="1"/>
          </p:cNvSpPr>
          <p:nvPr>
            <p:ph idx="1"/>
          </p:nvPr>
        </p:nvSpPr>
        <p:spPr/>
        <p:txBody>
          <a:bodyPr/>
          <a:lstStyle/>
          <a:p>
            <a:r>
              <a:rPr lang="en-US" altLang="zh-CN" dirty="0" smtClean="0"/>
              <a:t>How the host-centric networking causes the persistence, availability,  and authentication issues.</a:t>
            </a:r>
          </a:p>
          <a:p>
            <a:r>
              <a:rPr lang="en-US" altLang="zh-CN" dirty="0" smtClean="0"/>
              <a:t>How DONA</a:t>
            </a:r>
            <a:r>
              <a:rPr lang="zh-CN" altLang="en-US" dirty="0" smtClean="0"/>
              <a:t> </a:t>
            </a:r>
            <a:r>
              <a:rPr lang="en-US" altLang="zh-CN" dirty="0" smtClean="0"/>
              <a:t>names the network </a:t>
            </a:r>
            <a:r>
              <a:rPr lang="en-US" altLang="zh-CN" sz="2800" dirty="0" smtClean="0"/>
              <a:t>entity? </a:t>
            </a:r>
          </a:p>
          <a:p>
            <a:r>
              <a:rPr lang="en-US" altLang="zh-CN" sz="2800" dirty="0" smtClean="0"/>
              <a:t>How </a:t>
            </a:r>
            <a:r>
              <a:rPr lang="en-US" altLang="zh-CN" sz="2800" smtClean="0"/>
              <a:t>a data is </a:t>
            </a:r>
            <a:r>
              <a:rPr lang="en-US" altLang="zh-CN" sz="2800" dirty="0" smtClean="0"/>
              <a:t>authenticated in DONA?</a:t>
            </a:r>
          </a:p>
          <a:p>
            <a:r>
              <a:rPr lang="en-US" altLang="zh-CN" sz="2800" dirty="0" smtClean="0"/>
              <a:t>How name is resolved in DONA?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t>Introduction</a:t>
            </a:r>
          </a:p>
        </p:txBody>
      </p:sp>
      <p:sp>
        <p:nvSpPr>
          <p:cNvPr id="84995" name="Rectangle 3"/>
          <p:cNvSpPr>
            <a:spLocks noGrp="1" noChangeArrowheads="1"/>
          </p:cNvSpPr>
          <p:nvPr>
            <p:ph type="body" idx="1"/>
          </p:nvPr>
        </p:nvSpPr>
        <p:spPr/>
        <p:txBody>
          <a:bodyPr/>
          <a:lstStyle/>
          <a:p>
            <a:pPr>
              <a:lnSpc>
                <a:spcPct val="90000"/>
              </a:lnSpc>
              <a:buFont typeface="Wingdings" pitchFamily="2" charset="2"/>
              <a:buNone/>
            </a:pPr>
            <a:r>
              <a:rPr lang="en-US" altLang="zh-CN" dirty="0">
                <a:latin typeface="Arial"/>
              </a:rPr>
              <a:t>…</a:t>
            </a:r>
            <a:r>
              <a:rPr lang="en-US" altLang="zh-CN" dirty="0"/>
              <a:t>while today</a:t>
            </a:r>
          </a:p>
          <a:p>
            <a:pPr>
              <a:lnSpc>
                <a:spcPct val="90000"/>
              </a:lnSpc>
              <a:buFont typeface="Wingdings" pitchFamily="2" charset="2"/>
              <a:buNone/>
            </a:pPr>
            <a:r>
              <a:rPr lang="en-US" altLang="zh-CN" dirty="0"/>
              <a:t> 	</a:t>
            </a:r>
            <a:r>
              <a:rPr lang="en-US" altLang="zh-CN" sz="2400" dirty="0"/>
              <a:t>Vast majority of Internet usage is data retrieval and service access</a:t>
            </a:r>
          </a:p>
          <a:p>
            <a:pPr>
              <a:lnSpc>
                <a:spcPct val="90000"/>
              </a:lnSpc>
              <a:buFont typeface="Wingdings" pitchFamily="2" charset="2"/>
              <a:buNone/>
            </a:pPr>
            <a:r>
              <a:rPr lang="en-US" altLang="zh-CN" sz="2000" dirty="0"/>
              <a:t>	</a:t>
            </a:r>
          </a:p>
          <a:p>
            <a:pPr>
              <a:lnSpc>
                <a:spcPct val="90000"/>
              </a:lnSpc>
              <a:buFont typeface="Wingdings" pitchFamily="2" charset="2"/>
              <a:buNone/>
            </a:pPr>
            <a:r>
              <a:rPr lang="en-US" altLang="zh-CN" sz="2000" dirty="0"/>
              <a:t>	</a:t>
            </a:r>
            <a:r>
              <a:rPr lang="en-US" altLang="zh-CN" sz="2400" dirty="0"/>
              <a:t>Users care about the content and are oblivious to location. Consider:</a:t>
            </a:r>
          </a:p>
          <a:p>
            <a:pPr>
              <a:lnSpc>
                <a:spcPct val="90000"/>
              </a:lnSpc>
              <a:buFont typeface="Wingdings" pitchFamily="2" charset="2"/>
              <a:buNone/>
            </a:pPr>
            <a:r>
              <a:rPr lang="en-US" altLang="zh-CN" dirty="0"/>
              <a:t>	</a:t>
            </a:r>
            <a:r>
              <a:rPr lang="en-US" altLang="zh-CN" sz="2000" dirty="0"/>
              <a:t>	Fetching headlines from CNN, videos from YouTube</a:t>
            </a:r>
          </a:p>
          <a:p>
            <a:pPr>
              <a:lnSpc>
                <a:spcPct val="90000"/>
              </a:lnSpc>
              <a:buFont typeface="Wingdings" pitchFamily="2" charset="2"/>
              <a:buNone/>
            </a:pPr>
            <a:r>
              <a:rPr lang="en-US" altLang="zh-CN" sz="2000" dirty="0"/>
              <a:t>		Accessing a bank account at </a:t>
            </a:r>
            <a:r>
              <a:rPr lang="en-US" altLang="zh-CN" sz="2000" dirty="0">
                <a:latin typeface="Arial"/>
              </a:rPr>
              <a:t>“</a:t>
            </a:r>
            <a:r>
              <a:rPr lang="en-US" altLang="zh-CN" sz="2000" dirty="0">
                <a:solidFill>
                  <a:srgbClr val="0070C0"/>
                </a:solidFill>
              </a:rPr>
              <a:t>www.bank.com</a:t>
            </a:r>
            <a:r>
              <a:rPr lang="en-US" altLang="zh-CN" sz="2000" dirty="0">
                <a:latin typeface="Arial"/>
              </a:rPr>
              <a:t>”</a:t>
            </a:r>
            <a:endParaRPr lang="en-US" altLang="zh-CN" sz="2000" dirty="0"/>
          </a:p>
          <a:p>
            <a:pPr>
              <a:lnSpc>
                <a:spcPct val="90000"/>
              </a:lnSpc>
              <a:buFont typeface="Wingdings" pitchFamily="2" charset="2"/>
              <a:buNone/>
            </a:pPr>
            <a:r>
              <a:rPr lang="en-US" altLang="zh-CN" sz="2000" dirty="0"/>
              <a:t>	</a:t>
            </a:r>
            <a:r>
              <a:rPr lang="en-US" altLang="zh-CN" sz="2400" dirty="0"/>
              <a:t>It doesn</a:t>
            </a:r>
            <a:r>
              <a:rPr lang="en-US" altLang="zh-CN" sz="2400" dirty="0">
                <a:latin typeface="Arial"/>
              </a:rPr>
              <a:t>’</a:t>
            </a:r>
            <a:r>
              <a:rPr lang="en-US" altLang="zh-CN" sz="2400" dirty="0"/>
              <a:t>t fit comfortably within the host-to-host model.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t>User-relevant issues</a:t>
            </a:r>
          </a:p>
        </p:txBody>
      </p:sp>
      <p:sp>
        <p:nvSpPr>
          <p:cNvPr id="86019" name="Rectangle 3"/>
          <p:cNvSpPr>
            <a:spLocks noGrp="1" noChangeArrowheads="1"/>
          </p:cNvSpPr>
          <p:nvPr>
            <p:ph type="body" idx="1"/>
          </p:nvPr>
        </p:nvSpPr>
        <p:spPr/>
        <p:txBody>
          <a:bodyPr/>
          <a:lstStyle/>
          <a:p>
            <a:r>
              <a:rPr lang="en-US" altLang="zh-CN" dirty="0"/>
              <a:t>Persistence:</a:t>
            </a:r>
          </a:p>
          <a:p>
            <a:pPr>
              <a:buFont typeface="Wingdings" pitchFamily="2" charset="2"/>
              <a:buNone/>
            </a:pPr>
            <a:r>
              <a:rPr lang="en-US" altLang="zh-CN" dirty="0"/>
              <a:t>		</a:t>
            </a:r>
            <a:r>
              <a:rPr lang="en-US" altLang="zh-CN" sz="2000" dirty="0"/>
              <a:t>a data or service name remains valid as long as the data or service is available.</a:t>
            </a:r>
            <a:endParaRPr lang="en-US" altLang="zh-CN" dirty="0"/>
          </a:p>
          <a:p>
            <a:r>
              <a:rPr lang="en-US" altLang="zh-CN" dirty="0"/>
              <a:t>Availability:</a:t>
            </a:r>
          </a:p>
          <a:p>
            <a:pPr>
              <a:buFont typeface="Wingdings" pitchFamily="2" charset="2"/>
              <a:buNone/>
            </a:pPr>
            <a:r>
              <a:rPr lang="en-US" altLang="zh-CN" sz="2000" dirty="0"/>
              <a:t>		access to data and service should be reliable and have low-latency.</a:t>
            </a:r>
          </a:p>
          <a:p>
            <a:r>
              <a:rPr lang="en-US" altLang="zh-CN" dirty="0"/>
              <a:t>Authenticity:</a:t>
            </a:r>
          </a:p>
          <a:p>
            <a:pPr>
              <a:buFont typeface="Wingdings" pitchFamily="2" charset="2"/>
              <a:buNone/>
            </a:pPr>
            <a:r>
              <a:rPr lang="en-US" altLang="zh-CN" dirty="0"/>
              <a:t>		</a:t>
            </a:r>
            <a:r>
              <a:rPr lang="en-US" altLang="zh-CN" sz="2000" dirty="0"/>
              <a:t>data came from the appropriate source, rather than from a adversary. </a:t>
            </a:r>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a:t>User-relevant issues</a:t>
            </a:r>
          </a:p>
        </p:txBody>
      </p:sp>
      <p:sp>
        <p:nvSpPr>
          <p:cNvPr id="87043" name="Rectangle 3"/>
          <p:cNvSpPr>
            <a:spLocks noGrp="1" noChangeArrowheads="1"/>
          </p:cNvSpPr>
          <p:nvPr>
            <p:ph type="body" sz="half" idx="1"/>
          </p:nvPr>
        </p:nvSpPr>
        <p:spPr>
          <a:xfrm>
            <a:off x="566738" y="1752600"/>
            <a:ext cx="7967662" cy="4267200"/>
          </a:xfrm>
        </p:spPr>
        <p:txBody>
          <a:bodyPr/>
          <a:lstStyle/>
          <a:p>
            <a:pPr>
              <a:buFont typeface="Wingdings" pitchFamily="2" charset="2"/>
              <a:buNone/>
            </a:pPr>
            <a:r>
              <a:rPr lang="en-US" altLang="zh-CN" sz="2600"/>
              <a:t>What do we have today?</a:t>
            </a:r>
          </a:p>
          <a:p>
            <a:pPr>
              <a:buFont typeface="Wingdings" pitchFamily="2" charset="2"/>
              <a:buNone/>
            </a:pPr>
            <a:endParaRPr lang="en-US" altLang="zh-CN" sz="2600"/>
          </a:p>
        </p:txBody>
      </p:sp>
      <p:graphicFrame>
        <p:nvGraphicFramePr>
          <p:cNvPr id="87096" name="Group 56"/>
          <p:cNvGraphicFramePr>
            <a:graphicFrameLocks noGrp="1"/>
          </p:cNvGraphicFramePr>
          <p:nvPr>
            <p:ph sz="half" idx="2"/>
          </p:nvPr>
        </p:nvGraphicFramePr>
        <p:xfrm>
          <a:off x="1219200" y="2362200"/>
          <a:ext cx="6400800" cy="3672840"/>
        </p:xfrm>
        <a:graphic>
          <a:graphicData uri="http://schemas.openxmlformats.org/drawingml/2006/table">
            <a:tbl>
              <a:tblPr/>
              <a:tblGrid>
                <a:gridCol w="2133600"/>
                <a:gridCol w="2133600"/>
                <a:gridCol w="2133600"/>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600" b="0" i="0" u="none" strike="noStrike" cap="none" normalizeH="0" baseline="0" dirty="0" smtClean="0">
                        <a:ln>
                          <a:noFill/>
                        </a:ln>
                        <a:solidFill>
                          <a:schemeClr val="tx1"/>
                        </a:solidFill>
                        <a:effectLst/>
                        <a:latin typeface="Verdan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charset="-122"/>
                        </a:rPr>
                        <a:t>Mechanism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charset="-122"/>
                        </a:rPr>
                        <a:t>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Verdana" pitchFamily="34" charset="0"/>
                          <a:ea typeface="宋体" charset="-122"/>
                        </a:rPr>
                        <a:t>Persistence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charset="-122"/>
                        </a:rPr>
                        <a:t>DNS, HTTP redirect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宋体" charset="-122"/>
                        </a:rPr>
                        <a:t>Neither work if data moving across domains</a:t>
                      </a:r>
                      <a:r>
                        <a:rPr kumimoji="0" lang="en-US" altLang="zh-CN" sz="2600" b="0" i="0" u="none" strike="noStrike" cap="none" normalizeH="0" baseline="0" dirty="0" smtClean="0">
                          <a:ln>
                            <a:noFill/>
                          </a:ln>
                          <a:solidFill>
                            <a:schemeClr val="tx1"/>
                          </a:solidFill>
                          <a:effectLst/>
                          <a:latin typeface="Verdana" pitchFamily="34"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charset="-122"/>
                        </a:rPr>
                        <a:t>Availability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Verdana" pitchFamily="34" charset="0"/>
                          <a:ea typeface="宋体" charset="-122"/>
                        </a:rPr>
                        <a:t>CDNs, P2P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Verdana" pitchFamily="34" charset="0"/>
                          <a:ea typeface="宋体" charset="-122"/>
                        </a:rPr>
                        <a:t>Rely on application-specific and ad hoc mechanisms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charset="-122"/>
                        </a:rPr>
                        <a:t>Authenticity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dirty="0" err="1" smtClean="0">
                          <a:ln>
                            <a:noFill/>
                          </a:ln>
                          <a:solidFill>
                            <a:schemeClr val="tx1"/>
                          </a:solidFill>
                          <a:effectLst/>
                          <a:latin typeface="Verdana" pitchFamily="34" charset="0"/>
                          <a:ea typeface="宋体" charset="-122"/>
                        </a:rPr>
                        <a:t>IPsec</a:t>
                      </a:r>
                      <a:r>
                        <a:rPr kumimoji="0" lang="en-US" altLang="zh-CN" sz="2400" b="0" i="0" u="none" strike="noStrike" cap="none" normalizeH="0" baseline="0" dirty="0" smtClean="0">
                          <a:ln>
                            <a:noFill/>
                          </a:ln>
                          <a:solidFill>
                            <a:schemeClr val="tx1"/>
                          </a:solidFill>
                          <a:effectLst/>
                          <a:latin typeface="Verdana" pitchFamily="34" charset="0"/>
                          <a:ea typeface="宋体" charset="-122"/>
                        </a:rPr>
                        <a:t>, PKI,TLS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Verdana" pitchFamily="34" charset="0"/>
                          <a:ea typeface="宋体" charset="-122"/>
                        </a:rPr>
                        <a:t>Focus on the channel, not on content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t>Way to solve these issues</a:t>
            </a:r>
          </a:p>
        </p:txBody>
      </p:sp>
      <p:sp>
        <p:nvSpPr>
          <p:cNvPr id="91139" name="Rectangle 3"/>
          <p:cNvSpPr>
            <a:spLocks noGrp="1" noChangeArrowheads="1"/>
          </p:cNvSpPr>
          <p:nvPr>
            <p:ph type="body" idx="1"/>
          </p:nvPr>
        </p:nvSpPr>
        <p:spPr/>
        <p:txBody>
          <a:bodyPr/>
          <a:lstStyle/>
          <a:p>
            <a:pPr>
              <a:buFont typeface="Wingdings" pitchFamily="2" charset="2"/>
              <a:buNone/>
            </a:pPr>
            <a:r>
              <a:rPr lang="en-US" altLang="zh-CN" dirty="0"/>
              <a:t>		</a:t>
            </a:r>
            <a:r>
              <a:rPr lang="en-US" altLang="zh-CN" sz="2800" dirty="0"/>
              <a:t>We propose replacing DNS names with flat, self-certifying names, and replacing DNS name resolution with a name-based </a:t>
            </a:r>
            <a:r>
              <a:rPr lang="en-US" altLang="zh-CN" sz="2800" dirty="0" err="1"/>
              <a:t>anycast</a:t>
            </a:r>
            <a:r>
              <a:rPr lang="en-US" altLang="zh-CN" sz="2800" dirty="0"/>
              <a:t> primitive that lives about the IP layer. </a:t>
            </a:r>
          </a:p>
          <a:p>
            <a:pPr>
              <a:buFont typeface="Wingdings" pitchFamily="2" charset="2"/>
              <a:buNone/>
            </a:pPr>
            <a:endParaRPr lang="en-US" altLang="zh-CN" sz="2800" dirty="0"/>
          </a:p>
          <a:p>
            <a:pPr>
              <a:buFont typeface="Wingdings" pitchFamily="2" charset="2"/>
              <a:buNone/>
            </a:pPr>
            <a:r>
              <a:rPr lang="en-US" altLang="zh-CN" sz="2800" dirty="0"/>
              <a:t>		We call the resulting design the Data-Oriented Network Architecture (DONA</a:t>
            </a:r>
            <a:r>
              <a:rPr lang="en-US" altLang="zh-CN"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Introduction</a:t>
            </a:r>
          </a:p>
          <a:p>
            <a:r>
              <a:rPr lang="en-US" altLang="zh-CN" dirty="0" smtClean="0">
                <a:solidFill>
                  <a:srgbClr val="FF0000"/>
                </a:solidFill>
              </a:rPr>
              <a:t>Basic Design</a:t>
            </a:r>
          </a:p>
          <a:p>
            <a:r>
              <a:rPr lang="en-US" altLang="zh-CN" dirty="0" smtClean="0"/>
              <a:t>Using DONA’s functionality</a:t>
            </a:r>
          </a:p>
          <a:p>
            <a:r>
              <a:rPr lang="en-US" altLang="zh-CN" dirty="0" smtClean="0"/>
              <a:t>Extending Resolution handler (RH) functionality</a:t>
            </a:r>
          </a:p>
          <a:p>
            <a:r>
              <a:rPr lang="en-US" altLang="zh-CN" dirty="0" smtClean="0"/>
              <a:t>Feasibility</a:t>
            </a:r>
          </a:p>
          <a:p>
            <a:r>
              <a:rPr lang="en-US" altLang="zh-CN" dirty="0" smtClean="0"/>
              <a:t>Broader Architectural Implications</a:t>
            </a:r>
          </a:p>
          <a:p>
            <a:endParaRPr lang="en-US" altLang="zh-CN" dirty="0" smtClean="0"/>
          </a:p>
          <a:p>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a:t>Basic Design	</a:t>
            </a:r>
          </a:p>
        </p:txBody>
      </p:sp>
      <p:sp>
        <p:nvSpPr>
          <p:cNvPr id="92163" name="Rectangle 3"/>
          <p:cNvSpPr>
            <a:spLocks noGrp="1" noChangeArrowheads="1"/>
          </p:cNvSpPr>
          <p:nvPr>
            <p:ph type="body" sz="half" idx="1"/>
          </p:nvPr>
        </p:nvSpPr>
        <p:spPr/>
        <p:txBody>
          <a:bodyPr/>
          <a:lstStyle/>
          <a:p>
            <a:pPr>
              <a:buFont typeface="Wingdings" pitchFamily="2" charset="2"/>
              <a:buNone/>
            </a:pPr>
            <a:r>
              <a:rPr lang="en-US" altLang="zh-CN" sz="2600"/>
              <a:t>Data approach:</a:t>
            </a:r>
          </a:p>
          <a:p>
            <a:pPr>
              <a:buFont typeface="Wingdings" pitchFamily="2" charset="2"/>
              <a:buNone/>
            </a:pPr>
            <a:endParaRPr lang="en-US" altLang="zh-CN" sz="2600"/>
          </a:p>
        </p:txBody>
      </p:sp>
      <p:graphicFrame>
        <p:nvGraphicFramePr>
          <p:cNvPr id="92202" name="Group 42"/>
          <p:cNvGraphicFramePr>
            <a:graphicFrameLocks noGrp="1"/>
          </p:cNvGraphicFramePr>
          <p:nvPr>
            <p:ph sz="half" idx="2"/>
          </p:nvPr>
        </p:nvGraphicFramePr>
        <p:xfrm>
          <a:off x="611560" y="2375311"/>
          <a:ext cx="8050088" cy="3978593"/>
        </p:xfrm>
        <a:graphic>
          <a:graphicData uri="http://schemas.openxmlformats.org/drawingml/2006/table">
            <a:tbl>
              <a:tblPr/>
              <a:tblGrid>
                <a:gridCol w="2683363"/>
                <a:gridCol w="2213181"/>
                <a:gridCol w="3153544"/>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600" b="0" i="0" u="none" strike="noStrike" cap="none" normalizeH="0" baseline="0" dirty="0" smtClean="0">
                        <a:ln>
                          <a:noFill/>
                        </a:ln>
                        <a:solidFill>
                          <a:schemeClr val="tx1"/>
                        </a:solidFill>
                        <a:effectLst/>
                        <a:latin typeface="Verdan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Handled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Provided by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78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Persistence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Names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Verdana" pitchFamily="34" charset="0"/>
                          <a:ea typeface="宋体" charset="-122"/>
                        </a:rPr>
                        <a:t>Flat names, remain invariant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94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Authenticity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Names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Verdana" pitchFamily="34" charset="0"/>
                          <a:ea typeface="宋体" charset="-122"/>
                        </a:rPr>
                        <a:t>Self-certifying names, enable easy authentication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28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Availability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Name resolution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Verdana" pitchFamily="34" charset="0"/>
                          <a:ea typeface="宋体" charset="-122"/>
                        </a:rPr>
                        <a:t>Route-by-name paradigm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C7EDCC"/>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2761</TotalTime>
  <Words>1467</Words>
  <Application>Microsoft Office PowerPoint</Application>
  <PresentationFormat>全屏显示(4:3)</PresentationFormat>
  <Paragraphs>238</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Flow</vt:lpstr>
      <vt:lpstr>A Data-Oriented (and Beyond) Network Architecture</vt:lpstr>
      <vt:lpstr>Overview</vt:lpstr>
      <vt:lpstr>Introduction</vt:lpstr>
      <vt:lpstr>Introduction</vt:lpstr>
      <vt:lpstr>User-relevant issues</vt:lpstr>
      <vt:lpstr>User-relevant issues</vt:lpstr>
      <vt:lpstr>Way to solve these issues</vt:lpstr>
      <vt:lpstr>Overview</vt:lpstr>
      <vt:lpstr>Basic Design </vt:lpstr>
      <vt:lpstr>Naming</vt:lpstr>
      <vt:lpstr>Naming</vt:lpstr>
      <vt:lpstr>Self-certifying names</vt:lpstr>
      <vt:lpstr>Name Resolution</vt:lpstr>
      <vt:lpstr>ISP hierarchy</vt:lpstr>
      <vt:lpstr>Establishing REGISTER state </vt:lpstr>
      <vt:lpstr>Establishing REGISTER state </vt:lpstr>
      <vt:lpstr>Establishing REGISTER state </vt:lpstr>
      <vt:lpstr>Establishing REGISTER state </vt:lpstr>
      <vt:lpstr>Establishing REGISTER state </vt:lpstr>
      <vt:lpstr>Forwarding FIND(P:L)</vt:lpstr>
      <vt:lpstr>Challenges</vt:lpstr>
      <vt:lpstr>Overview</vt:lpstr>
      <vt:lpstr>Using DONA’s functionality</vt:lpstr>
      <vt:lpstr>Using DONA’s functionality</vt:lpstr>
      <vt:lpstr>Using DONA’s functionality</vt:lpstr>
      <vt:lpstr>Using DONA’s functionality</vt:lpstr>
      <vt:lpstr>Overview</vt:lpstr>
      <vt:lpstr>Extending RH functionality</vt:lpstr>
      <vt:lpstr>Improving content delivery</vt:lpstr>
      <vt:lpstr>Improving content delivery</vt:lpstr>
      <vt:lpstr>Improving content delivery</vt:lpstr>
      <vt:lpstr>Improving content delivery</vt:lpstr>
      <vt:lpstr>Improving content delivery</vt:lpstr>
      <vt:lpstr>Delay-Tolerant Networking</vt:lpstr>
      <vt:lpstr>Feasibility</vt:lpstr>
      <vt:lpstr>Computational requirement</vt:lpstr>
      <vt:lpstr>Required hardware</vt:lpstr>
      <vt:lpstr>Required hardware</vt:lpstr>
      <vt:lpstr>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Commodity Data Center Network Architecture</dc:title>
  <dc:creator>TianYe</dc:creator>
  <cp:lastModifiedBy>Administrator</cp:lastModifiedBy>
  <cp:revision>194</cp:revision>
  <dcterms:created xsi:type="dcterms:W3CDTF">2013-06-10T12:35:47Z</dcterms:created>
  <dcterms:modified xsi:type="dcterms:W3CDTF">2018-04-24T08:31:53Z</dcterms:modified>
</cp:coreProperties>
</file>