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61" r:id="rId10"/>
    <p:sldId id="259" r:id="rId11"/>
    <p:sldId id="260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00" r:id="rId27"/>
    <p:sldId id="292" r:id="rId28"/>
    <p:sldId id="293" r:id="rId29"/>
    <p:sldId id="294" r:id="rId30"/>
    <p:sldId id="295" r:id="rId31"/>
    <p:sldId id="296" r:id="rId32"/>
    <p:sldId id="277" r:id="rId33"/>
    <p:sldId id="278" r:id="rId34"/>
    <p:sldId id="279" r:id="rId35"/>
    <p:sldId id="280" r:id="rId36"/>
    <p:sldId id="297" r:id="rId37"/>
    <p:sldId id="281" r:id="rId38"/>
    <p:sldId id="282" r:id="rId39"/>
    <p:sldId id="283" r:id="rId40"/>
    <p:sldId id="284" r:id="rId41"/>
    <p:sldId id="285" r:id="rId42"/>
    <p:sldId id="298" r:id="rId43"/>
    <p:sldId id="28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14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2EBF-93F4-42E0-8D56-B4B3CCEBAB3F}" type="datetimeFigureOut">
              <a:rPr lang="zh-CN" altLang="en-US" smtClean="0"/>
              <a:pPr/>
              <a:t>2018-5-2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563E0-CCF9-4FE5-8D9A-A97121636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563E0-CCF9-4FE5-8D9A-A9712163684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5/2/2018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3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67544" cy="4675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: An End-Host Stack for Service-Centric Networking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Erik Nordstrom, David </a:t>
            </a:r>
            <a:r>
              <a:rPr lang="en-US" altLang="zh-CN" dirty="0" err="1" smtClean="0"/>
              <a:t>Shue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Gopalan</a:t>
            </a:r>
            <a:r>
              <a:rPr lang="en-US" altLang="zh-CN" dirty="0" smtClean="0"/>
              <a:t>, Robert Kiefer</a:t>
            </a:r>
          </a:p>
          <a:p>
            <a:r>
              <a:rPr lang="en-US" altLang="zh-CN" dirty="0" err="1" smtClean="0"/>
              <a:t>Matvey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Arye</a:t>
            </a:r>
            <a:r>
              <a:rPr lang="en-US" altLang="zh-CN" dirty="0" smtClean="0"/>
              <a:t>, Steven Y. </a:t>
            </a:r>
            <a:r>
              <a:rPr lang="en-US" altLang="zh-CN" dirty="0" err="1" smtClean="0"/>
              <a:t>Ko</a:t>
            </a:r>
            <a:r>
              <a:rPr lang="en-US" altLang="zh-CN" dirty="0" smtClean="0"/>
              <a:t>, Jennifer Rexford, Michael J. Freedman</a:t>
            </a:r>
          </a:p>
          <a:p>
            <a:r>
              <a:rPr lang="en-US" altLang="zh-CN" dirty="0" smtClean="0"/>
              <a:t>NSDI 2012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Presented by Ye </a:t>
            </a:r>
            <a:r>
              <a:rPr lang="en-US" altLang="zh-CN" dirty="0" err="1" smtClean="0"/>
              <a:t>Tian</a:t>
            </a:r>
            <a:r>
              <a:rPr lang="en-US" altLang="zh-CN" dirty="0" smtClean="0"/>
              <a:t> for Course CS05112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Rethink the Network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Application-layer</a:t>
            </a:r>
          </a:p>
          <a:p>
            <a:pPr lvl="1"/>
            <a:r>
              <a:rPr lang="en-US" altLang="zh-CN" dirty="0" smtClean="0"/>
              <a:t>Today’s applications operate on two low-level identifiers (IP address and TCP/UDP port)</a:t>
            </a:r>
          </a:p>
          <a:p>
            <a:pPr lvl="1"/>
            <a:r>
              <a:rPr lang="en-US" altLang="zh-CN" dirty="0" smtClean="0"/>
              <a:t>Clients must “early bind” to these identifiers using out-of-band lookup mechanisms (e.g., DNS) or a priori knowledge (e.g., Web is on port 80) before initiating communication.</a:t>
            </a:r>
          </a:p>
          <a:p>
            <a:pPr lvl="1"/>
            <a:r>
              <a:rPr lang="en-US" altLang="zh-CN" dirty="0" smtClean="0"/>
              <a:t>Socket programming on IP address and port</a:t>
            </a:r>
          </a:p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: applications communicate over active sockets using </a:t>
            </a:r>
            <a:r>
              <a:rPr lang="en-US" altLang="zh-CN" b="1" dirty="0" err="1" smtClean="0"/>
              <a:t>serviceID</a:t>
            </a:r>
            <a:r>
              <a:rPr lang="en-US" altLang="zh-CN" dirty="0" smtClean="0"/>
              <a:t>, enables late binding of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to a service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Rethink the Network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Transport layer</a:t>
            </a:r>
          </a:p>
          <a:p>
            <a:pPr lvl="1"/>
            <a:r>
              <a:rPr lang="en-US" altLang="zh-CN" dirty="0" smtClean="0"/>
              <a:t>Today’s stack uses a five-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&lt;remote IP, remote port, local IP, local port, protocol&gt;  to </a:t>
            </a:r>
            <a:r>
              <a:rPr lang="en-US" altLang="zh-CN" dirty="0" err="1" smtClean="0"/>
              <a:t>demultiplex</a:t>
            </a:r>
            <a:r>
              <a:rPr lang="en-US" altLang="zh-CN" dirty="0" smtClean="0"/>
              <a:t> an incoming packet to a socket.</a:t>
            </a:r>
          </a:p>
          <a:p>
            <a:pPr lvl="1"/>
            <a:r>
              <a:rPr lang="en-US" altLang="zh-CN" dirty="0" smtClean="0"/>
              <a:t>The interface addresses cannot change without disrupting ongoing connections – lack of mobility</a:t>
            </a:r>
          </a:p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: transport protocols deal only with data delivery across one or more flows, including retransmission and congestion control; </a:t>
            </a:r>
            <a:r>
              <a:rPr lang="en-US" altLang="zh-CN" dirty="0" err="1" smtClean="0"/>
              <a:t>Demux</a:t>
            </a:r>
            <a:r>
              <a:rPr lang="en-US" altLang="zh-CN" dirty="0" smtClean="0"/>
              <a:t> is at the SAL layer based on </a:t>
            </a:r>
            <a:r>
              <a:rPr lang="en-US" altLang="zh-CN" b="1" dirty="0" err="1" smtClean="0"/>
              <a:t>flowID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Rethink the Network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Network layer</a:t>
            </a:r>
          </a:p>
          <a:p>
            <a:pPr lvl="1"/>
            <a:r>
              <a:rPr lang="en-US" altLang="zh-CN" dirty="0" smtClean="0"/>
              <a:t>Today’s network layer uses hierarchical IP addressing to efficiently deliver packets. </a:t>
            </a:r>
          </a:p>
          <a:p>
            <a:pPr lvl="1"/>
            <a:r>
              <a:rPr lang="en-US" altLang="zh-CN" dirty="0" smtClean="0"/>
              <a:t>Challenged by the need for end-host mobility in a stack where upper-layer protocols fail when addresses change.</a:t>
            </a:r>
          </a:p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: the network layer unchanged.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Group-Based Service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Serval</a:t>
            </a:r>
            <a:r>
              <a:rPr lang="en-US" altLang="zh-CN" dirty="0" smtClean="0"/>
              <a:t> service name, called a </a:t>
            </a:r>
            <a:r>
              <a:rPr lang="en-US" altLang="zh-CN" b="1" dirty="0" err="1" smtClean="0"/>
              <a:t>serviceID</a:t>
            </a:r>
            <a:r>
              <a:rPr lang="en-US" altLang="zh-CN" dirty="0" smtClean="0"/>
              <a:t>, corresponds to a group of one or more (possibly changing) processes offering the same service.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429000"/>
            <a:ext cx="760284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ServiceID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Service names do not dictate the granularity</a:t>
            </a:r>
          </a:p>
          <a:p>
            <a:pPr lvl="1"/>
            <a:r>
              <a:rPr lang="en-US" altLang="zh-CN" dirty="0" smtClean="0"/>
              <a:t>Can be a single SSH daemon, a cluster of printers, a set of peers distributing a common file</a:t>
            </a:r>
          </a:p>
          <a:p>
            <a:r>
              <a:rPr lang="en-US" altLang="zh-CN" dirty="0" smtClean="0"/>
              <a:t>Format</a:t>
            </a:r>
          </a:p>
          <a:p>
            <a:pPr lvl="1"/>
            <a:r>
              <a:rPr lang="en-US" altLang="zh-CN" dirty="0" smtClean="0"/>
              <a:t>Provider prefix</a:t>
            </a:r>
          </a:p>
          <a:p>
            <a:pPr lvl="1"/>
            <a:r>
              <a:rPr lang="en-US" altLang="zh-CN" dirty="0" smtClean="0"/>
              <a:t>Prefix-based aggregation and LPM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Securing communication and registration:</a:t>
            </a:r>
          </a:p>
          <a:p>
            <a:pPr lvl="1"/>
            <a:r>
              <a:rPr lang="en-US" altLang="zh-CN" dirty="0" smtClean="0"/>
              <a:t>End with a self-certifying </a:t>
            </a:r>
            <a:r>
              <a:rPr lang="en-US" altLang="zh-CN" dirty="0" err="1" smtClean="0"/>
              <a:t>bitstring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21088"/>
            <a:ext cx="6619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Explicit Host-Local Flow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 provides explicit host-local flow naming through </a:t>
            </a:r>
            <a:r>
              <a:rPr lang="en-US" altLang="zh-CN" b="1" dirty="0" err="1" smtClean="0"/>
              <a:t>flowIDs</a:t>
            </a:r>
            <a:r>
              <a:rPr lang="en-US" altLang="zh-CN" dirty="0" smtClean="0"/>
              <a:t> that are assigned and exchanged during connection setup.</a:t>
            </a:r>
          </a:p>
          <a:p>
            <a:r>
              <a:rPr lang="en-US" altLang="zh-CN" dirty="0" smtClean="0"/>
              <a:t>Benefits:</a:t>
            </a:r>
          </a:p>
          <a:p>
            <a:pPr lvl="1"/>
            <a:r>
              <a:rPr lang="en-US" altLang="zh-CN" dirty="0" smtClean="0"/>
              <a:t>Network-layer oblivious: identify flows without knowing the network-layer address.</a:t>
            </a:r>
          </a:p>
          <a:p>
            <a:pPr lvl="1"/>
            <a:r>
              <a:rPr lang="en-US" altLang="zh-CN" dirty="0" smtClean="0"/>
              <a:t>Mobility and multiple paths: </a:t>
            </a:r>
            <a:r>
              <a:rPr lang="en-US" altLang="zh-CN" dirty="0" err="1" smtClean="0"/>
              <a:t>FlowIDs</a:t>
            </a:r>
            <a:r>
              <a:rPr lang="en-US" altLang="zh-CN" dirty="0" smtClean="0"/>
              <a:t> help identify flows across a variety of dynamic events, such as migration, address change, etc.</a:t>
            </a:r>
          </a:p>
          <a:p>
            <a:pPr lvl="1"/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Serval</a:t>
            </a:r>
            <a:r>
              <a:rPr lang="en-US" altLang="zh-CN" dirty="0" smtClean="0"/>
              <a:t> Network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9627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Serval</a:t>
            </a:r>
            <a:r>
              <a:rPr lang="en-US" altLang="zh-CN" dirty="0" smtClean="0"/>
              <a:t> Network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user-space </a:t>
            </a:r>
            <a:r>
              <a:rPr lang="en-US" altLang="zh-CN" b="1" dirty="0" smtClean="0"/>
              <a:t>service controller</a:t>
            </a:r>
          </a:p>
          <a:p>
            <a:pPr lvl="1"/>
            <a:r>
              <a:rPr lang="en-US" altLang="zh-CN" dirty="0" smtClean="0"/>
              <a:t>Manage service resolution based on policies</a:t>
            </a:r>
          </a:p>
          <a:p>
            <a:pPr lvl="1"/>
            <a:r>
              <a:rPr lang="en-US" altLang="zh-CN" dirty="0" smtClean="0"/>
              <a:t>Listen for service-related events, monitor service performance, and communicate with other controllers</a:t>
            </a:r>
            <a:endParaRPr lang="zh-CN" altLang="en-US" dirty="0" smtClean="0"/>
          </a:p>
          <a:p>
            <a:r>
              <a:rPr lang="en-US" altLang="zh-CN" dirty="0" smtClean="0"/>
              <a:t>The </a:t>
            </a:r>
            <a:r>
              <a:rPr lang="en-US" altLang="zh-CN" b="1" dirty="0" smtClean="0"/>
              <a:t>Service Access Layer </a:t>
            </a:r>
            <a:r>
              <a:rPr lang="en-US" altLang="zh-CN" dirty="0" smtClean="0"/>
              <a:t>(SAL) provides a service-level data plane </a:t>
            </a:r>
          </a:p>
          <a:p>
            <a:pPr lvl="1"/>
            <a:r>
              <a:rPr lang="en-US" altLang="zh-CN" dirty="0" smtClean="0"/>
              <a:t>responsible for connecting to services through forwarding over </a:t>
            </a:r>
            <a:r>
              <a:rPr lang="en-US" altLang="zh-CN" b="1" dirty="0" smtClean="0"/>
              <a:t>service tables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Once connected, the SAL maps the new flow to its socket in the </a:t>
            </a:r>
            <a:r>
              <a:rPr lang="en-US" altLang="zh-CN" b="1" dirty="0" smtClean="0"/>
              <a:t>flow table</a:t>
            </a:r>
            <a:r>
              <a:rPr lang="en-US" altLang="zh-CN" dirty="0" smtClean="0"/>
              <a:t>, ensuring packet </a:t>
            </a:r>
            <a:r>
              <a:rPr lang="en-US" altLang="zh-CN" dirty="0" err="1" smtClean="0"/>
              <a:t>demultiplexed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Active 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Retain the standard BSD socket interface.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is automatically registered on a call to </a:t>
            </a:r>
            <a:r>
              <a:rPr lang="en-US" altLang="zh-CN" i="1" dirty="0" smtClean="0"/>
              <a:t>bind</a:t>
            </a:r>
            <a:r>
              <a:rPr lang="en-US" altLang="zh-CN" dirty="0" smtClean="0"/>
              <a:t>, and unregistered on </a:t>
            </a:r>
            <a:r>
              <a:rPr lang="en-US" altLang="zh-CN" i="1" dirty="0" smtClean="0"/>
              <a:t>close</a:t>
            </a:r>
            <a:r>
              <a:rPr lang="en-US" altLang="zh-CN" dirty="0" smtClean="0"/>
              <a:t>, process termination, or timeout.</a:t>
            </a:r>
          </a:p>
          <a:p>
            <a:pPr lvl="1"/>
            <a:r>
              <a:rPr lang="en-US" altLang="zh-CN" dirty="0" smtClean="0"/>
              <a:t>On a local service registration event, the stack updates the local service table and notifies the service controller, which may notify upstream service controllers.</a:t>
            </a:r>
          </a:p>
          <a:p>
            <a:pPr lvl="1"/>
            <a:r>
              <a:rPr lang="en-US" altLang="zh-CN" dirty="0" smtClean="0"/>
              <a:t>A local </a:t>
            </a:r>
            <a:r>
              <a:rPr lang="en-US" altLang="zh-CN" dirty="0" err="1" smtClean="0"/>
              <a:t>unregistration</a:t>
            </a:r>
            <a:r>
              <a:rPr lang="en-US" altLang="zh-CN" dirty="0" smtClean="0"/>
              <a:t> event triggers the removal of local rules and notification of the service controller.</a:t>
            </a:r>
          </a:p>
          <a:p>
            <a:r>
              <a:rPr lang="en-US" altLang="zh-CN" dirty="0" smtClean="0"/>
              <a:t>Resolving a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to network addresses is delegated to the SAL—applications just call the socket interface using </a:t>
            </a:r>
            <a:r>
              <a:rPr lang="en-US" altLang="zh-CN" dirty="0" err="1" smtClean="0"/>
              <a:t>serviceIDs</a:t>
            </a:r>
            <a:r>
              <a:rPr lang="en-US" altLang="zh-CN" dirty="0" smtClean="0"/>
              <a:t> and never see network addresses.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23528" y="1988840"/>
            <a:ext cx="8424936" cy="455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Service-Level Data Plane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first packet of a new connection (or an unconnected datagram) includes a </a:t>
            </a:r>
            <a:r>
              <a:rPr lang="en-US" altLang="zh-CN" dirty="0" err="1" smtClean="0"/>
              <a:t>serviceID</a:t>
            </a:r>
            <a:endParaRPr lang="en-US" altLang="zh-CN" dirty="0" smtClean="0"/>
          </a:p>
          <a:p>
            <a:r>
              <a:rPr lang="en-US" altLang="zh-CN" dirty="0" smtClean="0"/>
              <a:t>The stack performs longest prefix matching (LPM) on the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to select a rule from the service table.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Rethink the Network Stack</a:t>
            </a:r>
          </a:p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 Abstraction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Serval</a:t>
            </a:r>
            <a:r>
              <a:rPr lang="en-US" altLang="zh-CN" dirty="0" smtClean="0"/>
              <a:t> Network Stack</a:t>
            </a:r>
          </a:p>
          <a:p>
            <a:r>
              <a:rPr lang="en-US" altLang="zh-CN" dirty="0" smtClean="0"/>
              <a:t>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FORWARD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include an associated set of one or more IP addresses</a:t>
            </a:r>
          </a:p>
          <a:p>
            <a:pPr lvl="1"/>
            <a:r>
              <a:rPr lang="en-US" altLang="zh-CN" dirty="0" smtClean="0"/>
              <a:t>either selects all addresses or uses weighted sampling to select one of the addresses.</a:t>
            </a:r>
          </a:p>
          <a:p>
            <a:pPr lvl="1"/>
            <a:r>
              <a:rPr lang="en-US" altLang="zh-CN" dirty="0" smtClean="0"/>
              <a:t>For each selected destination, the stack passes a packet to the network layer for delivery.</a:t>
            </a:r>
          </a:p>
          <a:p>
            <a:r>
              <a:rPr lang="en-US" altLang="zh-CN" b="1" dirty="0" smtClean="0"/>
              <a:t>DEMUX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deliver a received packet to a local socket, when an application is listening on the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Added by an active socket’s bind event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DELAY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queue the packet and notify the service controller of the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allow a rule to be installed “on-demand”</a:t>
            </a:r>
          </a:p>
          <a:p>
            <a:r>
              <a:rPr lang="en-US" altLang="zh-CN" b="1" dirty="0" smtClean="0"/>
              <a:t>DROP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Discard unwanted packet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8675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35671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Example: Connection-less datagram 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388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63888" y="33477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Service router (SR)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A client application initiates communication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which is matched in the client’s service table to SR’s address.</a:t>
            </a:r>
          </a:p>
          <a:p>
            <a:r>
              <a:rPr lang="en-US" altLang="zh-CN" dirty="0" smtClean="0"/>
              <a:t>Upon receiving a packet, the </a:t>
            </a:r>
            <a:r>
              <a:rPr lang="en-US" altLang="zh-CN" b="1" dirty="0" smtClean="0"/>
              <a:t>SR</a:t>
            </a:r>
            <a:r>
              <a:rPr lang="en-US" altLang="zh-CN" dirty="0" smtClean="0"/>
              <a:t> looks up the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in its own service table; given a FORWARD rule, it forwards the packet to the server.</a:t>
            </a:r>
          </a:p>
          <a:p>
            <a:r>
              <a:rPr lang="en-US" altLang="zh-CN" dirty="0" smtClean="0"/>
              <a:t>At the server, the DEMUX rule delivers the packet to the socket of the listening application.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Example: Connection establishment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086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client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attempts to connect to service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the client’s SAL assigns a local </a:t>
            </a:r>
            <a:r>
              <a:rPr lang="en-US" altLang="zh-CN" dirty="0" err="1" smtClean="0"/>
              <a:t>flowID</a:t>
            </a:r>
            <a:r>
              <a:rPr lang="en-US" altLang="zh-CN" dirty="0" smtClean="0"/>
              <a:t> to the socket, and then adds an entry in its flow table.</a:t>
            </a:r>
          </a:p>
          <a:p>
            <a:pPr lvl="1"/>
            <a:r>
              <a:rPr lang="en-US" altLang="zh-CN" dirty="0" smtClean="0"/>
              <a:t>A SYN packet is generated with the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from the connect call, along with the new </a:t>
            </a:r>
            <a:r>
              <a:rPr lang="en-US" altLang="zh-CN" dirty="0" err="1" smtClean="0"/>
              <a:t>flowID</a:t>
            </a:r>
            <a:endParaRPr lang="en-US" altLang="zh-CN" dirty="0" smtClean="0"/>
          </a:p>
          <a:p>
            <a:r>
              <a:rPr lang="en-US" altLang="zh-CN" dirty="0" smtClean="0"/>
              <a:t>The SAL then looks up the requested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in its service table, the request is sent to the IP address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of the default FORWARD rule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Forwarding continues recursively through </a:t>
            </a:r>
            <a:r>
              <a:rPr lang="en-US" altLang="zh-CN" i="1" dirty="0" smtClean="0"/>
              <a:t>e</a:t>
            </a:r>
          </a:p>
          <a:p>
            <a:r>
              <a:rPr lang="en-US" altLang="zh-CN" dirty="0" smtClean="0"/>
              <a:t>Until reaching a listening service endpoint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x</a:t>
            </a:r>
            <a:r>
              <a:rPr lang="en-US" altLang="zh-CN" dirty="0" smtClean="0"/>
              <a:t> on host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which then creates a responding socket with a new </a:t>
            </a:r>
            <a:r>
              <a:rPr lang="en-US" altLang="zh-CN" dirty="0" err="1" smtClean="0"/>
              <a:t>flowID</a:t>
            </a:r>
            <a:r>
              <a:rPr lang="en-US" altLang="zh-CN" dirty="0" smtClean="0"/>
              <a:t>, also updating its flow table.</a:t>
            </a:r>
          </a:p>
          <a:p>
            <a:r>
              <a:rPr lang="en-US" altLang="zh-CN" dirty="0" smtClean="0"/>
              <a:t>End-host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’s SYN-ACK response includes its own address, </a:t>
            </a:r>
            <a:r>
              <a:rPr lang="en-US" altLang="zh-CN" dirty="0" err="1" smtClean="0"/>
              <a:t>flowID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SYN-ACK and all subsequent traffic in both directions travel directly between the end-points, bypassing SRs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After the first packet, all remaining packets can be </a:t>
            </a:r>
            <a:r>
              <a:rPr lang="en-US" altLang="zh-CN" dirty="0" err="1" smtClean="0"/>
              <a:t>demultiplexed</a:t>
            </a:r>
            <a:r>
              <a:rPr lang="en-US" altLang="zh-CN" dirty="0" smtClean="0"/>
              <a:t> by the flow table based on destination </a:t>
            </a:r>
            <a:r>
              <a:rPr lang="en-US" altLang="zh-CN" dirty="0" err="1" smtClean="0"/>
              <a:t>flowIDs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other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a connects to server 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05150"/>
            <a:ext cx="60388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38" y="1568921"/>
            <a:ext cx="65627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957388"/>
            <a:ext cx="76104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Modern Internet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Multiplicity (</a:t>
            </a:r>
            <a:r>
              <a:rPr lang="zh-CN" altLang="en-US" dirty="0" smtClean="0"/>
              <a:t>多重性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Multiple replicas</a:t>
            </a:r>
          </a:p>
          <a:p>
            <a:pPr lvl="1"/>
            <a:r>
              <a:rPr lang="en-US" altLang="zh-CN" dirty="0" smtClean="0"/>
              <a:t>Multiple interfaces</a:t>
            </a:r>
          </a:p>
          <a:p>
            <a:pPr lvl="1"/>
            <a:r>
              <a:rPr lang="en-US" altLang="zh-CN" dirty="0" smtClean="0"/>
              <a:t>Multiple paths</a:t>
            </a:r>
          </a:p>
          <a:p>
            <a:r>
              <a:rPr lang="en-US" altLang="zh-CN" dirty="0" smtClean="0"/>
              <a:t>Dynamism(</a:t>
            </a:r>
            <a:r>
              <a:rPr lang="zh-CN" altLang="en-US" dirty="0" smtClean="0"/>
              <a:t>动态性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Replica failure and recovery</a:t>
            </a:r>
          </a:p>
          <a:p>
            <a:pPr lvl="1"/>
            <a:r>
              <a:rPr lang="en-US" altLang="zh-CN" dirty="0" smtClean="0"/>
              <a:t>Service migration</a:t>
            </a:r>
          </a:p>
          <a:p>
            <a:pPr lvl="1"/>
            <a:r>
              <a:rPr lang="en-US" altLang="zh-CN" dirty="0" smtClean="0"/>
              <a:t>Client mobility</a:t>
            </a:r>
          </a:p>
          <a:p>
            <a:r>
              <a:rPr lang="en-US" altLang="zh-CN" dirty="0" smtClean="0"/>
              <a:t>Matches poorly with today’s TCP/IP stack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339180"/>
            <a:ext cx="66008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305272"/>
            <a:ext cx="6572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Service Control Plane for Extensible Service Discovery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server’s controller can “announce” a new service instance to an upstream service controller that, in turn, disseminates </a:t>
            </a:r>
            <a:r>
              <a:rPr lang="en-US" altLang="zh-CN" dirty="0" err="1" smtClean="0"/>
              <a:t>reachability</a:t>
            </a:r>
            <a:r>
              <a:rPr lang="en-US" altLang="zh-CN" dirty="0" smtClean="0"/>
              <a:t> information to a larger network of controllers.</a:t>
            </a:r>
          </a:p>
          <a:p>
            <a:r>
              <a:rPr lang="en-US" altLang="zh-CN" dirty="0" err="1" smtClean="0"/>
              <a:t>serviceIDs</a:t>
            </a:r>
            <a:r>
              <a:rPr lang="en-US" altLang="zh-CN" dirty="0" smtClean="0"/>
              <a:t> can be aggregated by administrative entities for scalability and resolution control.</a:t>
            </a:r>
          </a:p>
          <a:p>
            <a:r>
              <a:rPr lang="en-US" altLang="zh-CN" dirty="0" smtClean="0"/>
              <a:t>On the client, the service table would have FORWARD rules to direct a SYN packet to its local service router, which in turn directs the request up the service router hierarchy to reach a service instance.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controller installs a DELAY rule, and matching packets are buffered while the controller resolves their </a:t>
            </a:r>
            <a:r>
              <a:rPr lang="en-US" altLang="zh-CN" dirty="0" err="1" smtClean="0"/>
              <a:t>serviceIDs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returned mapping is installed as a FORWARD rule and the controller signals the stack to re-match the delayed packets.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85926"/>
            <a:ext cx="6924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Multi-homing and multi-</a:t>
            </a:r>
            <a:r>
              <a:rPr lang="en-US" altLang="zh-CN" dirty="0" err="1" smtClean="0"/>
              <a:t>pathing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Serval</a:t>
            </a:r>
            <a:r>
              <a:rPr lang="en-US" altLang="zh-CN" dirty="0" smtClean="0"/>
              <a:t> can split a socket’s data stream across multiple flows established and maintained by the SAL on different paths.</a:t>
            </a:r>
          </a:p>
          <a:p>
            <a:r>
              <a:rPr lang="en-US" altLang="zh-CN" dirty="0" smtClean="0"/>
              <a:t>On any packet, either host can piggyback a list of other available interfaces in a SAL extension header, to enable the other host to create additional flows using a similar three-way handshake.</a:t>
            </a:r>
          </a:p>
          <a:p>
            <a:pPr lvl="1"/>
            <a:r>
              <a:rPr lang="en-US" altLang="zh-CN" dirty="0" smtClean="0"/>
              <a:t>E.g., if S ’s SYN-ACK packet piggybacks information about interface address a4, C could initiate a second flow from a2 to a4.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SAL can freely migrate a flow from one address, interface, or path to another.</a:t>
            </a:r>
          </a:p>
          <a:p>
            <a:r>
              <a:rPr lang="en-US" altLang="zh-CN" dirty="0" smtClean="0"/>
              <a:t>Example: To migrate the flow, S sends C an RSYN packet (for “resynchronize”) with </a:t>
            </a:r>
            <a:r>
              <a:rPr lang="en-US" altLang="zh-CN" dirty="0" err="1" smtClean="0"/>
              <a:t>flowIDs</a:t>
            </a:r>
            <a:r>
              <a:rPr lang="en-US" altLang="zh-CN" dirty="0" smtClean="0"/>
              <a:t> &lt;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S1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C1</a:t>
            </a:r>
            <a:r>
              <a:rPr lang="en-US" altLang="zh-CN" dirty="0" smtClean="0"/>
              <a:t>&gt; and the new address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. The client returns an RSYN-ACK, while waiting for a final acknowledgment to confirm the change.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653136"/>
            <a:ext cx="6924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315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120"/>
          </a:xfrm>
        </p:spPr>
        <p:txBody>
          <a:bodyPr/>
          <a:lstStyle/>
          <a:p>
            <a:r>
              <a:rPr lang="en-US" altLang="zh-CN" dirty="0" smtClean="0"/>
              <a:t>Prototype of 28,000 lines of C code</a:t>
            </a:r>
          </a:p>
          <a:p>
            <a:r>
              <a:rPr lang="en-US" altLang="zh-CN" dirty="0" smtClean="0"/>
              <a:t>Client-server throughput comparison with TCP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Comparing service router with IP router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643182"/>
            <a:ext cx="3245490" cy="19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085184"/>
            <a:ext cx="3952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Case Experiment: Replicated Web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Four clients running the Apache benchmark generate requests to a </a:t>
            </a:r>
            <a:r>
              <a:rPr lang="en-US" altLang="zh-CN" dirty="0" err="1" smtClean="0"/>
              <a:t>Serval</a:t>
            </a:r>
            <a:r>
              <a:rPr lang="en-US" altLang="zh-CN" dirty="0" smtClean="0"/>
              <a:t> web service with an evolving set of Mongoose service instances.</a:t>
            </a:r>
          </a:p>
          <a:p>
            <a:pPr lvl="1"/>
            <a:r>
              <a:rPr lang="en-US" altLang="zh-CN" dirty="0" smtClean="0"/>
              <a:t>each client requests a 3MB file and maintains an open window of 20 HTTP requests</a:t>
            </a:r>
          </a:p>
          <a:p>
            <a:r>
              <a:rPr lang="en-US" altLang="zh-CN" dirty="0" smtClean="0"/>
              <a:t>At time 60, two new service instances start, register with the service router</a:t>
            </a:r>
          </a:p>
          <a:p>
            <a:r>
              <a:rPr lang="en-US" altLang="zh-CN" dirty="0" smtClean="0"/>
              <a:t>At time 120, we force the first two servers to gracefully shut down, which causes them to close their listening socket</a:t>
            </a:r>
          </a:p>
          <a:p>
            <a:r>
              <a:rPr lang="en-US" altLang="zh-CN" dirty="0" smtClean="0"/>
              <a:t>Start another server at time 180,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883856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Case Experiment: Back-End Distributed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Implemented a dynamic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system. </a:t>
            </a:r>
          </a:p>
          <a:p>
            <a:pPr lvl="1"/>
            <a:r>
              <a:rPr lang="en-US" altLang="zh-CN" dirty="0" err="1" smtClean="0"/>
              <a:t>Memcached</a:t>
            </a:r>
            <a:r>
              <a:rPr lang="en-US" altLang="zh-CN" dirty="0" smtClean="0"/>
              <a:t> provides a simple key-value GET/SET caching service, where “</a:t>
            </a:r>
            <a:r>
              <a:rPr lang="en-US" altLang="zh-CN" dirty="0" err="1" smtClean="0"/>
              <a:t>keyspace</a:t>
            </a:r>
            <a:r>
              <a:rPr lang="en-US" altLang="zh-CN" dirty="0" smtClean="0"/>
              <a:t>” partitions are spread over a number of servers for load balancing</a:t>
            </a:r>
          </a:p>
          <a:p>
            <a:r>
              <a:rPr lang="en-US" altLang="zh-CN" dirty="0" smtClean="0"/>
              <a:t>Clients issue requests directly to a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SAL then maps the </a:t>
            </a:r>
            <a:r>
              <a:rPr lang="en-US" altLang="zh-CN" dirty="0" err="1" smtClean="0"/>
              <a:t>serviceID</a:t>
            </a:r>
            <a:r>
              <a:rPr lang="en-US" altLang="zh-CN" dirty="0" smtClean="0"/>
              <a:t> to a partition using LPM in the service table, and ultimately forwards the request to a responsible server that listens on the common prefix.</a:t>
            </a:r>
          </a:p>
          <a:p>
            <a:r>
              <a:rPr lang="en-US" altLang="zh-CN" dirty="0" smtClean="0"/>
              <a:t>When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servers register and unregister with the network, the control plane reassigns partition(s) by simply changing rules in service tables.</a:t>
            </a:r>
          </a:p>
          <a:p>
            <a:r>
              <a:rPr lang="en-US" altLang="zh-CN" dirty="0" smtClean="0"/>
              <a:t>One client, four servers, and an intermediate service router in the experiment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Access 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2116038"/>
            <a:ext cx="69342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issues SET requests with random keys 100,000 per sec.</a:t>
            </a:r>
          </a:p>
          <a:p>
            <a:r>
              <a:rPr lang="en-US" altLang="zh-CN" dirty="0" smtClean="0"/>
              <a:t>Time 0, all four servers are working</a:t>
            </a:r>
          </a:p>
          <a:p>
            <a:r>
              <a:rPr lang="en-US" altLang="zh-CN" dirty="0" smtClean="0"/>
              <a:t>Time 10, remove one server, SR re-partitions among the three servers.</a:t>
            </a:r>
          </a:p>
          <a:p>
            <a:r>
              <a:rPr lang="en-US" altLang="zh-CN" dirty="0" smtClean="0"/>
              <a:t>Time 20, remove another server, SR evenly partitions among the two servers.</a:t>
            </a:r>
          </a:p>
          <a:p>
            <a:r>
              <a:rPr lang="en-US" altLang="zh-CN" dirty="0" smtClean="0"/>
              <a:t>Time 30 and 40, failed servers join again.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280920" cy="429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Case Experiment: Interface Load Balancing and Virtual Machine Migration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 err="1" smtClean="0"/>
              <a:t>iperf</a:t>
            </a:r>
            <a:r>
              <a:rPr lang="en-US" altLang="zh-CN" dirty="0" smtClean="0"/>
              <a:t> clients then connected to the server and began transfers to measure maximum throughput.</a:t>
            </a:r>
          </a:p>
          <a:p>
            <a:r>
              <a:rPr lang="en-US" altLang="zh-CN" dirty="0" smtClean="0"/>
              <a:t>Six seconds into the experiment, the server’s service controller signals the SAL to migrate one flow to its second interface.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16388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862013"/>
            <a:ext cx="79438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What are the features of the modern Internet service</a:t>
            </a:r>
          </a:p>
          <a:p>
            <a:pPr lvl="1"/>
            <a:r>
              <a:rPr lang="en-US" altLang="zh-CN" dirty="0" smtClean="0"/>
              <a:t>Multiplicity</a:t>
            </a:r>
          </a:p>
          <a:p>
            <a:pPr lvl="1"/>
            <a:r>
              <a:rPr lang="en-US" altLang="zh-CN" dirty="0" smtClean="0"/>
              <a:t>Dynamism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Serval</a:t>
            </a:r>
            <a:r>
              <a:rPr lang="en-US" altLang="zh-CN" dirty="0" smtClean="0"/>
              <a:t> abstraction</a:t>
            </a:r>
          </a:p>
          <a:p>
            <a:pPr lvl="1"/>
            <a:r>
              <a:rPr lang="en-US" altLang="zh-CN" dirty="0" smtClean="0"/>
              <a:t>Application layer/Transport layer/Service access layer(SAL)/Network layer</a:t>
            </a:r>
          </a:p>
          <a:p>
            <a:r>
              <a:rPr lang="en-US" altLang="zh-CN" dirty="0" smtClean="0"/>
              <a:t>Active socket vs. BSD socket</a:t>
            </a:r>
          </a:p>
          <a:p>
            <a:r>
              <a:rPr lang="en-US" altLang="zh-CN" dirty="0" smtClean="0"/>
              <a:t>Network stack</a:t>
            </a:r>
          </a:p>
          <a:p>
            <a:pPr lvl="1"/>
            <a:r>
              <a:rPr lang="en-US" altLang="zh-CN" dirty="0" smtClean="0"/>
              <a:t>Service table</a:t>
            </a:r>
          </a:p>
          <a:p>
            <a:pPr lvl="1"/>
            <a:r>
              <a:rPr lang="en-US" altLang="zh-CN" dirty="0" smtClean="0"/>
              <a:t>Flow table</a:t>
            </a:r>
          </a:p>
          <a:p>
            <a:pPr lvl="1"/>
            <a:r>
              <a:rPr lang="en-US" altLang="zh-CN" smtClean="0"/>
              <a:t>Service controller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DNS binds service to location at client (early binding)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151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Datacenter LB maps single IP to multiple servers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1844824"/>
            <a:ext cx="69246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Migrate VMs to balance load in the cloud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1847056"/>
            <a:ext cx="6924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Flows break when switching networks or interfaces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817340"/>
            <a:ext cx="6991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Rethink the Network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408712" cy="390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1894</TotalTime>
  <Words>1680</Words>
  <Application>Microsoft Office PowerPoint</Application>
  <PresentationFormat>全屏显示(4:3)</PresentationFormat>
  <Paragraphs>202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Flow</vt:lpstr>
      <vt:lpstr>Serval: An End-Host Stack for Service-Centric Networking</vt:lpstr>
      <vt:lpstr>Overview</vt:lpstr>
      <vt:lpstr>Modern Internet Service</vt:lpstr>
      <vt:lpstr>Service Access Today</vt:lpstr>
      <vt:lpstr>幻灯片 5</vt:lpstr>
      <vt:lpstr>幻灯片 6</vt:lpstr>
      <vt:lpstr>幻灯片 7</vt:lpstr>
      <vt:lpstr>幻灯片 8</vt:lpstr>
      <vt:lpstr>Rethink the Network Stack</vt:lpstr>
      <vt:lpstr>Rethink the Network Stack</vt:lpstr>
      <vt:lpstr>Rethink the Network Stack</vt:lpstr>
      <vt:lpstr>Rethink the Network Stack</vt:lpstr>
      <vt:lpstr>Group-Based Service Naming</vt:lpstr>
      <vt:lpstr>ServiceID</vt:lpstr>
      <vt:lpstr>Explicit Host-Local Flow Naming</vt:lpstr>
      <vt:lpstr>The Serval Network Stack</vt:lpstr>
      <vt:lpstr>The Serval Network Stack</vt:lpstr>
      <vt:lpstr>Active Socket</vt:lpstr>
      <vt:lpstr>A Service-Level Data Plane</vt:lpstr>
      <vt:lpstr>Actions</vt:lpstr>
      <vt:lpstr>Actions</vt:lpstr>
      <vt:lpstr>Example: Connection-less datagram communication</vt:lpstr>
      <vt:lpstr>幻灯片 23</vt:lpstr>
      <vt:lpstr>Example: Connection establishment</vt:lpstr>
      <vt:lpstr>幻灯片 25</vt:lpstr>
      <vt:lpstr>幻灯片 26</vt:lpstr>
      <vt:lpstr>An other example</vt:lpstr>
      <vt:lpstr>幻灯片 28</vt:lpstr>
      <vt:lpstr>幻灯片 29</vt:lpstr>
      <vt:lpstr>幻灯片 30</vt:lpstr>
      <vt:lpstr>幻灯片 31</vt:lpstr>
      <vt:lpstr>A Service Control Plane for Extensible Service Discovery</vt:lpstr>
      <vt:lpstr>幻灯片 33</vt:lpstr>
      <vt:lpstr>Multi-homing and multi-pathing</vt:lpstr>
      <vt:lpstr>幻灯片 35</vt:lpstr>
      <vt:lpstr>幻灯片 36</vt:lpstr>
      <vt:lpstr>Performance</vt:lpstr>
      <vt:lpstr>Case Experiment: Replicated Web Services</vt:lpstr>
      <vt:lpstr>Case Experiment: Back-End Distributed Storage</vt:lpstr>
      <vt:lpstr>幻灯片 40</vt:lpstr>
      <vt:lpstr>Case Experiment: Interface Load Balancing and Virtual Machine Migration</vt:lpstr>
      <vt:lpstr>幻灯片 42</vt:lpstr>
      <vt:lpstr>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Scalable, Commodity Data Center Network Architecture</dc:title>
  <dc:creator>TianYe</dc:creator>
  <cp:lastModifiedBy>Administrator</cp:lastModifiedBy>
  <cp:revision>165</cp:revision>
  <dcterms:created xsi:type="dcterms:W3CDTF">2013-06-10T12:35:47Z</dcterms:created>
  <dcterms:modified xsi:type="dcterms:W3CDTF">2018-05-02T03:01:56Z</dcterms:modified>
</cp:coreProperties>
</file>