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04" r:id="rId3"/>
    <p:sldId id="305" r:id="rId4"/>
    <p:sldId id="306" r:id="rId5"/>
    <p:sldId id="307" r:id="rId6"/>
    <p:sldId id="311" r:id="rId7"/>
    <p:sldId id="308" r:id="rId8"/>
    <p:sldId id="310" r:id="rId9"/>
    <p:sldId id="309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3" r:id="rId21"/>
    <p:sldId id="322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03" r:id="rId38"/>
    <p:sldId id="339" r:id="rId39"/>
    <p:sldId id="34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2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2EBF-93F4-42E0-8D56-B4B3CCEBAB3F}" type="datetimeFigureOut">
              <a:rPr lang="zh-CN" altLang="en-US" smtClean="0"/>
              <a:pPr/>
              <a:t>2018-5-3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563E0-CCF9-4FE5-8D9A-A971216368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5/3/2018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Picture 3" descr="C:\WORK\Work\Research\Talks\科大视觉\USTC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67544" cy="4675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XIA: Efficient Support for Evolvable Internetworking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Dongsu</a:t>
            </a:r>
            <a:r>
              <a:rPr lang="en-US" altLang="zh-CN" dirty="0" smtClean="0"/>
              <a:t> Han, Ashok </a:t>
            </a:r>
            <a:r>
              <a:rPr lang="en-US" altLang="zh-CN" dirty="0" err="1" smtClean="0"/>
              <a:t>Anand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Fahad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Dogar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Boyan</a:t>
            </a:r>
            <a:r>
              <a:rPr lang="en-US" altLang="zh-CN" dirty="0" smtClean="0"/>
              <a:t> Li et al.</a:t>
            </a:r>
          </a:p>
          <a:p>
            <a:r>
              <a:rPr lang="en-US" altLang="zh-CN" dirty="0" smtClean="0"/>
              <a:t>NSDI 2012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Presented by Ye </a:t>
            </a:r>
            <a:r>
              <a:rPr lang="en-US" altLang="zh-CN" dirty="0" err="1" smtClean="0"/>
              <a:t>Tian</a:t>
            </a:r>
            <a:r>
              <a:rPr lang="en-US" altLang="zh-CN" dirty="0" smtClean="0"/>
              <a:t> for Course CS05112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Principals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specification of a principal type must define:</a:t>
            </a:r>
          </a:p>
          <a:p>
            <a:pPr lvl="1"/>
            <a:r>
              <a:rPr lang="en-US" altLang="zh-CN" dirty="0" smtClean="0"/>
              <a:t>The semantics of communicating with a principal of that type.</a:t>
            </a:r>
          </a:p>
          <a:p>
            <a:pPr lvl="1"/>
            <a:r>
              <a:rPr lang="en-US" altLang="zh-CN" dirty="0" smtClean="0"/>
              <a:t>A unique XID type, a method for allocating </a:t>
            </a:r>
            <a:r>
              <a:rPr lang="en-US" altLang="zh-CN" dirty="0" err="1" smtClean="0"/>
              <a:t>XIDs</a:t>
            </a:r>
            <a:r>
              <a:rPr lang="en-US" altLang="zh-CN" dirty="0" smtClean="0"/>
              <a:t> and a definition of the intrinsic security properties of any communication involving the type.</a:t>
            </a:r>
          </a:p>
          <a:p>
            <a:pPr lvl="1"/>
            <a:r>
              <a:rPr lang="en-US" altLang="zh-CN" dirty="0" smtClean="0"/>
              <a:t>Any principal-specific per-hop processing and routing of packets that must either be coordinated or kept consistent in a distributed fashion.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Principals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Network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host</a:t>
            </a:r>
            <a:r>
              <a:rPr lang="en-US" altLang="zh-CN" dirty="0" smtClean="0"/>
              <a:t> principals represent autonomous routing domains and hosts that attach to the network.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Services</a:t>
            </a:r>
            <a:r>
              <a:rPr lang="en-US" altLang="zh-CN" dirty="0" smtClean="0"/>
              <a:t> represent an application service running on one or more hosts within the network.</a:t>
            </a:r>
          </a:p>
          <a:p>
            <a:pPr lvl="1"/>
            <a:r>
              <a:rPr lang="en-US" altLang="zh-CN" dirty="0" smtClean="0"/>
              <a:t>E.g., SSH daemon, HTTP server</a:t>
            </a:r>
          </a:p>
          <a:p>
            <a:pPr lvl="1"/>
            <a:r>
              <a:rPr lang="en-US" altLang="zh-CN" dirty="0" smtClean="0"/>
              <a:t>Typically application processes</a:t>
            </a:r>
          </a:p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content</a:t>
            </a:r>
            <a:r>
              <a:rPr lang="en-US" altLang="zh-CN" dirty="0" smtClean="0"/>
              <a:t> principal allows applications to express their intent to retrieve content without regard to its location.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XIP Addressing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Core concepts</a:t>
            </a:r>
          </a:p>
          <a:p>
            <a:pPr lvl="1"/>
            <a:r>
              <a:rPr lang="en-US" altLang="zh-CN" dirty="0" smtClean="0"/>
              <a:t>express </a:t>
            </a:r>
            <a:r>
              <a:rPr lang="en-US" altLang="zh-CN" dirty="0" smtClean="0">
                <a:solidFill>
                  <a:srgbClr val="FF0000"/>
                </a:solidFill>
              </a:rPr>
              <a:t>intent</a:t>
            </a:r>
            <a:r>
              <a:rPr lang="en-US" altLang="zh-CN" dirty="0" smtClean="0"/>
              <a:t> by specifying a typed XID as part of the XIP destination address.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intent that may not be globally understood must be expressed with an alternative backwards compatible route, called </a:t>
            </a:r>
            <a:r>
              <a:rPr lang="en-US" altLang="zh-CN" dirty="0" smtClean="0">
                <a:solidFill>
                  <a:srgbClr val="FF0000"/>
                </a:solidFill>
              </a:rPr>
              <a:t>fallback</a:t>
            </a: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3214686"/>
            <a:ext cx="20764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500570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XIP Addressing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Core concepts</a:t>
            </a:r>
          </a:p>
          <a:p>
            <a:pPr lvl="1"/>
            <a:r>
              <a:rPr lang="en-US" altLang="zh-CN" dirty="0" smtClean="0"/>
              <a:t>Allowing the application to refine its intent using hierarchical </a:t>
            </a:r>
            <a:r>
              <a:rPr lang="en-US" altLang="zh-CN" dirty="0" smtClean="0">
                <a:solidFill>
                  <a:srgbClr val="FF0000"/>
                </a:solidFill>
              </a:rPr>
              <a:t>scoping</a:t>
            </a:r>
            <a:r>
              <a:rPr lang="en-US" altLang="zh-CN" dirty="0" smtClean="0"/>
              <a:t> using </a:t>
            </a:r>
            <a:r>
              <a:rPr lang="en-US" altLang="zh-CN" dirty="0" err="1" smtClean="0"/>
              <a:t>ADs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HIDs</a:t>
            </a:r>
            <a:r>
              <a:rPr lang="en-US" altLang="zh-CN" dirty="0" smtClean="0"/>
              <a:t>, or </a:t>
            </a:r>
            <a:r>
              <a:rPr lang="en-US" altLang="zh-CN" dirty="0" err="1" smtClean="0"/>
              <a:t>SIDs</a:t>
            </a:r>
            <a:r>
              <a:rPr lang="en-US" altLang="zh-CN" dirty="0" smtClean="0"/>
              <a:t> to help specify the </a:t>
            </a:r>
            <a:r>
              <a:rPr lang="en-US" altLang="zh-CN" dirty="0" err="1" smtClean="0"/>
              <a:t>CID’s</a:t>
            </a:r>
            <a:r>
              <a:rPr lang="en-US" altLang="zh-CN" dirty="0" smtClean="0"/>
              <a:t> location</a:t>
            </a: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Using </a:t>
            </a:r>
            <a:r>
              <a:rPr lang="en-US" altLang="zh-CN" dirty="0" smtClean="0">
                <a:solidFill>
                  <a:srgbClr val="FF0000"/>
                </a:solidFill>
              </a:rPr>
              <a:t>refinement</a:t>
            </a:r>
            <a:r>
              <a:rPr lang="en-US" altLang="zh-CN" dirty="0" smtClean="0"/>
              <a:t> of intent, we give the XID at each scoping step the opportunity to satisfy the intent directly without having to traverse the remainder of the scoping hierarchy.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3357562"/>
            <a:ext cx="3733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7" y="5214950"/>
            <a:ext cx="4714908" cy="143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Supporting evolution:</a:t>
            </a:r>
          </a:p>
          <a:p>
            <a:pPr lvl="1"/>
            <a:r>
              <a:rPr lang="en-US" altLang="zh-CN" dirty="0" smtClean="0"/>
              <a:t>A router outside of AD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that does not know how to route based on intent SID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directly will instead route to AD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Iterative refinement:</a:t>
            </a:r>
          </a:p>
          <a:p>
            <a:pPr lvl="1"/>
            <a:r>
              <a:rPr lang="en-US" altLang="zh-CN" dirty="0" smtClean="0"/>
              <a:t>every node includes a direct edge to the intent, with fallback to domain and host-based routing.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357562"/>
            <a:ext cx="33718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5500702"/>
            <a:ext cx="3314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Service binding</a:t>
            </a:r>
          </a:p>
          <a:p>
            <a:pPr lvl="1"/>
            <a:r>
              <a:rPr lang="en-US" altLang="zh-CN" dirty="0" smtClean="0"/>
              <a:t>In the case of legacy HTTP, while the initial packet may go to any host handling the web service, subsequent packets of the same “session” (e.g., HTTP keep-alive) must go to the same host.</a:t>
            </a:r>
          </a:p>
          <a:p>
            <a:pPr lvl="1"/>
            <a:r>
              <a:rPr lang="en-US" altLang="zh-CN" dirty="0" smtClean="0"/>
              <a:t>the initial packet destined for:  •</a:t>
            </a:r>
            <a:r>
              <a:rPr lang="en-US" altLang="zh-CN" dirty="0" smtClean="0">
                <a:sym typeface="Wingdings" pitchFamily="2" charset="2"/>
              </a:rPr>
              <a:t>AD</a:t>
            </a:r>
            <a:r>
              <a:rPr lang="en-US" altLang="zh-CN" baseline="-25000" dirty="0" smtClean="0">
                <a:sym typeface="Wingdings" pitchFamily="2" charset="2"/>
              </a:rPr>
              <a:t>1</a:t>
            </a:r>
            <a:r>
              <a:rPr lang="en-US" altLang="zh-CN" dirty="0" smtClean="0">
                <a:sym typeface="Wingdings" pitchFamily="2" charset="2"/>
              </a:rPr>
              <a:t>SID</a:t>
            </a:r>
            <a:r>
              <a:rPr lang="en-US" altLang="zh-CN" baseline="-25000" dirty="0" smtClean="0">
                <a:sym typeface="Wingdings" pitchFamily="2" charset="2"/>
              </a:rPr>
              <a:t>1</a:t>
            </a:r>
            <a:r>
              <a:rPr lang="en-US" altLang="zh-CN" dirty="0" smtClean="0"/>
              <a:t>. A router inside AD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routes the request to a host that provides SID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. The service replies with a source address bound to the host, : •</a:t>
            </a:r>
            <a:r>
              <a:rPr lang="en-US" altLang="zh-CN" dirty="0" smtClean="0">
                <a:sym typeface="Wingdings" pitchFamily="2" charset="2"/>
              </a:rPr>
              <a:t>AD</a:t>
            </a:r>
            <a:r>
              <a:rPr lang="en-US" altLang="zh-CN" baseline="-25000" dirty="0" smtClean="0">
                <a:sym typeface="Wingdings" pitchFamily="2" charset="2"/>
              </a:rPr>
              <a:t>1</a:t>
            </a:r>
            <a:r>
              <a:rPr lang="en-US" altLang="zh-CN" dirty="0" smtClean="0">
                <a:sym typeface="Wingdings" pitchFamily="2" charset="2"/>
              </a:rPr>
              <a:t>HID</a:t>
            </a:r>
            <a:r>
              <a:rPr lang="en-US" altLang="zh-CN" baseline="-25000" dirty="0" smtClean="0">
                <a:sym typeface="Wingdings" pitchFamily="2" charset="2"/>
              </a:rPr>
              <a:t>1</a:t>
            </a:r>
            <a:r>
              <a:rPr lang="en-US" altLang="zh-CN" dirty="0" smtClean="0">
                <a:sym typeface="Wingdings" pitchFamily="2" charset="2"/>
              </a:rPr>
              <a:t>SID</a:t>
            </a:r>
            <a:r>
              <a:rPr lang="en-US" altLang="zh-CN" baseline="-25000" dirty="0" smtClean="0">
                <a:sym typeface="Wingdings" pitchFamily="2" charset="2"/>
              </a:rPr>
              <a:t>1</a:t>
            </a:r>
            <a:r>
              <a:rPr lang="en-US" altLang="zh-CN" dirty="0" smtClean="0"/>
              <a:t>, to which subsequent packets can be sent.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29" y="3745710"/>
            <a:ext cx="5643571" cy="293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XIP Header 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Variable-length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NumDst</a:t>
            </a:r>
            <a:r>
              <a:rPr lang="en-US" altLang="zh-CN" dirty="0" smtClean="0"/>
              <a:t> and </a:t>
            </a:r>
            <a:r>
              <a:rPr lang="en-US" altLang="zh-CN" dirty="0" err="1" smtClean="0">
                <a:solidFill>
                  <a:srgbClr val="FF0000"/>
                </a:solidFill>
              </a:rPr>
              <a:t>NumSrc</a:t>
            </a:r>
            <a:r>
              <a:rPr lang="en-US" altLang="zh-CN" dirty="0" smtClean="0"/>
              <a:t> indicate the size of the destination and source address.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LastNode</a:t>
            </a:r>
            <a:r>
              <a:rPr lang="en-US" altLang="zh-CN" dirty="0" smtClean="0"/>
              <a:t> points to the previously visited node in the destination address, for routers to know where to begin forwarding lookups.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DAGs</a:t>
            </a:r>
            <a:r>
              <a:rPr lang="en-US" altLang="zh-CN" dirty="0" smtClean="0"/>
              <a:t> are stored as adjacency lists. </a:t>
            </a:r>
          </a:p>
          <a:p>
            <a:pPr lvl="1"/>
            <a:r>
              <a:rPr lang="en-US" altLang="zh-CN" dirty="0" smtClean="0"/>
              <a:t>Each node in the adjacency list </a:t>
            </a:r>
            <a:br>
              <a:rPr lang="en-US" altLang="zh-CN" dirty="0" smtClean="0"/>
            </a:br>
            <a:r>
              <a:rPr lang="en-US" altLang="zh-CN" dirty="0" smtClean="0"/>
              <a:t>contains three fields: </a:t>
            </a:r>
          </a:p>
          <a:p>
            <a:pPr lvl="2"/>
            <a:r>
              <a:rPr lang="en-US" altLang="zh-CN" dirty="0" smtClean="0"/>
              <a:t>an XID Type; </a:t>
            </a:r>
          </a:p>
          <a:p>
            <a:pPr lvl="2"/>
            <a:r>
              <a:rPr lang="en-US" altLang="zh-CN" dirty="0" smtClean="0"/>
              <a:t>a 160-bit XID; </a:t>
            </a:r>
          </a:p>
          <a:p>
            <a:pPr lvl="2"/>
            <a:r>
              <a:rPr lang="en-US" altLang="zh-CN" dirty="0" smtClean="0"/>
              <a:t>an array of the node indices </a:t>
            </a:r>
            <a:br>
              <a:rPr lang="en-US" altLang="zh-CN" dirty="0" smtClean="0"/>
            </a:br>
            <a:r>
              <a:rPr lang="en-US" altLang="zh-CN" dirty="0" smtClean="0"/>
              <a:t>that represent the node’s </a:t>
            </a:r>
            <a:br>
              <a:rPr lang="en-US" altLang="zh-CN" dirty="0" smtClean="0"/>
            </a:br>
            <a:r>
              <a:rPr lang="en-US" altLang="zh-CN" dirty="0" smtClean="0"/>
              <a:t>outgoing edges in the DAG.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Per-hop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 router first performs source XID-specific processing based upon the XID type of the sink node of the source DAG.</a:t>
            </a:r>
          </a:p>
          <a:p>
            <a:pPr lvl="1"/>
            <a:r>
              <a:rPr lang="en-US" altLang="zh-CN" dirty="0" smtClean="0"/>
              <a:t>E.g., for caching a CID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000240"/>
            <a:ext cx="6858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Per-hop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iteratively examine the outbound edges of the last-visited node of the DAG in priority order.  For the destination</a:t>
            </a:r>
          </a:p>
          <a:p>
            <a:pPr lvl="1"/>
            <a:r>
              <a:rPr lang="en-US" altLang="zh-CN" dirty="0" smtClean="0"/>
              <a:t>If the router supports that principal type, it invokes a principal-specific component based on the type, and if it can forward the packet using the adjacency, it does so.</a:t>
            </a:r>
          </a:p>
          <a:p>
            <a:pPr lvl="1"/>
            <a:r>
              <a:rPr lang="en-US" altLang="zh-CN" dirty="0" smtClean="0"/>
              <a:t>If the router does not support the principal type or does not have an appropriate forwarding rule, it moves on to the next edge.</a:t>
            </a:r>
          </a:p>
          <a:p>
            <a:pPr lvl="1"/>
            <a:r>
              <a:rPr lang="en-US" altLang="zh-CN" dirty="0" smtClean="0"/>
              <a:t>If no outgoing edge of the last-visited node can be used for forwarding, the destination is considered unreachable and an error is generated.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714356"/>
            <a:ext cx="3500430" cy="106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Optimization for High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Packet-level parallelism</a:t>
            </a:r>
          </a:p>
          <a:p>
            <a:pPr lvl="1"/>
            <a:r>
              <a:rPr lang="en-US" altLang="zh-CN" dirty="0" smtClean="0"/>
              <a:t>process packets destined for </a:t>
            </a:r>
            <a:r>
              <a:rPr lang="en-US" altLang="zh-CN" dirty="0" err="1" smtClean="0"/>
              <a:t>ADs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HIDs</a:t>
            </a:r>
            <a:r>
              <a:rPr lang="en-US" altLang="zh-CN" dirty="0" smtClean="0"/>
              <a:t> in parallel</a:t>
            </a:r>
          </a:p>
          <a:p>
            <a:r>
              <a:rPr lang="en-US" altLang="zh-CN" dirty="0" smtClean="0"/>
              <a:t>Intra-packet parallelism</a:t>
            </a:r>
          </a:p>
          <a:p>
            <a:pPr lvl="1"/>
            <a:r>
              <a:rPr lang="en-US" altLang="zh-CN" dirty="0" smtClean="0"/>
              <a:t>different next hops can be evaluated in parallel, the results of these lookups must be combined and only the highest priority next-hop candidate with a successful lookup should be used.</a:t>
            </a:r>
          </a:p>
          <a:p>
            <a:r>
              <a:rPr lang="en-US" altLang="zh-CN" dirty="0" smtClean="0"/>
              <a:t>Fast-path</a:t>
            </a:r>
          </a:p>
          <a:p>
            <a:pPr lvl="1"/>
            <a:r>
              <a:rPr lang="en-US" altLang="zh-CN" dirty="0" smtClean="0"/>
              <a:t>Employ a look-aside cache that keeps a collision-resistant fingerprint of the destination DAG address and the forwarding result.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Motivation</a:t>
            </a:r>
          </a:p>
          <a:p>
            <a:r>
              <a:rPr lang="en-US" altLang="zh-CN" dirty="0" smtClean="0"/>
              <a:t>XIP</a:t>
            </a:r>
          </a:p>
          <a:p>
            <a:r>
              <a:rPr lang="en-US" altLang="zh-CN" dirty="0" smtClean="0"/>
              <a:t>XIA Addresses in Action</a:t>
            </a:r>
          </a:p>
          <a:p>
            <a:r>
              <a:rPr lang="en-US" altLang="zh-CN" dirty="0" smtClean="0"/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XIP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XIA Addresses in Action</a:t>
            </a:r>
          </a:p>
          <a:p>
            <a:r>
              <a:rPr lang="en-US" altLang="zh-CN" dirty="0" smtClean="0"/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Bootstrapping Addresses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Attaching hosts to a network</a:t>
            </a:r>
          </a:p>
          <a:p>
            <a:pPr lvl="1"/>
            <a:r>
              <a:rPr lang="en-US" altLang="zh-CN" dirty="0" smtClean="0"/>
              <a:t>Each host has a public/private key pair.</a:t>
            </a:r>
          </a:p>
          <a:p>
            <a:pPr lvl="1"/>
            <a:r>
              <a:rPr lang="en-US" altLang="zh-CN" dirty="0" smtClean="0"/>
              <a:t>each host listens for a periodic advertisement that its AD sends out.</a:t>
            </a:r>
          </a:p>
          <a:p>
            <a:pPr lvl="1"/>
            <a:r>
              <a:rPr lang="en-US" altLang="zh-CN" dirty="0" smtClean="0"/>
              <a:t>Host sends an association packet to the AD, which will be forwarded by the AD routers to authentication service.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Bootstrapping Addresses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Advertising services and content:</a:t>
            </a:r>
          </a:p>
          <a:p>
            <a:pPr lvl="1"/>
            <a:r>
              <a:rPr lang="en-US" altLang="zh-CN" dirty="0" smtClean="0"/>
              <a:t>Develop an XIA socket API.</a:t>
            </a:r>
          </a:p>
          <a:p>
            <a:pPr lvl="1"/>
            <a:r>
              <a:rPr lang="en-US" altLang="zh-CN" dirty="0" smtClean="0"/>
              <a:t>A process on a host first calls </a:t>
            </a:r>
            <a:r>
              <a:rPr lang="en-US" altLang="zh-CN" dirty="0" smtClean="0">
                <a:solidFill>
                  <a:srgbClr val="FF0000"/>
                </a:solidFill>
              </a:rPr>
              <a:t>bind()</a:t>
            </a:r>
            <a:r>
              <a:rPr lang="en-US" altLang="zh-CN" dirty="0" smtClean="0"/>
              <a:t> to bind itself to a public key of the service. </a:t>
            </a:r>
          </a:p>
          <a:p>
            <a:pPr lvl="1"/>
            <a:r>
              <a:rPr lang="en-US" altLang="zh-CN" dirty="0" smtClean="0"/>
              <a:t>This binding inserts the SID (hash of the service’s public key) into the host’s routing table.</a:t>
            </a:r>
          </a:p>
          <a:p>
            <a:pPr lvl="1"/>
            <a:r>
              <a:rPr lang="en-US" altLang="zh-CN" dirty="0" smtClean="0"/>
              <a:t>Likewise, </a:t>
            </a:r>
            <a:r>
              <a:rPr lang="en-US" altLang="zh-CN" dirty="0" err="1" smtClean="0">
                <a:solidFill>
                  <a:srgbClr val="FF0000"/>
                </a:solidFill>
              </a:rPr>
              <a:t>putContent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en-US" altLang="zh-CN" dirty="0" smtClean="0"/>
              <a:t> stores the CID (the hash of the content) in the host’s routing table.</a:t>
            </a:r>
          </a:p>
          <a:p>
            <a:pPr lvl="2"/>
            <a:r>
              <a:rPr lang="en-US" altLang="zh-CN" dirty="0" smtClean="0"/>
              <a:t>Enables  •</a:t>
            </a:r>
            <a:r>
              <a:rPr lang="en-US" altLang="zh-CN" dirty="0" smtClean="0">
                <a:sym typeface="Wingdings" pitchFamily="2" charset="2"/>
              </a:rPr>
              <a:t>ADHIDSID/CID</a:t>
            </a:r>
          </a:p>
          <a:p>
            <a:pPr lvl="1"/>
            <a:r>
              <a:rPr lang="en-US" altLang="zh-CN" dirty="0" smtClean="0"/>
              <a:t>AD can support direct routing to services and content within its domain using an intra-domain routing protocol that propagates the </a:t>
            </a:r>
            <a:r>
              <a:rPr lang="en-US" altLang="zh-CN" dirty="0" err="1" smtClean="0"/>
              <a:t>SIDs</a:t>
            </a:r>
            <a:r>
              <a:rPr lang="en-US" altLang="zh-CN" dirty="0" smtClean="0"/>
              <a:t> and CIDs to routers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Bootstrapping Addresses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Obtaining XIP addresses:</a:t>
            </a:r>
          </a:p>
          <a:p>
            <a:pPr lvl="1"/>
            <a:r>
              <a:rPr lang="en-US" altLang="zh-CN" dirty="0" smtClean="0"/>
              <a:t>when a principal generates a packet, the </a:t>
            </a:r>
            <a:r>
              <a:rPr lang="en-US" altLang="zh-CN" b="1" dirty="0" smtClean="0"/>
              <a:t>source</a:t>
            </a:r>
            <a:r>
              <a:rPr lang="en-US" altLang="zh-CN" dirty="0" smtClean="0"/>
              <a:t> address is generally •</a:t>
            </a:r>
            <a:r>
              <a:rPr lang="en-US" altLang="zh-CN" dirty="0" smtClean="0">
                <a:sym typeface="Wingdings" pitchFamily="2" charset="2"/>
              </a:rPr>
              <a:t>ADHIDXID</a:t>
            </a:r>
          </a:p>
          <a:p>
            <a:pPr lvl="1"/>
            <a:r>
              <a:rPr lang="en-US" altLang="zh-CN" dirty="0" smtClean="0"/>
              <a:t>The AD-prefix is given by the AD when a host attaches to the network</a:t>
            </a:r>
          </a:p>
          <a:p>
            <a:pPr lvl="1"/>
            <a:r>
              <a:rPr lang="en-US" altLang="zh-CN" dirty="0" smtClean="0"/>
              <a:t>The HID is known by the host; </a:t>
            </a:r>
          </a:p>
          <a:p>
            <a:pPr lvl="1"/>
            <a:r>
              <a:rPr lang="en-US" altLang="zh-CN" dirty="0" smtClean="0"/>
              <a:t>The XID is provided by the application, allowing the socket layer to create the source address.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Bootstrapping Addresses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Obtaining XIP addresses:</a:t>
            </a:r>
          </a:p>
          <a:p>
            <a:pPr lvl="1"/>
            <a:r>
              <a:rPr lang="en-US" altLang="zh-CN" dirty="0" smtClean="0"/>
              <a:t>Use a name resolution service to resolve destination XIP addresses from human readable names.</a:t>
            </a:r>
          </a:p>
          <a:p>
            <a:pPr lvl="1"/>
            <a:r>
              <a:rPr lang="en-US" altLang="zh-CN" dirty="0" smtClean="0"/>
              <a:t>a Web service can embed URLs in its pages that include an intent CID</a:t>
            </a:r>
          </a:p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ADs</a:t>
            </a:r>
            <a:r>
              <a:rPr lang="en-US" altLang="zh-CN" dirty="0" smtClean="0"/>
              <a:t> may have policies for what addresses are allowed. </a:t>
            </a:r>
          </a:p>
          <a:p>
            <a:pPr lvl="1"/>
            <a:r>
              <a:rPr lang="en-US" altLang="zh-CN" dirty="0" smtClean="0"/>
              <a:t>May want to specify that all packets entering or leaving the AD go through a firewall. </a:t>
            </a:r>
          </a:p>
          <a:p>
            <a:pPr lvl="1"/>
            <a:r>
              <a:rPr lang="en-US" altLang="zh-CN" dirty="0" smtClean="0"/>
              <a:t>This can be achieved by inserting an 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Firewall</a:t>
            </a:r>
            <a:r>
              <a:rPr lang="en-US" altLang="zh-CN" dirty="0" smtClean="0"/>
              <a:t> in the address, e.g., •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AD</a:t>
            </a:r>
            <a:r>
              <a:rPr lang="en-US" altLang="zh-CN" dirty="0" err="1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Firewall</a:t>
            </a:r>
            <a:r>
              <a:rPr lang="en-US" altLang="zh-CN" dirty="0" err="1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HID</a:t>
            </a:r>
            <a:r>
              <a:rPr lang="en-US" altLang="zh-CN" dirty="0" err="1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SID</a:t>
            </a:r>
            <a:r>
              <a:rPr lang="en-US" altLang="zh-CN" dirty="0" smtClean="0"/>
              <a:t> for a source address.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6261" y="1785927"/>
            <a:ext cx="468633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Application Scenarios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Publishing the service:</a:t>
            </a:r>
          </a:p>
          <a:p>
            <a:pPr lvl="1"/>
            <a:r>
              <a:rPr lang="en-US" altLang="zh-CN" dirty="0" smtClean="0"/>
              <a:t>process P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 starts on the </a:t>
            </a:r>
            <a:br>
              <a:rPr lang="en-US" altLang="zh-CN" dirty="0" smtClean="0"/>
            </a:br>
            <a:r>
              <a:rPr lang="en-US" altLang="zh-CN" dirty="0" smtClean="0"/>
              <a:t>server S, it binds an SID </a:t>
            </a:r>
            <a:br>
              <a:rPr lang="en-US" altLang="zh-CN" dirty="0" smtClean="0"/>
            </a:br>
            <a:r>
              <a:rPr lang="en-US" altLang="zh-CN" dirty="0" smtClean="0"/>
              <a:t>socket to 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BoF</a:t>
            </a:r>
            <a:r>
              <a:rPr lang="en-US" altLang="zh-CN" dirty="0" smtClean="0"/>
              <a:t> by calling </a:t>
            </a:r>
            <a:br>
              <a:rPr lang="en-US" altLang="zh-CN" dirty="0" smtClean="0"/>
            </a:br>
            <a:r>
              <a:rPr lang="en-US" altLang="zh-CN" dirty="0" smtClean="0"/>
              <a:t>bind() with its public/</a:t>
            </a:r>
            <a:br>
              <a:rPr lang="en-US" altLang="zh-CN" dirty="0" smtClean="0"/>
            </a:br>
            <a:r>
              <a:rPr lang="en-US" altLang="zh-CN" dirty="0" smtClean="0"/>
              <a:t>private key pair. </a:t>
            </a:r>
          </a:p>
          <a:p>
            <a:pPr lvl="1"/>
            <a:r>
              <a:rPr lang="en-US" altLang="zh-CN" dirty="0" smtClean="0"/>
              <a:t>This SID binding adds 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BoF</a:t>
            </a:r>
            <a:r>
              <a:rPr lang="en-US" altLang="zh-CN" dirty="0" smtClean="0"/>
              <a:t> to the server’s (HID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) routing table, and the route to 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BoF</a:t>
            </a:r>
            <a:r>
              <a:rPr lang="en-US" altLang="zh-CN" dirty="0" smtClean="0"/>
              <a:t> is advertised in the </a:t>
            </a:r>
            <a:r>
              <a:rPr lang="en-US" altLang="zh-CN" dirty="0" err="1" smtClean="0"/>
              <a:t>BoF</a:t>
            </a:r>
            <a:r>
              <a:rPr lang="en-US" altLang="zh-CN" dirty="0" smtClean="0"/>
              <a:t> network </a:t>
            </a:r>
            <a:r>
              <a:rPr lang="en-US" altLang="zh-CN" dirty="0" err="1" smtClean="0"/>
              <a:t>AD</a:t>
            </a:r>
            <a:r>
              <a:rPr lang="en-US" altLang="zh-CN" baseline="-25000" dirty="0" err="1" smtClean="0"/>
              <a:t>BoF</a:t>
            </a:r>
            <a:r>
              <a:rPr lang="en-US" altLang="zh-CN" dirty="0" smtClean="0"/>
              <a:t> .</a:t>
            </a:r>
          </a:p>
          <a:p>
            <a:pPr lvl="1"/>
            <a:r>
              <a:rPr lang="en-US" altLang="zh-CN" dirty="0" smtClean="0"/>
              <a:t>also publishes the association between a human readable service name and •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AD</a:t>
            </a:r>
            <a:r>
              <a:rPr lang="en-US" altLang="zh-CN" baseline="-25000" dirty="0" err="1" smtClean="0"/>
              <a:t>BoF</a:t>
            </a:r>
            <a:r>
              <a:rPr lang="en-US" altLang="zh-CN" dirty="0" err="1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BoF</a:t>
            </a:r>
            <a:r>
              <a:rPr lang="en-US" altLang="zh-CN" dirty="0" smtClean="0"/>
              <a:t> through a global name resolution service (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Resolv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Application Scenarios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Connection initiation and binding:</a:t>
            </a:r>
          </a:p>
          <a:p>
            <a:pPr lvl="1"/>
            <a:r>
              <a:rPr lang="en-US" altLang="zh-CN" dirty="0" smtClean="0"/>
              <a:t>When a client wants to connect to the service, it first contacts the name resolution service 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Resolv</a:t>
            </a:r>
            <a:r>
              <a:rPr lang="en-US" altLang="zh-CN" dirty="0" smtClean="0"/>
              <a:t> to obtain the service address.</a:t>
            </a:r>
          </a:p>
          <a:p>
            <a:pPr lvl="1"/>
            <a:r>
              <a:rPr lang="en-US" altLang="zh-CN" dirty="0" smtClean="0"/>
              <a:t>It then initiates a connection by sending a packet destined to •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AD</a:t>
            </a:r>
            <a:r>
              <a:rPr lang="en-US" altLang="zh-CN" baseline="-25000" dirty="0" err="1" smtClean="0"/>
              <a:t>BoF</a:t>
            </a:r>
            <a:r>
              <a:rPr lang="en-US" altLang="zh-CN" dirty="0" err="1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BoF</a:t>
            </a:r>
            <a:r>
              <a:rPr lang="en-US" altLang="zh-CN" dirty="0" smtClean="0"/>
              <a:t> using the socket API.</a:t>
            </a:r>
          </a:p>
          <a:p>
            <a:pPr lvl="1"/>
            <a:r>
              <a:rPr lang="en-US" altLang="zh-CN" dirty="0" smtClean="0"/>
              <a:t>The source address is •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AD</a:t>
            </a:r>
            <a:r>
              <a:rPr lang="en-US" altLang="zh-CN" baseline="-25000" dirty="0" smtClean="0"/>
              <a:t>C</a:t>
            </a:r>
            <a:r>
              <a:rPr lang="en-US" altLang="zh-CN" dirty="0" smtClean="0">
                <a:sym typeface="Wingdings" pitchFamily="2" charset="2"/>
              </a:rPr>
              <a:t>HID</a:t>
            </a:r>
            <a:r>
              <a:rPr lang="en-US" altLang="zh-CN" baseline="-25000" dirty="0" smtClean="0">
                <a:sym typeface="Wingdings" pitchFamily="2" charset="2"/>
              </a:rPr>
              <a:t>C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SID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. This packet is routed to </a:t>
            </a:r>
            <a:r>
              <a:rPr lang="en-US" altLang="zh-CN" dirty="0" err="1" smtClean="0"/>
              <a:t>AD</a:t>
            </a:r>
            <a:r>
              <a:rPr lang="en-US" altLang="zh-CN" baseline="-25000" dirty="0" err="1" smtClean="0"/>
              <a:t>BoF</a:t>
            </a:r>
            <a:r>
              <a:rPr lang="en-US" altLang="zh-CN" dirty="0" smtClean="0"/>
              <a:t> and then to an instance of 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BoF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Because of this session state, the client needs to continue to communicate with the same server, the client changes the destination address to •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AD</a:t>
            </a:r>
            <a:r>
              <a:rPr lang="en-US" altLang="zh-CN" baseline="-25000" dirty="0" err="1" smtClean="0"/>
              <a:t>BoF</a:t>
            </a:r>
            <a:r>
              <a:rPr lang="en-US" altLang="zh-CN" dirty="0" err="1" smtClean="0">
                <a:sym typeface="Wingdings" pitchFamily="2" charset="2"/>
              </a:rPr>
              <a:t>HID</a:t>
            </a:r>
            <a:r>
              <a:rPr lang="en-US" altLang="zh-CN" baseline="-25000" dirty="0" err="1" smtClean="0">
                <a:sym typeface="Wingdings" pitchFamily="2" charset="2"/>
              </a:rPr>
              <a:t>S</a:t>
            </a:r>
            <a:r>
              <a:rPr lang="en-US" altLang="zh-CN" dirty="0" err="1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BoF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5454" y="4486291"/>
            <a:ext cx="34480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Support for Richer Scenarios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Network evolution for content support</a:t>
            </a:r>
          </a:p>
          <a:p>
            <a:pPr lvl="1"/>
            <a:r>
              <a:rPr lang="en-US" altLang="zh-CN" dirty="0" smtClean="0"/>
              <a:t>At the beginning, content CID is served by host HID</a:t>
            </a:r>
          </a:p>
          <a:p>
            <a:pPr lvl="2"/>
            <a:r>
              <a:rPr lang="en-US" altLang="zh-CN" dirty="0" smtClean="0"/>
              <a:t>Follow •</a:t>
            </a:r>
            <a:r>
              <a:rPr lang="en-US" altLang="zh-CN" dirty="0" smtClean="0">
                <a:sym typeface="Wingdings" pitchFamily="2" charset="2"/>
              </a:rPr>
              <a:t>ADHIDCID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Later, ISP may deploy on-path cache, allow routers to cache and serve static content, </a:t>
            </a:r>
          </a:p>
          <a:p>
            <a:pPr lvl="2"/>
            <a:r>
              <a:rPr lang="en-US" altLang="zh-CN" dirty="0" smtClean="0"/>
              <a:t>Follow •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AD</a:t>
            </a:r>
            <a:r>
              <a:rPr lang="en-US" altLang="zh-CN" dirty="0" smtClean="0">
                <a:sym typeface="Wingdings" pitchFamily="2" charset="2"/>
              </a:rPr>
              <a:t>CID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Support for Richer Scenarios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Process migration</a:t>
            </a:r>
          </a:p>
          <a:p>
            <a:pPr lvl="1"/>
            <a:r>
              <a:rPr lang="en-US" altLang="zh-CN" dirty="0" smtClean="0"/>
              <a:t>P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 migrates to another machine, namely HID</a:t>
            </a:r>
            <a:r>
              <a:rPr lang="en-US" altLang="zh-CN" baseline="-25000" dirty="0" smtClean="0"/>
              <a:t>T</a:t>
            </a:r>
          </a:p>
          <a:p>
            <a:pPr lvl="1"/>
            <a:r>
              <a:rPr lang="en-US" altLang="zh-CN" dirty="0" smtClean="0"/>
              <a:t>At the start of migration, the route to 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BoF</a:t>
            </a:r>
            <a:r>
              <a:rPr lang="en-US" altLang="zh-CN" dirty="0" smtClean="0"/>
              <a:t> is removed from the old server and added to the new server’s routing table.</a:t>
            </a:r>
          </a:p>
          <a:p>
            <a:pPr lvl="1"/>
            <a:r>
              <a:rPr lang="en-US" altLang="zh-CN" dirty="0" smtClean="0"/>
              <a:t>After migration, the client OS notifies the ongoing connections of the new HID, and the binding is changed to •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AD</a:t>
            </a:r>
            <a:r>
              <a:rPr lang="en-US" altLang="zh-CN" baseline="-25000" dirty="0" err="1" smtClean="0"/>
              <a:t>BoF</a:t>
            </a:r>
            <a:r>
              <a:rPr lang="en-US" altLang="zh-CN" dirty="0" err="1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HID</a:t>
            </a:r>
            <a:r>
              <a:rPr lang="en-US" altLang="zh-CN" baseline="-25000" dirty="0" err="1" smtClean="0"/>
              <a:t>T</a:t>
            </a:r>
            <a:r>
              <a:rPr lang="en-US" altLang="zh-CN" dirty="0" err="1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BoF</a:t>
            </a:r>
            <a:r>
              <a:rPr lang="en-US" altLang="zh-CN" dirty="0" smtClean="0"/>
              <a:t> at the socket layer.</a:t>
            </a:r>
          </a:p>
          <a:p>
            <a:pPr lvl="1"/>
            <a:r>
              <a:rPr lang="en-US" altLang="zh-CN" dirty="0" smtClean="0"/>
              <a:t>Notification of the binding change propagates to the client via a packet containing the message authentication code (MAC) signed by 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BoF</a:t>
            </a:r>
            <a:endParaRPr lang="zh-CN" altLang="en-US" baseline="-25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Support for Richer Scenarios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 mobility</a:t>
            </a:r>
          </a:p>
          <a:p>
            <a:pPr lvl="1"/>
            <a:r>
              <a:rPr lang="en-US" altLang="zh-CN" dirty="0" smtClean="0"/>
              <a:t>When a client moves and attaches to another AD, </a:t>
            </a:r>
            <a:r>
              <a:rPr lang="en-US" altLang="zh-CN" dirty="0" err="1" smtClean="0"/>
              <a:t>AD</a:t>
            </a:r>
            <a:r>
              <a:rPr lang="en-US" altLang="zh-CN" baseline="-25000" dirty="0" err="1" smtClean="0"/>
              <a:t>new</a:t>
            </a:r>
            <a:r>
              <a:rPr lang="en-US" altLang="zh-CN" dirty="0" smtClean="0"/>
              <a:t>, the new source address of the client becomes: •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AD</a:t>
            </a:r>
            <a:r>
              <a:rPr lang="en-US" altLang="zh-CN" baseline="-25000" dirty="0" err="1" smtClean="0"/>
              <a:t>new</a:t>
            </a:r>
            <a:r>
              <a:rPr lang="en-US" altLang="zh-CN" dirty="0" err="1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HID</a:t>
            </a:r>
            <a:r>
              <a:rPr lang="en-US" altLang="zh-CN" baseline="-25000" dirty="0" err="1" smtClean="0"/>
              <a:t>C</a:t>
            </a:r>
            <a:r>
              <a:rPr lang="en-US" altLang="zh-CN" dirty="0" err="1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C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When a rebind message arrives at the server, the server updates the binding of the client’s address.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Evolvability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Internet is hard to evolve</a:t>
            </a:r>
          </a:p>
          <a:p>
            <a:pPr lvl="1"/>
            <a:r>
              <a:rPr lang="en-US" altLang="zh-CN" dirty="0" smtClean="0"/>
              <a:t>Takes 15+ years to deploy IPv6</a:t>
            </a:r>
          </a:p>
          <a:p>
            <a:r>
              <a:rPr lang="en-US" altLang="zh-CN" dirty="0" smtClean="0"/>
              <a:t>Serious barriers to Internet </a:t>
            </a:r>
            <a:r>
              <a:rPr lang="en-US" altLang="zh-CN" dirty="0" err="1" smtClean="0"/>
              <a:t>evolvability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Protocols, formats, and information must be agreed upon by a large number of independent actors in the architecture</a:t>
            </a:r>
          </a:p>
          <a:p>
            <a:pPr lvl="1"/>
            <a:r>
              <a:rPr lang="en-US" altLang="zh-CN" dirty="0" smtClean="0"/>
              <a:t>no built-in mechanism that supports incremental deployment of new functionality with minimal friction.</a:t>
            </a:r>
          </a:p>
          <a:p>
            <a:r>
              <a:rPr lang="en-US" altLang="zh-CN" dirty="0" smtClean="0"/>
              <a:t>Present a new Internet architecture, called the </a:t>
            </a:r>
            <a:r>
              <a:rPr lang="en-US" altLang="zh-CN" dirty="0" err="1" smtClean="0"/>
              <a:t>eXpressive</a:t>
            </a:r>
            <a:r>
              <a:rPr lang="en-US" altLang="zh-CN" dirty="0" smtClean="0"/>
              <a:t> Internet Architecture, or XIA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XIP</a:t>
            </a:r>
          </a:p>
          <a:p>
            <a:r>
              <a:rPr lang="en-US" altLang="zh-CN" dirty="0" smtClean="0"/>
              <a:t>XIA Addresses in Action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Router Design and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</a:p>
          <a:p>
            <a:pPr lvl="1"/>
            <a:r>
              <a:rPr lang="en-US" altLang="zh-CN" dirty="0" smtClean="0"/>
              <a:t>Software router using Click</a:t>
            </a:r>
          </a:p>
          <a:p>
            <a:r>
              <a:rPr lang="en-US" altLang="zh-CN" dirty="0" smtClean="0"/>
              <a:t>Forwarding performance</a:t>
            </a:r>
          </a:p>
          <a:p>
            <a:pPr lvl="1"/>
            <a:r>
              <a:rPr lang="en-US" altLang="zh-CN" dirty="0" smtClean="0"/>
              <a:t>Destination addresses FB0, FB1, FB2, FB3, FB4, FB5, VIA</a:t>
            </a:r>
          </a:p>
          <a:p>
            <a:pPr lvl="2"/>
            <a:r>
              <a:rPr lang="en-US" altLang="zh-CN" dirty="0" err="1" smtClean="0"/>
              <a:t>FBi</a:t>
            </a:r>
            <a:r>
              <a:rPr lang="en-US" altLang="zh-CN" dirty="0" smtClean="0"/>
              <a:t>: a DAG which causes the XIA router to evaluate exactly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fallbacks and to then forward based on the (i+1)-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route lookup.</a:t>
            </a:r>
          </a:p>
          <a:p>
            <a:pPr lvl="2"/>
            <a:r>
              <a:rPr lang="en-US" altLang="zh-CN" dirty="0" smtClean="0"/>
              <a:t>VIA: an intermediate node in the DAG has been reached, the router must additionally update the last-visited node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095872"/>
            <a:ext cx="8786842" cy="219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Router Design and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329642" cy="4389120"/>
          </a:xfrm>
        </p:spPr>
        <p:txBody>
          <a:bodyPr/>
          <a:lstStyle/>
          <a:p>
            <a:r>
              <a:rPr lang="en-US" altLang="zh-CN" dirty="0" smtClean="0"/>
              <a:t>Fast-path processing</a:t>
            </a:r>
          </a:p>
          <a:p>
            <a:pPr lvl="1"/>
            <a:r>
              <a:rPr lang="en-US" altLang="zh-CN" dirty="0" smtClean="0"/>
              <a:t>The key used for table </a:t>
            </a:r>
            <a:br>
              <a:rPr lang="en-US" altLang="zh-CN" dirty="0" smtClean="0"/>
            </a:br>
            <a:r>
              <a:rPr lang="en-US" altLang="zh-CN" dirty="0" smtClean="0"/>
              <a:t>lookups is a collision-</a:t>
            </a:r>
            <a:br>
              <a:rPr lang="en-US" altLang="zh-CN" dirty="0" smtClean="0"/>
            </a:br>
            <a:r>
              <a:rPr lang="en-US" altLang="zh-CN" dirty="0" smtClean="0"/>
              <a:t>resistant hash of the </a:t>
            </a:r>
            <a:br>
              <a:rPr lang="en-US" altLang="zh-CN" dirty="0" smtClean="0"/>
            </a:br>
            <a:r>
              <a:rPr lang="en-US" altLang="zh-CN" dirty="0" smtClean="0"/>
              <a:t>partial DAG consisting of </a:t>
            </a:r>
            <a:br>
              <a:rPr lang="en-US" altLang="zh-CN" dirty="0" smtClean="0"/>
            </a:br>
            <a:r>
              <a:rPr lang="en-US" altLang="zh-CN" dirty="0" smtClean="0"/>
              <a:t>the last visited node and </a:t>
            </a:r>
            <a:br>
              <a:rPr lang="en-US" altLang="zh-CN" dirty="0" smtClean="0"/>
            </a:br>
            <a:r>
              <a:rPr lang="en-US" altLang="zh-CN" dirty="0" smtClean="0"/>
              <a:t>all its outbound edges.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000240"/>
            <a:ext cx="430950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429000"/>
            <a:ext cx="423757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Router Design and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Intra-packet parallelism</a:t>
            </a:r>
          </a:p>
          <a:p>
            <a:pPr lvl="1"/>
            <a:r>
              <a:rPr lang="en-US" altLang="zh-CN" dirty="0" smtClean="0"/>
              <a:t>a comparison between serial </a:t>
            </a:r>
            <a:br>
              <a:rPr lang="en-US" altLang="zh-CN" dirty="0" smtClean="0"/>
            </a:br>
            <a:r>
              <a:rPr lang="en-US" altLang="zh-CN" dirty="0" smtClean="0"/>
              <a:t>and four way parallel lookup </a:t>
            </a:r>
            <a:br>
              <a:rPr lang="en-US" altLang="zh-CN" dirty="0" smtClean="0"/>
            </a:br>
            <a:r>
              <a:rPr lang="en-US" altLang="zh-CN" dirty="0" smtClean="0"/>
              <a:t>costs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786058"/>
            <a:ext cx="4429124" cy="388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Application Design and Performance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Content transfer and support for evolution</a:t>
            </a:r>
          </a:p>
          <a:p>
            <a:pPr lvl="1"/>
            <a:r>
              <a:rPr lang="en-US" altLang="zh-CN" dirty="0" smtClean="0"/>
              <a:t>Created a wide-area </a:t>
            </a:r>
            <a:r>
              <a:rPr lang="en-US" altLang="zh-CN" dirty="0" err="1" smtClean="0"/>
              <a:t>testbed</a:t>
            </a:r>
            <a:r>
              <a:rPr lang="en-US" altLang="zh-CN" dirty="0" smtClean="0"/>
              <a:t> spanning two universities (CMU-</a:t>
            </a:r>
            <a:r>
              <a:rPr lang="en-US" altLang="zh-CN" dirty="0" err="1" smtClean="0"/>
              <a:t>UWisc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steps and time taken to retrieve </a:t>
            </a:r>
            <a:br>
              <a:rPr lang="en-US" altLang="zh-CN" dirty="0" smtClean="0"/>
            </a:br>
            <a:r>
              <a:rPr lang="en-US" altLang="zh-CN" dirty="0" smtClean="0"/>
              <a:t>the dynamic and static Web page.</a:t>
            </a:r>
          </a:p>
          <a:p>
            <a:pPr lvl="1"/>
            <a:r>
              <a:rPr lang="en-US" altLang="zh-CN" dirty="0" smtClean="0"/>
              <a:t>1) With in-network cache</a:t>
            </a:r>
          </a:p>
          <a:p>
            <a:pPr lvl="1"/>
            <a:r>
              <a:rPr lang="en-US" altLang="zh-CN" dirty="0" smtClean="0"/>
              <a:t>2) Do not use </a:t>
            </a:r>
            <a:r>
              <a:rPr lang="en-US" altLang="zh-CN" dirty="0" err="1" smtClean="0"/>
              <a:t>XIA’s</a:t>
            </a:r>
            <a:r>
              <a:rPr lang="en-US" altLang="zh-CN" dirty="0" smtClean="0"/>
              <a:t> fallback: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6601" y="5572140"/>
            <a:ext cx="47725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•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AD</a:t>
            </a:r>
            <a:r>
              <a:rPr lang="en-US" altLang="zh-CN" baseline="-25000" dirty="0" err="1" smtClean="0"/>
              <a:t>BoF</a:t>
            </a:r>
            <a:r>
              <a:rPr lang="en-US" altLang="zh-CN" dirty="0" err="1" smtClean="0">
                <a:sym typeface="Wingdings" pitchFamily="2" charset="2"/>
              </a:rPr>
              <a:t>CID</a:t>
            </a:r>
            <a:r>
              <a:rPr lang="en-US" altLang="zh-CN" dirty="0" smtClean="0">
                <a:sym typeface="Wingdings" pitchFamily="2" charset="2"/>
              </a:rPr>
              <a:t>, dropped by </a:t>
            </a:r>
            <a:r>
              <a:rPr lang="en-US" altLang="zh-CN" dirty="0" smtClean="0"/>
              <a:t>intermediate router, 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/>
              <a:t>Timeout and resend •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</a:t>
            </a:r>
            <a:r>
              <a:rPr lang="en-US" altLang="zh-CN" baseline="-25000" dirty="0" err="1" smtClean="0"/>
              <a:t>BoF</a:t>
            </a:r>
            <a:r>
              <a:rPr lang="en-US" altLang="zh-CN" dirty="0" err="1" smtClean="0">
                <a:sym typeface="Wingdings" pitchFamily="2" charset="2"/>
              </a:rPr>
              <a:t>HIDCID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Takes 87 ms.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Application Design and Performance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Service migration</a:t>
            </a:r>
          </a:p>
          <a:p>
            <a:pPr lvl="1"/>
            <a:r>
              <a:rPr lang="en-US" altLang="zh-CN" dirty="0" smtClean="0"/>
              <a:t>Initially this session is bound to: •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AD</a:t>
            </a:r>
            <a:r>
              <a:rPr lang="en-US" altLang="zh-CN" baseline="-25000" dirty="0" err="1" smtClean="0"/>
              <a:t>BoF</a:t>
            </a:r>
            <a:r>
              <a:rPr lang="en-US" altLang="zh-CN" dirty="0" err="1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HID</a:t>
            </a:r>
            <a:r>
              <a:rPr lang="en-US" altLang="zh-CN" baseline="-25000" dirty="0" err="1" smtClean="0"/>
              <a:t>S</a:t>
            </a:r>
            <a:r>
              <a:rPr lang="en-US" altLang="zh-CN" dirty="0" err="1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C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Freeze the service during the migration.</a:t>
            </a:r>
          </a:p>
          <a:p>
            <a:pPr lvl="1"/>
            <a:r>
              <a:rPr lang="en-US" altLang="zh-CN" dirty="0" smtClean="0"/>
              <a:t>After the final state transfer, the VM and the service resume at HID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. At this time, the service rebinds to HID</a:t>
            </a:r>
            <a:r>
              <a:rPr lang="en-US" altLang="zh-CN" baseline="-25000" dirty="0" smtClean="0"/>
              <a:t>T</a:t>
            </a:r>
            <a:r>
              <a:rPr lang="en-US" altLang="zh-CN" sz="600" dirty="0" smtClean="0"/>
              <a:t> 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service then notifies the client of the new binding: •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AD</a:t>
            </a:r>
            <a:r>
              <a:rPr lang="en-US" altLang="zh-CN" baseline="-25000" dirty="0" err="1" smtClean="0"/>
              <a:t>BoF</a:t>
            </a:r>
            <a:r>
              <a:rPr lang="en-US" altLang="zh-CN" dirty="0" err="1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HID</a:t>
            </a:r>
            <a:r>
              <a:rPr lang="en-US" altLang="zh-CN" baseline="-25000" dirty="0" err="1" smtClean="0"/>
              <a:t>T</a:t>
            </a:r>
            <a:r>
              <a:rPr lang="en-US" altLang="zh-CN" dirty="0" err="1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C</a:t>
            </a:r>
            <a:r>
              <a:rPr lang="en-US" altLang="zh-CN" dirty="0" smtClean="0"/>
              <a:t>. When the client receives this message, it rebinds to the new DAG after verification.</a:t>
            </a:r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714620"/>
            <a:ext cx="5143536" cy="346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Application Design and Performance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Client mobility</a:t>
            </a:r>
          </a:p>
          <a:p>
            <a:pPr lvl="1"/>
            <a:r>
              <a:rPr lang="en-US" altLang="zh-CN" dirty="0" smtClean="0"/>
              <a:t>a client moves from a 3G network (RTT=150ms) to a 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network (RTT=25ms).</a:t>
            </a:r>
          </a:p>
          <a:p>
            <a:pPr lvl="1"/>
            <a:r>
              <a:rPr lang="en-US" altLang="zh-CN" dirty="0" smtClean="0"/>
              <a:t>After connecting to the 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network, the client sends a cryptographically signed rebind message, notifying the server of the new binding: •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AD</a:t>
            </a:r>
            <a:r>
              <a:rPr lang="en-US" altLang="zh-CN" baseline="-25000" dirty="0" err="1" smtClean="0"/>
              <a:t>new</a:t>
            </a:r>
            <a:r>
              <a:rPr lang="en-US" altLang="zh-CN" dirty="0" err="1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HID</a:t>
            </a:r>
            <a:r>
              <a:rPr lang="en-US" altLang="zh-CN" baseline="-25000" dirty="0" err="1" smtClean="0"/>
              <a:t>C</a:t>
            </a:r>
            <a:r>
              <a:rPr lang="en-US" altLang="zh-CN" dirty="0" err="1" smtClean="0">
                <a:sym typeface="Wingdings" pitchFamily="2" charset="2"/>
              </a:rPr>
              <a:t></a:t>
            </a:r>
            <a:r>
              <a:rPr lang="en-US" altLang="zh-CN" dirty="0" err="1" smtClean="0"/>
              <a:t>SID</a:t>
            </a:r>
            <a:r>
              <a:rPr lang="en-US" altLang="zh-CN" baseline="-25000" dirty="0" err="1" smtClean="0"/>
              <a:t>C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Only the packets in flight at Client rebind are lost (shaded area, region (2)) since they are sent to the 3G network, to which the client is no longer connected</a:t>
            </a:r>
          </a:p>
          <a:p>
            <a:pPr lvl="1"/>
            <a:r>
              <a:rPr lang="en-US" altLang="zh-CN" dirty="0" smtClean="0"/>
              <a:t>due to the difference in the round-trip times of the 3G and the 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network, packet reordering happens at the server-side</a:t>
            </a:r>
          </a:p>
          <a:p>
            <a:pPr lvl="1"/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143116"/>
            <a:ext cx="519392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Motivation of XIA</a:t>
            </a:r>
          </a:p>
          <a:p>
            <a:r>
              <a:rPr lang="en-US" altLang="zh-CN" dirty="0" smtClean="0"/>
              <a:t>Core concept of XIP address</a:t>
            </a:r>
          </a:p>
          <a:p>
            <a:pPr lvl="1"/>
            <a:r>
              <a:rPr lang="en-US" altLang="zh-CN" dirty="0" smtClean="0"/>
              <a:t>Intent, fallback, scoping, refinement</a:t>
            </a:r>
          </a:p>
          <a:p>
            <a:r>
              <a:rPr lang="en-US" altLang="zh-CN" dirty="0" smtClean="0"/>
              <a:t>How to handle </a:t>
            </a:r>
          </a:p>
          <a:p>
            <a:pPr lvl="1"/>
            <a:r>
              <a:rPr lang="en-US" altLang="zh-CN" dirty="0" smtClean="0"/>
              <a:t>Service binding</a:t>
            </a:r>
          </a:p>
          <a:p>
            <a:pPr lvl="1"/>
            <a:r>
              <a:rPr lang="en-US" altLang="zh-CN" dirty="0" smtClean="0"/>
              <a:t>Service migration</a:t>
            </a:r>
          </a:p>
          <a:p>
            <a:pPr lvl="1"/>
            <a:r>
              <a:rPr lang="en-US" altLang="zh-CN" smtClean="0"/>
              <a:t>Client mobility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Datacenter network</a:t>
            </a:r>
          </a:p>
          <a:p>
            <a:pPr lvl="1"/>
            <a:r>
              <a:rPr lang="en-US" altLang="zh-CN" dirty="0" smtClean="0"/>
              <a:t>Concept + </a:t>
            </a:r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err="1" smtClean="0"/>
              <a:t>FatTree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Dcell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Portland</a:t>
            </a:r>
            <a:endParaRPr lang="en-US" altLang="zh-CN" dirty="0" smtClean="0"/>
          </a:p>
          <a:p>
            <a:r>
              <a:rPr lang="en-US" altLang="zh-CN" dirty="0" smtClean="0"/>
              <a:t>Software-defined networking</a:t>
            </a:r>
          </a:p>
          <a:p>
            <a:pPr lvl="1"/>
            <a:r>
              <a:rPr lang="en-US" altLang="zh-CN" dirty="0" smtClean="0"/>
              <a:t>Concept, model +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</a:p>
          <a:p>
            <a:pPr lvl="1"/>
            <a:r>
              <a:rPr lang="en-US" altLang="zh-CN" dirty="0" err="1" smtClean="0"/>
              <a:t>OpenFlow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Pyretic</a:t>
            </a:r>
            <a:endParaRPr lang="en-US" altLang="zh-CN" dirty="0" smtClean="0"/>
          </a:p>
          <a:p>
            <a:r>
              <a:rPr lang="en-US" altLang="zh-CN" dirty="0" smtClean="0"/>
              <a:t>Future Internet</a:t>
            </a:r>
          </a:p>
          <a:p>
            <a:pPr lvl="1"/>
            <a:r>
              <a:rPr lang="en-US" altLang="zh-CN" dirty="0" smtClean="0"/>
              <a:t>Motivation</a:t>
            </a:r>
          </a:p>
          <a:p>
            <a:pPr lvl="1"/>
            <a:r>
              <a:rPr lang="en-US" altLang="zh-CN" dirty="0" smtClean="0"/>
              <a:t>Concept: protocol layers</a:t>
            </a:r>
          </a:p>
          <a:p>
            <a:pPr lvl="1"/>
            <a:r>
              <a:rPr lang="en-US" altLang="zh-CN" dirty="0" smtClean="0"/>
              <a:t>self certifying, migration and mobility support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Pay attention to course page </a:t>
            </a:r>
            <a:r>
              <a:rPr lang="en-US" altLang="zh-CN" dirty="0" smtClean="0"/>
              <a:t>for further notice</a:t>
            </a:r>
            <a:endParaRPr lang="en-US" altLang="zh-CN" dirty="0" smtClean="0"/>
          </a:p>
          <a:p>
            <a:r>
              <a:rPr lang="en-US" altLang="zh-CN" dirty="0" smtClean="0"/>
              <a:t>Submit project 2 and 3 on time, pay attention to the re-submit list.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Philosophy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 not believe we can predict the usage models for the Internet of 50 years hence.</a:t>
            </a:r>
          </a:p>
          <a:p>
            <a:pPr lvl="1"/>
            <a:r>
              <a:rPr lang="en-US" altLang="zh-CN" dirty="0" smtClean="0"/>
              <a:t>Content centric?</a:t>
            </a:r>
          </a:p>
          <a:p>
            <a:pPr lvl="1"/>
            <a:r>
              <a:rPr lang="en-US" altLang="zh-CN" dirty="0" smtClean="0"/>
              <a:t>Service centric?</a:t>
            </a:r>
          </a:p>
          <a:p>
            <a:pPr lvl="1"/>
            <a:r>
              <a:rPr lang="en-US" altLang="zh-CN" dirty="0" smtClean="0"/>
              <a:t>Mobility first?</a:t>
            </a:r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a new network architecture should facilitate any or all of these capabilities, and it must be possible to enable or disable “native” support for them.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7705" y="5143512"/>
            <a:ext cx="46005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Fundamental Ideas of XIA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Expressing </a:t>
            </a:r>
            <a:r>
              <a:rPr lang="en-US" altLang="zh-CN" dirty="0" smtClean="0">
                <a:solidFill>
                  <a:srgbClr val="FF0000"/>
                </a:solidFill>
              </a:rPr>
              <a:t>intent</a:t>
            </a:r>
          </a:p>
          <a:p>
            <a:pPr lvl="1"/>
            <a:r>
              <a:rPr lang="en-US" altLang="zh-CN" dirty="0" smtClean="0"/>
              <a:t>Example: retrieve a content (CID) using today’s host-to-host Internet</a:t>
            </a:r>
          </a:p>
          <a:p>
            <a:pPr lvl="2"/>
            <a:r>
              <a:rPr lang="en-US" altLang="zh-CN" dirty="0" err="1" smtClean="0"/>
              <a:t>Srv</a:t>
            </a:r>
            <a:r>
              <a:rPr lang="en-US" altLang="zh-CN" dirty="0" smtClean="0"/>
              <a:t> (http)</a:t>
            </a:r>
          </a:p>
          <a:p>
            <a:pPr lvl="2"/>
            <a:r>
              <a:rPr lang="en-US" altLang="zh-CN" dirty="0" smtClean="0"/>
              <a:t>CID (web page)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In XIA, the destination address as a directed acyclic graph, not a single address,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857496"/>
            <a:ext cx="4591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Fundamental Ideas of XIA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 flexibility to the network to satisfy the intent.</a:t>
            </a:r>
          </a:p>
          <a:p>
            <a:pPr lvl="1"/>
            <a:r>
              <a:rPr lang="en-US" altLang="zh-CN" dirty="0" smtClean="0"/>
              <a:t>A router can directly routes to content, if it already has both the information it needs and permission to do so.</a:t>
            </a:r>
          </a:p>
          <a:p>
            <a:pPr lvl="1"/>
            <a:r>
              <a:rPr lang="en-US" altLang="zh-CN" dirty="0" smtClean="0"/>
              <a:t>A router or other network element that does not know how to operate on, e.g., the content ID, would simply route the packet to the furthest-along node that it does know (the domain or the host in this example).</a:t>
            </a:r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4857760"/>
            <a:ext cx="46005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Fundamental Ideas of XIA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XIA terms the types of nodes in the address </a:t>
            </a:r>
            <a:r>
              <a:rPr lang="en-US" altLang="zh-CN" dirty="0" smtClean="0">
                <a:solidFill>
                  <a:srgbClr val="FF0000"/>
                </a:solidFill>
              </a:rPr>
              <a:t>principals</a:t>
            </a:r>
          </a:p>
          <a:p>
            <a:pPr lvl="1"/>
            <a:r>
              <a:rPr lang="en-US" altLang="zh-CN" dirty="0" smtClean="0"/>
              <a:t>Domains, hosts, services, content IDs, etc.</a:t>
            </a:r>
          </a:p>
          <a:p>
            <a:pPr lvl="1"/>
            <a:r>
              <a:rPr lang="en-US" altLang="zh-CN" dirty="0" smtClean="0"/>
              <a:t>Supports an open-ended set of principal types: applications or protocols may start to use these new principal types at any time, even before the network has been modified to natively support the new function.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4857760"/>
            <a:ext cx="46005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XIP</a:t>
            </a:r>
          </a:p>
          <a:p>
            <a:r>
              <a:rPr lang="en-US" altLang="zh-CN" dirty="0" smtClean="0"/>
              <a:t>XIA Addresses in Action</a:t>
            </a:r>
          </a:p>
          <a:p>
            <a:r>
              <a:rPr lang="en-US" altLang="zh-CN" dirty="0" smtClean="0"/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Building Blocks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First, the basic building block of per-hop communication is the core </a:t>
            </a:r>
            <a:r>
              <a:rPr lang="en-US" altLang="zh-CN" dirty="0" err="1" smtClean="0"/>
              <a:t>eXpressive</a:t>
            </a:r>
            <a:r>
              <a:rPr lang="en-US" altLang="zh-CN" dirty="0" smtClean="0"/>
              <a:t> Internet Protocol, or XIP.</a:t>
            </a:r>
          </a:p>
          <a:p>
            <a:pPr lvl="1"/>
            <a:r>
              <a:rPr lang="en-US" altLang="zh-CN" dirty="0" smtClean="0"/>
              <a:t>A key element of XIP is a flexible format for specifying multiple paths to a destination principal, </a:t>
            </a:r>
          </a:p>
          <a:p>
            <a:pPr lvl="1"/>
            <a:r>
              <a:rPr lang="en-US" altLang="zh-CN" dirty="0" smtClean="0"/>
              <a:t>Allow for “fallback” or “backwards-compatible” paths that use, e.g., more traditional autonomous system and host-based communication.</a:t>
            </a:r>
          </a:p>
          <a:p>
            <a:r>
              <a:rPr lang="en-US" altLang="zh-CN" dirty="0" smtClean="0"/>
              <a:t>The second component is the per-hop processing for each principal type.</a:t>
            </a:r>
          </a:p>
          <a:p>
            <a:pPr lvl="1"/>
            <a:r>
              <a:rPr lang="en-US" altLang="zh-CN" dirty="0" smtClean="0"/>
              <a:t>focus on host, service, content, and administrative domain principals</a:t>
            </a:r>
          </a:p>
          <a:p>
            <a:pPr lvl="1"/>
            <a:r>
              <a:rPr lang="en-US" altLang="zh-CN" dirty="0" smtClean="0"/>
              <a:t>HID, SID, CID, AD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C7EDCC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1732</TotalTime>
  <Words>2157</Words>
  <Application>Microsoft Office PowerPoint</Application>
  <PresentationFormat>全屏显示(4:3)</PresentationFormat>
  <Paragraphs>231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Flow</vt:lpstr>
      <vt:lpstr>XIA: Efficient Support for Evolvable Internetworking</vt:lpstr>
      <vt:lpstr>Outline</vt:lpstr>
      <vt:lpstr>Evolvability</vt:lpstr>
      <vt:lpstr>Design Philosophy</vt:lpstr>
      <vt:lpstr>Fundamental Ideas of XIA</vt:lpstr>
      <vt:lpstr>Fundamental Ideas of XIA</vt:lpstr>
      <vt:lpstr>Fundamental Ideas of XIA</vt:lpstr>
      <vt:lpstr>Outline</vt:lpstr>
      <vt:lpstr>Building Blocks</vt:lpstr>
      <vt:lpstr>Principals</vt:lpstr>
      <vt:lpstr>Some Principals</vt:lpstr>
      <vt:lpstr>XIP Addressing</vt:lpstr>
      <vt:lpstr>XIP Addressing</vt:lpstr>
      <vt:lpstr>Example</vt:lpstr>
      <vt:lpstr>Example</vt:lpstr>
      <vt:lpstr>XIP Header Format</vt:lpstr>
      <vt:lpstr>Per-hop Processing</vt:lpstr>
      <vt:lpstr>Per-hop Processing</vt:lpstr>
      <vt:lpstr>Optimization for High Performance</vt:lpstr>
      <vt:lpstr>Outline</vt:lpstr>
      <vt:lpstr>Bootstrapping Addresses</vt:lpstr>
      <vt:lpstr>Bootstrapping Addresses</vt:lpstr>
      <vt:lpstr>Bootstrapping Addresses</vt:lpstr>
      <vt:lpstr>Bootstrapping Addresses</vt:lpstr>
      <vt:lpstr>Simple Application Scenarios</vt:lpstr>
      <vt:lpstr>Simple Application Scenarios</vt:lpstr>
      <vt:lpstr>Support for Richer Scenarios</vt:lpstr>
      <vt:lpstr>Support for Richer Scenarios</vt:lpstr>
      <vt:lpstr>Support for Richer Scenarios</vt:lpstr>
      <vt:lpstr>Outline</vt:lpstr>
      <vt:lpstr>Router Design and Performance</vt:lpstr>
      <vt:lpstr>Router Design and Performance</vt:lpstr>
      <vt:lpstr>Router Design and Performance</vt:lpstr>
      <vt:lpstr>Application Design and Performance</vt:lpstr>
      <vt:lpstr>Application Design and Performance</vt:lpstr>
      <vt:lpstr>Application Design and Performance</vt:lpstr>
      <vt:lpstr>Review</vt:lpstr>
      <vt:lpstr>复习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Scalable, Commodity Data Center Network Architecture</dc:title>
  <dc:creator>TianYe</dc:creator>
  <cp:lastModifiedBy>Administrator</cp:lastModifiedBy>
  <cp:revision>155</cp:revision>
  <dcterms:created xsi:type="dcterms:W3CDTF">2013-06-10T12:35:47Z</dcterms:created>
  <dcterms:modified xsi:type="dcterms:W3CDTF">2018-05-03T08:40:41Z</dcterms:modified>
</cp:coreProperties>
</file>