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80" r:id="rId3"/>
    <p:sldId id="281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2" r:id="rId16"/>
    <p:sldId id="269" r:id="rId17"/>
    <p:sldId id="270" r:id="rId18"/>
    <p:sldId id="271" r:id="rId19"/>
    <p:sldId id="273" r:id="rId20"/>
    <p:sldId id="274" r:id="rId21"/>
    <p:sldId id="285" r:id="rId22"/>
    <p:sldId id="272" r:id="rId23"/>
    <p:sldId id="275" r:id="rId24"/>
    <p:sldId id="276" r:id="rId25"/>
    <p:sldId id="277" r:id="rId26"/>
    <p:sldId id="284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1CD1F-67E8-4421-9D1A-1CF7707A44E2}" type="datetimeFigureOut">
              <a:rPr lang="zh-CN" altLang="en-US" smtClean="0"/>
              <a:pPr/>
              <a:t>2018-2-14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D2CD-5706-4A3D-AFAB-903E8E398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33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2/14/2018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课程主页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http://222.195.68.57/CS05112</a:t>
            </a:r>
          </a:p>
          <a:p>
            <a:r>
              <a:rPr lang="zh-CN" altLang="en-US" dirty="0" smtClean="0"/>
              <a:t>地点：西区</a:t>
            </a:r>
            <a:r>
              <a:rPr lang="en-US" altLang="zh-CN" dirty="0" smtClean="0"/>
              <a:t>3B101</a:t>
            </a:r>
            <a:endParaRPr lang="en-US" altLang="zh-CN" dirty="0" smtClean="0"/>
          </a:p>
          <a:p>
            <a:r>
              <a:rPr lang="zh-CN" altLang="en-US" dirty="0" smtClean="0"/>
              <a:t>时间：周三上午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9:45 – 11:20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   </a:t>
            </a:r>
            <a:r>
              <a:rPr lang="zh-CN" altLang="en-US" dirty="0"/>
              <a:t>周五</a:t>
            </a:r>
            <a:r>
              <a:rPr lang="zh-CN" altLang="en-US" dirty="0" smtClean="0"/>
              <a:t>上午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7:50 </a:t>
            </a:r>
            <a:r>
              <a:rPr lang="en-US" altLang="zh-CN" dirty="0"/>
              <a:t>– 9:25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预备知识：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计算机网络基本</a:t>
            </a:r>
            <a:r>
              <a:rPr lang="zh-CN" altLang="en-US" dirty="0" smtClean="0"/>
              <a:t>概念原理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Linux/UNIX</a:t>
            </a:r>
            <a:r>
              <a:rPr lang="zh-CN" altLang="en-US" dirty="0" smtClean="0"/>
              <a:t>的基本经验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</a:p>
          <a:p>
            <a:pPr lvl="1"/>
            <a:r>
              <a:rPr lang="zh-CN" altLang="en-US" dirty="0" smtClean="0"/>
              <a:t>英语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ARPANET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altLang="zh-CN" sz="900" dirty="0" smtClean="0"/>
              <a:t>                                                         </a:t>
            </a:r>
            <a:r>
              <a:rPr lang="zh-CN" altLang="en-US" sz="2800" dirty="0" smtClean="0"/>
              <a:t>人类第一次网络通信</a:t>
            </a:r>
            <a:endParaRPr lang="zh-CN" altLang="en-US" sz="9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24413" y="2492896"/>
            <a:ext cx="4319587" cy="4221088"/>
          </a:xfrm>
          <a:prstGeom prst="rect">
            <a:avLst/>
          </a:prstGeom>
        </p:spPr>
        <p:txBody>
          <a:bodyPr vert="horz" lIns="0" tIns="0" rIns="0" bIns="0">
            <a:normAutofit fontScale="92500"/>
          </a:bodyPr>
          <a:lstStyle/>
          <a:p>
            <a:pPr marL="328613" marR="0" lvl="0" indent="-328613" algn="just" defTabSz="914400" rtl="0" eaLnBrk="1" fontAlgn="auto" latinLnBrk="0" hangingPunct="1">
              <a:lnSpc>
                <a:spcPct val="11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"We set up a telephone connection between us and the guys at SRI...," </a:t>
            </a:r>
            <a:r>
              <a:rPr kumimoji="0" lang="en-GB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Kleinrock</a:t>
            </a: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 said in an interview: "We typed the L and we asked on the phone,</a:t>
            </a: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"Do you see the L?"</a:t>
            </a: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"Yes, we see the L," came the response.</a:t>
            </a: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"We typed the O, and we asked, "Do you see the O."</a:t>
            </a: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"Yes, we see the O."</a:t>
            </a:r>
          </a:p>
          <a:p>
            <a:pPr marL="328613" marR="0" lvl="0" indent="-328613" algn="l" defTabSz="914400" rtl="0" eaLnBrk="1" fontAlgn="auto" latinLnBrk="0" hangingPunct="1">
              <a:lnSpc>
                <a:spcPct val="10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Verdana Italic" pitchFamily="32" charset="0"/>
                <a:ea typeface="+mn-ea"/>
                <a:cs typeface="+mn-cs"/>
              </a:rPr>
              <a:t>"Then we typed the G, and the system crashed"...</a:t>
            </a:r>
            <a:endParaRPr kumimoji="0" lang="en-GB" altLang="zh-CN" sz="1400" b="0" i="1" u="none" strike="noStrike" kern="1200" cap="none" spc="0" normalizeH="0" baseline="0" noProof="0" dirty="0" smtClean="0">
              <a:ln>
                <a:noFill/>
              </a:ln>
              <a:solidFill>
                <a:srgbClr val="DC2300"/>
              </a:solidFill>
              <a:effectLst/>
              <a:uLnTx/>
              <a:uFillTx/>
              <a:latin typeface="Verdana Italic" pitchFamily="32" charset="0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4394324" cy="47034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ARPANET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1970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 ARPANET</a:t>
            </a:r>
            <a:r>
              <a:rPr lang="zh-CN" altLang="en-US" dirty="0" smtClean="0"/>
              <a:t>扩展到美国东海岸，</a:t>
            </a:r>
            <a:r>
              <a:rPr lang="en-US" altLang="zh-CN" dirty="0" smtClean="0"/>
              <a:t>BBN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IMP</a:t>
            </a:r>
            <a:r>
              <a:rPr lang="zh-CN" altLang="en-US" dirty="0" smtClean="0"/>
              <a:t>加入</a:t>
            </a:r>
            <a:endParaRPr lang="en-US" altLang="zh-CN" dirty="0" smtClean="0"/>
          </a:p>
          <a:p>
            <a:r>
              <a:rPr lang="en-US" altLang="zh-CN" dirty="0" smtClean="0"/>
              <a:t>1973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IMP</a:t>
            </a:r>
          </a:p>
          <a:p>
            <a:r>
              <a:rPr lang="zh-CN" altLang="en-US" sz="2800" dirty="0" smtClean="0"/>
              <a:t>使用了第一个主机之间的通信协议，</a:t>
            </a:r>
            <a:r>
              <a:rPr lang="en-GB" altLang="zh-CN" sz="2800" dirty="0" smtClean="0"/>
              <a:t>NCP</a:t>
            </a:r>
          </a:p>
          <a:p>
            <a:r>
              <a:rPr lang="en-GB" altLang="zh-CN" sz="2800" dirty="0" smtClean="0"/>
              <a:t>1972</a:t>
            </a:r>
            <a:r>
              <a:rPr lang="zh-CN" altLang="en-US" sz="2800" dirty="0" smtClean="0"/>
              <a:t>年，</a:t>
            </a:r>
            <a:r>
              <a:rPr lang="en-GB" altLang="zh-CN" sz="2800" dirty="0" smtClean="0"/>
              <a:t>Ray Tomlinson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ARPANET</a:t>
            </a:r>
            <a:r>
              <a:rPr lang="zh-CN" altLang="en-US" sz="2800" dirty="0" smtClean="0"/>
              <a:t>上开发了第一个</a:t>
            </a:r>
            <a:r>
              <a:rPr lang="en-US" altLang="zh-CN" sz="2800" dirty="0" smtClean="0"/>
              <a:t>email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发出了第一封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BBN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Stanford</a:t>
            </a:r>
          </a:p>
          <a:p>
            <a:r>
              <a:rPr lang="en-GB" altLang="zh-CN" dirty="0" smtClean="0"/>
              <a:t>1972</a:t>
            </a:r>
            <a:r>
              <a:rPr lang="zh-CN" altLang="en-US" dirty="0" smtClean="0"/>
              <a:t>年，发布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1973</a:t>
            </a:r>
            <a:r>
              <a:rPr lang="zh-CN" altLang="en-US" dirty="0" smtClean="0"/>
              <a:t>年，发布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1983</a:t>
            </a:r>
            <a:r>
              <a:rPr lang="zh-CN" altLang="en-US" dirty="0" smtClean="0"/>
              <a:t>年，</a:t>
            </a:r>
            <a:r>
              <a:rPr lang="en-GB" altLang="zh-CN" dirty="0" smtClean="0"/>
              <a:t>TCP/IP</a:t>
            </a:r>
            <a:r>
              <a:rPr lang="zh-CN" altLang="en-US" dirty="0" smtClean="0"/>
              <a:t>替代</a:t>
            </a:r>
            <a:r>
              <a:rPr lang="en-GB" altLang="zh-CN" dirty="0" smtClean="0"/>
              <a:t>NCP</a:t>
            </a:r>
            <a:r>
              <a:rPr lang="zh-CN" altLang="en-GB" dirty="0" smtClean="0"/>
              <a:t>，</a:t>
            </a:r>
            <a:r>
              <a:rPr lang="en-GB" altLang="zh-CN" dirty="0" smtClean="0"/>
              <a:t>ARPANET</a:t>
            </a:r>
            <a:r>
              <a:rPr lang="zh-CN" altLang="en-US" dirty="0" smtClean="0"/>
              <a:t>融入当时的</a:t>
            </a:r>
            <a:r>
              <a:rPr lang="en-GB" altLang="zh-CN" dirty="0" smtClean="0"/>
              <a:t>Internet</a:t>
            </a:r>
            <a:r>
              <a:rPr lang="zh-CN" altLang="en-GB" dirty="0" smtClean="0"/>
              <a:t>。</a:t>
            </a:r>
          </a:p>
          <a:p>
            <a:r>
              <a:rPr lang="en-GB" altLang="zh-CN" dirty="0" smtClean="0"/>
              <a:t>1989</a:t>
            </a:r>
            <a:r>
              <a:rPr lang="zh-CN" altLang="en-US" dirty="0" smtClean="0"/>
              <a:t>年</a:t>
            </a:r>
            <a:r>
              <a:rPr lang="en-GB" altLang="zh-CN" dirty="0" smtClean="0"/>
              <a:t>ARPANET</a:t>
            </a:r>
            <a:r>
              <a:rPr lang="zh-CN" altLang="en-US" dirty="0" smtClean="0"/>
              <a:t>关闭，而当时商业化的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已经兴起</a:t>
            </a:r>
            <a:endParaRPr lang="en-GB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ARPARNET</a:t>
            </a:r>
            <a:r>
              <a:rPr lang="zh-CN" altLang="en-US" dirty="0" smtClean="0"/>
              <a:t>，链路两端的两台计算机能够通信（</a:t>
            </a:r>
            <a:r>
              <a:rPr lang="en-US" altLang="zh-CN" dirty="0" smtClean="0"/>
              <a:t>PPP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如果多台计算机都有通信需求？如何避免冲突</a:t>
            </a:r>
            <a:endParaRPr lang="en-US" altLang="zh-CN" dirty="0" smtClean="0"/>
          </a:p>
          <a:p>
            <a:r>
              <a:rPr lang="en-GB" altLang="zh-CN" dirty="0" smtClean="0"/>
              <a:t>1971</a:t>
            </a:r>
            <a:r>
              <a:rPr lang="zh-CN" altLang="en-US" dirty="0" smtClean="0"/>
              <a:t>年，</a:t>
            </a:r>
            <a:r>
              <a:rPr lang="en-GB" altLang="zh-CN" dirty="0" smtClean="0"/>
              <a:t>ALOHAN</a:t>
            </a:r>
            <a:r>
              <a:rPr lang="en-US" altLang="zh-CN" dirty="0" smtClean="0"/>
              <a:t>ET</a:t>
            </a:r>
            <a:r>
              <a:rPr lang="zh-CN" altLang="en-US" dirty="0" smtClean="0"/>
              <a:t>，第一个包含介质访问控制（</a:t>
            </a:r>
            <a:r>
              <a:rPr lang="en-US" altLang="zh-CN" dirty="0" smtClean="0"/>
              <a:t>medium access control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）的网络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Hawaii</a:t>
            </a:r>
            <a:r>
              <a:rPr lang="zh-CN" altLang="en-US" dirty="0" smtClean="0"/>
              <a:t>大学的</a:t>
            </a:r>
            <a:r>
              <a:rPr lang="en-GB" altLang="zh-CN" dirty="0" smtClean="0"/>
              <a:t>Norman Abramson</a:t>
            </a:r>
            <a:r>
              <a:rPr lang="zh-CN" altLang="en-US" dirty="0" smtClean="0"/>
              <a:t>主导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r>
              <a:rPr lang="en-US" altLang="zh-CN" dirty="0" smtClean="0"/>
              <a:t>Hawaii</a:t>
            </a:r>
            <a:r>
              <a:rPr lang="zh-CN" altLang="en-US" dirty="0" smtClean="0"/>
              <a:t>大学位于各个岛屿上的校区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第一个无线网络，无线通信存在介质访问控制的问题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6491064" cy="4389120"/>
          </a:xfrm>
        </p:spPr>
        <p:txBody>
          <a:bodyPr/>
          <a:lstStyle/>
          <a:p>
            <a:r>
              <a:rPr lang="zh-CN" altLang="en-US" dirty="0" smtClean="0"/>
              <a:t>受</a:t>
            </a:r>
            <a:r>
              <a:rPr lang="en-GB" altLang="zh-CN" dirty="0" err="1" smtClean="0"/>
              <a:t>ALOHANet</a:t>
            </a:r>
            <a:r>
              <a:rPr lang="zh-CN" altLang="en-US" dirty="0" smtClean="0"/>
              <a:t>启发，</a:t>
            </a:r>
            <a:r>
              <a:rPr lang="en-GB" altLang="zh-CN" dirty="0" smtClean="0"/>
              <a:t>1973-75</a:t>
            </a:r>
            <a:r>
              <a:rPr lang="zh-CN" altLang="en-US" dirty="0" smtClean="0"/>
              <a:t>年</a:t>
            </a:r>
            <a:r>
              <a:rPr lang="en-GB" altLang="zh-CN" dirty="0" smtClean="0"/>
              <a:t>Robert Metcalfe</a:t>
            </a:r>
            <a:r>
              <a:rPr lang="zh-CN" altLang="en-US" dirty="0" smtClean="0"/>
              <a:t>在博士论文中提出以太网协议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在有线网络介质中实现介质访问控制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Dissertation initially rejected by Harvard for not being analytical enough, but won acceptance when a few more equations were added!</a:t>
            </a:r>
          </a:p>
          <a:p>
            <a:r>
              <a:rPr lang="en-GB" altLang="zh-CN" dirty="0" smtClean="0"/>
              <a:t>1975</a:t>
            </a:r>
            <a:r>
              <a:rPr lang="zh-CN" altLang="en-US" dirty="0" smtClean="0"/>
              <a:t>年，施乐公司</a:t>
            </a:r>
            <a:r>
              <a:rPr lang="en-US" altLang="zh-CN" dirty="0" smtClean="0"/>
              <a:t>Palo Alto</a:t>
            </a:r>
            <a:r>
              <a:rPr lang="zh-CN" altLang="en-US" dirty="0" smtClean="0"/>
              <a:t>研究中心（</a:t>
            </a:r>
            <a:r>
              <a:rPr lang="en-GB" altLang="zh-CN" dirty="0" smtClean="0"/>
              <a:t>Xerox PARC</a:t>
            </a:r>
            <a:r>
              <a:rPr lang="zh-CN" altLang="en-US" dirty="0" smtClean="0"/>
              <a:t>）申请了第一份以太网专利</a:t>
            </a:r>
            <a:endParaRPr lang="en-GB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700808"/>
            <a:ext cx="2124547" cy="27916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1979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Metcalfe</a:t>
            </a:r>
            <a:r>
              <a:rPr lang="zh-CN" altLang="en-US" dirty="0" smtClean="0"/>
              <a:t>离开</a:t>
            </a:r>
            <a:r>
              <a:rPr lang="en-US" altLang="zh-CN" dirty="0" smtClean="0"/>
              <a:t>Xerox</a:t>
            </a:r>
            <a:r>
              <a:rPr lang="zh-CN" altLang="en-US" dirty="0" smtClean="0"/>
              <a:t>组建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3Com</a:t>
            </a:r>
            <a:r>
              <a:rPr lang="zh-CN" altLang="en-US" dirty="0" smtClean="0"/>
              <a:t>公司，说服</a:t>
            </a:r>
            <a:r>
              <a:rPr lang="en-US" altLang="zh-CN" dirty="0" smtClean="0"/>
              <a:t>DEC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Xerox</a:t>
            </a:r>
            <a:r>
              <a:rPr lang="zh-CN" altLang="en-US" dirty="0" smtClean="0"/>
              <a:t>成立产业联盟，推动标准化</a:t>
            </a:r>
            <a:endParaRPr lang="en-US" altLang="zh-CN" dirty="0" smtClean="0"/>
          </a:p>
          <a:p>
            <a:r>
              <a:rPr lang="en-US" altLang="zh-CN" dirty="0" smtClean="0"/>
              <a:t>1980</a:t>
            </a:r>
            <a:r>
              <a:rPr lang="zh-CN" altLang="en-US" dirty="0" smtClean="0"/>
              <a:t>年，通用以太网标准</a:t>
            </a:r>
            <a:r>
              <a:rPr lang="en-US" altLang="zh-CN" dirty="0" smtClean="0"/>
              <a:t>DIX</a:t>
            </a:r>
            <a:r>
              <a:rPr lang="zh-CN" altLang="en-US" dirty="0" smtClean="0"/>
              <a:t>出台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10Mbit</a:t>
            </a:r>
            <a:r>
              <a:rPr lang="zh-CN" altLang="en-US" dirty="0" smtClean="0"/>
              <a:t>以太网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48-bit</a:t>
            </a:r>
            <a:r>
              <a:rPr lang="zh-CN" altLang="en-US" dirty="0" smtClean="0"/>
              <a:t>的网络地址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能够在便宜的双绞线上使用</a:t>
            </a:r>
            <a:endParaRPr lang="en-US" altLang="zh-CN" dirty="0" smtClean="0"/>
          </a:p>
          <a:p>
            <a:r>
              <a:rPr lang="en-US" altLang="zh-CN" dirty="0" smtClean="0"/>
              <a:t>1982</a:t>
            </a:r>
            <a:r>
              <a:rPr lang="zh-CN" altLang="en-US" dirty="0" smtClean="0"/>
              <a:t>年，以</a:t>
            </a:r>
            <a:r>
              <a:rPr lang="en-US" altLang="zh-CN" dirty="0" smtClean="0"/>
              <a:t>CSMA/CD</a:t>
            </a:r>
            <a:r>
              <a:rPr lang="zh-CN" altLang="en-US" dirty="0" smtClean="0"/>
              <a:t>为核心的以太网标准被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采用，成为</a:t>
            </a:r>
            <a:r>
              <a:rPr lang="en-US" altLang="zh-CN" dirty="0" smtClean="0"/>
              <a:t>IEEE 802.3</a:t>
            </a:r>
            <a:r>
              <a:rPr lang="zh-CN" altLang="en-US" dirty="0" smtClean="0"/>
              <a:t>标准。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竞争对手：</a:t>
            </a:r>
            <a:r>
              <a:rPr lang="en-US" altLang="zh-CN" dirty="0" smtClean="0"/>
              <a:t>Token Ring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Token Bus</a:t>
            </a:r>
            <a:r>
              <a:rPr lang="zh-CN" altLang="en-US" dirty="0" smtClean="0"/>
              <a:t>（通用汽车）</a:t>
            </a:r>
            <a:endParaRPr lang="en-US" altLang="zh-CN" dirty="0" smtClean="0"/>
          </a:p>
        </p:txBody>
      </p:sp>
      <p:pic>
        <p:nvPicPr>
          <p:cNvPr id="3074" name="Picture 2" descr="C:\Users\TianYe\Desktop\10Base5transciev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620688"/>
            <a:ext cx="3175620" cy="329109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84168" y="40050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使用同轴电缆的以太网</a:t>
            </a:r>
            <a:r>
              <a:rPr lang="en-US" altLang="zh-CN" dirty="0" smtClean="0"/>
              <a:t>10BASEE5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63093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缺点：太复杂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Wi-Fi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1985</a:t>
            </a:r>
            <a:r>
              <a:rPr lang="zh-CN" altLang="en-US" dirty="0" smtClean="0"/>
              <a:t>年，美国联邦通信委员会发布了</a:t>
            </a:r>
            <a:r>
              <a:rPr lang="en-US" altLang="zh-CN" dirty="0" smtClean="0"/>
              <a:t>ISM</a:t>
            </a:r>
            <a:r>
              <a:rPr lang="zh-CN" altLang="en-US" dirty="0" smtClean="0"/>
              <a:t>非授权使用许可。</a:t>
            </a:r>
            <a:endParaRPr lang="en-US" altLang="zh-CN" dirty="0" smtClean="0"/>
          </a:p>
          <a:p>
            <a:r>
              <a:rPr lang="en-US" altLang="zh-CN" dirty="0" smtClean="0"/>
              <a:t>1990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IEEE 802.11</a:t>
            </a:r>
            <a:r>
              <a:rPr lang="zh-CN" altLang="en-US" dirty="0" smtClean="0"/>
              <a:t>工作组成立。</a:t>
            </a:r>
            <a:endParaRPr lang="en-US" altLang="zh-CN" dirty="0" smtClean="0"/>
          </a:p>
          <a:p>
            <a:r>
              <a:rPr lang="en-US" altLang="zh-CN" dirty="0" smtClean="0"/>
              <a:t>1992-1996</a:t>
            </a:r>
            <a:r>
              <a:rPr lang="zh-CN" altLang="en-US" dirty="0" smtClean="0"/>
              <a:t>年，澳大利亚工程师</a:t>
            </a:r>
            <a:r>
              <a:rPr lang="en-US" altLang="zh-CN" dirty="0"/>
              <a:t>John </a:t>
            </a:r>
            <a:r>
              <a:rPr lang="en-US" altLang="zh-CN" dirty="0" smtClean="0"/>
              <a:t>O’Sullivan</a:t>
            </a:r>
            <a:r>
              <a:rPr lang="zh-CN" altLang="en-US" dirty="0" smtClean="0"/>
              <a:t>在参加一项天文物理研究中发明了无线局域网的核心专利技术。</a:t>
            </a:r>
            <a:endParaRPr lang="en-US" altLang="zh-CN" dirty="0" smtClean="0"/>
          </a:p>
          <a:p>
            <a:r>
              <a:rPr lang="en-US" altLang="zh-CN" dirty="0"/>
              <a:t>IEEE 802.11</a:t>
            </a:r>
            <a:r>
              <a:rPr lang="zh-CN" altLang="en-US" dirty="0"/>
              <a:t>第一个版本发表于</a:t>
            </a:r>
            <a:r>
              <a:rPr lang="en-US" altLang="zh-CN" dirty="0"/>
              <a:t>1997</a:t>
            </a:r>
            <a:r>
              <a:rPr lang="zh-CN" altLang="en-US" dirty="0"/>
              <a:t>年，其中定义了介质访问接入控制层和</a:t>
            </a:r>
            <a:r>
              <a:rPr lang="zh-CN" altLang="en-US" dirty="0" smtClean="0"/>
              <a:t>物理层，实现</a:t>
            </a:r>
            <a:r>
              <a:rPr lang="en-US" altLang="zh-CN" dirty="0" smtClean="0"/>
              <a:t>2Mbps</a:t>
            </a:r>
            <a:r>
              <a:rPr lang="zh-CN" altLang="en-US" dirty="0" smtClean="0"/>
              <a:t>的速率。</a:t>
            </a:r>
            <a:endParaRPr lang="en-US" altLang="zh-CN" dirty="0" smtClean="0"/>
          </a:p>
          <a:p>
            <a:r>
              <a:rPr lang="en-US" altLang="zh-CN" dirty="0" smtClean="0"/>
              <a:t>1999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产业联盟成立（</a:t>
            </a:r>
            <a:r>
              <a:rPr lang="en-US" altLang="zh-CN" dirty="0" smtClean="0"/>
              <a:t>3Com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Lucent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Cisco</a:t>
            </a:r>
            <a:r>
              <a:rPr lang="zh-CN" altLang="en-US" dirty="0" smtClean="0"/>
              <a:t>等等）</a:t>
            </a:r>
            <a:endParaRPr lang="en-US" altLang="zh-CN" dirty="0" smtClean="0"/>
          </a:p>
          <a:p>
            <a:r>
              <a:rPr lang="en-US" altLang="zh-CN" dirty="0" smtClean="0"/>
              <a:t>802.11a (1999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54Mbps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5GHz</a:t>
            </a:r>
            <a:r>
              <a:rPr lang="zh-CN" altLang="en-US" dirty="0" smtClean="0"/>
              <a:t>带宽）</a:t>
            </a:r>
            <a:endParaRPr lang="en-US" altLang="zh-CN" dirty="0" smtClean="0"/>
          </a:p>
          <a:p>
            <a:r>
              <a:rPr lang="en-US" altLang="zh-CN" dirty="0" smtClean="0"/>
              <a:t>802.11b (1999</a:t>
            </a:r>
            <a:r>
              <a:rPr lang="zh-CN" altLang="en-US" dirty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11Mbps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2.4GHz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802.11g (2007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54Mbps</a:t>
            </a:r>
            <a:r>
              <a:rPr lang="zh-CN" altLang="en-US" dirty="0" smtClean="0"/>
              <a:t>，</a:t>
            </a:r>
            <a:r>
              <a:rPr lang="en-US" altLang="zh-CN" dirty="0"/>
              <a:t>2.4GHz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802.11n (2009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600Mbps</a:t>
            </a:r>
            <a:r>
              <a:rPr lang="zh-CN" altLang="en-US" dirty="0" smtClean="0"/>
              <a:t>，</a:t>
            </a:r>
            <a:r>
              <a:rPr lang="en-US" altLang="zh-CN" dirty="0"/>
              <a:t> 5GHz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 descr="https://upload.wikimedia.org/wikipedia/commons/thumb/f/fe/Wi-Fi_Alliance_Logo.svg/220px-Wi-Fi_Alliance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95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2515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APARNET</a:t>
            </a:r>
            <a:r>
              <a:rPr lang="zh-CN" altLang="en-US" dirty="0" smtClean="0"/>
              <a:t>是典型的私有网络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运行私有协议，</a:t>
            </a:r>
            <a:r>
              <a:rPr lang="en-US" altLang="zh-CN" dirty="0" smtClean="0"/>
              <a:t>NCP</a:t>
            </a:r>
          </a:p>
          <a:p>
            <a:r>
              <a:rPr lang="en-US" altLang="zh-CN" dirty="0" smtClean="0"/>
              <a:t>70</a:t>
            </a:r>
            <a:r>
              <a:rPr lang="zh-CN" altLang="en-US" dirty="0" smtClean="0"/>
              <a:t>年代的其它分组私有网络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ALOHANET</a:t>
            </a:r>
          </a:p>
          <a:p>
            <a:pPr lvl="1"/>
            <a:r>
              <a:rPr lang="en-US" altLang="zh-CN" dirty="0" smtClean="0"/>
              <a:t>NPL</a:t>
            </a:r>
            <a:r>
              <a:rPr lang="zh-CN" altLang="en-US" dirty="0" smtClean="0"/>
              <a:t>：英国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Merit Network</a:t>
            </a:r>
            <a:r>
              <a:rPr lang="zh-CN" altLang="en-US" dirty="0" smtClean="0"/>
              <a:t>：连接</a:t>
            </a:r>
            <a:r>
              <a:rPr lang="en-US" altLang="zh-CN" dirty="0" smtClean="0"/>
              <a:t>Michigan</a:t>
            </a:r>
            <a:r>
              <a:rPr lang="zh-CN" altLang="en-US" dirty="0" smtClean="0"/>
              <a:t>州的三所大学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CYCLADES</a:t>
            </a:r>
            <a:r>
              <a:rPr lang="zh-CN" altLang="en-US" dirty="0" smtClean="0"/>
              <a:t>：法国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Telenet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BBN</a:t>
            </a:r>
            <a:r>
              <a:rPr lang="zh-CN" altLang="en-US" dirty="0" smtClean="0"/>
              <a:t>建造的商用网络，使用</a:t>
            </a:r>
            <a:r>
              <a:rPr lang="en-US" altLang="zh-CN" dirty="0" smtClean="0"/>
              <a:t>X.25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使用不同的协议，无法互连互通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DARPA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Robert E. Kahn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Vinton Cerf</a:t>
            </a:r>
            <a:r>
              <a:rPr lang="zh-CN" altLang="en-US" dirty="0" smtClean="0"/>
              <a:t>意识到了网络互连的必要，并在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年提出了解决方针和方案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network of networks</a:t>
            </a:r>
          </a:p>
          <a:p>
            <a:pPr lvl="1"/>
            <a:r>
              <a:rPr lang="zh-CN" altLang="en-US" dirty="0" smtClean="0"/>
              <a:t>网络的差异应该被网间协议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internetworking protocol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掩盖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由主机，而非网络来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确保数据传输的可靠性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304" y="3216101"/>
            <a:ext cx="4076700" cy="314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68304" y="6365701"/>
            <a:ext cx="4140200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2000" dirty="0">
                <a:solidFill>
                  <a:srgbClr val="000000"/>
                </a:solidFill>
              </a:rPr>
              <a:t>Vinton </a:t>
            </a:r>
            <a:r>
              <a:rPr lang="en-GB" altLang="zh-CN" sz="2000" dirty="0" smtClean="0">
                <a:solidFill>
                  <a:srgbClr val="000000"/>
                </a:solidFill>
              </a:rPr>
              <a:t>Cerf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GB" altLang="zh-CN" sz="2000" dirty="0" smtClean="0">
                <a:solidFill>
                  <a:srgbClr val="000000"/>
                </a:solidFill>
              </a:rPr>
              <a:t>Robert </a:t>
            </a:r>
            <a:r>
              <a:rPr lang="en-GB" altLang="zh-CN" sz="2000" dirty="0">
                <a:solidFill>
                  <a:srgbClr val="000000"/>
                </a:solidFill>
              </a:rPr>
              <a:t>Kahn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775647"/>
            <a:ext cx="496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Cerf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ARPANET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NCP</a:t>
            </a:r>
            <a:r>
              <a:rPr lang="zh-CN" altLang="en-US" sz="2400" dirty="0" smtClean="0"/>
              <a:t>协议的开发者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网络互连和</a:t>
            </a:r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网络互连的指导原则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网络的差异应该被网间协议（</a:t>
            </a:r>
            <a:r>
              <a:rPr lang="en-US" altLang="zh-CN" dirty="0" smtClean="0"/>
              <a:t>internetworking protocol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掩盖 </a:t>
            </a:r>
            <a:r>
              <a:rPr lang="en-US" altLang="zh-CN" dirty="0" smtClean="0"/>
              <a:t>-- IP</a:t>
            </a:r>
          </a:p>
          <a:p>
            <a:pPr lvl="1"/>
            <a:r>
              <a:rPr lang="zh-CN" altLang="en-US" dirty="0" smtClean="0"/>
              <a:t>分布式的网络控制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路由器无状态（</a:t>
            </a:r>
            <a:r>
              <a:rPr lang="en-US" altLang="zh-CN" dirty="0" smtClean="0"/>
              <a:t>stateless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网络自治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尽力而为（</a:t>
            </a:r>
            <a:r>
              <a:rPr lang="en-US" altLang="zh-CN" dirty="0" smtClean="0"/>
              <a:t>best effort</a:t>
            </a:r>
            <a:r>
              <a:rPr lang="zh-CN" altLang="en-US" dirty="0" smtClean="0"/>
              <a:t>）的服务模式，使用最佳路径传输数据包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支持数据的顺序发送和转发</a:t>
            </a:r>
            <a:r>
              <a:rPr lang="en-US" altLang="zh-CN" dirty="0" smtClean="0"/>
              <a:t>—TCP</a:t>
            </a:r>
          </a:p>
          <a:p>
            <a:pPr lvl="1"/>
            <a:r>
              <a:rPr lang="zh-CN" altLang="en-US" dirty="0" smtClean="0"/>
              <a:t>无序无传输控制的数据包同样重要</a:t>
            </a:r>
            <a:r>
              <a:rPr lang="en-US" altLang="zh-CN" dirty="0" smtClean="0"/>
              <a:t>—UDP</a:t>
            </a:r>
          </a:p>
          <a:p>
            <a:r>
              <a:rPr lang="zh-CN" altLang="en-US" dirty="0" smtClean="0"/>
              <a:t>这些研究最终形成了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系列协议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DARPA</a:t>
            </a:r>
            <a:r>
              <a:rPr lang="zh-CN" altLang="en-US" dirty="0" smtClean="0"/>
              <a:t>委托</a:t>
            </a:r>
            <a:r>
              <a:rPr lang="en-US" altLang="zh-CN" dirty="0" smtClean="0"/>
              <a:t>BBN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Stanford</a:t>
            </a:r>
            <a:r>
              <a:rPr lang="zh-CN" altLang="en-US" dirty="0" smtClean="0"/>
              <a:t>大学、伦敦大学学院（</a:t>
            </a:r>
            <a:r>
              <a:rPr lang="en-US" altLang="zh-CN" dirty="0" smtClean="0"/>
              <a:t>UCL</a:t>
            </a:r>
            <a:r>
              <a:rPr lang="zh-CN" altLang="en-US" dirty="0" smtClean="0"/>
              <a:t>）开发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协议族软件，</a:t>
            </a:r>
            <a:r>
              <a:rPr lang="en-US" altLang="zh-CN" dirty="0" smtClean="0"/>
              <a:t>TCPv1-v4</a:t>
            </a:r>
          </a:p>
          <a:p>
            <a:r>
              <a:rPr lang="en-US" altLang="zh-CN" dirty="0" smtClean="0"/>
              <a:t>1975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Stanford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UCL</a:t>
            </a:r>
            <a:r>
              <a:rPr lang="zh-CN" altLang="en-US" dirty="0" smtClean="0"/>
              <a:t>的网络使用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实现了互连</a:t>
            </a:r>
            <a:endParaRPr lang="en-US" altLang="zh-CN" dirty="0" smtClean="0"/>
          </a:p>
          <a:p>
            <a:r>
              <a:rPr lang="en-US" altLang="zh-CN" dirty="0" smtClean="0"/>
              <a:t>1981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DARPA</a:t>
            </a:r>
            <a:r>
              <a:rPr lang="zh-CN" altLang="en-US" dirty="0" smtClean="0"/>
              <a:t>提交了</a:t>
            </a:r>
            <a:r>
              <a:rPr lang="en-US" altLang="zh-CN" dirty="0" smtClean="0"/>
              <a:t>RFC 791,792,793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1983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NCP</a:t>
            </a:r>
          </a:p>
          <a:p>
            <a:r>
              <a:rPr lang="en-US" altLang="zh-CN" dirty="0" smtClean="0"/>
              <a:t>1989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等将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操作系统的一部分发布</a:t>
            </a:r>
            <a:endParaRPr lang="en-US" altLang="zh-CN" dirty="0" smtClean="0"/>
          </a:p>
          <a:p>
            <a:r>
              <a:rPr lang="en-US" altLang="zh-CN" dirty="0" smtClean="0"/>
              <a:t>Windows95</a:t>
            </a:r>
            <a:r>
              <a:rPr lang="zh-CN" altLang="en-US" dirty="0" smtClean="0"/>
              <a:t>开始集成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 smtClean="0"/>
              <a:t>R. Kahn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V. Cerf</a:t>
            </a:r>
            <a:r>
              <a:rPr lang="zh-CN" altLang="en-US" dirty="0" smtClean="0"/>
              <a:t>被称为“</a:t>
            </a:r>
            <a:r>
              <a:rPr lang="zh-CN" altLang="en-US" dirty="0" smtClean="0">
                <a:solidFill>
                  <a:srgbClr val="FF0000"/>
                </a:solidFill>
              </a:rPr>
              <a:t>互连网之父</a:t>
            </a:r>
            <a:r>
              <a:rPr lang="zh-CN" altLang="en-US" dirty="0" smtClean="0"/>
              <a:t>”，获得图灵奖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 smtClean="0"/>
              <a:t>中心网络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内容分发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软件定义网</a:t>
            </a:r>
            <a:r>
              <a:rPr lang="zh-CN" altLang="en-US" dirty="0" smtClean="0"/>
              <a:t>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</a:t>
            </a:r>
            <a:r>
              <a:rPr lang="zh-CN" altLang="en-US" dirty="0"/>
              <a:t>互联网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Project</a:t>
            </a:r>
          </a:p>
          <a:p>
            <a:pPr lvl="1"/>
            <a:r>
              <a:rPr lang="en-US" altLang="zh-CN" dirty="0" smtClean="0"/>
              <a:t>ns3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SDN controllers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考查方式：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Project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60%</a:t>
            </a:r>
          </a:p>
          <a:p>
            <a:pPr lvl="1"/>
            <a:r>
              <a:rPr lang="zh-CN" altLang="en-US" dirty="0" smtClean="0"/>
              <a:t>考试，</a:t>
            </a:r>
            <a:r>
              <a:rPr lang="en-US" altLang="zh-CN" dirty="0" smtClean="0"/>
              <a:t>40%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的意义和局限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的意义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网络细腰结构</a:t>
            </a:r>
            <a:endParaRPr lang="en-US" altLang="zh-CN" dirty="0" smtClean="0"/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的局限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以主机间通信为首要目标，以设备地址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作为网络的核心，逐渐难以适应现在以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内容、服务为核心的互联网商业模式</a:t>
            </a:r>
            <a:endParaRPr lang="en-US" altLang="zh-CN" dirty="0" smtClean="0"/>
          </a:p>
          <a:p>
            <a:r>
              <a:rPr lang="en-US" altLang="zh-CN" dirty="0" smtClean="0"/>
              <a:t>IPv6</a:t>
            </a:r>
            <a:endParaRPr lang="en-US" altLang="zh-CN" dirty="0"/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IANA</a:t>
            </a:r>
            <a:r>
              <a:rPr lang="zh-CN" altLang="en-US" dirty="0" smtClean="0"/>
              <a:t>分配了最后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地址将耗尽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RFC 2460</a:t>
            </a:r>
            <a:r>
              <a:rPr lang="zh-CN" altLang="en-US" dirty="0" smtClean="0"/>
              <a:t>），使用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IPv6</a:t>
            </a:r>
            <a:r>
              <a:rPr lang="zh-CN" altLang="en-US" dirty="0" smtClean="0"/>
              <a:t>并不能真正解决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协议体系的局限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21145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互联网协议的标准化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IETF</a:t>
            </a:r>
            <a:r>
              <a:rPr lang="zh-CN" altLang="en-US" dirty="0" smtClean="0"/>
              <a:t>：互联网工程任务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 smtClean="0"/>
              <a:t>政府、非会员、非营利、开放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for Comments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RFC</a:t>
            </a:r>
            <a:r>
              <a:rPr lang="zh-CN" altLang="en-US" dirty="0" smtClean="0"/>
              <a:t>）系列</a:t>
            </a:r>
            <a:endParaRPr lang="en-US" altLang="zh-CN" dirty="0" smtClean="0"/>
          </a:p>
          <a:p>
            <a:r>
              <a:rPr lang="en-US" altLang="zh-CN" dirty="0" smtClean="0"/>
              <a:t>ITU-T</a:t>
            </a:r>
            <a:r>
              <a:rPr lang="zh-CN" altLang="en-US" dirty="0" smtClean="0"/>
              <a:t>：国际电信联盟标准化部门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非政府、会员制、非开放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建议书形式，涵盖通信、网络、多媒体、广电等领域</a:t>
            </a:r>
            <a:endParaRPr lang="en-US" altLang="zh-CN" dirty="0" smtClean="0"/>
          </a:p>
          <a:p>
            <a:r>
              <a:rPr lang="en-US" altLang="zh-CN" dirty="0" smtClean="0"/>
              <a:t>3GPP</a:t>
            </a:r>
            <a:r>
              <a:rPr lang="zh-CN" altLang="en-US" dirty="0" smtClean="0"/>
              <a:t>：第三代合作伙伴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国家</a:t>
            </a:r>
            <a:r>
              <a:rPr lang="zh-CN" altLang="en-US" dirty="0" smtClean="0"/>
              <a:t>形式</a:t>
            </a:r>
            <a:r>
              <a:rPr lang="zh-CN" altLang="en-US" dirty="0" smtClean="0"/>
              <a:t>制定</a:t>
            </a:r>
            <a:r>
              <a:rPr lang="zh-CN" altLang="en-US" dirty="0" smtClean="0"/>
              <a:t>无线移动通信标准，厂商扮演重要角色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5G</a:t>
            </a:r>
          </a:p>
          <a:p>
            <a:r>
              <a:rPr lang="en-US" altLang="zh-CN" dirty="0" smtClean="0"/>
              <a:t>ISO/IEC</a:t>
            </a:r>
            <a:r>
              <a:rPr lang="zh-CN" altLang="en-US" dirty="0" smtClean="0"/>
              <a:t>：国际标准化组织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国际电工委员会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国家</a:t>
            </a:r>
            <a:r>
              <a:rPr lang="zh-CN" altLang="en-US" dirty="0" smtClean="0"/>
              <a:t>形式参加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1980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1984</a:t>
            </a:r>
            <a:r>
              <a:rPr lang="zh-CN" altLang="en-US" dirty="0" smtClean="0"/>
              <a:t>年，域名和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被引入互联网，互联网包含超过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台主机</a:t>
            </a:r>
            <a:endParaRPr lang="en-US" altLang="zh-CN" dirty="0" smtClean="0"/>
          </a:p>
          <a:p>
            <a:r>
              <a:rPr lang="en-US" altLang="zh-CN" dirty="0" smtClean="0"/>
              <a:t>1986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NSFNET</a:t>
            </a:r>
            <a:r>
              <a:rPr lang="zh-CN" altLang="en-US" dirty="0" smtClean="0"/>
              <a:t>建立，连接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台超级计算机；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r>
              <a:rPr lang="en-US" altLang="zh-CN" dirty="0" smtClean="0"/>
              <a:t>1988</a:t>
            </a:r>
            <a:r>
              <a:rPr lang="zh-CN" altLang="en-US" dirty="0" smtClean="0"/>
              <a:t>年，康奈尔大学学生</a:t>
            </a:r>
            <a:r>
              <a:rPr lang="en-US" altLang="zh-CN" dirty="0" smtClean="0"/>
              <a:t>R. Morris</a:t>
            </a:r>
            <a:r>
              <a:rPr lang="zh-CN" altLang="en-US" dirty="0" smtClean="0"/>
              <a:t>在互联网上施放了第一个网络蠕虫；美国政府成立</a:t>
            </a:r>
            <a:r>
              <a:rPr lang="en-US" altLang="zh-CN" dirty="0" smtClean="0"/>
              <a:t>CERT</a:t>
            </a:r>
            <a:r>
              <a:rPr lang="zh-CN" altLang="en-US" dirty="0" smtClean="0"/>
              <a:t>应对网络攻击；网络聊天</a:t>
            </a:r>
            <a:r>
              <a:rPr lang="en-US" altLang="zh-CN" dirty="0" smtClean="0"/>
              <a:t>IRC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r>
              <a:rPr lang="en-US" altLang="zh-CN" dirty="0" smtClean="0"/>
              <a:t>1989</a:t>
            </a:r>
            <a:r>
              <a:rPr lang="zh-CN" altLang="en-US" dirty="0" smtClean="0"/>
              <a:t>年，互联网上超过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万台主机；中国科学院承担建立</a:t>
            </a:r>
            <a:r>
              <a:rPr lang="en-US" altLang="zh-CN" dirty="0" smtClean="0"/>
              <a:t>NCFC</a:t>
            </a:r>
            <a:r>
              <a:rPr lang="zh-CN" altLang="en-US" dirty="0" smtClean="0"/>
              <a:t>，即中国科技网（</a:t>
            </a:r>
            <a:r>
              <a:rPr lang="en-US" altLang="zh-CN" dirty="0" smtClean="0"/>
              <a:t>CSTNET</a:t>
            </a:r>
            <a:r>
              <a:rPr lang="zh-CN" altLang="en-US" dirty="0" smtClean="0"/>
              <a:t>）的前身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1990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1990</a:t>
            </a:r>
            <a:r>
              <a:rPr lang="zh-CN" altLang="en-US" dirty="0" smtClean="0"/>
              <a:t>年，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美国</a:t>
            </a:r>
            <a:r>
              <a:rPr lang="zh-CN" altLang="en-US" dirty="0" smtClean="0">
                <a:ea typeface="宋体" charset="-122"/>
              </a:rPr>
              <a:t>在线向普通民众提供拨号上网服务，互联网开始商业化。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CERN</a:t>
            </a:r>
            <a:r>
              <a:rPr lang="zh-CN" altLang="en-US" dirty="0" smtClean="0"/>
              <a:t>的</a:t>
            </a:r>
            <a:r>
              <a:rPr lang="en-US" altLang="zh-CN" dirty="0" smtClean="0">
                <a:ea typeface="宋体" charset="-122"/>
              </a:rPr>
              <a:t>Tim Berners-Lee</a:t>
            </a:r>
            <a:r>
              <a:rPr lang="zh-CN" altLang="en-US" dirty="0" smtClean="0">
                <a:ea typeface="宋体" charset="-122"/>
              </a:rPr>
              <a:t>发明了万维网（</a:t>
            </a:r>
            <a:r>
              <a:rPr lang="en-US" altLang="zh-CN" dirty="0" smtClean="0">
                <a:ea typeface="宋体" charset="-122"/>
              </a:rPr>
              <a:t>WWW</a:t>
            </a:r>
            <a:r>
              <a:rPr lang="zh-CN" altLang="en-US" dirty="0" smtClean="0">
                <a:ea typeface="宋体" charset="-122"/>
              </a:rPr>
              <a:t>）；芬兰大学生</a:t>
            </a:r>
            <a:r>
              <a:rPr lang="en-US" altLang="zh-CN" dirty="0" err="1" smtClean="0">
                <a:ea typeface="宋体" charset="-122"/>
              </a:rPr>
              <a:t>Linus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Torvalds</a:t>
            </a:r>
            <a:r>
              <a:rPr lang="zh-CN" altLang="en-US" dirty="0" smtClean="0">
                <a:ea typeface="宋体" charset="-122"/>
              </a:rPr>
              <a:t>发布了</a:t>
            </a:r>
            <a:r>
              <a:rPr lang="en-US" altLang="zh-CN" dirty="0" smtClean="0">
                <a:ea typeface="宋体" charset="-122"/>
              </a:rPr>
              <a:t>Linux</a:t>
            </a:r>
            <a:r>
              <a:rPr lang="zh-CN" altLang="en-US" dirty="0" smtClean="0">
                <a:ea typeface="宋体" charset="-122"/>
              </a:rPr>
              <a:t>操作系统；清华大学建造了国内第一个</a:t>
            </a:r>
            <a:r>
              <a:rPr lang="en-US" altLang="zh-CN" dirty="0" smtClean="0">
                <a:ea typeface="宋体" charset="-122"/>
              </a:rPr>
              <a:t>TCP/IP</a:t>
            </a:r>
            <a:r>
              <a:rPr lang="zh-CN" altLang="en-US" dirty="0" smtClean="0">
                <a:ea typeface="宋体" charset="-122"/>
              </a:rPr>
              <a:t>校园网。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Tim Berners-Lee</a:t>
            </a:r>
            <a:r>
              <a:rPr lang="zh-CN" altLang="en-US" dirty="0" smtClean="0">
                <a:ea typeface="宋体" charset="-122"/>
              </a:rPr>
              <a:t>被称为“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万维网之父</a:t>
            </a:r>
            <a:r>
              <a:rPr lang="zh-CN" altLang="en-US" dirty="0" smtClean="0">
                <a:ea typeface="宋体" charset="-122"/>
              </a:rPr>
              <a:t>”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1992</a:t>
            </a:r>
            <a:r>
              <a:rPr lang="zh-CN" altLang="en-US" dirty="0" smtClean="0">
                <a:ea typeface="宋体" charset="-122"/>
              </a:rPr>
              <a:t>年，</a:t>
            </a:r>
            <a:r>
              <a:rPr lang="zh-CN" altLang="en-US" dirty="0" smtClean="0"/>
              <a:t>互联网上超过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万台主机；多播开始出现。</a:t>
            </a:r>
            <a:endParaRPr lang="en-US" altLang="zh-CN" dirty="0" smtClean="0"/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年，第一个浏览器</a:t>
            </a:r>
            <a:r>
              <a:rPr lang="en-US" altLang="zh-CN" dirty="0" smtClean="0"/>
              <a:t>Mosaic</a:t>
            </a:r>
            <a:r>
              <a:rPr lang="zh-CN" altLang="en-US" dirty="0" smtClean="0"/>
              <a:t>发布。</a:t>
            </a:r>
            <a:endParaRPr lang="en-US" altLang="zh-CN" dirty="0" smtClean="0"/>
          </a:p>
          <a:p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1990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1994</a:t>
            </a:r>
            <a:r>
              <a:rPr lang="zh-CN" altLang="en-US" dirty="0" smtClean="0"/>
              <a:t>年，中科院高能物理所和</a:t>
            </a:r>
            <a:r>
              <a:rPr lang="en-US" altLang="zh-CN" dirty="0" smtClean="0"/>
              <a:t>Stanford</a:t>
            </a:r>
            <a:r>
              <a:rPr lang="zh-CN" altLang="en-US" dirty="0" smtClean="0"/>
              <a:t>大学之间建立中国第一条国际链路，</a:t>
            </a:r>
            <a:r>
              <a:rPr lang="en-US" altLang="zh-CN" dirty="0" smtClean="0"/>
              <a:t>CSTNET</a:t>
            </a:r>
            <a:r>
              <a:rPr lang="zh-CN" altLang="en-US" dirty="0" smtClean="0"/>
              <a:t>成为中国第一个国际互联网络；中国教育网（</a:t>
            </a:r>
            <a:r>
              <a:rPr lang="en-US" altLang="zh-CN" dirty="0" smtClean="0"/>
              <a:t>CERNET</a:t>
            </a:r>
            <a:r>
              <a:rPr lang="zh-CN" altLang="en-US" dirty="0" smtClean="0"/>
              <a:t>）建成。</a:t>
            </a:r>
            <a:endParaRPr lang="en-US" altLang="zh-CN" dirty="0" smtClean="0"/>
          </a:p>
          <a:p>
            <a:r>
              <a:rPr lang="en-US" altLang="zh-CN" dirty="0" smtClean="0"/>
              <a:t>1995</a:t>
            </a:r>
            <a:r>
              <a:rPr lang="zh-CN" altLang="en-US" dirty="0" smtClean="0"/>
              <a:t>年，科大校友张树新创建中国第一个</a:t>
            </a:r>
            <a:r>
              <a:rPr lang="en-US" altLang="zh-CN" dirty="0" smtClean="0"/>
              <a:t>ISP—</a:t>
            </a:r>
            <a:r>
              <a:rPr lang="zh-CN" altLang="en-US" dirty="0" smtClean="0"/>
              <a:t>瀛海威，中国普通居民开始上网；邮电部开始建设骨干网</a:t>
            </a:r>
            <a:r>
              <a:rPr lang="en-US" altLang="zh-CN" dirty="0" smtClean="0"/>
              <a:t>CHINANET</a:t>
            </a:r>
          </a:p>
          <a:p>
            <a:r>
              <a:rPr lang="en-US" altLang="zh-CN" dirty="0" smtClean="0"/>
              <a:t>1996</a:t>
            </a:r>
            <a:r>
              <a:rPr lang="zh-CN" altLang="en-US" dirty="0" smtClean="0"/>
              <a:t>年，第一次浏览器之战（</a:t>
            </a:r>
            <a:r>
              <a:rPr lang="en-US" altLang="zh-CN" dirty="0" smtClean="0"/>
              <a:t>Netscape vs. 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在车库中创立</a:t>
            </a:r>
            <a:endParaRPr lang="en-US" altLang="zh-CN" dirty="0" smtClean="0"/>
          </a:p>
          <a:p>
            <a:r>
              <a:rPr lang="en-US" altLang="zh-CN" dirty="0" smtClean="0"/>
              <a:t>1999</a:t>
            </a:r>
            <a:r>
              <a:rPr lang="zh-CN" altLang="en-US" dirty="0" smtClean="0"/>
              <a:t>年，波士顿大学一年级生</a:t>
            </a:r>
            <a:r>
              <a:rPr lang="en-US" altLang="zh-CN" dirty="0" smtClean="0"/>
              <a:t>John Fanning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Napster</a:t>
            </a:r>
            <a:r>
              <a:rPr lang="zh-CN" altLang="en-US" dirty="0" smtClean="0"/>
              <a:t>，一个音乐分享程序，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开始流行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年，千年虫危机；互联网泡沫破灭，大量互联网公司倒闭；中国电信南北拆分为电信和网通；中国三大门户网站在纳斯达克上市。</a:t>
            </a:r>
            <a:endParaRPr lang="en-US" altLang="zh-CN" dirty="0" smtClean="0"/>
          </a:p>
          <a:p>
            <a:r>
              <a:rPr lang="en-US" altLang="zh-CN" dirty="0" smtClean="0"/>
              <a:t>2001</a:t>
            </a:r>
            <a:r>
              <a:rPr lang="zh-CN" altLang="en-US" dirty="0" smtClean="0"/>
              <a:t>年，维基百科出现，</a:t>
            </a:r>
            <a:r>
              <a:rPr lang="en-US" altLang="zh-CN" dirty="0" smtClean="0"/>
              <a:t>Web2.0</a:t>
            </a:r>
            <a:r>
              <a:rPr lang="zh-CN" altLang="en-US" dirty="0" smtClean="0"/>
              <a:t>开始发展，</a:t>
            </a:r>
            <a:r>
              <a:rPr lang="en-US" altLang="zh-CN" dirty="0" smtClean="0"/>
              <a:t>Bram Cohen</a:t>
            </a:r>
            <a:r>
              <a:rPr lang="zh-CN" altLang="en-US" dirty="0" smtClean="0"/>
              <a:t>发布了第一个</a:t>
            </a:r>
            <a:r>
              <a:rPr lang="en-US" altLang="zh-CN" dirty="0" err="1" smtClean="0"/>
              <a:t>BitTorrent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en-US" altLang="zh-CN" dirty="0" smtClean="0"/>
              <a:t>2002</a:t>
            </a:r>
            <a:r>
              <a:rPr lang="zh-CN" altLang="en-US" dirty="0" smtClean="0"/>
              <a:t>年，第一个社交网络</a:t>
            </a:r>
            <a:r>
              <a:rPr lang="en-US" altLang="zh-CN" dirty="0" err="1" smtClean="0"/>
              <a:t>Myspace</a:t>
            </a:r>
            <a:r>
              <a:rPr lang="zh-CN" altLang="en-US" dirty="0" smtClean="0"/>
              <a:t>创立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年，香港中文大学研究生</a:t>
            </a:r>
            <a:r>
              <a:rPr lang="en-US" altLang="zh-CN" dirty="0" err="1" smtClean="0"/>
              <a:t>Xinyan</a:t>
            </a:r>
            <a:r>
              <a:rPr lang="en-US" altLang="zh-CN" dirty="0" smtClean="0"/>
              <a:t> Zhang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直播软件</a:t>
            </a:r>
            <a:r>
              <a:rPr lang="en-US" altLang="zh-CN" dirty="0" err="1" smtClean="0"/>
              <a:t>CoolStreaming</a:t>
            </a:r>
            <a:r>
              <a:rPr lang="zh-CN" altLang="en-US" dirty="0" smtClean="0"/>
              <a:t>，在校园网上直播</a:t>
            </a:r>
            <a:r>
              <a:rPr lang="zh-CN" altLang="en-US" dirty="0" smtClean="0"/>
              <a:t>雅典奥运会；哈佛在校生</a:t>
            </a:r>
            <a:r>
              <a:rPr lang="en-US" altLang="zh-CN" dirty="0" err="1" smtClean="0"/>
              <a:t>Zuckerberg</a:t>
            </a:r>
            <a:r>
              <a:rPr lang="zh-CN" altLang="en-US" dirty="0" smtClean="0"/>
              <a:t>创立</a:t>
            </a:r>
            <a:r>
              <a:rPr lang="en-US" altLang="zh-CN" dirty="0" err="1" smtClean="0"/>
              <a:t>Facebook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YouTube</a:t>
            </a:r>
            <a:r>
              <a:rPr lang="zh-CN" altLang="en-US" dirty="0" smtClean="0"/>
              <a:t>创立，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收购了</a:t>
            </a:r>
            <a:r>
              <a:rPr lang="en-US" altLang="zh-CN" dirty="0" smtClean="0"/>
              <a:t>YouTube</a:t>
            </a:r>
            <a:r>
              <a:rPr lang="zh-CN" altLang="en-US" dirty="0" smtClean="0"/>
              <a:t>，成为互联网最大的单一流量来源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年，互联网连接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</a:t>
            </a:r>
            <a:r>
              <a:rPr lang="en-US" altLang="zh-CN" dirty="0" smtClean="0"/>
              <a:t>3</a:t>
            </a:r>
            <a:r>
              <a:rPr lang="zh-CN" altLang="en-US" dirty="0" smtClean="0"/>
              <a:t>千</a:t>
            </a:r>
            <a:r>
              <a:rPr lang="en-US" altLang="zh-CN" dirty="0" smtClean="0"/>
              <a:t>9</a:t>
            </a:r>
            <a:r>
              <a:rPr lang="zh-CN" altLang="en-US" dirty="0" smtClean="0"/>
              <a:t>百万台主机，每秒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台计算机加入互联网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发布了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Android Alpha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Open Networking Foundation</a:t>
            </a:r>
            <a:r>
              <a:rPr lang="zh-CN" altLang="en-US" dirty="0" smtClean="0"/>
              <a:t>成立，引导软件定义网络的发展</a:t>
            </a:r>
            <a:endParaRPr lang="en-US" altLang="zh-CN" dirty="0" smtClean="0"/>
          </a:p>
          <a:p>
            <a:r>
              <a:rPr lang="zh-CN" altLang="en-US" dirty="0" smtClean="0"/>
              <a:t>将来，大</a:t>
            </a:r>
            <a:r>
              <a:rPr lang="zh-CN" altLang="en-US" dirty="0" smtClean="0"/>
              <a:t>数据、物联网、工业互联网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536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496" y="645333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http://en.wikipedia.org/wiki/Image:Internet_map_1024.jpg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田野，东区高性能中心</a:t>
            </a:r>
            <a:r>
              <a:rPr lang="en-US" altLang="zh-CN" dirty="0" smtClean="0"/>
              <a:t>416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yetian@ustc.edu.cn</a:t>
            </a:r>
          </a:p>
          <a:p>
            <a:r>
              <a:rPr lang="zh-CN" altLang="en-US" dirty="0" smtClean="0"/>
              <a:t>助教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History of the Internet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ARPANET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1957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日，苏联成功发射斯普特尼克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号卫星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第一颗进入太空的人造卫星</a:t>
            </a:r>
            <a:endParaRPr lang="en-US" altLang="zh-CN" dirty="0" smtClean="0"/>
          </a:p>
          <a:p>
            <a:r>
              <a:rPr lang="zh-CN" altLang="en-US" dirty="0" smtClean="0"/>
              <a:t>在美国引发“斯普特尼克危机”</a:t>
            </a:r>
            <a:endParaRPr lang="en-US" altLang="zh-CN" dirty="0" smtClean="0"/>
          </a:p>
          <a:p>
            <a:r>
              <a:rPr lang="en-US" altLang="zh-CN" dirty="0" smtClean="0"/>
              <a:t>1958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月，成立国防部高等研究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计划局（</a:t>
            </a:r>
            <a:r>
              <a:rPr lang="en-US" altLang="zh-CN" dirty="0" smtClean="0"/>
              <a:t>ARPA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1972</a:t>
            </a:r>
            <a:r>
              <a:rPr lang="zh-CN" altLang="en-US" dirty="0" smtClean="0"/>
              <a:t>年改名</a:t>
            </a:r>
            <a:r>
              <a:rPr lang="en-US" altLang="zh-CN" dirty="0" smtClean="0"/>
              <a:t>DARPA</a:t>
            </a:r>
          </a:p>
          <a:p>
            <a:r>
              <a:rPr lang="zh-CN" altLang="en-US" dirty="0" smtClean="0"/>
              <a:t>科研</a:t>
            </a:r>
            <a:r>
              <a:rPr lang="zh-CN" altLang="zh-CN" dirty="0" smtClean="0"/>
              <a:t>界获得大量研究资金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1958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NSF</a:t>
            </a:r>
            <a:r>
              <a:rPr lang="zh-CN" altLang="en-US" dirty="0" smtClean="0"/>
              <a:t>  </a:t>
            </a:r>
            <a:r>
              <a:rPr lang="en-US" altLang="zh-CN" dirty="0" smtClean="0"/>
              <a:t>$34M</a:t>
            </a:r>
          </a:p>
          <a:p>
            <a:pPr lvl="1"/>
            <a:r>
              <a:rPr lang="en-US" altLang="zh-CN" dirty="0" smtClean="0"/>
              <a:t>1959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NSF</a:t>
            </a:r>
            <a:r>
              <a:rPr lang="zh-CN" altLang="en-US" dirty="0" smtClean="0"/>
              <a:t>  </a:t>
            </a:r>
            <a:r>
              <a:rPr lang="en-US" altLang="zh-CN" dirty="0" smtClean="0"/>
              <a:t>$134M</a:t>
            </a:r>
          </a:p>
          <a:p>
            <a:endParaRPr lang="en-US" altLang="zh-CN" dirty="0" smtClean="0"/>
          </a:p>
        </p:txBody>
      </p:sp>
      <p:pic>
        <p:nvPicPr>
          <p:cNvPr id="1026" name="Picture 2" descr="C:\Users\TianYe\Desktop\300px-Sputnik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589657"/>
            <a:ext cx="2232248" cy="2999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ARPANET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/>
              <a:t>1962</a:t>
            </a:r>
            <a:r>
              <a:rPr lang="zh-CN" altLang="en-US" dirty="0" smtClean="0"/>
              <a:t>年，</a:t>
            </a:r>
            <a:r>
              <a:rPr lang="en-GB" altLang="zh-CN" dirty="0" smtClean="0"/>
              <a:t>J. </a:t>
            </a:r>
            <a:r>
              <a:rPr lang="en-GB" altLang="zh-CN" dirty="0" err="1" smtClean="0"/>
              <a:t>Licklider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MIT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ARPA</a:t>
            </a:r>
            <a:r>
              <a:rPr lang="zh-CN" altLang="en-US" dirty="0" smtClean="0"/>
              <a:t>，担任首席执行官任职期间，</a:t>
            </a:r>
            <a:r>
              <a:rPr lang="en-US" altLang="zh-CN" dirty="0" smtClean="0"/>
              <a:t>ARPA</a:t>
            </a:r>
            <a:r>
              <a:rPr lang="zh-CN" altLang="en-US" dirty="0" smtClean="0"/>
              <a:t>资助了全美国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的计算机研究项目</a:t>
            </a:r>
            <a:endParaRPr lang="en-US" altLang="zh-CN" dirty="0" smtClean="0"/>
          </a:p>
          <a:p>
            <a:r>
              <a:rPr lang="en-GB" altLang="zh-CN" dirty="0" smtClean="0"/>
              <a:t>1967</a:t>
            </a:r>
            <a:r>
              <a:rPr lang="zh-CN" altLang="en-US" dirty="0" smtClean="0"/>
              <a:t>年，</a:t>
            </a:r>
            <a:r>
              <a:rPr lang="en-GB" altLang="zh-CN" dirty="0" smtClean="0"/>
              <a:t>L. Roberts</a:t>
            </a:r>
            <a:r>
              <a:rPr lang="zh-CN" altLang="en-US" dirty="0" smtClean="0"/>
              <a:t>筹建“分布式网络”，提出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的构想</a:t>
            </a:r>
            <a:endParaRPr lang="en-US" altLang="zh-CN" dirty="0" smtClean="0"/>
          </a:p>
          <a:p>
            <a:r>
              <a:rPr lang="en-US" altLang="zh-CN" dirty="0" smtClean="0"/>
              <a:t>1969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开始部署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传说：</a:t>
            </a:r>
            <a:r>
              <a:rPr lang="zh-CN" altLang="en-US" strike="sngStrike" dirty="0" smtClean="0"/>
              <a:t>应对核战争</a:t>
            </a:r>
            <a:endParaRPr lang="en-US" altLang="zh-CN" strike="sngStrike" dirty="0" smtClean="0"/>
          </a:p>
          <a:p>
            <a:pPr lvl="1"/>
            <a:r>
              <a:rPr lang="zh-CN" altLang="en-US" dirty="0" smtClean="0"/>
              <a:t>使分布在各地的研究人员能够使用当时非常昂贵和稀少的计算设备 </a:t>
            </a:r>
            <a:endParaRPr lang="en-US" altLang="zh-CN" dirty="0" smtClean="0"/>
          </a:p>
          <a:p>
            <a:pPr lvl="1"/>
            <a:r>
              <a:rPr lang="zh-CN" altLang="en-US" dirty="0"/>
              <a:t>互联网</a:t>
            </a:r>
            <a:r>
              <a:rPr lang="zh-CN" altLang="en-US" dirty="0" smtClean="0"/>
              <a:t>的初衷：远距离使用大型机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698" y="4221088"/>
            <a:ext cx="4694302" cy="2636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为什么不使用已经普及的</a:t>
            </a:r>
            <a:r>
              <a:rPr lang="zh-CN" altLang="en-US" dirty="0" smtClean="0"/>
              <a:t>电话网？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 smtClean="0"/>
              <a:t>语音通信不同，数据通信的特点是</a:t>
            </a:r>
            <a:r>
              <a:rPr lang="en-US" altLang="zh-CN" dirty="0" err="1" smtClean="0"/>
              <a:t>bursty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短时间大量的数据传输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大大超过链路的传输能力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设备不稳定、故障率高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线路交换的电话网无法胜任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数据丢失、通信延迟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无法有效利用带宽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1962</a:t>
            </a:r>
            <a:r>
              <a:rPr lang="zh-CN" altLang="en-US" dirty="0" smtClean="0"/>
              <a:t>年，</a:t>
            </a:r>
            <a:r>
              <a:rPr lang="en-GB" altLang="zh-CN" dirty="0" smtClean="0"/>
              <a:t>Leonard </a:t>
            </a:r>
            <a:r>
              <a:rPr lang="en-GB" altLang="zh-CN" dirty="0" err="1" smtClean="0"/>
              <a:t>Kleinrock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博士论文中利用排队论模型，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提出了分组交换的思想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1964</a:t>
            </a:r>
            <a:r>
              <a:rPr lang="zh-CN" altLang="en-US" dirty="0" smtClean="0"/>
              <a:t>年发表成书</a:t>
            </a:r>
            <a:endParaRPr lang="en-US" altLang="zh-CN" dirty="0" smtClean="0"/>
          </a:p>
          <a:p>
            <a:r>
              <a:rPr lang="zh-CN" altLang="en-US" dirty="0" smtClean="0"/>
              <a:t>指出，分组交换能够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更有效地利用带宽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更加健壮，不会因为单条路径失效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而无法通信</a:t>
            </a:r>
            <a:endParaRPr lang="en-US" altLang="zh-CN" dirty="0" smtClean="0"/>
          </a:p>
          <a:p>
            <a:r>
              <a:rPr lang="en-GB" altLang="zh-CN" dirty="0" smtClean="0"/>
              <a:t>Leonard </a:t>
            </a:r>
            <a:r>
              <a:rPr lang="en-GB" altLang="zh-CN" dirty="0" err="1" smtClean="0"/>
              <a:t>Kleinrock</a:t>
            </a:r>
            <a:r>
              <a:rPr lang="zh-CN" altLang="en-US" dirty="0" smtClean="0"/>
              <a:t>参与建造了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，被称为“</a:t>
            </a:r>
            <a:r>
              <a:rPr lang="zh-CN" altLang="en-US" dirty="0" smtClean="0">
                <a:solidFill>
                  <a:srgbClr val="FF0000"/>
                </a:solidFill>
              </a:rPr>
              <a:t>分组交换网之父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0" y="1988840"/>
            <a:ext cx="2913187" cy="280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143240" y="6000768"/>
            <a:ext cx="2797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https://www.lk.cs.ucla.edu/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ARPANET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1967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ARAP</a:t>
            </a:r>
            <a:r>
              <a:rPr lang="zh-CN" altLang="en-US" dirty="0" smtClean="0"/>
              <a:t>的</a:t>
            </a:r>
            <a:r>
              <a:rPr lang="en-GB" altLang="zh-CN" sz="2800" dirty="0" smtClean="0"/>
              <a:t>L. Roberts</a:t>
            </a:r>
            <a:r>
              <a:rPr lang="zh-CN" altLang="en-US" sz="2800" dirty="0" smtClean="0"/>
              <a:t>提出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建设</a:t>
            </a:r>
            <a:r>
              <a:rPr lang="en-US" altLang="zh-CN" sz="2800" dirty="0" smtClean="0"/>
              <a:t>ARPANET</a:t>
            </a:r>
            <a:r>
              <a:rPr lang="zh-CN" altLang="en-US" sz="2800" dirty="0" smtClean="0"/>
              <a:t>的计划</a:t>
            </a:r>
            <a:endParaRPr lang="en-US" altLang="zh-CN" sz="2800" dirty="0" smtClean="0"/>
          </a:p>
          <a:p>
            <a:r>
              <a:rPr lang="en-US" altLang="zh-CN" dirty="0" smtClean="0"/>
              <a:t>ARPANET</a:t>
            </a:r>
            <a:r>
              <a:rPr lang="zh-CN" altLang="en-US" dirty="0" smtClean="0"/>
              <a:t>上的关键路由设备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被称为</a:t>
            </a:r>
            <a:r>
              <a:rPr lang="en-US" altLang="zh-CN" dirty="0" smtClean="0"/>
              <a:t>IMP</a:t>
            </a:r>
            <a:r>
              <a:rPr lang="zh-CN" altLang="en-US" dirty="0" smtClean="0"/>
              <a:t>，由位于麻省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Cambridge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BBN</a:t>
            </a:r>
            <a:r>
              <a:rPr lang="zh-CN" altLang="en-US" dirty="0" smtClean="0"/>
              <a:t>公司负责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当时仅有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smtClean="0"/>
              <a:t>1969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 IMP</a:t>
            </a:r>
            <a:r>
              <a:rPr lang="zh-CN" altLang="en-US" dirty="0" smtClean="0"/>
              <a:t>在四个节点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UCLA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Stanford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Utah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268760"/>
            <a:ext cx="3592512" cy="477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54563" y="6221760"/>
            <a:ext cx="3600450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sz="1800">
                <a:solidFill>
                  <a:srgbClr val="000000"/>
                </a:solidFill>
                <a:latin typeface="Bookman Old Style" charset="0"/>
              </a:rPr>
              <a:t>Interface Message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2718</TotalTime>
  <Words>1519</Words>
  <Application>Microsoft Office PowerPoint</Application>
  <PresentationFormat>全屏显示(4:3)</PresentationFormat>
  <Paragraphs>208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Flow</vt:lpstr>
      <vt:lpstr>课程信息</vt:lpstr>
      <vt:lpstr>课程信息</vt:lpstr>
      <vt:lpstr>课程信息</vt:lpstr>
      <vt:lpstr>History of the Internet</vt:lpstr>
      <vt:lpstr>ARPANET</vt:lpstr>
      <vt:lpstr>ARPANET</vt:lpstr>
      <vt:lpstr>分组交换</vt:lpstr>
      <vt:lpstr>分组交换</vt:lpstr>
      <vt:lpstr>ARPANET</vt:lpstr>
      <vt:lpstr>ARPANET</vt:lpstr>
      <vt:lpstr>ARPANET</vt:lpstr>
      <vt:lpstr>以太网</vt:lpstr>
      <vt:lpstr>以太网</vt:lpstr>
      <vt:lpstr>以太网</vt:lpstr>
      <vt:lpstr>Wi-Fi</vt:lpstr>
      <vt:lpstr>私有网络</vt:lpstr>
      <vt:lpstr>网络互连</vt:lpstr>
      <vt:lpstr>网络互连和TCP/IP</vt:lpstr>
      <vt:lpstr>TCP/IP标准化</vt:lpstr>
      <vt:lpstr>TCP/IP的意义和局限</vt:lpstr>
      <vt:lpstr>互联网协议的标准化</vt:lpstr>
      <vt:lpstr>1980年代</vt:lpstr>
      <vt:lpstr>1990年代</vt:lpstr>
      <vt:lpstr>1990年代</vt:lpstr>
      <vt:lpstr>2000年代</vt:lpstr>
      <vt:lpstr>2000年代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249</cp:revision>
  <dcterms:created xsi:type="dcterms:W3CDTF">2013-06-10T12:35:47Z</dcterms:created>
  <dcterms:modified xsi:type="dcterms:W3CDTF">2018-02-14T11:06:08Z</dcterms:modified>
</cp:coreProperties>
</file>