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67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8" r:id="rId37"/>
    <p:sldId id="364" r:id="rId38"/>
    <p:sldId id="365" r:id="rId39"/>
    <p:sldId id="366" r:id="rId40"/>
    <p:sldId id="33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17" autoAdjust="0"/>
  </p:normalViewPr>
  <p:slideViewPr>
    <p:cSldViewPr>
      <p:cViewPr>
        <p:scale>
          <a:sx n="75" d="100"/>
          <a:sy n="75" d="100"/>
        </p:scale>
        <p:origin x="-1022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4/7/2018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B4: Experience with a Globally-Deployed Software Defined WAN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Sushant</a:t>
            </a:r>
            <a:r>
              <a:rPr lang="en-US" altLang="zh-CN" dirty="0" smtClean="0"/>
              <a:t> Jain, </a:t>
            </a:r>
            <a:r>
              <a:rPr lang="en-US" altLang="zh-CN" dirty="0" err="1" smtClean="0"/>
              <a:t>Alok</a:t>
            </a:r>
            <a:r>
              <a:rPr lang="en-US" altLang="zh-CN" dirty="0" smtClean="0"/>
              <a:t> Kumar, </a:t>
            </a:r>
            <a:r>
              <a:rPr lang="en-US" altLang="zh-CN" dirty="0" err="1" smtClean="0"/>
              <a:t>Subhasree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Mandal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Joon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Ong</a:t>
            </a:r>
            <a:r>
              <a:rPr lang="en-US" altLang="zh-CN" dirty="0" smtClean="0"/>
              <a:t>, et al.</a:t>
            </a:r>
          </a:p>
          <a:p>
            <a:r>
              <a:rPr lang="en-US" altLang="zh-CN" dirty="0" smtClean="0"/>
              <a:t>ACM SIGCOMM, 2013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 Course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Global layer</a:t>
            </a:r>
          </a:p>
          <a:p>
            <a:pPr lvl="1"/>
            <a:r>
              <a:rPr lang="en-US" altLang="zh-CN" dirty="0" smtClean="0"/>
              <a:t>Centralized application: SDN Gateway and a central TE server</a:t>
            </a:r>
          </a:p>
          <a:p>
            <a:r>
              <a:rPr lang="en-US" altLang="zh-CN" dirty="0" smtClean="0"/>
              <a:t>Each server cluster is a logical AS with a set of IP prefixes. Each cluster contains a set of BGP routers that peer with B4 switches at each WAN site.</a:t>
            </a:r>
          </a:p>
          <a:p>
            <a:r>
              <a:rPr lang="en-US" altLang="zh-CN" dirty="0" smtClean="0"/>
              <a:t>Design choices</a:t>
            </a:r>
          </a:p>
          <a:p>
            <a:pPr lvl="1"/>
            <a:r>
              <a:rPr lang="en-US" altLang="zh-CN" dirty="0" smtClean="0"/>
              <a:t>Has to support existing distributed routing protocols</a:t>
            </a:r>
          </a:p>
          <a:p>
            <a:pPr lvl="1"/>
            <a:r>
              <a:rPr lang="en-US" altLang="zh-CN" strike="sngStrike" dirty="0" smtClean="0"/>
              <a:t>Build one integrated, centralized service combining routing (e.g., ISIS functionality) and traffic engineering</a:t>
            </a:r>
          </a:p>
          <a:p>
            <a:pPr lvl="1"/>
            <a:r>
              <a:rPr lang="en-US" altLang="zh-CN" dirty="0" smtClean="0"/>
              <a:t>Deploy routing and traffic engineering as independent services, with the standard routing service deployed initially and central TE subsequently deployed as an overlay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Each B4 site consists of multiple switches with potentially hundreds of individual ports linking to remote sites. </a:t>
            </a:r>
          </a:p>
          <a:p>
            <a:r>
              <a:rPr lang="en-US" altLang="zh-CN" dirty="0" smtClean="0"/>
              <a:t>The TE abstracts each site into a single node with a single edge of given capacity to each remote site. </a:t>
            </a:r>
          </a:p>
          <a:p>
            <a:r>
              <a:rPr lang="en-US" altLang="zh-CN" dirty="0" smtClean="0"/>
              <a:t>All traffic crossing a site-to-site edge must be evenly distributed across all its constituent links. </a:t>
            </a:r>
          </a:p>
          <a:p>
            <a:r>
              <a:rPr lang="en-US" altLang="zh-CN" dirty="0" smtClean="0"/>
              <a:t>B4 routers employ a custom variant of ECMP hashing to achieve the necessary load balancing.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467236"/>
          </a:xfrm>
        </p:spPr>
        <p:txBody>
          <a:bodyPr/>
          <a:lstStyle/>
          <a:p>
            <a:r>
              <a:rPr lang="en-US" altLang="zh-CN" dirty="0" smtClean="0"/>
              <a:t>Build B4 switch from multiple merchant silicon switch chips</a:t>
            </a:r>
          </a:p>
          <a:p>
            <a:pPr lvl="1"/>
            <a:r>
              <a:rPr lang="en-US" altLang="zh-CN" dirty="0" smtClean="0"/>
              <a:t>128-port 10GE switch with 24 16×10GE chips.</a:t>
            </a:r>
          </a:p>
          <a:p>
            <a:r>
              <a:rPr lang="en-US" altLang="zh-CN" dirty="0" smtClean="0"/>
              <a:t>Contains an embedded Linux processor</a:t>
            </a:r>
          </a:p>
          <a:p>
            <a:pPr lvl="1"/>
            <a:r>
              <a:rPr lang="en-US" altLang="zh-CN" dirty="0" smtClean="0"/>
              <a:t>Run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agent (OFA): translates OF </a:t>
            </a:r>
            <a:br>
              <a:rPr lang="en-US" altLang="zh-CN" dirty="0" smtClean="0"/>
            </a:br>
            <a:r>
              <a:rPr lang="en-US" altLang="zh-CN" dirty="0" smtClean="0"/>
              <a:t>messages into driver commands to set </a:t>
            </a:r>
            <a:br>
              <a:rPr lang="en-US" altLang="zh-CN" dirty="0" smtClean="0"/>
            </a:br>
            <a:r>
              <a:rPr lang="en-US" altLang="zh-CN" dirty="0" smtClean="0"/>
              <a:t>chip forwarding table entries.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3714752"/>
            <a:ext cx="2286016" cy="30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857760"/>
            <a:ext cx="3838570" cy="198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Control Functionality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Most B4 functionality runs on NCS in the site controller layer co-located with the switch hardware</a:t>
            </a:r>
          </a:p>
          <a:p>
            <a:pPr lvl="1"/>
            <a:r>
              <a:rPr lang="en-US" altLang="zh-CN" dirty="0" smtClean="0"/>
              <a:t>NCS and switches share a dedicated out-of-band control-plane network.</a:t>
            </a:r>
          </a:p>
          <a:p>
            <a:r>
              <a:rPr lang="en-US" altLang="zh-CN" dirty="0" err="1" smtClean="0"/>
              <a:t>Paxos</a:t>
            </a:r>
            <a:r>
              <a:rPr lang="en-US" altLang="zh-CN" dirty="0" smtClean="0"/>
              <a:t> handles leader election for all control functionality.</a:t>
            </a:r>
          </a:p>
          <a:p>
            <a:r>
              <a:rPr lang="en-US" altLang="zh-CN" dirty="0" smtClean="0"/>
              <a:t>Use a modified version of </a:t>
            </a:r>
            <a:r>
              <a:rPr lang="en-US" altLang="zh-CN" dirty="0" err="1" smtClean="0"/>
              <a:t>Onix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Control (OFC).</a:t>
            </a:r>
          </a:p>
          <a:p>
            <a:pPr lvl="1"/>
            <a:r>
              <a:rPr lang="en-US" altLang="zh-CN" dirty="0" smtClean="0"/>
              <a:t>Maintain Network Information Base (NIB)</a:t>
            </a:r>
          </a:p>
          <a:p>
            <a:r>
              <a:rPr lang="en-US" altLang="zh-CN" dirty="0" err="1" smtClean="0"/>
              <a:t>OFAs</a:t>
            </a:r>
            <a:r>
              <a:rPr lang="en-US" altLang="zh-CN" dirty="0" smtClean="0"/>
              <a:t> maintain active connections to multiple </a:t>
            </a:r>
            <a:r>
              <a:rPr lang="en-US" altLang="zh-CN" dirty="0" err="1" smtClean="0"/>
              <a:t>OFCs</a:t>
            </a:r>
            <a:r>
              <a:rPr lang="en-US" altLang="zh-CN" dirty="0" smtClean="0"/>
              <a:t>, communication is active to only one OFC at a time and only a single OFC maintains state for a given set of switches.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115328" cy="43891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Open source </a:t>
            </a:r>
            <a:r>
              <a:rPr lang="en-US" altLang="zh-CN" dirty="0" err="1" smtClean="0"/>
              <a:t>Quagga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for BGP/ISIS on NCS</a:t>
            </a:r>
          </a:p>
          <a:p>
            <a:r>
              <a:rPr lang="en-US" altLang="zh-CN" dirty="0" smtClean="0"/>
              <a:t>Routing Application </a:t>
            </a:r>
            <a:br>
              <a:rPr lang="en-US" altLang="zh-CN" dirty="0" smtClean="0"/>
            </a:br>
            <a:r>
              <a:rPr lang="en-US" altLang="zh-CN" dirty="0" smtClean="0"/>
              <a:t>Proxy (RAP) as an </a:t>
            </a:r>
            <a:br>
              <a:rPr lang="en-US" altLang="zh-CN" dirty="0" smtClean="0"/>
            </a:br>
            <a:r>
              <a:rPr lang="en-US" altLang="zh-CN" dirty="0" smtClean="0"/>
              <a:t>SDN application to </a:t>
            </a:r>
            <a:br>
              <a:rPr lang="en-US" altLang="zh-CN" dirty="0" smtClean="0"/>
            </a:br>
            <a:r>
              <a:rPr lang="en-US" altLang="zh-CN" dirty="0" smtClean="0"/>
              <a:t>provide connectivity </a:t>
            </a:r>
            <a:br>
              <a:rPr lang="en-US" altLang="zh-CN" dirty="0" smtClean="0"/>
            </a:br>
            <a:r>
              <a:rPr lang="en-US" altLang="zh-CN" dirty="0" smtClean="0"/>
              <a:t>between </a:t>
            </a:r>
            <a:r>
              <a:rPr lang="en-US" altLang="zh-CN" dirty="0" err="1" smtClean="0"/>
              <a:t>Quagga</a:t>
            </a:r>
            <a:r>
              <a:rPr lang="en-US" altLang="zh-CN" dirty="0" smtClean="0"/>
              <a:t> and OF switches</a:t>
            </a:r>
          </a:p>
          <a:p>
            <a:pPr lvl="1"/>
            <a:r>
              <a:rPr lang="en-US" altLang="zh-CN" dirty="0" smtClean="0"/>
              <a:t>BGP/ISIS route updates</a:t>
            </a:r>
          </a:p>
          <a:p>
            <a:pPr lvl="1"/>
            <a:r>
              <a:rPr lang="en-US" altLang="zh-CN" dirty="0" smtClean="0"/>
              <a:t>routing-protocol packets between switches and </a:t>
            </a:r>
            <a:r>
              <a:rPr lang="en-US" altLang="zh-CN" dirty="0" err="1" smtClean="0"/>
              <a:t>Quagga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interface updates from the switches to </a:t>
            </a:r>
            <a:r>
              <a:rPr lang="en-US" altLang="zh-CN" dirty="0" err="1" smtClean="0"/>
              <a:t>Quagga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5893" y="142852"/>
            <a:ext cx="528810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Create </a:t>
            </a:r>
            <a:r>
              <a:rPr lang="en-US" altLang="zh-CN" dirty="0" err="1" smtClean="0"/>
              <a:t>tuntap</a:t>
            </a:r>
            <a:r>
              <a:rPr lang="en-US" altLang="zh-CN" dirty="0" smtClean="0"/>
              <a:t> interfaces corresponding to each physical switch port </a:t>
            </a:r>
            <a:r>
              <a:rPr lang="en-US" altLang="zh-CN" dirty="0" err="1" smtClean="0"/>
              <a:t>Quagga</a:t>
            </a:r>
            <a:r>
              <a:rPr lang="en-US" altLang="zh-CN" dirty="0" smtClean="0"/>
              <a:t> manages.</a:t>
            </a:r>
          </a:p>
          <a:p>
            <a:r>
              <a:rPr lang="en-US" altLang="zh-CN" dirty="0" smtClean="0"/>
              <a:t>translates each RIB entry into two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tables</a:t>
            </a:r>
          </a:p>
          <a:p>
            <a:pPr lvl="1"/>
            <a:r>
              <a:rPr lang="en-US" altLang="zh-CN" dirty="0" smtClean="0"/>
              <a:t>A Flow table which maps prefixes to entries into a ECMP Group table. </a:t>
            </a:r>
          </a:p>
          <a:p>
            <a:pPr lvl="1"/>
            <a:r>
              <a:rPr lang="en-US" altLang="zh-CN" dirty="0" smtClean="0"/>
              <a:t>Multiple flows can share entries in the ECMP Group Table.</a:t>
            </a:r>
          </a:p>
          <a:p>
            <a:r>
              <a:rPr lang="en-US" altLang="zh-CN" dirty="0" smtClean="0"/>
              <a:t>Proxy routing-protocol packets between the </a:t>
            </a:r>
            <a:r>
              <a:rPr lang="en-US" altLang="zh-CN" dirty="0" err="1" smtClean="0"/>
              <a:t>Quagga</a:t>
            </a:r>
            <a:r>
              <a:rPr lang="en-US" altLang="zh-CN" dirty="0" smtClean="0"/>
              <a:t> control plane</a:t>
            </a:r>
          </a:p>
          <a:p>
            <a:r>
              <a:rPr lang="en-US" altLang="zh-CN" dirty="0" smtClean="0"/>
              <a:t>Upon detecting a port state change, </a:t>
            </a:r>
            <a:r>
              <a:rPr lang="en-US" altLang="zh-CN" dirty="0" err="1" smtClean="0"/>
              <a:t>RAPd</a:t>
            </a:r>
            <a:r>
              <a:rPr lang="en-US" altLang="zh-CN" dirty="0" smtClean="0"/>
              <a:t> changes the </a:t>
            </a:r>
            <a:r>
              <a:rPr lang="en-US" altLang="zh-CN" dirty="0" err="1" smtClean="0"/>
              <a:t>netdev</a:t>
            </a:r>
            <a:r>
              <a:rPr lang="en-US" altLang="zh-CN" dirty="0" smtClean="0"/>
              <a:t> state for each interface change, which propagates to </a:t>
            </a:r>
            <a:r>
              <a:rPr lang="en-US" altLang="zh-CN" dirty="0" err="1" smtClean="0"/>
              <a:t>Quagga</a:t>
            </a:r>
            <a:r>
              <a:rPr lang="en-US" altLang="zh-CN" dirty="0" smtClean="0"/>
              <a:t> for routing protocol updates.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Traffic Engineering</a:t>
            </a:r>
          </a:p>
          <a:p>
            <a:r>
              <a:rPr lang="en-US" altLang="zh-CN" dirty="0" smtClean="0"/>
              <a:t>TE Protocol and </a:t>
            </a:r>
            <a:r>
              <a:rPr lang="en-US" altLang="zh-CN" dirty="0" err="1" smtClean="0"/>
              <a:t>OpenFlow</a:t>
            </a:r>
            <a:endParaRPr lang="en-US" altLang="zh-CN" dirty="0" smtClean="0"/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2093" y="-24"/>
            <a:ext cx="5801907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General </a:t>
            </a:r>
            <a:br>
              <a:rPr lang="en-US" altLang="zh-CN" dirty="0" smtClean="0"/>
            </a:b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5719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TE server operates on: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Network Topology</a:t>
            </a:r>
            <a:r>
              <a:rPr lang="en-US" altLang="zh-CN" dirty="0" smtClean="0"/>
              <a:t>: a graph represents sites as vertices and site to site connectivity as edges.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Flow Group (FG)</a:t>
            </a:r>
            <a:r>
              <a:rPr lang="en-US" altLang="zh-CN" dirty="0" smtClean="0"/>
              <a:t>: a {source site,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 site,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} </a:t>
            </a:r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Tunnel (T)</a:t>
            </a:r>
            <a:r>
              <a:rPr lang="en-US" altLang="zh-CN" dirty="0" smtClean="0"/>
              <a:t> represents a site-level path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Tunnel Group (TG)</a:t>
            </a:r>
            <a:r>
              <a:rPr lang="en-US" altLang="zh-CN" dirty="0" smtClean="0"/>
              <a:t> maps </a:t>
            </a:r>
            <a:r>
              <a:rPr lang="en-US" altLang="zh-CN" dirty="0" err="1" smtClean="0"/>
              <a:t>FGs</a:t>
            </a:r>
            <a:r>
              <a:rPr lang="en-US" altLang="zh-CN" dirty="0" smtClean="0"/>
              <a:t> to a set of tunnels and corresponding weights.</a:t>
            </a:r>
          </a:p>
          <a:p>
            <a:r>
              <a:rPr lang="en-US" altLang="zh-CN" dirty="0" smtClean="0"/>
              <a:t>Output Tunnel Groups to SDN gateway, gateway forwards Tunnels and Flow Groups to OFC and install on Switch using Open Flow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Bandwidth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2221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Application’s bandwidth function</a:t>
            </a:r>
          </a:p>
          <a:p>
            <a:pPr lvl="1"/>
            <a:r>
              <a:rPr lang="en-US" altLang="zh-CN" dirty="0" smtClean="0"/>
              <a:t>bandwidth allocation to an application given the flow’s relative priority (called </a:t>
            </a:r>
            <a:r>
              <a:rPr lang="en-US" altLang="zh-CN" dirty="0" smtClean="0">
                <a:solidFill>
                  <a:srgbClr val="FF0000"/>
                </a:solidFill>
              </a:rPr>
              <a:t>fair share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FG’s</a:t>
            </a:r>
            <a:r>
              <a:rPr lang="en-US" altLang="zh-CN" dirty="0" smtClean="0"/>
              <a:t> bandwidth function</a:t>
            </a:r>
          </a:p>
          <a:p>
            <a:pPr lvl="1"/>
            <a:r>
              <a:rPr lang="en-US" altLang="zh-CN" dirty="0" smtClean="0"/>
              <a:t>Piecewise linear additive composition of per-application bandwidth functions.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3274208"/>
            <a:ext cx="8358215" cy="358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571480"/>
            <a:ext cx="3071834" cy="292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r>
              <a:rPr lang="en-US" altLang="zh-CN" dirty="0" smtClean="0"/>
              <a:t>Bandwidth enforcer measures</a:t>
            </a:r>
          </a:p>
          <a:p>
            <a:pPr lvl="1"/>
            <a:r>
              <a:rPr lang="en-US" altLang="zh-CN" dirty="0" smtClean="0"/>
              <a:t>App1 demand: 15Gbps A </a:t>
            </a:r>
            <a:r>
              <a:rPr lang="en-US" altLang="zh-CN" dirty="0" smtClean="0">
                <a:sym typeface="Wingdings" pitchFamily="2" charset="2"/>
              </a:rPr>
              <a:t> B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App2 demand: 5Gbps AB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App3 demand: 10Gbps AC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785794"/>
            <a:ext cx="2571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FG1=App1+App2</a:t>
            </a:r>
          </a:p>
          <a:p>
            <a:r>
              <a:rPr lang="en-US" altLang="zh-CN" sz="2400" dirty="0" smtClean="0"/>
              <a:t>FG2=App3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Background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Traffic Engineering</a:t>
            </a:r>
          </a:p>
          <a:p>
            <a:r>
              <a:rPr lang="en-US" altLang="zh-CN" dirty="0" smtClean="0"/>
              <a:t>TE Protocol and </a:t>
            </a:r>
            <a:r>
              <a:rPr lang="en-US" altLang="zh-CN" dirty="0" err="1" smtClean="0"/>
              <a:t>OpenFlow</a:t>
            </a:r>
            <a:endParaRPr lang="en-US" altLang="zh-CN" dirty="0" smtClean="0"/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Tunnel Group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greedy algorithm</a:t>
            </a:r>
          </a:p>
          <a:p>
            <a:pPr lvl="1"/>
            <a:r>
              <a:rPr lang="en-US" altLang="zh-CN" dirty="0" smtClean="0"/>
              <a:t>allocates edge capacity among </a:t>
            </a:r>
            <a:r>
              <a:rPr lang="en-US" altLang="zh-CN" dirty="0" err="1" smtClean="0"/>
              <a:t>FGs</a:t>
            </a:r>
            <a:r>
              <a:rPr lang="en-US" altLang="zh-CN" dirty="0" smtClean="0"/>
              <a:t> according to their bandwidth function such that all competing </a:t>
            </a:r>
            <a:r>
              <a:rPr lang="en-US" altLang="zh-CN" dirty="0" err="1" smtClean="0"/>
              <a:t>FGs</a:t>
            </a:r>
            <a:r>
              <a:rPr lang="en-US" altLang="zh-CN" dirty="0" smtClean="0"/>
              <a:t> on an edge either receive equal fair share or fully satisfy their demand.</a:t>
            </a:r>
          </a:p>
          <a:p>
            <a:pPr lvl="1"/>
            <a:r>
              <a:rPr lang="en-US" altLang="zh-CN" dirty="0" smtClean="0"/>
              <a:t>iterates by finding the bottleneck edge when filling all </a:t>
            </a:r>
            <a:r>
              <a:rPr lang="en-US" altLang="zh-CN" dirty="0" err="1" smtClean="0"/>
              <a:t>FGs</a:t>
            </a:r>
            <a:r>
              <a:rPr lang="en-US" altLang="zh-CN" dirty="0" smtClean="0"/>
              <a:t> together by increasing their fair share on their preferred tunnel.</a:t>
            </a:r>
          </a:p>
          <a:p>
            <a:pPr lvl="2"/>
            <a:r>
              <a:rPr lang="en-US" altLang="zh-CN" dirty="0" smtClean="0"/>
              <a:t>freeze all tunnels cross the bottleneck edge, move to the next preferred tunnel.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x,y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y</a:t>
            </a:r>
            <a:r>
              <a:rPr lang="en-US" altLang="zh-CN" baseline="30000" dirty="0" err="1" smtClean="0"/>
              <a:t>th</a:t>
            </a:r>
            <a:r>
              <a:rPr lang="en-US" altLang="zh-CN" dirty="0" smtClean="0"/>
              <a:t> most preferred tunnel for </a:t>
            </a:r>
            <a:r>
              <a:rPr lang="en-US" altLang="zh-CN" dirty="0" err="1" smtClean="0"/>
              <a:t>FG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1,1</a:t>
            </a:r>
            <a:r>
              <a:rPr lang="en-US" altLang="zh-CN" dirty="0" smtClean="0"/>
              <a:t>=A</a:t>
            </a:r>
            <a:r>
              <a:rPr lang="en-US" altLang="zh-CN" dirty="0" smtClean="0">
                <a:sym typeface="Wingdings" pitchFamily="2" charset="2"/>
              </a:rPr>
              <a:t>B, T</a:t>
            </a:r>
            <a:r>
              <a:rPr lang="en-US" altLang="zh-CN" baseline="-25000" dirty="0" smtClean="0">
                <a:sym typeface="Wingdings" pitchFamily="2" charset="2"/>
              </a:rPr>
              <a:t>2,1</a:t>
            </a:r>
            <a:r>
              <a:rPr lang="en-US" altLang="zh-CN" dirty="0" smtClean="0">
                <a:sym typeface="Wingdings" pitchFamily="2" charset="2"/>
              </a:rPr>
              <a:t>=AC,  at share 0.90.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en-US" altLang="zh-CN" dirty="0" smtClean="0">
                <a:sym typeface="Wingdings" pitchFamily="2" charset="2"/>
              </a:rPr>
              <a:t>AB becomes bottleneck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T</a:t>
            </a:r>
            <a:r>
              <a:rPr lang="en-US" altLang="zh-CN" baseline="-25000" dirty="0" smtClean="0">
                <a:sym typeface="Wingdings" pitchFamily="2" charset="2"/>
              </a:rPr>
              <a:t>1,2</a:t>
            </a:r>
            <a:r>
              <a:rPr lang="en-US" altLang="zh-CN" dirty="0" smtClean="0">
                <a:sym typeface="Wingdings" pitchFamily="2" charset="2"/>
              </a:rPr>
              <a:t>=ACB, at share 3.33, 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en-US" altLang="zh-CN" dirty="0" smtClean="0">
                <a:sym typeface="Wingdings" pitchFamily="2" charset="2"/>
              </a:rPr>
              <a:t>AC becomes bottleneck</a:t>
            </a:r>
            <a:endParaRPr lang="zh-CN" altLang="en-US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788044"/>
            <a:ext cx="3071834" cy="292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418" y="3929066"/>
            <a:ext cx="3006300" cy="286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4829180" cy="43891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T</a:t>
            </a:r>
            <a:r>
              <a:rPr lang="en-US" altLang="zh-CN" baseline="-25000" dirty="0" smtClean="0">
                <a:sym typeface="Wingdings" pitchFamily="2" charset="2"/>
              </a:rPr>
              <a:t>1,3</a:t>
            </a:r>
            <a:r>
              <a:rPr lang="en-US" altLang="zh-CN" dirty="0" smtClean="0">
                <a:sym typeface="Wingdings" pitchFamily="2" charset="2"/>
              </a:rPr>
              <a:t>=ADCB, T</a:t>
            </a:r>
            <a:r>
              <a:rPr lang="en-US" altLang="zh-CN" baseline="-25000" dirty="0" smtClean="0">
                <a:sym typeface="Wingdings" pitchFamily="2" charset="2"/>
              </a:rPr>
              <a:t>2,2</a:t>
            </a:r>
            <a:r>
              <a:rPr lang="en-US" altLang="zh-CN" dirty="0" smtClean="0">
                <a:sym typeface="Wingdings" pitchFamily="2" charset="2"/>
              </a:rPr>
              <a:t>=ADC, at share 10, </a:t>
            </a:r>
            <a:br>
              <a:rPr lang="en-US" altLang="zh-CN" dirty="0" smtClean="0">
                <a:sym typeface="Wingdings" pitchFamily="2" charset="2"/>
              </a:rPr>
            </a:b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/>
              <a:t>FG2 is allocated a fair share of 10 while FG1 is allocated infinite fair share as its demand is fully satisfied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1183" y="928670"/>
            <a:ext cx="390281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643313"/>
            <a:ext cx="3605216" cy="303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Tunnel Group Quantization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split the above allocation in multiples of 0.5</a:t>
            </a:r>
          </a:p>
          <a:p>
            <a:pPr lvl="1"/>
            <a:r>
              <a:rPr lang="en-US" altLang="zh-CN" dirty="0" smtClean="0"/>
              <a:t>FG2, (0.3, 0.7) </a:t>
            </a:r>
            <a:r>
              <a:rPr lang="en-US" altLang="zh-CN" dirty="0" smtClean="0">
                <a:sym typeface="Wingdings" pitchFamily="2" charset="2"/>
              </a:rPr>
              <a:t> (0.0, 1.0)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FG1, (0.5, 0.4, 0.1)  (0.5, 0.5, 0.0)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Traffic Engineering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TE Protocol and </a:t>
            </a:r>
            <a:r>
              <a:rPr lang="en-US" altLang="zh-CN" dirty="0" err="1" smtClean="0">
                <a:solidFill>
                  <a:srgbClr val="FF0000"/>
                </a:solidFill>
              </a:rPr>
              <a:t>OpenFlow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 State and </a:t>
            </a:r>
            <a:r>
              <a:rPr lang="en-US" altLang="zh-CN" dirty="0" err="1" smtClean="0"/>
              <a:t>OpenFlow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switch maps packets to an FG when their destination IP address matches the prefixes associated with the FG.</a:t>
            </a:r>
          </a:p>
          <a:p>
            <a:r>
              <a:rPr lang="en-US" altLang="zh-CN" dirty="0" smtClean="0"/>
              <a:t>Each incoming packet hashes to one of the Tunnels associated with the TG in the desired ratio.</a:t>
            </a:r>
          </a:p>
          <a:p>
            <a:r>
              <a:rPr lang="en-US" altLang="zh-CN" dirty="0" smtClean="0"/>
              <a:t>Source site switches encapsulate the packet with an outer IP header whose destination IP address uniquely identifies the tunnel. </a:t>
            </a:r>
          </a:p>
          <a:p>
            <a:pPr lvl="1"/>
            <a:r>
              <a:rPr lang="en-US" altLang="zh-CN" dirty="0" smtClean="0"/>
              <a:t>The outer destination-IP address is a tunnel-ID rather than an actual destination.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8536314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Half the flows are encapsulated with outer IP </a:t>
            </a:r>
            <a:r>
              <a:rPr lang="en-US" altLang="zh-CN" sz="2800" dirty="0" err="1" smtClean="0"/>
              <a:t>src/dest</a:t>
            </a:r>
            <a:r>
              <a:rPr lang="en-US" altLang="zh-CN" sz="2800" dirty="0" smtClean="0"/>
              <a:t> IP </a:t>
            </a:r>
            <a:br>
              <a:rPr lang="en-US" altLang="zh-CN" sz="2800" dirty="0" smtClean="0"/>
            </a:br>
            <a:r>
              <a:rPr lang="en-US" altLang="zh-CN" sz="2800" dirty="0" smtClean="0"/>
              <a:t>addresses </a:t>
            </a:r>
            <a:r>
              <a:rPr lang="en-US" altLang="zh-CN" sz="2800" b="1" dirty="0" smtClean="0"/>
              <a:t>2.0.0.1, 4.0.0.1</a:t>
            </a:r>
            <a:r>
              <a:rPr lang="en-US" altLang="zh-CN" sz="2800" dirty="0" smtClean="0"/>
              <a:t> and forwarded along the shortest path </a:t>
            </a:r>
          </a:p>
          <a:p>
            <a:r>
              <a:rPr lang="en-US" altLang="zh-CN" sz="2800" dirty="0" smtClean="0"/>
              <a:t>The remaining flows are encapsulated with the label </a:t>
            </a:r>
            <a:r>
              <a:rPr lang="en-US" altLang="zh-CN" sz="2800" b="1" dirty="0" smtClean="0"/>
              <a:t>2.0.0.1, 3.0.0.1</a:t>
            </a:r>
            <a:r>
              <a:rPr lang="en-US" altLang="zh-CN" sz="2800" dirty="0" smtClean="0"/>
              <a:t> and forwarded through a transit site.</a:t>
            </a:r>
          </a:p>
          <a:p>
            <a:r>
              <a:rPr lang="en-US" altLang="zh-CN" sz="2800" dirty="0" smtClean="0"/>
              <a:t>After </a:t>
            </a:r>
            <a:r>
              <a:rPr lang="en-US" altLang="zh-CN" sz="2800" dirty="0" err="1" smtClean="0"/>
              <a:t>decapsulation</a:t>
            </a:r>
            <a:r>
              <a:rPr lang="en-US" altLang="zh-CN" sz="2800" dirty="0" smtClean="0"/>
              <a:t>, the switch forwards to the destination based on the inner packet header, using Longest </a:t>
            </a:r>
            <a:r>
              <a:rPr lang="en-US" altLang="zh-CN" sz="2800" dirty="0" err="1" smtClean="0"/>
              <a:t>Prefix</a:t>
            </a:r>
            <a:r>
              <a:rPr lang="en-US" altLang="zh-CN" sz="2800" dirty="0" smtClean="0"/>
              <a:t> Match (LPM) entries (from BGP)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Composing Routing with 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Routing/BGP populates the LPM table with appropriate entries</a:t>
            </a:r>
          </a:p>
          <a:p>
            <a:r>
              <a:rPr lang="en-US" altLang="zh-CN" dirty="0" smtClean="0"/>
              <a:t>TE uses the Access Control List (ACL) table to set its desired forwarding behavior. </a:t>
            </a:r>
          </a:p>
          <a:p>
            <a:r>
              <a:rPr lang="en-US" altLang="zh-CN" dirty="0" smtClean="0"/>
              <a:t>Incoming packets match against both tables in parallel. ACL rules take strict precedence over LPM entries.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78770"/>
            <a:ext cx="8296288" cy="494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WAN links are typically provisioned to 30~40% average utilization.</a:t>
            </a:r>
          </a:p>
          <a:p>
            <a:pPr lvl="1"/>
            <a:r>
              <a:rPr lang="en-US" altLang="zh-CN" dirty="0" smtClean="0"/>
              <a:t>Deliver admirable reliability</a:t>
            </a:r>
          </a:p>
          <a:p>
            <a:pPr lvl="1"/>
            <a:r>
              <a:rPr lang="en-US" altLang="zh-CN" dirty="0" smtClean="0"/>
              <a:t>With over-provisioning and high-end routing gear</a:t>
            </a:r>
          </a:p>
          <a:p>
            <a:r>
              <a:rPr lang="en-US" altLang="zh-CN" dirty="0" smtClean="0"/>
              <a:t>Google’s data center WAN</a:t>
            </a:r>
          </a:p>
          <a:p>
            <a:pPr lvl="1"/>
            <a:r>
              <a:rPr lang="en-US" altLang="zh-CN" dirty="0" smtClean="0"/>
              <a:t>We control the applications, servers, and the LANs all the way to the edge of the network</a:t>
            </a:r>
          </a:p>
          <a:p>
            <a:pPr lvl="1"/>
            <a:r>
              <a:rPr lang="en-US" altLang="zh-CN" dirty="0" smtClean="0"/>
              <a:t>Most bandwidth-intensive applications can adapt their transmission rate based on available capacity</a:t>
            </a:r>
          </a:p>
          <a:p>
            <a:pPr lvl="1"/>
            <a:r>
              <a:rPr lang="en-US" altLang="zh-CN" dirty="0" smtClean="0"/>
              <a:t>No more than a few dozen data center deployments, making central control of bandwidth feasible.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LPM entry indicates that the packet should be forwarded through output port 2 without tunneling.</a:t>
            </a:r>
          </a:p>
          <a:p>
            <a:r>
              <a:rPr lang="en-US" altLang="zh-CN" dirty="0" smtClean="0"/>
              <a:t>ACL entry takes precedence and indexes into a third table, the Multipath Table, at index 0 with 2 entries.</a:t>
            </a:r>
          </a:p>
          <a:p>
            <a:r>
              <a:rPr lang="en-US" altLang="zh-CN" dirty="0" smtClean="0"/>
              <a:t>in parallel, the switch hashes the packet header contents, modulo the number of entries output by the ACL entry.</a:t>
            </a:r>
          </a:p>
          <a:p>
            <a:pPr lvl="1"/>
            <a:r>
              <a:rPr lang="en-US" altLang="zh-CN" dirty="0" smtClean="0"/>
              <a:t>i.e., ECMP hashing</a:t>
            </a:r>
          </a:p>
          <a:p>
            <a:r>
              <a:rPr lang="en-US" altLang="zh-CN" dirty="0" smtClean="0"/>
              <a:t>distributing flows destined to 9.0.0.0/24 evenly between two tunnels.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Coordinating TE States Across Sites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 optimization output to a per-site Traffic Engineering Database (TED)</a:t>
            </a:r>
          </a:p>
          <a:p>
            <a:pPr lvl="1"/>
            <a:r>
              <a:rPr lang="en-US" altLang="zh-CN" dirty="0" smtClean="0"/>
              <a:t>key-value </a:t>
            </a:r>
            <a:r>
              <a:rPr lang="en-US" altLang="zh-CN" dirty="0" err="1" smtClean="0"/>
              <a:t>datastore</a:t>
            </a:r>
            <a:r>
              <a:rPr lang="en-US" altLang="zh-CN" dirty="0" smtClean="0"/>
              <a:t> for global Tunnels, Tunnel Groups, and Flow Groups.</a:t>
            </a:r>
          </a:p>
          <a:p>
            <a:r>
              <a:rPr lang="en-US" altLang="zh-CN" dirty="0" smtClean="0"/>
              <a:t>Compute per-site TED based on </a:t>
            </a:r>
            <a:r>
              <a:rPr lang="en-US" altLang="zh-CN" dirty="0" err="1" smtClean="0"/>
              <a:t>TGs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FGs</a:t>
            </a:r>
            <a:r>
              <a:rPr lang="en-US" altLang="zh-CN" dirty="0" smtClean="0"/>
              <a:t>, and Tunnels output by the TE algorithm.</a:t>
            </a:r>
          </a:p>
          <a:p>
            <a:pPr lvl="1"/>
            <a:r>
              <a:rPr lang="en-US" altLang="zh-CN" dirty="0" smtClean="0"/>
              <a:t>a single TE operation (TE op) can add/delete/modify exactly one TED entry</a:t>
            </a:r>
          </a:p>
          <a:p>
            <a:r>
              <a:rPr lang="en-US" altLang="zh-CN" dirty="0" smtClean="0"/>
              <a:t>The OFC converts the TE op to flow-programming instructions at all devices in that site.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Dependence</a:t>
            </a:r>
          </a:p>
          <a:p>
            <a:pPr lvl="1"/>
            <a:r>
              <a:rPr lang="en-US" altLang="zh-CN" dirty="0" smtClean="0"/>
              <a:t>Configure</a:t>
            </a:r>
            <a:br>
              <a:rPr lang="en-US" altLang="zh-CN" dirty="0" smtClean="0"/>
            </a:br>
            <a:r>
              <a:rPr lang="en-US" altLang="zh-CN" dirty="0" smtClean="0"/>
              <a:t>tunnel before</a:t>
            </a:r>
            <a:br>
              <a:rPr lang="en-US" altLang="zh-CN" dirty="0" smtClean="0"/>
            </a:br>
            <a:r>
              <a:rPr lang="en-US" altLang="zh-CN" dirty="0" smtClean="0"/>
              <a:t>TG and FG</a:t>
            </a:r>
          </a:p>
          <a:p>
            <a:pPr lvl="1"/>
            <a:r>
              <a:rPr lang="en-US" altLang="zh-CN" dirty="0" smtClean="0"/>
              <a:t>Cannot </a:t>
            </a:r>
            <a:br>
              <a:rPr lang="en-US" altLang="zh-CN" dirty="0" smtClean="0"/>
            </a:br>
            <a:r>
              <a:rPr lang="en-US" altLang="zh-CN" dirty="0" smtClean="0"/>
              <a:t>delete tunnel </a:t>
            </a:r>
            <a:br>
              <a:rPr lang="en-US" altLang="zh-CN" dirty="0" smtClean="0"/>
            </a:br>
            <a:r>
              <a:rPr lang="en-US" altLang="zh-CN" dirty="0" smtClean="0"/>
              <a:t>before </a:t>
            </a:r>
            <a:br>
              <a:rPr lang="en-US" altLang="zh-CN" dirty="0" smtClean="0"/>
            </a:br>
            <a:r>
              <a:rPr lang="en-US" altLang="zh-CN" dirty="0" smtClean="0"/>
              <a:t>removing</a:t>
            </a:r>
            <a:br>
              <a:rPr lang="en-US" altLang="zh-CN" dirty="0" smtClean="0"/>
            </a:br>
            <a:r>
              <a:rPr lang="en-US" altLang="zh-CN" dirty="0" smtClean="0"/>
              <a:t>affected </a:t>
            </a:r>
            <a:br>
              <a:rPr lang="en-US" altLang="zh-CN" dirty="0" smtClean="0"/>
            </a:br>
            <a:r>
              <a:rPr lang="en-US" altLang="zh-CN" dirty="0" smtClean="0"/>
              <a:t>entries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857364"/>
            <a:ext cx="60674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Traffic Engineering</a:t>
            </a:r>
          </a:p>
          <a:p>
            <a:r>
              <a:rPr lang="en-US" altLang="zh-CN" dirty="0" smtClean="0"/>
              <a:t>TE Protocol and </a:t>
            </a:r>
            <a:r>
              <a:rPr lang="en-US" altLang="zh-CN" dirty="0" err="1" smtClean="0"/>
              <a:t>OpenFlow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Evaluation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Deployment and Evolution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43578"/>
            <a:ext cx="8229600" cy="9286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links are susceptible to frequent port flaps and benefit from dynamic centralized management.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963338" y="1857364"/>
            <a:ext cx="618066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429132"/>
            <a:ext cx="3028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28728" y="200024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B4 traffic growth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92906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B4 topology change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 Ops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75379"/>
            <a:ext cx="8143932" cy="351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 Ops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86124"/>
            <a:ext cx="8444001" cy="311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Impact of Failures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observed traffic between two sites and measured the duration of any packet loss after six types of events: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857496"/>
            <a:ext cx="7704002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5429264"/>
            <a:ext cx="7000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 failure of a transit router that is a neighbor to an </a:t>
            </a:r>
            <a:r>
              <a:rPr lang="en-US" altLang="zh-CN" sz="2400" dirty="0" err="1" smtClean="0"/>
              <a:t>encap</a:t>
            </a:r>
            <a:r>
              <a:rPr lang="en-US" altLang="zh-CN" sz="2400" dirty="0" smtClean="0"/>
              <a:t> router requires a much longer convergence time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680704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 Algorithm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48308"/>
            <a:ext cx="8229600" cy="1323964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(a) assume a 1/64 path-split quantum, to focus on sensitivity to the number of available paths.</a:t>
            </a:r>
          </a:p>
          <a:p>
            <a:r>
              <a:rPr lang="en-US" altLang="zh-CN" sz="2000" dirty="0" smtClean="0"/>
              <a:t>(b) fix the maximum number of paths at 4, to show the impact of path-split quantum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0417" y="4000504"/>
            <a:ext cx="583217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Utilization and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3043230" cy="4389120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100% utilization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ratio of high priority </a:t>
            </a:r>
            <a:br>
              <a:rPr lang="en-US" altLang="zh-CN" dirty="0" smtClean="0"/>
            </a:br>
            <a:r>
              <a:rPr lang="en-US" altLang="zh-CN" dirty="0" smtClean="0"/>
              <a:t>to low priority packets, </a:t>
            </a:r>
            <a:br>
              <a:rPr lang="en-US" altLang="zh-CN" dirty="0" smtClean="0"/>
            </a:br>
            <a:r>
              <a:rPr lang="en-US" altLang="zh-CN" dirty="0" smtClean="0"/>
              <a:t>and packet-drop </a:t>
            </a:r>
            <a:br>
              <a:rPr lang="en-US" altLang="zh-CN" dirty="0" smtClean="0"/>
            </a:br>
            <a:r>
              <a:rPr lang="en-US" altLang="zh-CN" dirty="0" smtClean="0"/>
              <a:t>fractions for each </a:t>
            </a:r>
            <a:br>
              <a:rPr lang="en-US" altLang="zh-CN" dirty="0" smtClean="0"/>
            </a:br>
            <a:r>
              <a:rPr lang="en-US" altLang="zh-CN" dirty="0" smtClean="0"/>
              <a:t>priority.</a:t>
            </a: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7421" y="1857364"/>
            <a:ext cx="569517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WANs of Google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User-facing network</a:t>
            </a:r>
          </a:p>
          <a:p>
            <a:pPr lvl="1"/>
            <a:r>
              <a:rPr lang="en-US" altLang="zh-CN" dirty="0" smtClean="0"/>
              <a:t>peers with and exchanges traffic with other Internet domains at Google’s </a:t>
            </a:r>
            <a:r>
              <a:rPr lang="en-US" dirty="0" smtClean="0"/>
              <a:t>Edge Points of Presence (</a:t>
            </a:r>
            <a:r>
              <a:rPr lang="en-US" dirty="0" err="1" smtClean="0"/>
              <a:t>PoPs</a:t>
            </a:r>
            <a:r>
              <a:rPr lang="en-US" dirty="0" smtClean="0"/>
              <a:t>)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214686"/>
            <a:ext cx="57816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00034" y="6286520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http://peering.google.com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Why Google wants to build a WAN?</a:t>
            </a:r>
          </a:p>
          <a:p>
            <a:r>
              <a:rPr lang="en-US" altLang="zh-CN" sz="3000" dirty="0" smtClean="0"/>
              <a:t>B4 network’s system architecture.</a:t>
            </a:r>
          </a:p>
          <a:p>
            <a:pPr lvl="1"/>
            <a:r>
              <a:rPr lang="en-US" altLang="zh-CN" sz="2800" dirty="0" smtClean="0"/>
              <a:t>Each site</a:t>
            </a:r>
          </a:p>
          <a:p>
            <a:pPr lvl="1"/>
            <a:r>
              <a:rPr lang="en-US" altLang="zh-CN" sz="2800" dirty="0" smtClean="0"/>
              <a:t>Global layer</a:t>
            </a:r>
          </a:p>
          <a:p>
            <a:r>
              <a:rPr lang="en-US" altLang="zh-CN" sz="3000" dirty="0" smtClean="0"/>
              <a:t>TE algorithm</a:t>
            </a:r>
          </a:p>
          <a:p>
            <a:r>
              <a:rPr lang="en-US" altLang="zh-CN" sz="3000" smtClean="0"/>
              <a:t>Forwarding rules</a:t>
            </a:r>
            <a:endParaRPr lang="en-US" altLang="zh-CN" sz="3000" dirty="0" smtClean="0"/>
          </a:p>
          <a:p>
            <a:pPr lvl="1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WANs of Google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B4 WAN</a:t>
            </a:r>
          </a:p>
          <a:p>
            <a:pPr lvl="1"/>
            <a:r>
              <a:rPr lang="en-US" altLang="zh-CN" dirty="0" smtClean="0"/>
              <a:t>Provides connectivity among data centers</a:t>
            </a:r>
          </a:p>
          <a:p>
            <a:pPr lvl="1"/>
            <a:r>
              <a:rPr lang="en-US" altLang="zh-CN" dirty="0" smtClean="0"/>
              <a:t>First and largest SDN/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deployments.</a:t>
            </a:r>
          </a:p>
          <a:p>
            <a:r>
              <a:rPr lang="en-US" altLang="zh-CN" dirty="0" smtClean="0"/>
              <a:t>Making Google one of the largest ISPs in the world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24" y="3714752"/>
            <a:ext cx="6405576" cy="291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B4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Applications (increasing volume, decreasing latency sensitivity)</a:t>
            </a:r>
          </a:p>
          <a:p>
            <a:pPr lvl="1"/>
            <a:r>
              <a:rPr lang="en-US" altLang="zh-CN" sz="2800" dirty="0" smtClean="0"/>
              <a:t>user data copies to remote data center</a:t>
            </a:r>
          </a:p>
          <a:p>
            <a:pPr lvl="1"/>
            <a:r>
              <a:rPr lang="en-US" altLang="zh-CN" sz="2800" dirty="0" smtClean="0"/>
              <a:t>remote storage access for computation over inherently distributed data sources</a:t>
            </a:r>
          </a:p>
          <a:p>
            <a:pPr lvl="1"/>
            <a:r>
              <a:rPr lang="en-US" altLang="zh-CN" sz="2800" dirty="0" smtClean="0"/>
              <a:t>large-scale data push synchronizing state across multiple data centers.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B4 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Elastic bandwidth demands</a:t>
            </a:r>
          </a:p>
          <a:p>
            <a:pPr lvl="1"/>
            <a:r>
              <a:rPr lang="en-US" altLang="zh-CN" dirty="0" smtClean="0"/>
              <a:t>can tolerate periodic failures with temporary bandwidth reductions.</a:t>
            </a:r>
          </a:p>
          <a:p>
            <a:r>
              <a:rPr lang="en-US" altLang="zh-CN" dirty="0" smtClean="0"/>
              <a:t>Moderate number of sites</a:t>
            </a:r>
          </a:p>
          <a:p>
            <a:pPr lvl="1"/>
            <a:r>
              <a:rPr lang="en-US" altLang="zh-CN" dirty="0" smtClean="0"/>
              <a:t>A few dozen</a:t>
            </a:r>
          </a:p>
          <a:p>
            <a:r>
              <a:rPr lang="en-US" altLang="zh-CN" dirty="0" smtClean="0"/>
              <a:t>End application control</a:t>
            </a:r>
          </a:p>
          <a:p>
            <a:pPr lvl="1"/>
            <a:r>
              <a:rPr lang="en-US" altLang="zh-CN" dirty="0" smtClean="0"/>
              <a:t>Can control application priorities and control bursts, rather than overprovision</a:t>
            </a:r>
          </a:p>
          <a:p>
            <a:r>
              <a:rPr lang="en-US" altLang="zh-CN" dirty="0" smtClean="0"/>
              <a:t>Cost sensitivity</a:t>
            </a:r>
          </a:p>
          <a:p>
            <a:pPr lvl="1"/>
            <a:r>
              <a:rPr lang="en-US" altLang="zh-CN" dirty="0" smtClean="0"/>
              <a:t>traditional WAN (30~40% overprovision) is prohibitively expensive.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Design</a:t>
            </a:r>
          </a:p>
          <a:p>
            <a:r>
              <a:rPr lang="en-US" altLang="zh-CN" dirty="0" smtClean="0"/>
              <a:t>Traffic Engineering</a:t>
            </a:r>
          </a:p>
          <a:p>
            <a:r>
              <a:rPr lang="en-US" altLang="zh-CN" dirty="0" smtClean="0"/>
              <a:t>TE Protocol and </a:t>
            </a:r>
            <a:r>
              <a:rPr lang="en-US" altLang="zh-CN" dirty="0" err="1" smtClean="0"/>
              <a:t>OpenFlow</a:t>
            </a:r>
            <a:endParaRPr lang="en-US" altLang="zh-CN" dirty="0" smtClean="0"/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256"/>
            <a:ext cx="8229600" cy="203834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Each B4 site</a:t>
            </a:r>
          </a:p>
          <a:p>
            <a:pPr lvl="1"/>
            <a:r>
              <a:rPr lang="en-US" altLang="zh-CN" dirty="0" smtClean="0"/>
              <a:t>Switch hardware layer</a:t>
            </a:r>
          </a:p>
          <a:p>
            <a:pPr lvl="1"/>
            <a:r>
              <a:rPr lang="en-US" altLang="zh-CN" dirty="0" smtClean="0"/>
              <a:t>Site controller layer</a:t>
            </a:r>
          </a:p>
          <a:p>
            <a:pPr lvl="2"/>
            <a:r>
              <a:rPr lang="en-US" altLang="zh-CN" dirty="0" smtClean="0"/>
              <a:t>Consist of Network Control Servers (NCS), hosting both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controllers (OFC) and Network Control Applications (</a:t>
            </a:r>
            <a:r>
              <a:rPr lang="en-US" altLang="zh-CN" dirty="0" err="1" smtClean="0"/>
              <a:t>NCAs</a:t>
            </a:r>
            <a:r>
              <a:rPr lang="en-US" altLang="zh-CN" dirty="0" smtClean="0"/>
              <a:t>).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5584" y="357166"/>
            <a:ext cx="5788416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4917</TotalTime>
  <Words>1441</Words>
  <Application>Microsoft Office PowerPoint</Application>
  <PresentationFormat>全屏显示(4:3)</PresentationFormat>
  <Paragraphs>208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Flow</vt:lpstr>
      <vt:lpstr>B4: Experience with a Globally-Deployed Software Defined WAN</vt:lpstr>
      <vt:lpstr>Outline</vt:lpstr>
      <vt:lpstr>Motivation</vt:lpstr>
      <vt:lpstr>Two WANs of Google</vt:lpstr>
      <vt:lpstr>Two WANs of Google</vt:lpstr>
      <vt:lpstr>B4 Applications</vt:lpstr>
      <vt:lpstr>B4 Characteristics</vt:lpstr>
      <vt:lpstr>Outline</vt:lpstr>
      <vt:lpstr>Overview</vt:lpstr>
      <vt:lpstr>Overview</vt:lpstr>
      <vt:lpstr>Overview</vt:lpstr>
      <vt:lpstr>Switch Design</vt:lpstr>
      <vt:lpstr>Network Control Functionality</vt:lpstr>
      <vt:lpstr>Routing</vt:lpstr>
      <vt:lpstr>RAP</vt:lpstr>
      <vt:lpstr>Outline</vt:lpstr>
      <vt:lpstr>General  Architecture</vt:lpstr>
      <vt:lpstr>Bandwidth Function</vt:lpstr>
      <vt:lpstr>Example</vt:lpstr>
      <vt:lpstr>Tunnel Group Generation</vt:lpstr>
      <vt:lpstr>Example</vt:lpstr>
      <vt:lpstr>Example</vt:lpstr>
      <vt:lpstr>Tunnel Group Quantization</vt:lpstr>
      <vt:lpstr>Outline</vt:lpstr>
      <vt:lpstr>TE State and OpenFlow</vt:lpstr>
      <vt:lpstr>Example</vt:lpstr>
      <vt:lpstr>Example</vt:lpstr>
      <vt:lpstr>Composing Routing with TE</vt:lpstr>
      <vt:lpstr>Example</vt:lpstr>
      <vt:lpstr>Example</vt:lpstr>
      <vt:lpstr>Coordinating TE States Across Sites</vt:lpstr>
      <vt:lpstr>Example</vt:lpstr>
      <vt:lpstr>Outline</vt:lpstr>
      <vt:lpstr>Deployment and Evolution</vt:lpstr>
      <vt:lpstr>TE Ops Performance</vt:lpstr>
      <vt:lpstr>TE Ops Performance</vt:lpstr>
      <vt:lpstr>Impact of Failures</vt:lpstr>
      <vt:lpstr>TE Algorithm Evaluation</vt:lpstr>
      <vt:lpstr>Link Utilization and Hashing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374</cp:revision>
  <dcterms:created xsi:type="dcterms:W3CDTF">2013-06-10T12:35:47Z</dcterms:created>
  <dcterms:modified xsi:type="dcterms:W3CDTF">2018-04-07T11:54:48Z</dcterms:modified>
</cp:coreProperties>
</file>