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91" r:id="rId5"/>
    <p:sldId id="289" r:id="rId6"/>
    <p:sldId id="293" r:id="rId7"/>
    <p:sldId id="292" r:id="rId8"/>
    <p:sldId id="294" r:id="rId9"/>
    <p:sldId id="295" r:id="rId10"/>
    <p:sldId id="296" r:id="rId11"/>
    <p:sldId id="331" r:id="rId12"/>
    <p:sldId id="297" r:id="rId13"/>
    <p:sldId id="298" r:id="rId14"/>
    <p:sldId id="300" r:id="rId15"/>
    <p:sldId id="299" r:id="rId16"/>
    <p:sldId id="301" r:id="rId17"/>
    <p:sldId id="302" r:id="rId18"/>
    <p:sldId id="303" r:id="rId19"/>
    <p:sldId id="304" r:id="rId20"/>
    <p:sldId id="305" r:id="rId21"/>
    <p:sldId id="306" r:id="rId22"/>
    <p:sldId id="332" r:id="rId23"/>
    <p:sldId id="307" r:id="rId24"/>
    <p:sldId id="308" r:id="rId25"/>
    <p:sldId id="309" r:id="rId26"/>
    <p:sldId id="310" r:id="rId27"/>
    <p:sldId id="311" r:id="rId28"/>
    <p:sldId id="312" r:id="rId29"/>
    <p:sldId id="314" r:id="rId30"/>
    <p:sldId id="313" r:id="rId31"/>
    <p:sldId id="315" r:id="rId32"/>
    <p:sldId id="316" r:id="rId33"/>
    <p:sldId id="318" r:id="rId34"/>
    <p:sldId id="317" r:id="rId35"/>
    <p:sldId id="319" r:id="rId36"/>
    <p:sldId id="320" r:id="rId37"/>
    <p:sldId id="321" r:id="rId38"/>
    <p:sldId id="322" r:id="rId39"/>
    <p:sldId id="323" r:id="rId40"/>
    <p:sldId id="324" r:id="rId41"/>
    <p:sldId id="333" r:id="rId42"/>
    <p:sldId id="325" r:id="rId43"/>
    <p:sldId id="326" r:id="rId44"/>
    <p:sldId id="328" r:id="rId45"/>
    <p:sldId id="327" r:id="rId46"/>
    <p:sldId id="329" r:id="rId47"/>
    <p:sldId id="334" r:id="rId48"/>
    <p:sldId id="33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317" autoAdjust="0"/>
  </p:normalViewPr>
  <p:slideViewPr>
    <p:cSldViewPr>
      <p:cViewPr>
        <p:scale>
          <a:sx n="66" d="100"/>
          <a:sy n="66" d="100"/>
        </p:scale>
        <p:origin x="-1286"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47C9B81F-C347-4BEF-BFDF-29C42F48304A}" type="datetimeFigureOut">
              <a:rPr lang="en-US" smtClean="0"/>
              <a:pPr/>
              <a:t>3/22/2018</a:t>
            </a:fld>
            <a:endParaRPr lang="en-US"/>
          </a:p>
        </p:txBody>
      </p:sp>
      <p:sp>
        <p:nvSpPr>
          <p:cNvPr id="19" name="页脚占位符 18"/>
          <p:cNvSpPr>
            <a:spLocks noGrp="1"/>
          </p:cNvSpPr>
          <p:nvPr>
            <p:ph type="ftr" sz="quarter" idx="11"/>
          </p:nvPr>
        </p:nvSpPr>
        <p:spPr/>
        <p:txBody>
          <a:bodyPr/>
          <a:lstStyle/>
          <a:p>
            <a:endParaRPr kumimoji="0" lang="en-US"/>
          </a:p>
        </p:txBody>
      </p:sp>
      <p:sp>
        <p:nvSpPr>
          <p:cNvPr id="27" name="灯片编号占位符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3/22/2018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3/22/2018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3/22/2018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47C9B81F-C347-4BEF-BFDF-29C42F48304A}" type="datetimeFigureOut">
              <a:rPr lang="en-US" smtClean="0"/>
              <a:pPr/>
              <a:t>3/22/2018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3/22/2018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7C9B81F-C347-4BEF-BFDF-29C42F48304A}" type="datetimeFigureOut">
              <a:rPr lang="en-US" smtClean="0"/>
              <a:pPr/>
              <a:t>3/22/2018</a:t>
            </a:fld>
            <a:endParaRPr lang="en-US"/>
          </a:p>
        </p:txBody>
      </p:sp>
      <p:sp>
        <p:nvSpPr>
          <p:cNvPr id="8" name="页脚占位符 7"/>
          <p:cNvSpPr>
            <a:spLocks noGrp="1"/>
          </p:cNvSpPr>
          <p:nvPr>
            <p:ph type="ftr" sz="quarter" idx="11"/>
          </p:nvPr>
        </p:nvSpPr>
        <p:spPr/>
        <p:txBody>
          <a:bodyPr/>
          <a:lstStyle/>
          <a:p>
            <a:endParaRPr kumimoji="0" lang="en-US" dirty="0"/>
          </a:p>
        </p:txBody>
      </p:sp>
      <p:sp>
        <p:nvSpPr>
          <p:cNvPr id="9" name="灯片编号占位符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7C9B81F-C347-4BEF-BFDF-29C42F48304A}" type="datetimeFigureOut">
              <a:rPr lang="en-US" smtClean="0"/>
              <a:pPr/>
              <a:t>3/22/2018</a:t>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C9B81F-C347-4BEF-BFDF-29C42F48304A}" type="datetimeFigureOut">
              <a:rPr lang="en-US" smtClean="0"/>
              <a:pPr/>
              <a:t>3/22/2018</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3/22/2018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47C9B81F-C347-4BEF-BFDF-29C42F48304A}" type="datetimeFigureOut">
              <a:rPr lang="en-US" smtClean="0"/>
              <a:pPr/>
              <a:t>3/22/2018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3/22/2018</a:t>
            </a:fld>
            <a:endParaRPr lang="en-US" dirty="0">
              <a:solidFill>
                <a:schemeClr val="tx2">
                  <a:shade val="90000"/>
                </a:schemeClr>
              </a:solidFill>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3" descr="C:\WORK\Work\Research\Talks\科大视觉\USTC_logo.png"/>
          <p:cNvPicPr>
            <a:picLocks noChangeAspect="1" noChangeArrowheads="1"/>
          </p:cNvPicPr>
          <p:nvPr userDrawn="1"/>
        </p:nvPicPr>
        <p:blipFill>
          <a:blip r:embed="rId13" cstate="print"/>
          <a:srcRect/>
          <a:stretch>
            <a:fillRect/>
          </a:stretch>
        </p:blipFill>
        <p:spPr bwMode="auto">
          <a:xfrm>
            <a:off x="0" y="0"/>
            <a:ext cx="467544" cy="467544"/>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4800" dirty="0" smtClean="0"/>
              <a:t>Ethane: Taking Control of the Enterprise</a:t>
            </a:r>
            <a:endParaRPr lang="zh-CN" altLang="en-US" sz="4800" dirty="0"/>
          </a:p>
        </p:txBody>
      </p:sp>
      <p:sp>
        <p:nvSpPr>
          <p:cNvPr id="3" name="副标题 2"/>
          <p:cNvSpPr>
            <a:spLocks noGrp="1"/>
          </p:cNvSpPr>
          <p:nvPr>
            <p:ph type="subTitle" idx="1"/>
          </p:nvPr>
        </p:nvSpPr>
        <p:spPr/>
        <p:txBody>
          <a:bodyPr>
            <a:normAutofit fontScale="85000" lnSpcReduction="20000"/>
          </a:bodyPr>
          <a:lstStyle/>
          <a:p>
            <a:r>
              <a:rPr lang="en-US" altLang="zh-CN" dirty="0" err="1" smtClean="0"/>
              <a:t>Martìn</a:t>
            </a:r>
            <a:r>
              <a:rPr lang="en-US" altLang="zh-CN" dirty="0" smtClean="0"/>
              <a:t> </a:t>
            </a:r>
            <a:r>
              <a:rPr lang="en-US" altLang="zh-CN" dirty="0" err="1" smtClean="0"/>
              <a:t>Casado</a:t>
            </a:r>
            <a:r>
              <a:rPr lang="en-US" altLang="zh-CN" dirty="0" smtClean="0"/>
              <a:t>, Michael J. Freedman, Justin Pettit, </a:t>
            </a:r>
            <a:r>
              <a:rPr lang="en-US" altLang="zh-CN" dirty="0" err="1" smtClean="0"/>
              <a:t>Jianying</a:t>
            </a:r>
            <a:r>
              <a:rPr lang="en-US" altLang="zh-CN" dirty="0" smtClean="0"/>
              <a:t> </a:t>
            </a:r>
            <a:r>
              <a:rPr lang="en-US" altLang="zh-CN" dirty="0" err="1" smtClean="0"/>
              <a:t>Luo</a:t>
            </a:r>
            <a:r>
              <a:rPr lang="en-US" altLang="zh-CN" dirty="0" smtClean="0"/>
              <a:t>, </a:t>
            </a:r>
            <a:br>
              <a:rPr lang="en-US" altLang="zh-CN" dirty="0" smtClean="0"/>
            </a:br>
            <a:r>
              <a:rPr lang="en-US" altLang="zh-CN" dirty="0" smtClean="0"/>
              <a:t>Scott </a:t>
            </a:r>
            <a:r>
              <a:rPr lang="en-US" altLang="zh-CN" dirty="0" err="1" smtClean="0"/>
              <a:t>Shenker</a:t>
            </a:r>
            <a:endParaRPr lang="en-US" altLang="zh-CN" dirty="0" smtClean="0"/>
          </a:p>
          <a:p>
            <a:r>
              <a:rPr lang="en-US" altLang="zh-CN" dirty="0" smtClean="0"/>
              <a:t>ACM SIGCOMM</a:t>
            </a:r>
            <a:r>
              <a:rPr lang="en-US" altLang="zh-CN" smtClean="0"/>
              <a:t>, 2007</a:t>
            </a:r>
            <a:endParaRPr lang="en-US" altLang="zh-CN" dirty="0" smtClean="0"/>
          </a:p>
          <a:p>
            <a:endParaRPr lang="en-US" altLang="zh-CN" dirty="0" smtClean="0"/>
          </a:p>
          <a:p>
            <a:r>
              <a:rPr lang="en-US" altLang="zh-CN" dirty="0" smtClean="0"/>
              <a:t>Presented by Ye </a:t>
            </a:r>
            <a:r>
              <a:rPr lang="en-US" altLang="zh-CN" dirty="0" err="1" smtClean="0"/>
              <a:t>Tian</a:t>
            </a:r>
            <a:r>
              <a:rPr lang="en-US" altLang="zh-CN" dirty="0" smtClean="0"/>
              <a:t> for  Course CS05112</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Ethane in Use</a:t>
            </a:r>
            <a:endParaRPr lang="zh-CN" altLang="en-US" dirty="0"/>
          </a:p>
        </p:txBody>
      </p:sp>
      <p:sp>
        <p:nvSpPr>
          <p:cNvPr id="3" name="内容占位符 2"/>
          <p:cNvSpPr>
            <a:spLocks noGrp="1"/>
          </p:cNvSpPr>
          <p:nvPr>
            <p:ph idx="1"/>
          </p:nvPr>
        </p:nvSpPr>
        <p:spPr/>
        <p:txBody>
          <a:bodyPr>
            <a:noAutofit/>
          </a:bodyPr>
          <a:lstStyle/>
          <a:p>
            <a:r>
              <a:rPr lang="en-US" altLang="zh-CN" sz="2800" dirty="0" smtClean="0"/>
              <a:t>Bootstrap</a:t>
            </a:r>
          </a:p>
          <a:p>
            <a:pPr lvl="1"/>
            <a:r>
              <a:rPr lang="en-US" altLang="zh-CN" dirty="0" smtClean="0"/>
              <a:t>Switches bootstrap connectivity by creating a </a:t>
            </a:r>
            <a:r>
              <a:rPr lang="en-US" altLang="zh-CN" dirty="0" smtClean="0">
                <a:solidFill>
                  <a:srgbClr val="FF0000"/>
                </a:solidFill>
              </a:rPr>
              <a:t>spanning tree </a:t>
            </a:r>
            <a:r>
              <a:rPr lang="en-US" altLang="zh-CN" dirty="0" smtClean="0"/>
              <a:t>rooted at the Controller. </a:t>
            </a:r>
          </a:p>
          <a:p>
            <a:pPr lvl="1"/>
            <a:r>
              <a:rPr lang="en-US" altLang="zh-CN" dirty="0" smtClean="0"/>
              <a:t>Each switch authenticates with and creates a secure channel to the Controller.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Ethane in Use</a:t>
            </a:r>
            <a:endParaRPr lang="zh-CN" altLang="en-US" dirty="0"/>
          </a:p>
        </p:txBody>
      </p:sp>
      <p:sp>
        <p:nvSpPr>
          <p:cNvPr id="3" name="内容占位符 2"/>
          <p:cNvSpPr>
            <a:spLocks noGrp="1"/>
          </p:cNvSpPr>
          <p:nvPr>
            <p:ph idx="1"/>
          </p:nvPr>
        </p:nvSpPr>
        <p:spPr>
          <a:xfrm>
            <a:off x="457200" y="2111714"/>
            <a:ext cx="8229600" cy="4389120"/>
          </a:xfrm>
        </p:spPr>
        <p:txBody>
          <a:bodyPr>
            <a:noAutofit/>
          </a:bodyPr>
          <a:lstStyle/>
          <a:p>
            <a:r>
              <a:rPr lang="en-US" altLang="zh-CN" sz="2800" dirty="0" smtClean="0"/>
              <a:t>Authentication</a:t>
            </a:r>
          </a:p>
          <a:p>
            <a:pPr lvl="1"/>
            <a:r>
              <a:rPr lang="en-US" altLang="zh-CN" dirty="0" err="1" smtClean="0"/>
              <a:t>User</a:t>
            </a:r>
            <a:r>
              <a:rPr lang="en-US" altLang="zh-CN" baseline="-25000" dirty="0" err="1" smtClean="0"/>
              <a:t>A</a:t>
            </a:r>
            <a:r>
              <a:rPr lang="en-US" altLang="zh-CN" dirty="0" smtClean="0"/>
              <a:t> joins the network with </a:t>
            </a:r>
            <a:r>
              <a:rPr lang="en-US" altLang="zh-CN" dirty="0" err="1" smtClean="0"/>
              <a:t>host</a:t>
            </a:r>
            <a:r>
              <a:rPr lang="en-US" altLang="zh-CN" baseline="-25000" dirty="0" err="1" smtClean="0"/>
              <a:t>A</a:t>
            </a:r>
            <a:r>
              <a:rPr lang="en-US" altLang="zh-CN" dirty="0" smtClean="0"/>
              <a:t>, switch 1 initially forward all of </a:t>
            </a:r>
            <a:r>
              <a:rPr lang="en-US" altLang="zh-CN" dirty="0" err="1" smtClean="0"/>
              <a:t>host</a:t>
            </a:r>
            <a:r>
              <a:rPr lang="en-US" altLang="zh-CN" baseline="-25000" dirty="0" err="1" smtClean="0"/>
              <a:t>A</a:t>
            </a:r>
            <a:r>
              <a:rPr lang="en-US" altLang="zh-CN" dirty="0" err="1" smtClean="0"/>
              <a:t>’s</a:t>
            </a:r>
            <a:r>
              <a:rPr lang="en-US" altLang="zh-CN" dirty="0" smtClean="0"/>
              <a:t> packets to the Controller;</a:t>
            </a:r>
          </a:p>
          <a:p>
            <a:pPr lvl="1"/>
            <a:r>
              <a:rPr lang="en-US" altLang="zh-CN" dirty="0" err="1" smtClean="0"/>
              <a:t>Host</a:t>
            </a:r>
            <a:r>
              <a:rPr lang="en-US" altLang="zh-CN" baseline="-25000" dirty="0" err="1" smtClean="0"/>
              <a:t>A</a:t>
            </a:r>
            <a:r>
              <a:rPr lang="en-US" altLang="zh-CN" dirty="0" smtClean="0"/>
              <a:t> sends a DHCP request to the Controller. The Controller binds </a:t>
            </a:r>
            <a:r>
              <a:rPr lang="en-US" altLang="zh-CN" dirty="0" err="1" smtClean="0"/>
              <a:t>host</a:t>
            </a:r>
            <a:r>
              <a:rPr lang="en-US" altLang="zh-CN" baseline="-25000" dirty="0" err="1" smtClean="0"/>
              <a:t>A</a:t>
            </a:r>
            <a:r>
              <a:rPr lang="en-US" altLang="zh-CN" dirty="0" smtClean="0"/>
              <a:t> to IP</a:t>
            </a:r>
            <a:r>
              <a:rPr lang="en-US" altLang="zh-CN" baseline="-25000" dirty="0" smtClean="0"/>
              <a:t>A</a:t>
            </a:r>
            <a:r>
              <a:rPr lang="en-US" altLang="zh-CN" dirty="0" smtClean="0"/>
              <a:t>, IP</a:t>
            </a:r>
            <a:r>
              <a:rPr lang="en-US" altLang="zh-CN" baseline="-25000" dirty="0" smtClean="0"/>
              <a:t>A</a:t>
            </a:r>
            <a:r>
              <a:rPr lang="en-US" altLang="zh-CN" dirty="0" smtClean="0"/>
              <a:t> to MAC</a:t>
            </a:r>
            <a:r>
              <a:rPr lang="en-US" altLang="zh-CN" baseline="-25000" dirty="0" smtClean="0"/>
              <a:t>A</a:t>
            </a:r>
            <a:r>
              <a:rPr lang="en-US" altLang="zh-CN" dirty="0" smtClean="0"/>
              <a:t>, and MAC</a:t>
            </a:r>
            <a:r>
              <a:rPr lang="en-US" altLang="zh-CN" baseline="-25000" dirty="0" smtClean="0"/>
              <a:t>A</a:t>
            </a:r>
            <a:r>
              <a:rPr lang="en-US" altLang="zh-CN" dirty="0" smtClean="0"/>
              <a:t> to a physical port on switch 1.</a:t>
            </a:r>
          </a:p>
          <a:p>
            <a:pPr lvl="1"/>
            <a:r>
              <a:rPr lang="en-US" altLang="zh-CN" dirty="0" err="1" smtClean="0"/>
              <a:t>User</a:t>
            </a:r>
            <a:r>
              <a:rPr lang="en-US" altLang="zh-CN" baseline="-25000" dirty="0" err="1" smtClean="0"/>
              <a:t>A</a:t>
            </a:r>
            <a:r>
              <a:rPr lang="en-US" altLang="zh-CN" dirty="0" smtClean="0"/>
              <a:t> opens a web browser, whose traffic is directed to the Controller, and authenticates through a web-form.</a:t>
            </a:r>
            <a:endParaRPr lang="zh-CN" altLang="en-US" dirty="0" smtClean="0"/>
          </a:p>
          <a:p>
            <a:endParaRPr lang="zh-CN" altLang="en-US" sz="2800" dirty="0"/>
          </a:p>
        </p:txBody>
      </p:sp>
      <p:pic>
        <p:nvPicPr>
          <p:cNvPr id="4" name="Picture 3"/>
          <p:cNvPicPr>
            <a:picLocks noChangeAspect="1" noChangeArrowheads="1"/>
          </p:cNvPicPr>
          <p:nvPr/>
        </p:nvPicPr>
        <p:blipFill>
          <a:blip r:embed="rId2" cstate="print"/>
          <a:srcRect/>
          <a:stretch>
            <a:fillRect/>
          </a:stretch>
        </p:blipFill>
        <p:spPr bwMode="auto">
          <a:xfrm>
            <a:off x="4355976" y="188640"/>
            <a:ext cx="4788024" cy="228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Ethane in Use</a:t>
            </a:r>
            <a:endParaRPr lang="zh-CN" altLang="en-US" dirty="0"/>
          </a:p>
        </p:txBody>
      </p:sp>
      <p:sp>
        <p:nvSpPr>
          <p:cNvPr id="3" name="内容占位符 2"/>
          <p:cNvSpPr>
            <a:spLocks noGrp="1"/>
          </p:cNvSpPr>
          <p:nvPr>
            <p:ph idx="1"/>
          </p:nvPr>
        </p:nvSpPr>
        <p:spPr/>
        <p:txBody>
          <a:bodyPr>
            <a:normAutofit/>
          </a:bodyPr>
          <a:lstStyle/>
          <a:p>
            <a:r>
              <a:rPr lang="en-US" altLang="zh-CN" dirty="0" smtClean="0"/>
              <a:t>Flow Setup</a:t>
            </a:r>
          </a:p>
          <a:p>
            <a:pPr lvl="1"/>
            <a:r>
              <a:rPr lang="en-US" altLang="zh-CN" dirty="0" smtClean="0"/>
              <a:t>Switch 1 forwards the packet to the Controller after determining that the packet does not match any active entries in its flow table.</a:t>
            </a:r>
          </a:p>
          <a:p>
            <a:pPr lvl="1"/>
            <a:r>
              <a:rPr lang="en-US" altLang="zh-CN" dirty="0" smtClean="0"/>
              <a:t>The Controller decides whether to allow or deny the flow, or require it to traverse a set of waypoints.</a:t>
            </a:r>
          </a:p>
          <a:p>
            <a:pPr lvl="1"/>
            <a:r>
              <a:rPr lang="en-US" altLang="zh-CN" dirty="0" smtClean="0"/>
              <a:t>The Controller computes </a:t>
            </a:r>
            <a:r>
              <a:rPr lang="en-US" altLang="zh-CN" smtClean="0"/>
              <a:t>the flow’s path, </a:t>
            </a:r>
            <a:r>
              <a:rPr lang="en-US" altLang="zh-CN" dirty="0" smtClean="0"/>
              <a:t>adds a new entry to the flow tables of all the Switches along the path.</a:t>
            </a:r>
          </a:p>
        </p:txBody>
      </p:sp>
      <p:pic>
        <p:nvPicPr>
          <p:cNvPr id="4" name="Picture 3"/>
          <p:cNvPicPr>
            <a:picLocks noChangeAspect="1" noChangeArrowheads="1"/>
          </p:cNvPicPr>
          <p:nvPr/>
        </p:nvPicPr>
        <p:blipFill>
          <a:blip r:embed="rId2" cstate="print"/>
          <a:srcRect/>
          <a:stretch>
            <a:fillRect/>
          </a:stretch>
        </p:blipFill>
        <p:spPr bwMode="auto">
          <a:xfrm>
            <a:off x="4355976" y="133434"/>
            <a:ext cx="4788024" cy="2287454"/>
          </a:xfrm>
          <a:prstGeom prst="rect">
            <a:avLst/>
          </a:prstGeom>
          <a:noFill/>
          <a:ln w="9525">
            <a:noFill/>
            <a:miter lim="800000"/>
            <a:headEnd/>
            <a:tailEnd/>
          </a:ln>
        </p:spPr>
      </p:pic>
      <p:sp>
        <p:nvSpPr>
          <p:cNvPr id="5" name="TextBox 4"/>
          <p:cNvSpPr txBox="1"/>
          <p:nvPr/>
        </p:nvSpPr>
        <p:spPr>
          <a:xfrm>
            <a:off x="467544" y="5288340"/>
            <a:ext cx="8208912"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t>What is a flow?</a:t>
            </a:r>
          </a:p>
          <a:p>
            <a:r>
              <a:rPr lang="en-US" altLang="zh-CN" sz="2400" dirty="0" smtClean="0"/>
              <a:t>A sequence of packets from a source computer to a destination, which may be another host, a multicast group, or a broadcast domain.</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Ethane in Use</a:t>
            </a:r>
            <a:endParaRPr lang="zh-CN" altLang="en-US" dirty="0"/>
          </a:p>
        </p:txBody>
      </p:sp>
      <p:sp>
        <p:nvSpPr>
          <p:cNvPr id="3" name="内容占位符 2"/>
          <p:cNvSpPr>
            <a:spLocks noGrp="1"/>
          </p:cNvSpPr>
          <p:nvPr>
            <p:ph idx="1"/>
          </p:nvPr>
        </p:nvSpPr>
        <p:spPr/>
        <p:txBody>
          <a:bodyPr/>
          <a:lstStyle/>
          <a:p>
            <a:r>
              <a:rPr lang="en-US" altLang="zh-CN" dirty="0" smtClean="0"/>
              <a:t>Forwarding</a:t>
            </a:r>
          </a:p>
          <a:p>
            <a:pPr lvl="1"/>
            <a:r>
              <a:rPr lang="en-US" altLang="zh-CN" dirty="0" smtClean="0"/>
              <a:t>If path is allowed, the Controller sends the packet back to switch 1 which forwards it based on the new flow entry.</a:t>
            </a:r>
          </a:p>
          <a:p>
            <a:pPr lvl="1"/>
            <a:r>
              <a:rPr lang="en-US" altLang="zh-CN" dirty="0" smtClean="0"/>
              <a:t>Subsequent packets from the flow are forwarded directly by the Switch, and are not sent to the Controller.</a:t>
            </a:r>
          </a:p>
          <a:p>
            <a:pPr lvl="1"/>
            <a:r>
              <a:rPr lang="en-US" altLang="zh-CN" dirty="0" smtClean="0"/>
              <a:t>The flow-entry is kept in the switch until it times out.</a:t>
            </a:r>
            <a:endParaRPr lang="zh-CN" altLang="en-US" dirty="0" smtClean="0"/>
          </a:p>
          <a:p>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4355976" y="133434"/>
            <a:ext cx="4788024" cy="228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Motivation</a:t>
            </a:r>
          </a:p>
          <a:p>
            <a:r>
              <a:rPr lang="en-US" altLang="zh-CN" dirty="0" smtClean="0"/>
              <a:t>Overview of Ethane Design</a:t>
            </a:r>
          </a:p>
          <a:p>
            <a:r>
              <a:rPr lang="en-US" altLang="zh-CN" dirty="0" smtClean="0">
                <a:solidFill>
                  <a:srgbClr val="FF0000"/>
                </a:solidFill>
              </a:rPr>
              <a:t>Ethane in More Detail</a:t>
            </a:r>
          </a:p>
          <a:p>
            <a:r>
              <a:rPr lang="en-US" altLang="zh-CN" dirty="0" smtClean="0"/>
              <a:t>The POL-ETH Policy Language</a:t>
            </a:r>
          </a:p>
          <a:p>
            <a:r>
              <a:rPr lang="en-US" altLang="zh-CN" dirty="0" smtClean="0"/>
              <a:t>Prototype and Performance</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Ethane Network</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547664" y="2132856"/>
            <a:ext cx="6408712" cy="43620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Ethane Switch</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An Ethane switch is much simpler than conventional Ethernet switch</a:t>
            </a:r>
          </a:p>
          <a:p>
            <a:pPr lvl="1"/>
            <a:r>
              <a:rPr lang="en-US" altLang="zh-CN" dirty="0" smtClean="0"/>
              <a:t>Doesn’t need to learn addresses, support VLANs, check for source-address spoofing, or keep flow-level statistics.</a:t>
            </a:r>
          </a:p>
          <a:p>
            <a:pPr lvl="1"/>
            <a:r>
              <a:rPr lang="en-US" altLang="zh-CN" dirty="0" smtClean="0"/>
              <a:t>If layer3, doesn’t need to run routing protocols such as OSPF, ISIS, and RIP.</a:t>
            </a:r>
          </a:p>
          <a:p>
            <a:r>
              <a:rPr lang="en-US" altLang="zh-CN" dirty="0" smtClean="0"/>
              <a:t>Ethane switch’s flow table can be much smaller than the forwarding table in an equivalent Ethernet switch.</a:t>
            </a:r>
          </a:p>
          <a:p>
            <a:pPr lvl="1"/>
            <a:r>
              <a:rPr lang="en-US" altLang="zh-CN" dirty="0" smtClean="0"/>
              <a:t>Ethernet switch needs to remember all the addresses it’s likely to encounter.</a:t>
            </a:r>
          </a:p>
          <a:p>
            <a:pPr lvl="1"/>
            <a:r>
              <a:rPr lang="en-US" altLang="zh-CN" dirty="0" smtClean="0"/>
              <a:t>Ethane Switch only needs to keep track of flows in-progress.</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Flow Table and Flow Entries</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Two common types of entry in the flow table:</a:t>
            </a:r>
          </a:p>
          <a:p>
            <a:pPr lvl="1"/>
            <a:r>
              <a:rPr lang="en-US" altLang="zh-CN" sz="2800" dirty="0" smtClean="0"/>
              <a:t>Per-flow entries for flows that should be </a:t>
            </a:r>
            <a:r>
              <a:rPr lang="en-US" altLang="zh-CN" sz="2800" dirty="0" smtClean="0">
                <a:solidFill>
                  <a:srgbClr val="FF0000"/>
                </a:solidFill>
              </a:rPr>
              <a:t>forwarded</a:t>
            </a:r>
            <a:r>
              <a:rPr lang="en-US" altLang="zh-CN" sz="2800" dirty="0" smtClean="0"/>
              <a:t>,</a:t>
            </a:r>
          </a:p>
          <a:p>
            <a:pPr lvl="1"/>
            <a:r>
              <a:rPr lang="en-US" altLang="zh-CN" sz="2800" dirty="0" smtClean="0"/>
              <a:t>Per-host entries for misbehaving hosts whose packets should be </a:t>
            </a:r>
            <a:r>
              <a:rPr lang="en-US" altLang="zh-CN" sz="2800" dirty="0" smtClean="0">
                <a:solidFill>
                  <a:srgbClr val="FF0000"/>
                </a:solidFill>
              </a:rPr>
              <a:t>dropped</a:t>
            </a:r>
            <a:r>
              <a:rPr lang="en-US" altLang="zh-CN" sz="2800" dirty="0" smtClean="0"/>
              <a:t>.</a:t>
            </a:r>
          </a:p>
          <a:p>
            <a:r>
              <a:rPr lang="en-US" altLang="zh-CN" sz="2800" dirty="0" smtClean="0"/>
              <a:t>Entries are removed because</a:t>
            </a:r>
          </a:p>
          <a:p>
            <a:pPr lvl="1"/>
            <a:r>
              <a:rPr lang="en-US" altLang="zh-CN" sz="2800" dirty="0" smtClean="0"/>
              <a:t>Timeout due to inactivity</a:t>
            </a:r>
          </a:p>
          <a:p>
            <a:pPr lvl="1"/>
            <a:r>
              <a:rPr lang="en-US" altLang="zh-CN" sz="2800" dirty="0" smtClean="0"/>
              <a:t>Revoked by the Controller.</a:t>
            </a:r>
          </a:p>
          <a:p>
            <a:endParaRPr lang="zh-CN" altLang="en-US" sz="2800" dirty="0"/>
          </a:p>
        </p:txBody>
      </p:sp>
      <p:pic>
        <p:nvPicPr>
          <p:cNvPr id="1026" name="Picture 2"/>
          <p:cNvPicPr>
            <a:picLocks noChangeAspect="1" noChangeArrowheads="1"/>
          </p:cNvPicPr>
          <p:nvPr/>
        </p:nvPicPr>
        <p:blipFill>
          <a:blip r:embed="rId2" cstate="print"/>
          <a:srcRect/>
          <a:stretch>
            <a:fillRect/>
          </a:stretch>
        </p:blipFill>
        <p:spPr bwMode="auto">
          <a:xfrm>
            <a:off x="395536" y="5517232"/>
            <a:ext cx="7704856" cy="9256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Local Switch Manager</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To establish and maintain the secure channel to the Controller</a:t>
            </a:r>
          </a:p>
          <a:p>
            <a:r>
              <a:rPr lang="en-US" altLang="zh-CN" dirty="0" smtClean="0"/>
              <a:t>Two ways:</a:t>
            </a:r>
          </a:p>
          <a:p>
            <a:pPr lvl="1"/>
            <a:r>
              <a:rPr lang="en-US" altLang="zh-CN" dirty="0" smtClean="0"/>
              <a:t>For Switches that are part of the same physical network as the Controller, use Minimum Spanning Tree protocol.</a:t>
            </a:r>
          </a:p>
          <a:p>
            <a:pPr lvl="1"/>
            <a:r>
              <a:rPr lang="en-US" altLang="zh-CN" dirty="0" smtClean="0"/>
              <a:t>For the Switch that is not within the same broadcast domain as the Controller, create an IP tunnel to it.</a:t>
            </a:r>
          </a:p>
          <a:p>
            <a:r>
              <a:rPr lang="en-US" altLang="zh-CN" dirty="0" smtClean="0"/>
              <a:t>Switches maintain a list of neighboring switches by broadcasting and receiving neighbor-discovery messages. </a:t>
            </a:r>
          </a:p>
          <a:p>
            <a:r>
              <a:rPr lang="en-US" altLang="zh-CN" dirty="0" smtClean="0"/>
              <a:t>Neighbor lists are sent to the Controller periodically every 15 seconds.</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The Controller holds the </a:t>
            </a:r>
            <a:r>
              <a:rPr lang="en-US" altLang="zh-CN" dirty="0" smtClean="0">
                <a:solidFill>
                  <a:srgbClr val="FF0000"/>
                </a:solidFill>
              </a:rPr>
              <a:t>policy file</a:t>
            </a:r>
            <a:r>
              <a:rPr lang="en-US" altLang="zh-CN" dirty="0" smtClean="0"/>
              <a:t>, which is compiled into a fast lookup table</a:t>
            </a:r>
          </a:p>
          <a:p>
            <a:r>
              <a:rPr lang="en-US" altLang="zh-CN" dirty="0" smtClean="0"/>
              <a:t>The </a:t>
            </a:r>
            <a:r>
              <a:rPr lang="en-US" altLang="zh-CN" dirty="0" smtClean="0">
                <a:solidFill>
                  <a:srgbClr val="FF0000"/>
                </a:solidFill>
              </a:rPr>
              <a:t>route computation </a:t>
            </a:r>
            <a:r>
              <a:rPr lang="en-US" altLang="zh-CN" dirty="0" smtClean="0"/>
              <a:t/>
            </a:r>
            <a:br>
              <a:rPr lang="en-US" altLang="zh-CN" dirty="0" smtClean="0"/>
            </a:br>
            <a:r>
              <a:rPr lang="en-US" altLang="zh-CN" dirty="0" smtClean="0"/>
              <a:t>uses the network </a:t>
            </a:r>
            <a:br>
              <a:rPr lang="en-US" altLang="zh-CN" dirty="0" smtClean="0"/>
            </a:br>
            <a:r>
              <a:rPr lang="en-US" altLang="zh-CN" dirty="0" smtClean="0"/>
              <a:t>topology to pick the </a:t>
            </a:r>
            <a:br>
              <a:rPr lang="en-US" altLang="zh-CN" dirty="0" smtClean="0"/>
            </a:br>
            <a:r>
              <a:rPr lang="en-US" altLang="zh-CN" dirty="0" smtClean="0"/>
              <a:t>flow’s route.</a:t>
            </a:r>
          </a:p>
          <a:p>
            <a:r>
              <a:rPr lang="en-US" altLang="zh-CN" dirty="0" smtClean="0"/>
              <a:t>The topology is </a:t>
            </a:r>
            <a:br>
              <a:rPr lang="en-US" altLang="zh-CN" dirty="0" smtClean="0"/>
            </a:br>
            <a:r>
              <a:rPr lang="en-US" altLang="zh-CN" dirty="0" smtClean="0"/>
              <a:t>maintained by the </a:t>
            </a:r>
            <a:br>
              <a:rPr lang="en-US" altLang="zh-CN" dirty="0" smtClean="0"/>
            </a:br>
            <a:r>
              <a:rPr lang="en-US" altLang="zh-CN" dirty="0" smtClean="0">
                <a:solidFill>
                  <a:srgbClr val="FF0000"/>
                </a:solidFill>
              </a:rPr>
              <a:t>switch manager</a:t>
            </a:r>
            <a:r>
              <a:rPr lang="en-US" altLang="zh-CN" dirty="0" smtClean="0"/>
              <a:t>, which </a:t>
            </a:r>
            <a:br>
              <a:rPr lang="en-US" altLang="zh-CN" dirty="0" smtClean="0"/>
            </a:br>
            <a:r>
              <a:rPr lang="en-US" altLang="zh-CN" dirty="0" smtClean="0"/>
              <a:t>receives link updates </a:t>
            </a:r>
            <a:br>
              <a:rPr lang="en-US" altLang="zh-CN" dirty="0" smtClean="0"/>
            </a:br>
            <a:r>
              <a:rPr lang="en-US" altLang="zh-CN" dirty="0" smtClean="0"/>
              <a:t>from the Switches.</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4211961" y="2528606"/>
            <a:ext cx="4932040" cy="38973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Motivation</a:t>
            </a:r>
          </a:p>
          <a:p>
            <a:r>
              <a:rPr lang="en-US" altLang="zh-CN" dirty="0" smtClean="0"/>
              <a:t>Overview of Ethane Design</a:t>
            </a:r>
          </a:p>
          <a:p>
            <a:r>
              <a:rPr lang="en-US" altLang="zh-CN" dirty="0" smtClean="0"/>
              <a:t>Ethane in More Detail</a:t>
            </a:r>
          </a:p>
          <a:p>
            <a:r>
              <a:rPr lang="en-US" altLang="zh-CN" dirty="0" smtClean="0"/>
              <a:t>The POL-ETH Policy Language</a:t>
            </a:r>
          </a:p>
          <a:p>
            <a:r>
              <a:rPr lang="en-US" altLang="zh-CN" dirty="0" smtClean="0"/>
              <a:t>Prototype and Performance</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Registration</a:t>
            </a:r>
          </a:p>
          <a:p>
            <a:pPr lvl="1"/>
            <a:r>
              <a:rPr lang="en-US" altLang="zh-CN" sz="2800" dirty="0" smtClean="0"/>
              <a:t>All entities that are to be named by the network (i.e., hosts, protocols, Switches, users, and access points</a:t>
            </a:r>
            <a:r>
              <a:rPr lang="en-US" altLang="zh-CN" sz="700" dirty="0" smtClean="0"/>
              <a:t>7</a:t>
            </a:r>
            <a:r>
              <a:rPr lang="en-US" altLang="zh-CN" sz="2800" dirty="0" smtClean="0"/>
              <a:t>) must be registered. They make up the policy namespace and is used to statically check the policy.</a:t>
            </a:r>
          </a:p>
          <a:p>
            <a:r>
              <a:rPr lang="en-US" altLang="zh-CN" sz="2800" dirty="0" smtClean="0"/>
              <a:t>Authentication.</a:t>
            </a:r>
          </a:p>
          <a:p>
            <a:pPr lvl="1"/>
            <a:r>
              <a:rPr lang="en-US" altLang="zh-CN" sz="2800" dirty="0" smtClean="0"/>
              <a:t>Does not specify a particular host authentication mechanism: e.g., 802.1X</a:t>
            </a:r>
          </a:p>
          <a:p>
            <a:pPr lvl="1"/>
            <a:endParaRPr lang="zh-CN" alt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Tracking bindings</a:t>
            </a:r>
          </a:p>
          <a:p>
            <a:pPr lvl="1"/>
            <a:r>
              <a:rPr lang="en-US" altLang="zh-CN" sz="2800" dirty="0" smtClean="0"/>
              <a:t>Track all the bindings between names, addresses, and physical ports on </a:t>
            </a:r>
            <a:r>
              <a:rPr lang="en-US" altLang="zh-CN" sz="2800" smtClean="0"/>
              <a:t>the network event </a:t>
            </a:r>
            <a:r>
              <a:rPr lang="en-US" altLang="zh-CN" sz="2800" dirty="0" smtClean="0"/>
              <a:t>as Switches, hosts, and users join, leave, and move around the network.</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Namespace interface</a:t>
            </a:r>
          </a:p>
          <a:p>
            <a:pPr lvl="1"/>
            <a:r>
              <a:rPr lang="en-US" altLang="zh-CN" sz="2800" dirty="0" smtClean="0"/>
              <a:t>In current networks, it is almost impossible to figure out user activities very quickly</a:t>
            </a:r>
          </a:p>
          <a:p>
            <a:pPr lvl="1"/>
            <a:r>
              <a:rPr lang="en-US" altLang="zh-CN" sz="2800" dirty="0" smtClean="0"/>
              <a:t>An Ethane Controller can journal all the authentication and binding information, it is possible to determine exactly which user sent a packet, when it was sent, the path it took, and its destination.</a:t>
            </a:r>
            <a:endParaRPr lang="zh-CN" altLang="en-US" sz="2800" dirty="0" smtClean="0"/>
          </a:p>
          <a:p>
            <a:endParaRPr lang="zh-CN" alt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Permission Check and Access Granting</a:t>
            </a:r>
          </a:p>
          <a:p>
            <a:pPr lvl="1"/>
            <a:r>
              <a:rPr lang="en-US" altLang="zh-CN" sz="2800" dirty="0" smtClean="0"/>
              <a:t>Upon receiving a packet, the Controller checks the policy to see what actions apply to it</a:t>
            </a:r>
          </a:p>
          <a:p>
            <a:r>
              <a:rPr lang="en-US" altLang="zh-CN" sz="2800" dirty="0" smtClean="0"/>
              <a:t>Enforcing Resource Limits</a:t>
            </a:r>
          </a:p>
          <a:p>
            <a:pPr lvl="1"/>
            <a:r>
              <a:rPr lang="en-US" altLang="zh-CN" sz="2800" dirty="0" smtClean="0"/>
              <a:t>Controller can limit a flow’s rate, limit the rate at which new flows are setup, or limit the number of IP addresses allocated.</a:t>
            </a:r>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Broadcast and Multicast</a:t>
            </a:r>
            <a:endParaRPr lang="zh-CN" altLang="en-US" dirty="0"/>
          </a:p>
        </p:txBody>
      </p:sp>
      <p:sp>
        <p:nvSpPr>
          <p:cNvPr id="3" name="内容占位符 2"/>
          <p:cNvSpPr>
            <a:spLocks noGrp="1"/>
          </p:cNvSpPr>
          <p:nvPr>
            <p:ph idx="1"/>
          </p:nvPr>
        </p:nvSpPr>
        <p:spPr/>
        <p:txBody>
          <a:bodyPr>
            <a:normAutofit/>
          </a:bodyPr>
          <a:lstStyle/>
          <a:p>
            <a:r>
              <a:rPr lang="en-US" altLang="zh-CN" dirty="0" smtClean="0"/>
              <a:t>Handling multicast:</a:t>
            </a:r>
          </a:p>
          <a:p>
            <a:pPr lvl="1"/>
            <a:r>
              <a:rPr lang="en-US" altLang="zh-CN" dirty="0" smtClean="0"/>
              <a:t>The Switch keeps a bitmap for each flow to indicate which ports the packets are to be sent to along the path. The  Controller can calculate the broadcast or multicast tree and assign the appropriate bits during path setup.</a:t>
            </a:r>
          </a:p>
          <a:p>
            <a:r>
              <a:rPr lang="en-US" altLang="zh-CN" dirty="0" smtClean="0"/>
              <a:t>Handling broadcast discovery protocols:</a:t>
            </a:r>
          </a:p>
          <a:p>
            <a:pPr lvl="1"/>
            <a:r>
              <a:rPr lang="en-US" altLang="zh-CN" dirty="0" smtClean="0"/>
              <a:t>A host is trying to find a server or an address; </a:t>
            </a:r>
            <a:r>
              <a:rPr lang="en-US" altLang="zh-CN" dirty="0" err="1" smtClean="0"/>
              <a:t>e.g</a:t>
            </a:r>
            <a:r>
              <a:rPr lang="en-US" altLang="zh-CN" dirty="0" smtClean="0"/>
              <a:t>, ARP, DHCP</a:t>
            </a:r>
          </a:p>
          <a:p>
            <a:pPr lvl="1"/>
            <a:r>
              <a:rPr lang="en-US" altLang="zh-CN" dirty="0" smtClean="0"/>
              <a:t>Given that the Controller knows all, it can reply to a request without creating a new flow and broadcasting the traffic.</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Replicating the Controller: Fault-Tolerance and Scalability</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Three techniques for replicating</a:t>
            </a:r>
          </a:p>
          <a:p>
            <a:pPr lvl="1"/>
            <a:r>
              <a:rPr lang="en-US" altLang="zh-CN" sz="2800" dirty="0" smtClean="0">
                <a:solidFill>
                  <a:srgbClr val="FF0000"/>
                </a:solidFill>
              </a:rPr>
              <a:t>Cold standby</a:t>
            </a:r>
            <a:r>
              <a:rPr lang="en-US" altLang="zh-CN" sz="2800" dirty="0" smtClean="0"/>
              <a:t>: Backup Controllers sit idly-by waiting to take over if needed. </a:t>
            </a:r>
          </a:p>
          <a:p>
            <a:pPr lvl="2"/>
            <a:r>
              <a:rPr lang="en-US" altLang="zh-CN" sz="2500" dirty="0" smtClean="0"/>
              <a:t>If failure, the network will converge on a new root for MST.</a:t>
            </a:r>
          </a:p>
          <a:p>
            <a:pPr lvl="2"/>
            <a:r>
              <a:rPr lang="en-US" altLang="zh-CN" sz="2500" dirty="0" smtClean="0"/>
              <a:t>The backups need only contain the registration state and the network policy.</a:t>
            </a:r>
          </a:p>
          <a:p>
            <a:pPr lvl="2"/>
            <a:r>
              <a:rPr lang="en-US" altLang="zh-CN" sz="2500" dirty="0" smtClean="0"/>
              <a:t>The main </a:t>
            </a:r>
            <a:r>
              <a:rPr lang="en-US" altLang="zh-CN" sz="2500" dirty="0" smtClean="0">
                <a:solidFill>
                  <a:srgbClr val="FF0000"/>
                </a:solidFill>
              </a:rPr>
              <a:t>advantage</a:t>
            </a:r>
            <a:r>
              <a:rPr lang="en-US" altLang="zh-CN" sz="2500" dirty="0" smtClean="0"/>
              <a:t> is simplicity; the </a:t>
            </a:r>
            <a:r>
              <a:rPr lang="en-US" altLang="zh-CN" sz="2500" dirty="0" smtClean="0">
                <a:solidFill>
                  <a:srgbClr val="FF0000"/>
                </a:solidFill>
              </a:rPr>
              <a:t>downside</a:t>
            </a:r>
            <a:r>
              <a:rPr lang="en-US" altLang="zh-CN" sz="2500" dirty="0" smtClean="0"/>
              <a:t> is that hosts, Switches, and users need to re-authenticate and re-bind upon the primary’s failure.</a:t>
            </a:r>
            <a:endParaRPr lang="zh-CN" altLang="en-US" sz="2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Replicating the Controller</a:t>
            </a:r>
            <a:endParaRPr lang="zh-CN" altLang="en-US" dirty="0"/>
          </a:p>
        </p:txBody>
      </p:sp>
      <p:sp>
        <p:nvSpPr>
          <p:cNvPr id="3" name="内容占位符 2"/>
          <p:cNvSpPr>
            <a:spLocks noGrp="1"/>
          </p:cNvSpPr>
          <p:nvPr>
            <p:ph idx="1"/>
          </p:nvPr>
        </p:nvSpPr>
        <p:spPr/>
        <p:txBody>
          <a:bodyPr>
            <a:normAutofit/>
          </a:bodyPr>
          <a:lstStyle/>
          <a:p>
            <a:pPr lvl="1"/>
            <a:r>
              <a:rPr lang="en-US" altLang="zh-CN" sz="2800" dirty="0" smtClean="0">
                <a:solidFill>
                  <a:srgbClr val="FF0000"/>
                </a:solidFill>
              </a:rPr>
              <a:t>Warm-standby</a:t>
            </a:r>
            <a:r>
              <a:rPr lang="en-US" altLang="zh-CN" sz="2800" dirty="0" smtClean="0"/>
              <a:t>: a separate MST is created for every Controller.</a:t>
            </a:r>
          </a:p>
          <a:p>
            <a:pPr lvl="2"/>
            <a:r>
              <a:rPr lang="en-US" altLang="zh-CN" sz="2500" dirty="0" smtClean="0"/>
              <a:t>The Controllers monitor one another’s </a:t>
            </a:r>
            <a:r>
              <a:rPr lang="en-US" altLang="zh-CN" sz="2500" dirty="0" err="1" smtClean="0"/>
              <a:t>liveness</a:t>
            </a:r>
            <a:r>
              <a:rPr lang="en-US" altLang="zh-CN" sz="2500" dirty="0" smtClean="0"/>
              <a:t> and, upon detecting the primary’s failure, a secondary Controller takes over based on a static ordering.</a:t>
            </a:r>
          </a:p>
          <a:p>
            <a:pPr lvl="2"/>
            <a:r>
              <a:rPr lang="en-US" altLang="zh-CN" sz="2500" dirty="0" smtClean="0"/>
              <a:t>Need to replicate bindings across Controllers.</a:t>
            </a:r>
          </a:p>
          <a:p>
            <a:pPr lvl="2"/>
            <a:r>
              <a:rPr lang="en-US" altLang="zh-CN" sz="2500" dirty="0" smtClean="0"/>
              <a:t>Some new users and hosts need to re-authenticate.</a:t>
            </a:r>
            <a:endParaRPr lang="zh-CN" altLang="en-US" sz="25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Replicating the Controller</a:t>
            </a:r>
            <a:endParaRPr lang="zh-CN" altLang="en-US" dirty="0"/>
          </a:p>
        </p:txBody>
      </p:sp>
      <p:sp>
        <p:nvSpPr>
          <p:cNvPr id="3" name="内容占位符 2"/>
          <p:cNvSpPr>
            <a:spLocks noGrp="1"/>
          </p:cNvSpPr>
          <p:nvPr>
            <p:ph idx="1"/>
          </p:nvPr>
        </p:nvSpPr>
        <p:spPr/>
        <p:txBody>
          <a:bodyPr>
            <a:normAutofit/>
          </a:bodyPr>
          <a:lstStyle/>
          <a:p>
            <a:r>
              <a:rPr lang="en-US" altLang="zh-CN" sz="3200" dirty="0" smtClean="0">
                <a:solidFill>
                  <a:srgbClr val="FF0000"/>
                </a:solidFill>
              </a:rPr>
              <a:t>Fully-replication</a:t>
            </a:r>
            <a:r>
              <a:rPr lang="en-US" altLang="zh-CN" sz="3200" dirty="0" smtClean="0"/>
              <a:t>: two or more active Controllers. </a:t>
            </a:r>
          </a:p>
          <a:p>
            <a:pPr lvl="1"/>
            <a:r>
              <a:rPr lang="en-US" altLang="zh-CN" sz="2800" dirty="0" smtClean="0"/>
              <a:t>A Switch need only authenticate itself to one Controller and can then spread its flow-requests over the Controllers (e.g., hashing or round-robin)</a:t>
            </a:r>
          </a:p>
          <a:p>
            <a:pPr lvl="1"/>
            <a:r>
              <a:rPr lang="en-US" altLang="zh-CN" sz="2800" i="1" dirty="0" smtClean="0"/>
              <a:t>Gossip</a:t>
            </a:r>
            <a:r>
              <a:rPr lang="en-US" altLang="zh-CN" sz="2800" dirty="0" smtClean="0"/>
              <a:t> to provide a weakly-consistent ordering over events.</a:t>
            </a:r>
          </a:p>
          <a:p>
            <a:pPr lvl="1"/>
            <a:endParaRPr lang="zh-CN"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Others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Link failure</a:t>
            </a:r>
          </a:p>
          <a:p>
            <a:pPr lvl="1"/>
            <a:r>
              <a:rPr lang="en-US" altLang="zh-CN" dirty="0" smtClean="0"/>
              <a:t>The Switch removes all flow table entries tied to the failed port and sends its new link-state information to the Controller. </a:t>
            </a:r>
          </a:p>
          <a:p>
            <a:pPr lvl="1"/>
            <a:r>
              <a:rPr lang="en-US" altLang="zh-CN" dirty="0" smtClean="0"/>
              <a:t>The Controller learns the new topology.</a:t>
            </a:r>
          </a:p>
          <a:p>
            <a:r>
              <a:rPr lang="en-US" altLang="zh-CN" dirty="0" err="1" smtClean="0"/>
              <a:t>Bootstraping</a:t>
            </a:r>
            <a:endParaRPr lang="en-US" altLang="zh-CN" dirty="0" smtClean="0"/>
          </a:p>
          <a:p>
            <a:pPr lvl="1"/>
            <a:r>
              <a:rPr lang="en-US" altLang="zh-CN" dirty="0" smtClean="0"/>
              <a:t>On startup, the network creates a </a:t>
            </a:r>
            <a:r>
              <a:rPr lang="en-US" altLang="zh-CN" dirty="0" smtClean="0">
                <a:solidFill>
                  <a:srgbClr val="FF0000"/>
                </a:solidFill>
              </a:rPr>
              <a:t>minimum spanning tree </a:t>
            </a:r>
            <a:r>
              <a:rPr lang="en-US" altLang="zh-CN" dirty="0" smtClean="0"/>
              <a:t>with the Controller advertising itself as the root.</a:t>
            </a:r>
          </a:p>
          <a:p>
            <a:pPr lvl="1"/>
            <a:r>
              <a:rPr lang="en-US" altLang="zh-CN" dirty="0" smtClean="0"/>
              <a:t>If a Switch finds a shorter path to the Controller, it attempts two-way authentication before advertising that path as a valid route.</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Motivation</a:t>
            </a:r>
          </a:p>
          <a:p>
            <a:r>
              <a:rPr lang="en-US" altLang="zh-CN" dirty="0" smtClean="0"/>
              <a:t>Overview of Ethane Design</a:t>
            </a:r>
          </a:p>
          <a:p>
            <a:r>
              <a:rPr lang="en-US" altLang="zh-CN" dirty="0" smtClean="0"/>
              <a:t>Ethane in More Detail</a:t>
            </a:r>
          </a:p>
          <a:p>
            <a:r>
              <a:rPr lang="en-US" altLang="zh-CN" dirty="0" smtClean="0">
                <a:solidFill>
                  <a:srgbClr val="FF0000"/>
                </a:solidFill>
              </a:rPr>
              <a:t>The POL-ETH Policy Language</a:t>
            </a:r>
          </a:p>
          <a:p>
            <a:r>
              <a:rPr lang="en-US" altLang="zh-CN" dirty="0" smtClean="0"/>
              <a:t>Prototype and Performance</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TianYe\Desktop\LANArchitectureDiag1.jpg"/>
          <p:cNvPicPr>
            <a:picLocks noChangeAspect="1" noChangeArrowheads="1"/>
          </p:cNvPicPr>
          <p:nvPr/>
        </p:nvPicPr>
        <p:blipFill>
          <a:blip r:embed="rId2" cstate="print"/>
          <a:srcRect/>
          <a:stretch>
            <a:fillRect/>
          </a:stretch>
        </p:blipFill>
        <p:spPr bwMode="auto">
          <a:xfrm>
            <a:off x="2851490" y="836712"/>
            <a:ext cx="6292510" cy="4941168"/>
          </a:xfrm>
          <a:prstGeom prst="rect">
            <a:avLst/>
          </a:prstGeom>
          <a:noFill/>
        </p:spPr>
      </p:pic>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r>
              <a:rPr lang="en-US" altLang="zh-CN" dirty="0" smtClean="0"/>
              <a:t>Enterprise </a:t>
            </a:r>
            <a:br>
              <a:rPr lang="en-US" altLang="zh-CN" dirty="0" smtClean="0"/>
            </a:br>
            <a:r>
              <a:rPr lang="en-US" altLang="zh-CN" dirty="0" smtClean="0"/>
              <a:t>network</a:t>
            </a:r>
          </a:p>
          <a:p>
            <a:pPr lvl="1"/>
            <a:r>
              <a:rPr lang="en-US" altLang="zh-CN" dirty="0" smtClean="0"/>
              <a:t>Run a wide </a:t>
            </a:r>
            <a:br>
              <a:rPr lang="en-US" altLang="zh-CN" dirty="0" smtClean="0"/>
            </a:br>
            <a:r>
              <a:rPr lang="en-US" altLang="zh-CN" dirty="0" smtClean="0"/>
              <a:t>variety of </a:t>
            </a:r>
            <a:br>
              <a:rPr lang="en-US" altLang="zh-CN" dirty="0" smtClean="0"/>
            </a:br>
            <a:r>
              <a:rPr lang="en-US" altLang="zh-CN" dirty="0" smtClean="0"/>
              <a:t>applications </a:t>
            </a:r>
            <a:br>
              <a:rPr lang="en-US" altLang="zh-CN" dirty="0" smtClean="0"/>
            </a:br>
            <a:r>
              <a:rPr lang="en-US" altLang="zh-CN" dirty="0" smtClean="0"/>
              <a:t>and </a:t>
            </a:r>
            <a:br>
              <a:rPr lang="en-US" altLang="zh-CN" dirty="0" smtClean="0"/>
            </a:br>
            <a:r>
              <a:rPr lang="en-US" altLang="zh-CN" dirty="0" smtClean="0"/>
              <a:t>protocols</a:t>
            </a:r>
          </a:p>
          <a:p>
            <a:pPr lvl="1"/>
            <a:r>
              <a:rPr lang="en-US" altLang="zh-CN" dirty="0" smtClean="0"/>
              <a:t>Operate </a:t>
            </a:r>
            <a:br>
              <a:rPr lang="en-US" altLang="zh-CN" dirty="0" smtClean="0"/>
            </a:br>
            <a:r>
              <a:rPr lang="en-US" altLang="zh-CN" dirty="0" smtClean="0"/>
              <a:t>under strict </a:t>
            </a:r>
            <a:br>
              <a:rPr lang="en-US" altLang="zh-CN" dirty="0" smtClean="0"/>
            </a:br>
            <a:r>
              <a:rPr lang="en-US" altLang="zh-CN" dirty="0" smtClean="0"/>
              <a:t>reliability and </a:t>
            </a:r>
            <a:br>
              <a:rPr lang="en-US" altLang="zh-CN" dirty="0" smtClean="0"/>
            </a:br>
            <a:r>
              <a:rPr lang="en-US" altLang="zh-CN" dirty="0" smtClean="0"/>
              <a:t>security constraints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Ethane network policy is declared as </a:t>
            </a:r>
            <a:r>
              <a:rPr lang="en-US" altLang="zh-CN" dirty="0" smtClean="0">
                <a:solidFill>
                  <a:srgbClr val="FF0000"/>
                </a:solidFill>
              </a:rPr>
              <a:t>a set of rules</a:t>
            </a:r>
            <a:r>
              <a:rPr lang="en-US" altLang="zh-CN" dirty="0" smtClean="0"/>
              <a:t>, each consisting of a </a:t>
            </a:r>
            <a:r>
              <a:rPr lang="en-US" altLang="zh-CN" dirty="0" smtClean="0">
                <a:solidFill>
                  <a:srgbClr val="FF0000"/>
                </a:solidFill>
              </a:rPr>
              <a:t>condition</a:t>
            </a:r>
            <a:r>
              <a:rPr lang="en-US" altLang="zh-CN" dirty="0" smtClean="0"/>
              <a:t> and a corresponding </a:t>
            </a:r>
            <a:r>
              <a:rPr lang="en-US" altLang="zh-CN" dirty="0" smtClean="0">
                <a:solidFill>
                  <a:srgbClr val="FF0000"/>
                </a:solidFill>
              </a:rPr>
              <a:t>action</a:t>
            </a:r>
            <a:r>
              <a:rPr lang="en-US" altLang="zh-CN" dirty="0" smtClean="0"/>
              <a:t>.</a:t>
            </a:r>
            <a:br>
              <a:rPr lang="en-US" altLang="zh-CN" dirty="0" smtClean="0"/>
            </a:br>
            <a:r>
              <a:rPr lang="en-US" altLang="zh-CN" dirty="0" smtClean="0"/>
              <a:t>Example</a:t>
            </a:r>
          </a:p>
          <a:p>
            <a:endParaRPr lang="en-US" altLang="zh-CN" dirty="0" smtClean="0"/>
          </a:p>
          <a:p>
            <a:pPr lvl="1"/>
            <a:r>
              <a:rPr lang="en-US" altLang="zh-CN" dirty="0" smtClean="0"/>
              <a:t>Condition: if the user initiating the flow is “bob” </a:t>
            </a:r>
            <a:r>
              <a:rPr lang="en-US" altLang="zh-CN" dirty="0" smtClean="0">
                <a:solidFill>
                  <a:srgbClr val="FF0000"/>
                </a:solidFill>
              </a:rPr>
              <a:t>and</a:t>
            </a:r>
            <a:r>
              <a:rPr lang="en-US" altLang="zh-CN" dirty="0" smtClean="0"/>
              <a:t> the flow protocol is “HTTP” </a:t>
            </a:r>
            <a:r>
              <a:rPr lang="en-US" altLang="zh-CN" dirty="0" smtClean="0">
                <a:solidFill>
                  <a:srgbClr val="FF0000"/>
                </a:solidFill>
              </a:rPr>
              <a:t>and</a:t>
            </a:r>
            <a:r>
              <a:rPr lang="en-US" altLang="zh-CN" dirty="0" smtClean="0"/>
              <a:t> the flow destination is host “</a:t>
            </a:r>
            <a:r>
              <a:rPr lang="en-US" altLang="zh-CN" dirty="0" err="1" smtClean="0"/>
              <a:t>websrv</a:t>
            </a:r>
            <a:r>
              <a:rPr lang="en-US" altLang="zh-CN" dirty="0" smtClean="0"/>
              <a:t>”</a:t>
            </a:r>
          </a:p>
          <a:p>
            <a:pPr lvl="1"/>
            <a:r>
              <a:rPr lang="en-US" altLang="zh-CN" dirty="0" smtClean="0"/>
              <a:t>Action: Actions include </a:t>
            </a:r>
            <a:r>
              <a:rPr lang="en-US" altLang="zh-CN" i="1" dirty="0" smtClean="0"/>
              <a:t>allow</a:t>
            </a:r>
            <a:r>
              <a:rPr lang="en-US" altLang="zh-CN" dirty="0" smtClean="0"/>
              <a:t>, </a:t>
            </a:r>
            <a:r>
              <a:rPr lang="en-US" altLang="zh-CN" i="1" dirty="0" smtClean="0"/>
              <a:t>deny</a:t>
            </a:r>
            <a:r>
              <a:rPr lang="en-US" altLang="zh-CN" dirty="0" smtClean="0"/>
              <a:t>, </a:t>
            </a:r>
            <a:r>
              <a:rPr lang="en-US" altLang="zh-CN" i="1" dirty="0" smtClean="0"/>
              <a:t>waypoints</a:t>
            </a:r>
            <a:r>
              <a:rPr lang="en-US" altLang="zh-CN" dirty="0" smtClean="0"/>
              <a:t>, and </a:t>
            </a:r>
            <a:r>
              <a:rPr lang="en-US" altLang="zh-CN" i="1" dirty="0" smtClean="0"/>
              <a:t>outbound-only</a:t>
            </a:r>
            <a:r>
              <a:rPr lang="en-US" altLang="zh-CN" dirty="0" smtClean="0"/>
              <a:t>.</a:t>
            </a:r>
          </a:p>
          <a:p>
            <a:r>
              <a:rPr lang="en-US" altLang="zh-CN" dirty="0" smtClean="0"/>
              <a:t>Rules are independent and don’t contain an intrinsic ordering</a:t>
            </a:r>
          </a:p>
          <a:p>
            <a:pPr lvl="1"/>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899592" y="3068960"/>
            <a:ext cx="7324242" cy="36004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smtClean="0"/>
              <a:t>Two parts:</a:t>
            </a:r>
            <a:r>
              <a:rPr lang="zh-CN" altLang="en-US" dirty="0" smtClean="0"/>
              <a:t> </a:t>
            </a:r>
            <a:r>
              <a:rPr lang="en-US" altLang="zh-CN" dirty="0" smtClean="0"/>
              <a:t>group </a:t>
            </a:r>
            <a:br>
              <a:rPr lang="en-US" altLang="zh-CN" dirty="0" smtClean="0"/>
            </a:br>
            <a:r>
              <a:rPr lang="en-US" altLang="zh-CN" dirty="0" smtClean="0"/>
              <a:t>declarations and rules</a:t>
            </a:r>
          </a:p>
        </p:txBody>
      </p:sp>
      <p:sp>
        <p:nvSpPr>
          <p:cNvPr id="4" name="矩形 3"/>
          <p:cNvSpPr/>
          <p:nvPr/>
        </p:nvSpPr>
        <p:spPr>
          <a:xfrm>
            <a:off x="3923928" y="1988840"/>
            <a:ext cx="5220072"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dirty="0" smtClean="0"/>
              <a:t># Groups —</a:t>
            </a:r>
          </a:p>
          <a:p>
            <a:r>
              <a:rPr lang="en-US" altLang="zh-CN" sz="2400" dirty="0" smtClean="0"/>
              <a:t>desktops = ["</a:t>
            </a:r>
            <a:r>
              <a:rPr lang="en-US" altLang="zh-CN" sz="2400" dirty="0" err="1" smtClean="0"/>
              <a:t>griffin","roo</a:t>
            </a:r>
            <a:r>
              <a:rPr lang="en-US" altLang="zh-CN" sz="2400" dirty="0" smtClean="0"/>
              <a:t>"];</a:t>
            </a:r>
          </a:p>
          <a:p>
            <a:r>
              <a:rPr lang="en-US" altLang="zh-CN" sz="2400" dirty="0" smtClean="0"/>
              <a:t>laptops = ["</a:t>
            </a:r>
            <a:r>
              <a:rPr lang="en-US" altLang="zh-CN" sz="2400" dirty="0" err="1" smtClean="0"/>
              <a:t>glaptop","rlaptop</a:t>
            </a:r>
            <a:r>
              <a:rPr lang="en-US" altLang="zh-CN" sz="2400" dirty="0" smtClean="0"/>
              <a:t>"];</a:t>
            </a:r>
          </a:p>
          <a:p>
            <a:r>
              <a:rPr lang="en-US" altLang="zh-CN" sz="2400" dirty="0" smtClean="0"/>
              <a:t>phones = ["</a:t>
            </a:r>
            <a:r>
              <a:rPr lang="en-US" altLang="zh-CN" sz="2400" dirty="0" err="1" smtClean="0"/>
              <a:t>gphone","rphone</a:t>
            </a:r>
            <a:r>
              <a:rPr lang="en-US" altLang="zh-CN" sz="2400" dirty="0" smtClean="0"/>
              <a:t>"];</a:t>
            </a:r>
          </a:p>
          <a:p>
            <a:r>
              <a:rPr lang="en-US" altLang="zh-CN" sz="2400" dirty="0" smtClean="0"/>
              <a:t>server = ["</a:t>
            </a:r>
            <a:r>
              <a:rPr lang="en-US" altLang="zh-CN" sz="2400" dirty="0" err="1" smtClean="0"/>
              <a:t>http_server","nfs_server</a:t>
            </a:r>
            <a:r>
              <a:rPr lang="en-US" altLang="zh-CN" sz="2400" dirty="0" smtClean="0"/>
              <a:t>"];</a:t>
            </a:r>
          </a:p>
          <a:p>
            <a:r>
              <a:rPr lang="en-US" altLang="zh-CN" sz="2400" dirty="0" smtClean="0"/>
              <a:t>private = ["</a:t>
            </a:r>
            <a:r>
              <a:rPr lang="en-US" altLang="zh-CN" sz="2400" dirty="0" err="1" smtClean="0"/>
              <a:t>desktops","laptops</a:t>
            </a:r>
            <a:r>
              <a:rPr lang="en-US" altLang="zh-CN" sz="2400" dirty="0" smtClean="0"/>
              <a:t>"];</a:t>
            </a:r>
          </a:p>
          <a:p>
            <a:r>
              <a:rPr lang="en-US" altLang="zh-CN" sz="2400" dirty="0" smtClean="0"/>
              <a:t>computers = ["</a:t>
            </a:r>
            <a:r>
              <a:rPr lang="en-US" altLang="zh-CN" sz="2400" dirty="0" err="1" smtClean="0"/>
              <a:t>private","server</a:t>
            </a:r>
            <a:r>
              <a:rPr lang="en-US" altLang="zh-CN" sz="2400" dirty="0" smtClean="0"/>
              <a:t>"];</a:t>
            </a:r>
          </a:p>
          <a:p>
            <a:r>
              <a:rPr lang="en-US" altLang="zh-CN" sz="2400" dirty="0" smtClean="0"/>
              <a:t>students = ["</a:t>
            </a:r>
            <a:r>
              <a:rPr lang="en-US" altLang="zh-CN" sz="2400" dirty="0" err="1" smtClean="0"/>
              <a:t>bob","bill","pete</a:t>
            </a:r>
            <a:r>
              <a:rPr lang="en-US" altLang="zh-CN" sz="2400" dirty="0" smtClean="0"/>
              <a:t>"];</a:t>
            </a:r>
          </a:p>
          <a:p>
            <a:r>
              <a:rPr lang="en-US" altLang="zh-CN" sz="2400" dirty="0" smtClean="0"/>
              <a:t>profs = ["plum"];</a:t>
            </a:r>
          </a:p>
          <a:p>
            <a:r>
              <a:rPr lang="en-US" altLang="zh-CN" sz="2400" dirty="0" smtClean="0"/>
              <a:t>group = ["</a:t>
            </a:r>
            <a:r>
              <a:rPr lang="en-US" altLang="zh-CN" sz="2400" dirty="0" err="1" smtClean="0"/>
              <a:t>students","profs</a:t>
            </a:r>
            <a:r>
              <a:rPr lang="en-US" altLang="zh-CN" sz="2400" dirty="0" smtClean="0"/>
              <a:t>"];</a:t>
            </a:r>
          </a:p>
          <a:p>
            <a:r>
              <a:rPr lang="en-US" altLang="zh-CN" sz="2400" dirty="0" err="1" smtClean="0"/>
              <a:t>waps</a:t>
            </a:r>
            <a:r>
              <a:rPr lang="en-US" altLang="zh-CN" sz="2400" dirty="0" smtClean="0"/>
              <a:t> = ["wap1","wap2"];</a:t>
            </a:r>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smtClean="0"/>
              <a:t>Rules</a:t>
            </a:r>
            <a:endParaRPr lang="zh-CN" altLang="en-US" dirty="0"/>
          </a:p>
        </p:txBody>
      </p:sp>
      <p:sp>
        <p:nvSpPr>
          <p:cNvPr id="4" name="矩形 3"/>
          <p:cNvSpPr/>
          <p:nvPr/>
        </p:nvSpPr>
        <p:spPr>
          <a:xfrm>
            <a:off x="323528" y="590192"/>
            <a:ext cx="8604448" cy="586314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500" dirty="0" smtClean="0"/>
              <a:t># Rules —</a:t>
            </a:r>
          </a:p>
          <a:p>
            <a:r>
              <a:rPr lang="de-DE" altLang="zh-CN" sz="2500" dirty="0" smtClean="0"/>
              <a:t>[(hsrc=in("server")^(hdst=in("private"))] : deny;</a:t>
            </a:r>
          </a:p>
          <a:p>
            <a:r>
              <a:rPr lang="en-US" altLang="zh-CN" sz="2500" dirty="0" smtClean="0"/>
              <a:t># Do not allow phones and private computers to communicate</a:t>
            </a:r>
          </a:p>
          <a:p>
            <a:r>
              <a:rPr lang="en-US" altLang="zh-CN" sz="2500" dirty="0" smtClean="0"/>
              <a:t>[(</a:t>
            </a:r>
            <a:r>
              <a:rPr lang="en-US" altLang="zh-CN" sz="2500" dirty="0" err="1" smtClean="0"/>
              <a:t>hsrc</a:t>
            </a:r>
            <a:r>
              <a:rPr lang="en-US" altLang="zh-CN" sz="2500" dirty="0" smtClean="0"/>
              <a:t>=in("phones")^(</a:t>
            </a:r>
            <a:r>
              <a:rPr lang="en-US" altLang="zh-CN" sz="2500" dirty="0" err="1" smtClean="0"/>
              <a:t>hdst</a:t>
            </a:r>
            <a:r>
              <a:rPr lang="en-US" altLang="zh-CN" sz="2500" dirty="0" smtClean="0"/>
              <a:t>=in("computers"))] : deny;</a:t>
            </a:r>
          </a:p>
          <a:p>
            <a:r>
              <a:rPr lang="en-US" altLang="zh-CN" sz="2500" dirty="0" smtClean="0"/>
              <a:t>[(</a:t>
            </a:r>
            <a:r>
              <a:rPr lang="en-US" altLang="zh-CN" sz="2500" dirty="0" err="1" smtClean="0"/>
              <a:t>hsrc</a:t>
            </a:r>
            <a:r>
              <a:rPr lang="en-US" altLang="zh-CN" sz="2500" dirty="0" smtClean="0"/>
              <a:t>=in("computers")^(</a:t>
            </a:r>
            <a:r>
              <a:rPr lang="en-US" altLang="zh-CN" sz="2500" dirty="0" err="1" smtClean="0"/>
              <a:t>hdst</a:t>
            </a:r>
            <a:r>
              <a:rPr lang="en-US" altLang="zh-CN" sz="2500" dirty="0" smtClean="0"/>
              <a:t>=in("phones"))] : deny;</a:t>
            </a:r>
          </a:p>
          <a:p>
            <a:r>
              <a:rPr lang="en-US" altLang="zh-CN" sz="2500" dirty="0" smtClean="0"/>
              <a:t># NAT-like protection for laptops</a:t>
            </a:r>
          </a:p>
          <a:p>
            <a:r>
              <a:rPr lang="en-US" altLang="zh-CN" sz="2500" dirty="0" smtClean="0"/>
              <a:t>[(</a:t>
            </a:r>
            <a:r>
              <a:rPr lang="en-US" altLang="zh-CN" sz="2500" dirty="0" err="1" smtClean="0"/>
              <a:t>hsrc</a:t>
            </a:r>
            <a:r>
              <a:rPr lang="en-US" altLang="zh-CN" sz="2500" dirty="0" smtClean="0"/>
              <a:t>=in("laptops")] : outbound-only;</a:t>
            </a:r>
          </a:p>
          <a:p>
            <a:r>
              <a:rPr lang="en-US" altLang="zh-CN" sz="2500" dirty="0" smtClean="0"/>
              <a:t># No restrictions on desktops communicating with each other</a:t>
            </a:r>
          </a:p>
          <a:p>
            <a:r>
              <a:rPr lang="en-US" altLang="zh-CN" sz="2500" dirty="0" smtClean="0"/>
              <a:t>[(</a:t>
            </a:r>
            <a:r>
              <a:rPr lang="en-US" altLang="zh-CN" sz="2500" dirty="0" err="1" smtClean="0"/>
              <a:t>hsrc</a:t>
            </a:r>
            <a:r>
              <a:rPr lang="en-US" altLang="zh-CN" sz="2500" dirty="0" smtClean="0"/>
              <a:t>=in("desktops")^(</a:t>
            </a:r>
            <a:r>
              <a:rPr lang="en-US" altLang="zh-CN" sz="2500" dirty="0" err="1" smtClean="0"/>
              <a:t>hdst</a:t>
            </a:r>
            <a:r>
              <a:rPr lang="en-US" altLang="zh-CN" sz="2500" dirty="0" smtClean="0"/>
              <a:t>=in("desktops"))] : allow;</a:t>
            </a:r>
          </a:p>
          <a:p>
            <a:r>
              <a:rPr lang="en-US" altLang="zh-CN" sz="2500" dirty="0" smtClean="0"/>
              <a:t># For wireless, non-group members can use http through</a:t>
            </a:r>
          </a:p>
          <a:p>
            <a:r>
              <a:rPr lang="en-US" altLang="zh-CN" sz="2500" dirty="0" smtClean="0"/>
              <a:t># a proxy. Group members have unrestricted access.</a:t>
            </a:r>
          </a:p>
          <a:p>
            <a:r>
              <a:rPr lang="en-US" altLang="zh-CN" sz="2500" dirty="0" smtClean="0"/>
              <a:t>[(</a:t>
            </a:r>
            <a:r>
              <a:rPr lang="en-US" altLang="zh-CN" sz="2500" dirty="0" err="1" smtClean="0"/>
              <a:t>apsrc</a:t>
            </a:r>
            <a:r>
              <a:rPr lang="en-US" altLang="zh-CN" sz="2500" dirty="0" smtClean="0"/>
              <a:t>=in("</a:t>
            </a:r>
            <a:r>
              <a:rPr lang="en-US" altLang="zh-CN" sz="2500" dirty="0" err="1" smtClean="0"/>
              <a:t>waps</a:t>
            </a:r>
            <a:r>
              <a:rPr lang="en-US" altLang="zh-CN" sz="2500" dirty="0" smtClean="0"/>
              <a:t>"))^(user=in("group"))] :allow;</a:t>
            </a:r>
          </a:p>
          <a:p>
            <a:r>
              <a:rPr lang="en-US" altLang="zh-CN" sz="2500" dirty="0" smtClean="0"/>
              <a:t>[(</a:t>
            </a:r>
            <a:r>
              <a:rPr lang="en-US" altLang="zh-CN" sz="2500" dirty="0" err="1" smtClean="0"/>
              <a:t>apsrc</a:t>
            </a:r>
            <a:r>
              <a:rPr lang="en-US" altLang="zh-CN" sz="2500" dirty="0" smtClean="0"/>
              <a:t>=in("</a:t>
            </a:r>
            <a:r>
              <a:rPr lang="en-US" altLang="zh-CN" sz="2500" dirty="0" err="1" smtClean="0"/>
              <a:t>waps</a:t>
            </a:r>
            <a:r>
              <a:rPr lang="en-US" altLang="zh-CN" sz="2500" dirty="0" smtClean="0"/>
              <a:t>"))^(protocol="http)] : waypoints("http-proxy");</a:t>
            </a:r>
          </a:p>
          <a:p>
            <a:r>
              <a:rPr lang="en-US" altLang="zh-CN" sz="2500" dirty="0" smtClean="0"/>
              <a:t>[(</a:t>
            </a:r>
            <a:r>
              <a:rPr lang="en-US" altLang="zh-CN" sz="2500" dirty="0" err="1" smtClean="0"/>
              <a:t>apsrc</a:t>
            </a:r>
            <a:r>
              <a:rPr lang="en-US" altLang="zh-CN" sz="2500" dirty="0" smtClean="0"/>
              <a:t>=in("</a:t>
            </a:r>
            <a:r>
              <a:rPr lang="en-US" altLang="zh-CN" sz="2500" dirty="0" err="1" smtClean="0"/>
              <a:t>waps</a:t>
            </a:r>
            <a:r>
              <a:rPr lang="en-US" altLang="zh-CN" sz="2500" dirty="0" smtClean="0"/>
              <a:t>"))] : deny;</a:t>
            </a:r>
          </a:p>
          <a:p>
            <a:r>
              <a:rPr lang="en-US" altLang="zh-CN" sz="2500" dirty="0" smtClean="0"/>
              <a:t>[]: allow; # Default-on: by default allow flows</a:t>
            </a:r>
            <a:endParaRPr lang="zh-CN" altLang="en-US" sz="25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Motivation</a:t>
            </a:r>
          </a:p>
          <a:p>
            <a:r>
              <a:rPr lang="en-US" altLang="zh-CN" dirty="0" smtClean="0"/>
              <a:t>Overview of Ethane Design</a:t>
            </a:r>
          </a:p>
          <a:p>
            <a:r>
              <a:rPr lang="en-US" altLang="zh-CN" dirty="0" smtClean="0"/>
              <a:t>Ethane in More Detail</a:t>
            </a:r>
          </a:p>
          <a:p>
            <a:r>
              <a:rPr lang="en-US" altLang="zh-CN" dirty="0" smtClean="0"/>
              <a:t>The POL-ETH Policy Language</a:t>
            </a:r>
          </a:p>
          <a:p>
            <a:r>
              <a:rPr lang="en-US" altLang="zh-CN" dirty="0" smtClean="0">
                <a:solidFill>
                  <a:srgbClr val="FF0000"/>
                </a:solidFill>
              </a:rPr>
              <a:t>Prototype and Performance</a:t>
            </a:r>
          </a:p>
          <a:p>
            <a:r>
              <a:rPr lang="en-US" altLang="zh-CN" dirty="0" smtClean="0"/>
              <a:t>Review</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 Switch</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smtClean="0"/>
              <a:t>Three different Ethane Switches: </a:t>
            </a:r>
          </a:p>
          <a:p>
            <a:pPr lvl="1"/>
            <a:r>
              <a:rPr lang="en-US" altLang="zh-CN" dirty="0" smtClean="0"/>
              <a:t>An 802.11g wireless access point (based on a commercial access point)</a:t>
            </a:r>
          </a:p>
          <a:p>
            <a:pPr lvl="1"/>
            <a:r>
              <a:rPr lang="en-US" altLang="zh-CN" dirty="0" smtClean="0"/>
              <a:t>A wired 4-port Gigabit Ethernet Switch that forwards packets at </a:t>
            </a:r>
            <a:r>
              <a:rPr lang="en-US" altLang="zh-CN" dirty="0" smtClean="0">
                <a:solidFill>
                  <a:srgbClr val="FF0000"/>
                </a:solidFill>
              </a:rPr>
              <a:t>line-speed</a:t>
            </a:r>
            <a:r>
              <a:rPr lang="en-US" altLang="zh-CN" dirty="0" smtClean="0"/>
              <a:t> (based on the </a:t>
            </a:r>
            <a:r>
              <a:rPr lang="en-US" altLang="zh-CN" dirty="0" err="1" smtClean="0"/>
              <a:t>NetFPGA</a:t>
            </a:r>
            <a:r>
              <a:rPr lang="en-US" altLang="zh-CN" dirty="0" smtClean="0"/>
              <a:t> programmable switch platform and written in </a:t>
            </a:r>
            <a:r>
              <a:rPr lang="en-US" altLang="zh-CN" dirty="0" err="1" smtClean="0"/>
              <a:t>Verilog</a:t>
            </a:r>
            <a:r>
              <a:rPr lang="en-US" altLang="zh-CN" dirty="0" smtClean="0"/>
              <a:t>)</a:t>
            </a:r>
          </a:p>
          <a:p>
            <a:pPr lvl="1"/>
            <a:r>
              <a:rPr lang="en-US" altLang="zh-CN" dirty="0" smtClean="0"/>
              <a:t>A wired 4-port Ethernet Switch in Linux on a desktop PC</a:t>
            </a:r>
          </a:p>
          <a:p>
            <a:r>
              <a:rPr lang="en-US" altLang="zh-CN" dirty="0" smtClean="0"/>
              <a:t>Flow table</a:t>
            </a:r>
          </a:p>
          <a:p>
            <a:pPr lvl="1"/>
            <a:r>
              <a:rPr lang="en-US" altLang="zh-CN" dirty="0" smtClean="0"/>
              <a:t>The main table—for packets that should be forwarded—has 8,192 flow entries</a:t>
            </a:r>
          </a:p>
          <a:p>
            <a:pPr lvl="1"/>
            <a:r>
              <a:rPr lang="en-US" altLang="zh-CN" dirty="0" smtClean="0"/>
              <a:t>A second table with 32K entries</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 Controller</a:t>
            </a:r>
            <a:endParaRPr lang="zh-CN" altLang="en-US" dirty="0"/>
          </a:p>
        </p:txBody>
      </p:sp>
      <p:sp>
        <p:nvSpPr>
          <p:cNvPr id="3" name="内容占位符 2"/>
          <p:cNvSpPr>
            <a:spLocks noGrp="1"/>
          </p:cNvSpPr>
          <p:nvPr>
            <p:ph idx="1"/>
          </p:nvPr>
        </p:nvSpPr>
        <p:spPr/>
        <p:txBody>
          <a:bodyPr/>
          <a:lstStyle/>
          <a:p>
            <a:r>
              <a:rPr lang="en-US" altLang="zh-CN" dirty="0" smtClean="0"/>
              <a:t>Policy compiler: a source-to-source compiler that generates C++ from a </a:t>
            </a:r>
            <a:r>
              <a:rPr lang="en-US" altLang="zh-CN" dirty="0" err="1" smtClean="0"/>
              <a:t>Pol</a:t>
            </a:r>
            <a:r>
              <a:rPr lang="en-US" altLang="zh-CN" dirty="0" smtClean="0"/>
              <a:t>-Eth policy file.</a:t>
            </a:r>
          </a:p>
          <a:p>
            <a:r>
              <a:rPr lang="en-US" altLang="zh-CN" dirty="0" smtClean="0"/>
              <a:t>Implemented the Controller on a standard Linux PC</a:t>
            </a:r>
          </a:p>
          <a:p>
            <a:pPr lvl="1"/>
            <a:r>
              <a:rPr lang="en-US" altLang="zh-CN" dirty="0" smtClean="0"/>
              <a:t>Registration: standard database</a:t>
            </a:r>
          </a:p>
          <a:p>
            <a:pPr lvl="1"/>
            <a:r>
              <a:rPr lang="en-US" altLang="zh-CN" dirty="0" smtClean="0"/>
              <a:t>Authentication: use university authentication system</a:t>
            </a:r>
          </a:p>
          <a:p>
            <a:pPr lvl="1"/>
            <a:r>
              <a:rPr lang="en-US" altLang="zh-CN" dirty="0" smtClean="0"/>
              <a:t>Bind Journal and Namespace Interface: use </a:t>
            </a:r>
            <a:r>
              <a:rPr lang="en-US" altLang="zh-CN" dirty="0" err="1" smtClean="0"/>
              <a:t>BerkeleyDB</a:t>
            </a:r>
            <a:r>
              <a:rPr lang="en-US" altLang="zh-CN" dirty="0" smtClean="0"/>
              <a:t> for the log</a:t>
            </a:r>
          </a:p>
          <a:p>
            <a:pPr lvl="1"/>
            <a:r>
              <a:rPr lang="en-US" altLang="zh-CN" dirty="0" smtClean="0"/>
              <a:t>Route Computation: using an all pairs shortest path algorithm.</a:t>
            </a:r>
          </a:p>
          <a:p>
            <a:pPr lvl="1"/>
            <a:endParaRPr lang="en-US" altLang="zh-CN" dirty="0" smtClean="0"/>
          </a:p>
          <a:p>
            <a:pPr lvl="1"/>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Deployment</a:t>
            </a:r>
            <a:endParaRPr lang="zh-CN" altLang="en-US" dirty="0"/>
          </a:p>
        </p:txBody>
      </p:sp>
      <p:sp>
        <p:nvSpPr>
          <p:cNvPr id="3" name="内容占位符 2"/>
          <p:cNvSpPr>
            <a:spLocks noGrp="1"/>
          </p:cNvSpPr>
          <p:nvPr>
            <p:ph idx="1"/>
          </p:nvPr>
        </p:nvSpPr>
        <p:spPr/>
        <p:txBody>
          <a:bodyPr>
            <a:normAutofit/>
          </a:bodyPr>
          <a:lstStyle/>
          <a:p>
            <a:r>
              <a:rPr lang="en-US" altLang="zh-CN" dirty="0" smtClean="0"/>
              <a:t>Stanford CS department</a:t>
            </a:r>
          </a:p>
          <a:p>
            <a:pPr lvl="1"/>
            <a:r>
              <a:rPr lang="en-US" altLang="zh-CN" dirty="0" smtClean="0"/>
              <a:t>19 Ethane switches: 11 wired and 8 wireless; About 300 hosts</a:t>
            </a:r>
          </a:p>
          <a:p>
            <a:r>
              <a:rPr lang="en-US" altLang="zh-CN" dirty="0" smtClean="0"/>
              <a:t>Policy</a:t>
            </a:r>
          </a:p>
          <a:p>
            <a:pPr lvl="1"/>
            <a:r>
              <a:rPr lang="en-US" altLang="zh-CN" dirty="0" smtClean="0"/>
              <a:t>Non-servers are protected from outbound connections from servers.</a:t>
            </a:r>
          </a:p>
          <a:p>
            <a:pPr lvl="1"/>
            <a:r>
              <a:rPr lang="en-US" altLang="zh-CN" dirty="0" smtClean="0"/>
              <a:t>Workstations can communicate uninhibited. </a:t>
            </a:r>
          </a:p>
          <a:p>
            <a:pPr lvl="1"/>
            <a:r>
              <a:rPr lang="en-US" altLang="zh-CN" dirty="0" smtClean="0"/>
              <a:t>Hosts must register a MAC address, but no user authentication. </a:t>
            </a:r>
          </a:p>
          <a:p>
            <a:pPr lvl="1"/>
            <a:r>
              <a:rPr lang="en-US" altLang="zh-CN" dirty="0" smtClean="0"/>
              <a:t>Wireless nodes do not require user authentication.</a:t>
            </a:r>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Deployment</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Policy</a:t>
            </a:r>
          </a:p>
          <a:p>
            <a:pPr lvl="1"/>
            <a:r>
              <a:rPr lang="en-US" altLang="zh-CN" dirty="0" smtClean="0"/>
              <a:t>Open wireless access points require users to authenticate.</a:t>
            </a:r>
          </a:p>
          <a:p>
            <a:pPr lvl="1"/>
            <a:r>
              <a:rPr lang="en-US" altLang="zh-CN" dirty="0" smtClean="0"/>
              <a:t>The VoIP phones are restricted from communicating with non-phones and are statically bound to a single access point to prevent mobility.</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Performance: Controller Scalability</a:t>
            </a:r>
            <a:endParaRPr lang="zh-CN" altLang="en-US" dirty="0"/>
          </a:p>
        </p:txBody>
      </p:sp>
      <p:sp>
        <p:nvSpPr>
          <p:cNvPr id="3" name="内容占位符 2"/>
          <p:cNvSpPr>
            <a:spLocks noGrp="1"/>
          </p:cNvSpPr>
          <p:nvPr>
            <p:ph idx="1"/>
          </p:nvPr>
        </p:nvSpPr>
        <p:spPr/>
        <p:txBody>
          <a:bodyPr/>
          <a:lstStyle/>
          <a:p>
            <a:r>
              <a:rPr lang="en-US" altLang="zh-CN" dirty="0" smtClean="0"/>
              <a:t>Experiment: 30-40 new flow requests per second with a peak of 750 flow requests per second.</a:t>
            </a:r>
          </a:p>
          <a:p>
            <a:r>
              <a:rPr lang="en-US" altLang="zh-CN" dirty="0" smtClean="0"/>
              <a:t>A single Controller could comfortably handle 10,000 new flow requests per second.</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0" y="3933056"/>
            <a:ext cx="4499992" cy="221885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468374" y="3956415"/>
            <a:ext cx="4640130" cy="219549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Performance During Failures</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Controller failure: measure the completion time of 275 consecutive HTTP requests, retrieving 63MB in total. </a:t>
            </a:r>
          </a:p>
          <a:p>
            <a:pPr lvl="1"/>
            <a:r>
              <a:rPr lang="en-US" altLang="zh-CN" sz="2800" dirty="0" smtClean="0"/>
              <a:t>While the requests were ongoing, we crashed the Controller and restarted it multiple times.</a:t>
            </a:r>
          </a:p>
          <a:p>
            <a:endParaRPr lang="zh-CN" altLang="en-US" sz="2800" dirty="0"/>
          </a:p>
        </p:txBody>
      </p:sp>
      <p:pic>
        <p:nvPicPr>
          <p:cNvPr id="6146" name="Picture 2"/>
          <p:cNvPicPr>
            <a:picLocks noChangeAspect="1" noChangeArrowheads="1"/>
          </p:cNvPicPr>
          <p:nvPr/>
        </p:nvPicPr>
        <p:blipFill>
          <a:blip r:embed="rId2" cstate="print"/>
          <a:srcRect/>
          <a:stretch>
            <a:fillRect/>
          </a:stretch>
        </p:blipFill>
        <p:spPr bwMode="auto">
          <a:xfrm>
            <a:off x="1043608" y="4437112"/>
            <a:ext cx="7458075" cy="20383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Need manual configuration</a:t>
            </a:r>
          </a:p>
          <a:p>
            <a:pPr lvl="1"/>
            <a:r>
              <a:rPr lang="en-US" altLang="zh-CN" dirty="0" smtClean="0"/>
              <a:t>Expensive and error-prone</a:t>
            </a:r>
          </a:p>
          <a:p>
            <a:pPr lvl="1"/>
            <a:r>
              <a:rPr lang="en-US" altLang="zh-CN" dirty="0" smtClean="0"/>
              <a:t>62% of network downtime in multi-vendor networks comes from human-error</a:t>
            </a:r>
          </a:p>
          <a:p>
            <a:pPr lvl="1"/>
            <a:r>
              <a:rPr lang="en-US" altLang="zh-CN" dirty="0" smtClean="0"/>
              <a:t>80% of IT budgets is spent on maintenance and operations</a:t>
            </a:r>
            <a:endParaRPr lang="zh-CN" altLang="en-US" dirty="0" smtClean="0"/>
          </a:p>
          <a:p>
            <a:r>
              <a:rPr lang="en-US" altLang="zh-CN" dirty="0" smtClean="0"/>
              <a:t>Network management approaches </a:t>
            </a:r>
          </a:p>
          <a:p>
            <a:pPr lvl="1"/>
            <a:r>
              <a:rPr lang="en-US" altLang="zh-CN" dirty="0" smtClean="0"/>
              <a:t>Introduces proprietary middle-boxes, placed at network choke-points. </a:t>
            </a:r>
            <a:r>
              <a:rPr lang="en-US" altLang="zh-CN" dirty="0" err="1" smtClean="0"/>
              <a:t>E.g</a:t>
            </a:r>
            <a:r>
              <a:rPr lang="en-US" altLang="zh-CN" dirty="0" smtClean="0"/>
              <a:t>, firewall</a:t>
            </a:r>
          </a:p>
          <a:p>
            <a:pPr lvl="1"/>
            <a:r>
              <a:rPr lang="en-US" altLang="zh-CN" dirty="0" smtClean="0"/>
              <a:t>Add functionality to existing networks. E.g., add ACL on switch</a:t>
            </a:r>
          </a:p>
          <a:p>
            <a:r>
              <a:rPr lang="en-US" altLang="zh-CN" dirty="0" smtClean="0"/>
              <a:t>Only hide the complexity, not reduce it.</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Performance During Failures</a:t>
            </a:r>
            <a:endParaRPr lang="zh-CN" altLang="en-US" dirty="0"/>
          </a:p>
        </p:txBody>
      </p:sp>
      <p:sp>
        <p:nvSpPr>
          <p:cNvPr id="3" name="内容占位符 2"/>
          <p:cNvSpPr>
            <a:spLocks noGrp="1"/>
          </p:cNvSpPr>
          <p:nvPr>
            <p:ph idx="1"/>
          </p:nvPr>
        </p:nvSpPr>
        <p:spPr>
          <a:xfrm>
            <a:off x="457200" y="1844824"/>
            <a:ext cx="8229600" cy="4479776"/>
          </a:xfrm>
        </p:spPr>
        <p:txBody>
          <a:bodyPr>
            <a:normAutofit/>
          </a:bodyPr>
          <a:lstStyle/>
          <a:p>
            <a:r>
              <a:rPr lang="en-US" altLang="zh-CN" sz="2800" dirty="0" smtClean="0"/>
              <a:t>Link failure: </a:t>
            </a:r>
            <a:endParaRPr lang="en-US" altLang="zh-CN" sz="2400" dirty="0" smtClean="0"/>
          </a:p>
          <a:p>
            <a:pPr lvl="1"/>
            <a:r>
              <a:rPr lang="en-US" altLang="zh-CN" sz="2800" dirty="0" smtClean="0"/>
              <a:t>All outstanding flows re-contact the Controller in order to re-establish the path</a:t>
            </a:r>
          </a:p>
          <a:p>
            <a:pPr lvl="1"/>
            <a:r>
              <a:rPr lang="en-US" altLang="zh-CN" sz="2800" dirty="0" smtClean="0"/>
              <a:t>Created a topology with redundant paths—so the network can withstand a link-failure—and measured the latencies experienced by packets.</a:t>
            </a:r>
            <a:endParaRPr lang="zh-CN" alt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Performance During Failures</a:t>
            </a:r>
            <a:endParaRPr lang="zh-CN" altLang="en-US" dirty="0"/>
          </a:p>
        </p:txBody>
      </p:sp>
      <p:sp>
        <p:nvSpPr>
          <p:cNvPr id="4" name="内容占位符 3"/>
          <p:cNvSpPr>
            <a:spLocks noGrp="1"/>
          </p:cNvSpPr>
          <p:nvPr>
            <p:ph idx="1"/>
          </p:nvPr>
        </p:nvSpPr>
        <p:spPr>
          <a:xfrm>
            <a:off x="457200" y="1935480"/>
            <a:ext cx="8229600" cy="1384995"/>
          </a:xfrm>
          <a:prstGeom prst="rect">
            <a:avLst/>
          </a:prstGeom>
        </p:spPr>
        <p:txBody>
          <a:bodyPr wrap="square">
            <a:spAutoFit/>
          </a:bodyPr>
          <a:lstStyle/>
          <a:p>
            <a:r>
              <a:rPr lang="en-US" altLang="zh-CN" sz="2800" dirty="0" smtClean="0"/>
              <a:t>Path re-converges in under 40ms, but a packet could be delayed up to a second while the Controller handles the flurry of requests.</a:t>
            </a:r>
            <a:endParaRPr lang="zh-CN" altLang="en-US" sz="2800" dirty="0"/>
          </a:p>
        </p:txBody>
      </p:sp>
      <p:pic>
        <p:nvPicPr>
          <p:cNvPr id="5" name="Picture 2"/>
          <p:cNvPicPr>
            <a:picLocks noChangeAspect="1" noChangeArrowheads="1"/>
          </p:cNvPicPr>
          <p:nvPr/>
        </p:nvPicPr>
        <p:blipFill>
          <a:blip r:embed="rId2" cstate="print"/>
          <a:srcRect/>
          <a:stretch>
            <a:fillRect/>
          </a:stretch>
        </p:blipFill>
        <p:spPr bwMode="auto">
          <a:xfrm>
            <a:off x="2987824" y="3717032"/>
            <a:ext cx="5540963" cy="2852936"/>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Performance: Flow Table Sizing</a:t>
            </a:r>
            <a:endParaRPr lang="zh-CN" altLang="en-US" dirty="0"/>
          </a:p>
        </p:txBody>
      </p:sp>
      <p:sp>
        <p:nvSpPr>
          <p:cNvPr id="3" name="内容占位符 2"/>
          <p:cNvSpPr>
            <a:spLocks noGrp="1"/>
          </p:cNvSpPr>
          <p:nvPr>
            <p:ph idx="1"/>
          </p:nvPr>
        </p:nvSpPr>
        <p:spPr/>
        <p:txBody>
          <a:bodyPr>
            <a:noAutofit/>
          </a:bodyPr>
          <a:lstStyle/>
          <a:p>
            <a:r>
              <a:rPr lang="en-US" altLang="zh-CN" sz="2800" dirty="0" smtClean="0"/>
              <a:t>Use two network database:</a:t>
            </a:r>
          </a:p>
          <a:p>
            <a:pPr lvl="1"/>
            <a:r>
              <a:rPr lang="en-US" altLang="zh-CN" dirty="0" smtClean="0"/>
              <a:t>An 8,000-host network at Lawrence Berkeley National LAB</a:t>
            </a:r>
          </a:p>
          <a:p>
            <a:pPr lvl="1"/>
            <a:r>
              <a:rPr lang="en-US" altLang="zh-CN" dirty="0" smtClean="0"/>
              <a:t>A 22,000-host network at Stanford</a:t>
            </a:r>
          </a:p>
          <a:p>
            <a:r>
              <a:rPr lang="en-US" altLang="zh-CN" sz="2800" dirty="0" smtClean="0"/>
              <a:t>Active flows</a:t>
            </a:r>
          </a:p>
          <a:p>
            <a:endParaRPr lang="en-US" altLang="zh-CN" sz="2800" dirty="0" smtClean="0"/>
          </a:p>
          <a:p>
            <a:endParaRPr lang="en-US" altLang="zh-CN" sz="2800" dirty="0" smtClean="0"/>
          </a:p>
          <a:p>
            <a:endParaRPr lang="en-US" altLang="zh-CN" sz="2800" dirty="0" smtClean="0"/>
          </a:p>
          <a:p>
            <a:endParaRPr lang="en-US" altLang="zh-CN" sz="2800" dirty="0" smtClean="0"/>
          </a:p>
          <a:p>
            <a:pPr lvl="1"/>
            <a:r>
              <a:rPr lang="en-US" altLang="zh-CN" dirty="0" smtClean="0"/>
              <a:t>Never exceed 500</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 y="3796832"/>
            <a:ext cx="4534615" cy="2080313"/>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644008" y="3789040"/>
            <a:ext cx="4464496" cy="2088106"/>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Performance: Flow Table Sizing</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Switches closer to the edge will see a number of flows proportional to the number of hosts they connect to.</a:t>
            </a:r>
          </a:p>
          <a:p>
            <a:r>
              <a:rPr lang="en-US" altLang="zh-CN" sz="2800" dirty="0" smtClean="0"/>
              <a:t>A Switch at the center of a network will likely see more active flows, and so we assume it will see all active flows.</a:t>
            </a:r>
            <a:endParaRPr lang="zh-CN"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Motivation</a:t>
            </a:r>
          </a:p>
          <a:p>
            <a:r>
              <a:rPr lang="en-US" altLang="zh-CN" dirty="0" smtClean="0"/>
              <a:t>Overview of Ethane Design</a:t>
            </a:r>
          </a:p>
          <a:p>
            <a:r>
              <a:rPr lang="en-US" altLang="zh-CN" dirty="0" smtClean="0"/>
              <a:t>Ethane in More Detail</a:t>
            </a:r>
          </a:p>
          <a:p>
            <a:r>
              <a:rPr lang="en-US" altLang="zh-CN" dirty="0" smtClean="0"/>
              <a:t>The POL-ETH Policy Language</a:t>
            </a:r>
          </a:p>
          <a:p>
            <a:r>
              <a:rPr lang="en-US" altLang="zh-CN" dirty="0" smtClean="0"/>
              <a:t>Prototype and Performance</a:t>
            </a:r>
          </a:p>
          <a:p>
            <a:r>
              <a:rPr lang="en-US" altLang="zh-CN" dirty="0" smtClean="0">
                <a:solidFill>
                  <a:srgbClr val="FF0000"/>
                </a:solidFill>
              </a:rPr>
              <a:t>Ethane’s shortcoming</a:t>
            </a:r>
          </a:p>
          <a:p>
            <a:r>
              <a:rPr lang="en-US" altLang="zh-CN" dirty="0" smtClean="0"/>
              <a:t>Review</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Ethane’s shortcoming</a:t>
            </a:r>
            <a:endParaRPr lang="zh-CN" altLang="en-US" dirty="0"/>
          </a:p>
        </p:txBody>
      </p:sp>
      <p:sp>
        <p:nvSpPr>
          <p:cNvPr id="3" name="内容占位符 2"/>
          <p:cNvSpPr>
            <a:spLocks noGrp="1"/>
          </p:cNvSpPr>
          <p:nvPr>
            <p:ph idx="1"/>
          </p:nvPr>
        </p:nvSpPr>
        <p:spPr/>
        <p:txBody>
          <a:bodyPr>
            <a:normAutofit/>
          </a:bodyPr>
          <a:lstStyle/>
          <a:p>
            <a:r>
              <a:rPr lang="en-US" altLang="zh-CN" dirty="0" smtClean="0"/>
              <a:t>Broadcast and Service Discovery Protocols</a:t>
            </a:r>
          </a:p>
          <a:p>
            <a:pPr lvl="1"/>
            <a:r>
              <a:rPr lang="en-US" altLang="zh-CN" dirty="0" smtClean="0"/>
              <a:t>Create large numbers of flow entries, lead to lots of traffic.</a:t>
            </a:r>
          </a:p>
          <a:p>
            <a:pPr lvl="1"/>
            <a:r>
              <a:rPr lang="en-US" altLang="zh-CN" dirty="0" smtClean="0"/>
              <a:t>Unless Ethane can interpret the protocol and respond on its behalf.</a:t>
            </a:r>
          </a:p>
          <a:p>
            <a:r>
              <a:rPr lang="en-US" altLang="zh-CN" dirty="0" smtClean="0"/>
              <a:t>Application-layer routing</a:t>
            </a:r>
          </a:p>
          <a:p>
            <a:pPr lvl="1"/>
            <a:r>
              <a:rPr lang="en-US" altLang="zh-CN" dirty="0" smtClean="0"/>
              <a:t>Ethane’s policy can be compromised by communications at a higher layer. </a:t>
            </a:r>
          </a:p>
          <a:p>
            <a:pPr lvl="1"/>
            <a:r>
              <a:rPr lang="en-US" altLang="zh-CN" dirty="0" smtClean="0"/>
              <a:t>For example, if A is allowed to talk to B but not C, and if B can talk to C, then B can relay messages from A to C.</a:t>
            </a:r>
          </a:p>
          <a:p>
            <a:pPr lvl="1"/>
            <a:r>
              <a:rPr lang="en-US" altLang="zh-CN" dirty="0" smtClean="0"/>
              <a:t>Example, Tor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Ethane’s shortcoming</a:t>
            </a:r>
            <a:endParaRPr lang="zh-CN" altLang="en-US" dirty="0"/>
          </a:p>
        </p:txBody>
      </p:sp>
      <p:sp>
        <p:nvSpPr>
          <p:cNvPr id="3" name="内容占位符 2"/>
          <p:cNvSpPr>
            <a:spLocks noGrp="1"/>
          </p:cNvSpPr>
          <p:nvPr>
            <p:ph idx="1"/>
          </p:nvPr>
        </p:nvSpPr>
        <p:spPr/>
        <p:txBody>
          <a:bodyPr>
            <a:normAutofit/>
          </a:bodyPr>
          <a:lstStyle/>
          <a:p>
            <a:r>
              <a:rPr lang="en-US" altLang="zh-CN" dirty="0" smtClean="0"/>
              <a:t>Knowing what the user is doing</a:t>
            </a:r>
          </a:p>
          <a:p>
            <a:pPr lvl="1"/>
            <a:r>
              <a:rPr lang="en-US" altLang="zh-CN" dirty="0" smtClean="0"/>
              <a:t>Ethane’s policy assumes that the transport port numbers indicate what the user is </a:t>
            </a:r>
            <a:r>
              <a:rPr lang="en-US" altLang="zh-CN" dirty="0" smtClean="0"/>
              <a:t>doing.</a:t>
            </a:r>
            <a:endParaRPr lang="en-US" altLang="zh-CN" dirty="0" smtClean="0"/>
          </a:p>
          <a:p>
            <a:pPr lvl="1"/>
            <a:r>
              <a:rPr lang="en-US" altLang="zh-CN" dirty="0" smtClean="0"/>
              <a:t>Colluding malicious users or applications can fool Ethane by agreeing to use nonstandard port numbers.</a:t>
            </a:r>
            <a:endParaRPr lang="zh-CN" altLang="en-US" dirty="0" smtClean="0"/>
          </a:p>
          <a:p>
            <a:r>
              <a:rPr lang="en-US" altLang="zh-CN" dirty="0" smtClean="0"/>
              <a:t>Spoofing Ethernet addresses</a:t>
            </a:r>
          </a:p>
          <a:p>
            <a:pPr lvl="1"/>
            <a:r>
              <a:rPr lang="en-US" altLang="zh-CN" dirty="0" smtClean="0"/>
              <a:t>Ethane Switches rely on the binding between a user and Ethernet addresses to identify flows.</a:t>
            </a:r>
          </a:p>
          <a:p>
            <a:pPr lvl="1"/>
            <a:r>
              <a:rPr lang="en-US" altLang="zh-CN" dirty="0" smtClean="0"/>
              <a:t>If a user spoofs a MAC address, it might be possible to fool Ethane into delivering packets to an end-host.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Ethane’s shortcoming</a:t>
            </a:r>
            <a:endParaRPr lang="zh-CN" altLang="en-US" dirty="0"/>
          </a:p>
        </p:txBody>
      </p:sp>
      <p:sp>
        <p:nvSpPr>
          <p:cNvPr id="3" name="内容占位符 2"/>
          <p:cNvSpPr>
            <a:spLocks noGrp="1"/>
          </p:cNvSpPr>
          <p:nvPr>
            <p:ph idx="1"/>
          </p:nvPr>
        </p:nvSpPr>
        <p:spPr/>
        <p:txBody>
          <a:bodyPr/>
          <a:lstStyle/>
          <a:p>
            <a:r>
              <a:rPr lang="en-US" altLang="zh-CN" dirty="0" smtClean="0"/>
              <a:t>Deny of service attack</a:t>
            </a:r>
          </a:p>
          <a:p>
            <a:pPr lvl="1"/>
            <a:r>
              <a:rPr lang="en-US" altLang="zh-CN" dirty="0" smtClean="0"/>
              <a:t>On switch: flush the flow table</a:t>
            </a:r>
          </a:p>
          <a:p>
            <a:pPr lvl="1"/>
            <a:r>
              <a:rPr lang="en-US" altLang="zh-CN" dirty="0" smtClean="0"/>
              <a:t>On controller</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Component of Ethane</a:t>
            </a:r>
          </a:p>
          <a:p>
            <a:pPr lvl="1"/>
            <a:r>
              <a:rPr lang="en-US" altLang="zh-CN" sz="2800" dirty="0" smtClean="0"/>
              <a:t>Controller</a:t>
            </a:r>
          </a:p>
          <a:p>
            <a:pPr lvl="1"/>
            <a:r>
              <a:rPr lang="en-US" altLang="zh-CN" sz="2800" dirty="0" smtClean="0"/>
              <a:t>Ethane switch</a:t>
            </a:r>
          </a:p>
          <a:p>
            <a:r>
              <a:rPr lang="en-US" altLang="zh-CN" sz="3000" dirty="0" smtClean="0"/>
              <a:t>Name binding in a Ethane network</a:t>
            </a:r>
          </a:p>
          <a:p>
            <a:pPr lvl="1"/>
            <a:r>
              <a:rPr lang="en-US" altLang="zh-CN" sz="2800" dirty="0" smtClean="0"/>
              <a:t>Why need name binding?</a:t>
            </a:r>
          </a:p>
          <a:p>
            <a:r>
              <a:rPr lang="en-US" altLang="zh-CN" sz="3000" dirty="0" smtClean="0"/>
              <a:t>How </a:t>
            </a:r>
            <a:r>
              <a:rPr lang="en-US" altLang="zh-CN" sz="3000" smtClean="0"/>
              <a:t>two hosts communicate </a:t>
            </a:r>
            <a:r>
              <a:rPr lang="en-US" altLang="zh-CN" sz="3000" dirty="0" smtClean="0"/>
              <a:t>in a Ethane network?</a:t>
            </a:r>
          </a:p>
          <a:p>
            <a:r>
              <a:rPr lang="en-US" altLang="zh-CN" sz="3000" dirty="0" smtClean="0"/>
              <a:t>Controller replicating</a:t>
            </a:r>
          </a:p>
          <a:p>
            <a:r>
              <a:rPr lang="en-US" altLang="zh-CN" sz="3000" dirty="0" smtClean="0"/>
              <a:t>Policy Language</a:t>
            </a:r>
          </a:p>
          <a:p>
            <a:endParaRPr lang="zh-CN" altLang="en-US"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Question: How could we change the </a:t>
            </a:r>
            <a:r>
              <a:rPr lang="en-US" altLang="zh-CN" dirty="0" smtClean="0">
                <a:solidFill>
                  <a:srgbClr val="FF0000"/>
                </a:solidFill>
              </a:rPr>
              <a:t>enterprise network architecture</a:t>
            </a:r>
            <a:r>
              <a:rPr lang="en-US" altLang="zh-CN" dirty="0" smtClean="0"/>
              <a:t> to make it more manageable?</a:t>
            </a:r>
          </a:p>
          <a:p>
            <a:r>
              <a:rPr lang="en-US" altLang="zh-CN" dirty="0" smtClean="0"/>
              <a:t>Three fundamental principles:</a:t>
            </a:r>
          </a:p>
          <a:p>
            <a:pPr lvl="1"/>
            <a:r>
              <a:rPr lang="en-US" altLang="zh-CN" dirty="0" smtClean="0"/>
              <a:t>The network should be governed by </a:t>
            </a:r>
            <a:r>
              <a:rPr lang="en-US" altLang="zh-CN" dirty="0" smtClean="0">
                <a:solidFill>
                  <a:srgbClr val="FF0000"/>
                </a:solidFill>
              </a:rPr>
              <a:t>policies</a:t>
            </a:r>
            <a:r>
              <a:rPr lang="en-US" altLang="zh-CN" dirty="0" smtClean="0"/>
              <a:t> declared over high-level names. </a:t>
            </a:r>
          </a:p>
          <a:p>
            <a:pPr lvl="1"/>
            <a:r>
              <a:rPr lang="en-US" altLang="zh-CN" dirty="0" smtClean="0"/>
              <a:t>Policy should determine the </a:t>
            </a:r>
            <a:r>
              <a:rPr lang="en-US" altLang="zh-CN" dirty="0" smtClean="0">
                <a:solidFill>
                  <a:srgbClr val="FF0000"/>
                </a:solidFill>
              </a:rPr>
              <a:t>path</a:t>
            </a:r>
            <a:r>
              <a:rPr lang="en-US" altLang="zh-CN" dirty="0" smtClean="0"/>
              <a:t> that packets follow. </a:t>
            </a:r>
          </a:p>
          <a:p>
            <a:pPr lvl="2"/>
            <a:r>
              <a:rPr lang="en-US" altLang="zh-CN" dirty="0" smtClean="0"/>
              <a:t>Policy might require packets to pass through an intermediate </a:t>
            </a:r>
            <a:r>
              <a:rPr lang="en-US" altLang="zh-CN" dirty="0" err="1" smtClean="0"/>
              <a:t>middlebox</a:t>
            </a:r>
            <a:r>
              <a:rPr lang="en-US" altLang="zh-CN" dirty="0" smtClean="0"/>
              <a:t>;</a:t>
            </a:r>
          </a:p>
          <a:p>
            <a:pPr lvl="2"/>
            <a:r>
              <a:rPr lang="en-US" altLang="zh-CN" dirty="0" smtClean="0"/>
              <a:t>Traffic can receive more appropriate service if its path is controlled;</a:t>
            </a:r>
          </a:p>
          <a:p>
            <a:pPr lvl="1"/>
            <a:r>
              <a:rPr lang="en-US" altLang="zh-CN" dirty="0" smtClean="0"/>
              <a:t>The network should enforce a strong </a:t>
            </a:r>
            <a:r>
              <a:rPr lang="en-US" altLang="zh-CN" dirty="0" smtClean="0">
                <a:solidFill>
                  <a:srgbClr val="FF0000"/>
                </a:solidFill>
              </a:rPr>
              <a:t>binding</a:t>
            </a:r>
            <a:r>
              <a:rPr lang="en-US" altLang="zh-CN" dirty="0" smtClean="0"/>
              <a:t> between a packet and its origin.</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Motivation</a:t>
            </a:r>
          </a:p>
          <a:p>
            <a:r>
              <a:rPr lang="en-US" altLang="zh-CN" dirty="0" smtClean="0">
                <a:solidFill>
                  <a:srgbClr val="FF0000"/>
                </a:solidFill>
              </a:rPr>
              <a:t>Overview of Ethane Design</a:t>
            </a:r>
          </a:p>
          <a:p>
            <a:r>
              <a:rPr lang="en-US" altLang="zh-CN" dirty="0" smtClean="0"/>
              <a:t>Ethane in More Detail</a:t>
            </a:r>
          </a:p>
          <a:p>
            <a:r>
              <a:rPr lang="en-US" altLang="zh-CN" dirty="0" smtClean="0"/>
              <a:t>The POL-ETH Policy Language</a:t>
            </a:r>
          </a:p>
          <a:p>
            <a:r>
              <a:rPr lang="en-US" altLang="zh-CN" dirty="0" smtClean="0"/>
              <a:t>Prototype and Performance</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Ethane controls the network by not allowing any communication between end-hosts without </a:t>
            </a:r>
            <a:r>
              <a:rPr lang="en-US" altLang="zh-CN" dirty="0" smtClean="0">
                <a:solidFill>
                  <a:srgbClr val="FF0000"/>
                </a:solidFill>
              </a:rPr>
              <a:t>explicit permission</a:t>
            </a:r>
            <a:r>
              <a:rPr lang="en-US" altLang="zh-CN" dirty="0" smtClean="0"/>
              <a:t>. </a:t>
            </a:r>
          </a:p>
          <a:p>
            <a:r>
              <a:rPr lang="en-US" altLang="zh-CN" dirty="0" smtClean="0"/>
              <a:t>Two components</a:t>
            </a:r>
          </a:p>
          <a:p>
            <a:pPr lvl="1"/>
            <a:r>
              <a:rPr lang="en-US" altLang="zh-CN" dirty="0" smtClean="0"/>
              <a:t>A central </a:t>
            </a:r>
            <a:r>
              <a:rPr lang="en-US" altLang="zh-CN" dirty="0" smtClean="0">
                <a:solidFill>
                  <a:srgbClr val="FF0000"/>
                </a:solidFill>
              </a:rPr>
              <a:t>Controller</a:t>
            </a:r>
            <a:r>
              <a:rPr lang="en-US" altLang="zh-CN" dirty="0" smtClean="0"/>
              <a:t> </a:t>
            </a:r>
          </a:p>
          <a:p>
            <a:pPr lvl="2"/>
            <a:r>
              <a:rPr lang="en-US" altLang="zh-CN" dirty="0" smtClean="0"/>
              <a:t>Contains the global network policy and topology</a:t>
            </a:r>
          </a:p>
          <a:p>
            <a:pPr lvl="2"/>
            <a:r>
              <a:rPr lang="en-US" altLang="zh-CN" dirty="0" smtClean="0"/>
              <a:t>Performs route computation for permitted flows.</a:t>
            </a:r>
          </a:p>
          <a:p>
            <a:pPr lvl="1"/>
            <a:r>
              <a:rPr lang="en-US" altLang="zh-CN" dirty="0" smtClean="0"/>
              <a:t>A set of </a:t>
            </a:r>
            <a:r>
              <a:rPr lang="en-US" altLang="zh-CN" dirty="0" smtClean="0">
                <a:solidFill>
                  <a:srgbClr val="FF0000"/>
                </a:solidFill>
              </a:rPr>
              <a:t>Ethane switches</a:t>
            </a:r>
          </a:p>
          <a:p>
            <a:pPr lvl="2"/>
            <a:r>
              <a:rPr lang="en-US" altLang="zh-CN" dirty="0" smtClean="0"/>
              <a:t>Simple and dumb</a:t>
            </a:r>
          </a:p>
          <a:p>
            <a:pPr lvl="2"/>
            <a:r>
              <a:rPr lang="en-US" altLang="zh-CN" dirty="0" smtClean="0"/>
              <a:t>Consisting of </a:t>
            </a:r>
            <a:r>
              <a:rPr lang="en-US" altLang="zh-CN" dirty="0" smtClean="0">
                <a:solidFill>
                  <a:srgbClr val="FF0000"/>
                </a:solidFill>
              </a:rPr>
              <a:t>a simple flow table </a:t>
            </a:r>
            <a:r>
              <a:rPr lang="en-US" altLang="zh-CN" dirty="0" smtClean="0"/>
              <a:t>and </a:t>
            </a:r>
            <a:r>
              <a:rPr lang="en-US" altLang="zh-CN" dirty="0" smtClean="0">
                <a:solidFill>
                  <a:srgbClr val="FF0000"/>
                </a:solidFill>
              </a:rPr>
              <a:t>a secure channel </a:t>
            </a:r>
            <a:r>
              <a:rPr lang="en-US" altLang="zh-CN" dirty="0" smtClean="0"/>
              <a:t>to the Controller</a:t>
            </a:r>
          </a:p>
          <a:p>
            <a:pPr lvl="2"/>
            <a:r>
              <a:rPr lang="en-US" altLang="zh-CN" dirty="0" smtClean="0"/>
              <a:t>Forward packets under the direction of the Controller. </a:t>
            </a:r>
          </a:p>
          <a:p>
            <a:pPr lvl="1"/>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Names, Bindings, and Policy Language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Keep the namespace consistent as components join, leave and move around the network.</a:t>
            </a:r>
          </a:p>
          <a:p>
            <a:r>
              <a:rPr lang="en-US" altLang="zh-CN" dirty="0" smtClean="0"/>
              <a:t>How (machine – address – user)</a:t>
            </a:r>
          </a:p>
          <a:p>
            <a:pPr lvl="1"/>
            <a:r>
              <a:rPr lang="en-US" altLang="zh-CN" dirty="0" smtClean="0"/>
              <a:t>Ethane takes over all the binding of addresses, behave as a DHCP server</a:t>
            </a:r>
          </a:p>
          <a:p>
            <a:pPr lvl="1"/>
            <a:r>
              <a:rPr lang="en-US" altLang="zh-CN" dirty="0" smtClean="0"/>
              <a:t>Machine is registered on the network</a:t>
            </a:r>
          </a:p>
          <a:p>
            <a:pPr lvl="1"/>
            <a:r>
              <a:rPr lang="en-US" altLang="zh-CN" dirty="0" smtClean="0"/>
              <a:t>Users are required to authenticate with the network</a:t>
            </a:r>
          </a:p>
          <a:p>
            <a:pPr lvl="2"/>
            <a:r>
              <a:rPr lang="en-US" altLang="zh-CN" dirty="0" smtClean="0"/>
              <a:t>Such as the ones in </a:t>
            </a:r>
            <a:r>
              <a:rPr lang="en-US" altLang="zh-CN" dirty="0" err="1" smtClean="0"/>
              <a:t>WiFi</a:t>
            </a:r>
            <a:r>
              <a:rPr lang="en-US" altLang="zh-CN" dirty="0" smtClean="0"/>
              <a:t> hotpot.</a:t>
            </a:r>
          </a:p>
          <a:p>
            <a:r>
              <a:rPr lang="en-US" altLang="zh-CN" dirty="0" smtClean="0"/>
              <a:t>Benefits:</a:t>
            </a:r>
          </a:p>
          <a:p>
            <a:pPr lvl="1"/>
            <a:r>
              <a:rPr lang="en-US" altLang="zh-CN" dirty="0" smtClean="0"/>
              <a:t>The Controller can keep track of where any entity is located;</a:t>
            </a:r>
          </a:p>
          <a:p>
            <a:pPr lvl="1"/>
            <a:r>
              <a:rPr lang="en-US" altLang="zh-CN" dirty="0" smtClean="0"/>
              <a:t>The Controller can journal all bindings and flow-entries in a log for network event reconstruction.</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Ethane in Use</a:t>
            </a:r>
            <a:endParaRPr lang="zh-CN" altLang="en-US" dirty="0"/>
          </a:p>
        </p:txBody>
      </p:sp>
      <p:sp>
        <p:nvSpPr>
          <p:cNvPr id="3" name="内容占位符 2"/>
          <p:cNvSpPr>
            <a:spLocks noGrp="1"/>
          </p:cNvSpPr>
          <p:nvPr>
            <p:ph idx="1"/>
          </p:nvPr>
        </p:nvSpPr>
        <p:spPr/>
        <p:txBody>
          <a:bodyPr/>
          <a:lstStyle/>
          <a:p>
            <a:r>
              <a:rPr lang="en-US" altLang="zh-CN" dirty="0" smtClean="0"/>
              <a:t>Registration</a:t>
            </a:r>
          </a:p>
          <a:p>
            <a:pPr lvl="1"/>
            <a:r>
              <a:rPr lang="en-US" altLang="zh-CN" dirty="0" smtClean="0"/>
              <a:t>All switches, users, and hosts are registered at the Controller with the credentials necessary to authenticate them.</a:t>
            </a:r>
          </a:p>
          <a:p>
            <a:endParaRPr lang="en-US" altLang="zh-CN" dirty="0" smtClean="0"/>
          </a:p>
          <a:p>
            <a:pPr lvl="1"/>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915816" y="3645024"/>
            <a:ext cx="5971673" cy="28529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C7EDCC"/>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4412</TotalTime>
  <Words>2414</Words>
  <Application>Microsoft Office PowerPoint</Application>
  <PresentationFormat>全屏显示(4:3)</PresentationFormat>
  <Paragraphs>296</Paragraphs>
  <Slides>48</Slides>
  <Notes>0</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Flow</vt:lpstr>
      <vt:lpstr>Ethane: Taking Control of the Enterprise</vt:lpstr>
      <vt:lpstr>Overview</vt:lpstr>
      <vt:lpstr>Motivation</vt:lpstr>
      <vt:lpstr>Motivation</vt:lpstr>
      <vt:lpstr>Motivation</vt:lpstr>
      <vt:lpstr>Overview</vt:lpstr>
      <vt:lpstr>Overview</vt:lpstr>
      <vt:lpstr>Names, Bindings, and Policy Language</vt:lpstr>
      <vt:lpstr>Ethane in Use</vt:lpstr>
      <vt:lpstr>Ethane in Use</vt:lpstr>
      <vt:lpstr>Ethane in Use</vt:lpstr>
      <vt:lpstr>Ethane in Use</vt:lpstr>
      <vt:lpstr>Ethane in Use</vt:lpstr>
      <vt:lpstr>Overview</vt:lpstr>
      <vt:lpstr>An Ethane Network</vt:lpstr>
      <vt:lpstr>Ethane Switch</vt:lpstr>
      <vt:lpstr>Flow Table and Flow Entries</vt:lpstr>
      <vt:lpstr>Local Switch Manager</vt:lpstr>
      <vt:lpstr>Controller</vt:lpstr>
      <vt:lpstr>Controller</vt:lpstr>
      <vt:lpstr>Controller</vt:lpstr>
      <vt:lpstr>Controller</vt:lpstr>
      <vt:lpstr>Controller</vt:lpstr>
      <vt:lpstr>Broadcast and Multicast</vt:lpstr>
      <vt:lpstr>Replicating the Controller: Fault-Tolerance and Scalability</vt:lpstr>
      <vt:lpstr>Replicating the Controller</vt:lpstr>
      <vt:lpstr>Replicating the Controller</vt:lpstr>
      <vt:lpstr>Others</vt:lpstr>
      <vt:lpstr>Overview</vt:lpstr>
      <vt:lpstr>Overview</vt:lpstr>
      <vt:lpstr>Example</vt:lpstr>
      <vt:lpstr>Example</vt:lpstr>
      <vt:lpstr>Overview</vt:lpstr>
      <vt:lpstr>Implementation: Switch</vt:lpstr>
      <vt:lpstr>Implementation: Controller</vt:lpstr>
      <vt:lpstr>Deployment</vt:lpstr>
      <vt:lpstr>Deployment</vt:lpstr>
      <vt:lpstr>Performance: Controller Scalability</vt:lpstr>
      <vt:lpstr>Performance During Failures</vt:lpstr>
      <vt:lpstr>Performance During Failures</vt:lpstr>
      <vt:lpstr>Performance During Failures</vt:lpstr>
      <vt:lpstr>Performance: Flow Table Sizing</vt:lpstr>
      <vt:lpstr>Performance: Flow Table Sizing</vt:lpstr>
      <vt:lpstr>Overview</vt:lpstr>
      <vt:lpstr>Ethane’s shortcoming</vt:lpstr>
      <vt:lpstr>Ethane’s shortcoming</vt:lpstr>
      <vt:lpstr>Ethane’s shortcoming</vt:lpstr>
      <vt:lpstr>Review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Scalable, Commodity Data Center Network Architecture</dc:title>
  <dc:creator>TianYe</dc:creator>
  <cp:lastModifiedBy>Administrator</cp:lastModifiedBy>
  <cp:revision>324</cp:revision>
  <dcterms:created xsi:type="dcterms:W3CDTF">2013-06-10T12:35:47Z</dcterms:created>
  <dcterms:modified xsi:type="dcterms:W3CDTF">2018-03-22T01:33:31Z</dcterms:modified>
</cp:coreProperties>
</file>