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0"/>
  </p:notesMasterIdLst>
  <p:sldIdLst>
    <p:sldId id="303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88" r:id="rId16"/>
    <p:sldId id="287" r:id="rId17"/>
    <p:sldId id="289" r:id="rId18"/>
    <p:sldId id="290" r:id="rId19"/>
    <p:sldId id="272" r:id="rId20"/>
    <p:sldId id="291" r:id="rId21"/>
    <p:sldId id="292" r:id="rId22"/>
    <p:sldId id="304" r:id="rId23"/>
    <p:sldId id="274" r:id="rId24"/>
    <p:sldId id="294" r:id="rId25"/>
    <p:sldId id="275" r:id="rId26"/>
    <p:sldId id="295" r:id="rId27"/>
    <p:sldId id="296" r:id="rId28"/>
    <p:sldId id="305" r:id="rId29"/>
    <p:sldId id="297" r:id="rId30"/>
    <p:sldId id="299" r:id="rId31"/>
    <p:sldId id="300" r:id="rId32"/>
    <p:sldId id="301" r:id="rId33"/>
    <p:sldId id="306" r:id="rId34"/>
    <p:sldId id="302" r:id="rId35"/>
    <p:sldId id="307" r:id="rId36"/>
    <p:sldId id="278" r:id="rId37"/>
    <p:sldId id="279" r:id="rId38"/>
    <p:sldId id="281" r:id="rId39"/>
  </p:sldIdLst>
  <p:sldSz cx="10158413" cy="7621588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660"/>
  </p:normalViewPr>
  <p:slideViewPr>
    <p:cSldViewPr>
      <p:cViewPr varScale="1">
        <p:scale>
          <a:sx n="56" d="100"/>
          <a:sy n="56" d="100"/>
        </p:scale>
        <p:origin x="-1397" y="-8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09A0E8E7-AB4B-41D9-948A-7CA6A5A64B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7217FA-438B-4B65-BDBB-92827135E57D}" type="slidenum">
              <a:rPr lang="en-US"/>
              <a:pPr/>
              <a:t>2</a:t>
            </a:fld>
            <a:endParaRPr lang="en-U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2176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"services means a lot of things to a lot of people, specifically, I mean..."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"this is frustrating to the networking community because the result is..."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44FAEB-B58C-4455-940C-1C987E509ACA}" type="slidenum">
              <a:rPr lang="en-US"/>
              <a:pPr/>
              <a:t>11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8D5E96-3BA6-4127-A500-58CCB82DF3F5}" type="slidenum">
              <a:rPr lang="en-US"/>
              <a:pPr/>
              <a:t>12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79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220E63-16D1-454B-9880-93E8FCE4D07B}" type="slidenum">
              <a:rPr lang="en-US"/>
              <a:pPr/>
              <a:t>13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910FC-3D5D-4A7E-9190-64783B0B2F67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79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458488-8924-4990-8F94-16BFD08D0ABC}" type="slidenum">
              <a:rPr lang="en-US"/>
              <a:pPr/>
              <a:t>19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20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21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22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7CEDC-2EB3-4CB7-9795-2D7D54EAE30E}" type="slidenum">
              <a:rPr lang="en-US"/>
              <a:pPr/>
              <a:t>23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24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83771-9A7C-44A1-B388-F4FA4CC87BD5}" type="slidenum">
              <a:rPr lang="en-US"/>
              <a:pPr/>
              <a:t>3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62230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2176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real networks are: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closed, high performance systems with 100s of interfaces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10^6 nodes, complex topology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(so complex, discovering this topology is itself an open problem)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and traffic on it is generated by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real people who have come to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depend on Internet as a production service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unfortunately, for reasons of programability, costs, and isolation, network evaluations typically happen on independent testbeds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so software routers have become the norm, with slower performance and lower fanout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orders of magnitude fewer nodes configured in topologies of unknown realism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and using synthetic traffic, trying our best guess to act like real users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result: lessons learned from testbeds do not provide sufficient confidence about how things will work on the real network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25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26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27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28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29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30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31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32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6C07F-B322-45D0-9180-636F38624702}" type="slidenum">
              <a:rPr lang="en-US"/>
              <a:pPr/>
              <a:t>34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640435-144F-4643-8D71-D1E339E5E95F}" type="slidenum">
              <a:rPr lang="en-US"/>
              <a:pPr/>
              <a:t>36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197F72-4CCA-493E-98BF-3536ED3E90F3}" type="slidenum">
              <a:rPr lang="en-US"/>
              <a:pPr/>
              <a:t>4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C05F43-4B2B-48A4-985B-A5C33AD1B446}" type="slidenum">
              <a:rPr lang="en-US"/>
              <a:pPr/>
              <a:t>37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98C050-E035-4C82-B349-E5F18FD5DCC0}" type="slidenum">
              <a:rPr lang="en-US"/>
              <a:pPr/>
              <a:t>38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E5008E-337F-4248-9F01-21AFB4836D82}" type="slidenum">
              <a:rPr lang="en-US"/>
              <a:pPr/>
              <a:t>5</a:t>
            </a:fld>
            <a:endParaRPr lang="en-U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2176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very text heavy; think about a picture (what!?)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"systems solution to a networking problem (this is why it's at OSDI)"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EF8C30-3DDD-4B8A-BA08-10057DD96933}" type="slidenum">
              <a:rPr lang="en-US"/>
              <a:pPr/>
              <a:t>6</a:t>
            </a:fld>
            <a:endParaRPr 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2176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"before I can tell you about slicing, let me tell you a bit about  how current switches and routers work..."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"simplified view"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"generally has a separate control and data plane"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28645E-D182-42E3-93A3-DA9C7AA3A399}" type="slidenum">
              <a:rPr lang="en-US"/>
              <a:pPr/>
              <a:t>7</a:t>
            </a:fld>
            <a:endParaRPr lang="en-U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2176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"Each slice runs its own, custom control plane process and generates its own rules"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TODO: de-ugly-fy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EDB00-DAED-4836-A64B-6CF2223BC78F}" type="slidenum">
              <a:rPr lang="en-US"/>
              <a:pPr/>
              <a:t>8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D4B939-7F10-4A15-B191-492336165377}" type="slidenum">
              <a:rPr lang="en-US"/>
              <a:pPr/>
              <a:t>9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0F286B-F601-4EBB-A0AC-926FE08AE856}" type="slidenum">
              <a:rPr lang="en-US"/>
              <a:pPr/>
              <a:t>10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22176" rIns="0" bIns="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"flowspace is a way of thinking about classes of packets"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"each slice has forwarding control of a specific set of packets, as specified by packet header fields"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"that is, all packets in a given flow are controlled by the same slice"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"each flow is controlled by exactly one slice" (ignoring monitoring slices for the purpose of the talk)</a:t>
            </a: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>
              <a:latin typeface="Arial" charset="0"/>
            </a:endParaRPr>
          </a:p>
          <a:p>
            <a:pPr eaLnBrk="1" hangingPunct="1">
              <a:lnSpc>
                <a:spcPct val="89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latin typeface="Arial" charset="0"/>
              </a:rPr>
              <a:t>"in practice, flow spaces are described using ordered ACL-like rules"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92574" y="1524318"/>
            <a:ext cx="8722691" cy="2032423"/>
          </a:xfrm>
          <a:ln>
            <a:noFill/>
          </a:ln>
        </p:spPr>
        <p:txBody>
          <a:bodyPr vert="horz" tIns="0" rIns="203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92574" y="3588010"/>
            <a:ext cx="8726077" cy="1947739"/>
          </a:xfrm>
        </p:spPr>
        <p:txBody>
          <a:bodyPr lIns="0" rIns="20320"/>
          <a:lstStyle>
            <a:lvl1pPr marL="0" marR="50799" indent="0" algn="r">
              <a:buNone/>
              <a:defRPr>
                <a:solidFill>
                  <a:schemeClr val="tx1"/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2438-64FB-46B7-B16C-8F555CDC8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3754-2141-45B7-8DA5-FDCC3D347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4849" y="1016213"/>
            <a:ext cx="2285643" cy="579205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7921" y="1016213"/>
            <a:ext cx="6687622" cy="579205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16C4-4AA5-478B-9AAC-FDA1944AF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FFBE-12B7-4063-B140-A90D99F1D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188" y="1463345"/>
            <a:ext cx="8634651" cy="15141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9188" y="3005809"/>
            <a:ext cx="8634651" cy="1677807"/>
          </a:xfrm>
        </p:spPr>
        <p:txBody>
          <a:bodyPr lIns="50799" rIns="50799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CC29-0F55-4902-BE58-2347015AE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21" y="782483"/>
            <a:ext cx="9142572" cy="1270265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7921" y="2133872"/>
            <a:ext cx="4486632" cy="4928627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3860" y="2133872"/>
            <a:ext cx="4486632" cy="4928627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E273-4294-4CDE-9DCB-959E39D99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21" y="782483"/>
            <a:ext cx="9142572" cy="1270265"/>
          </a:xfrm>
        </p:spPr>
        <p:txBody>
          <a:bodyPr tIns="50799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7920" y="2061816"/>
            <a:ext cx="4488397" cy="732766"/>
          </a:xfrm>
        </p:spPr>
        <p:txBody>
          <a:bodyPr lIns="50799" tIns="0" rIns="50799" bIns="0" anchor="ctr">
            <a:noAutofit/>
          </a:bodyPr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160333" y="2066828"/>
            <a:ext cx="4490160" cy="727755"/>
          </a:xfrm>
        </p:spPr>
        <p:txBody>
          <a:bodyPr lIns="50799" tIns="0" rIns="50799" bIns="0" anchor="ctr"/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7920" y="2794582"/>
            <a:ext cx="4488397" cy="4273913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333" y="2794582"/>
            <a:ext cx="4490160" cy="4273913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1DB2-37F2-4594-A2CD-12801914D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21" y="782483"/>
            <a:ext cx="9227225" cy="1270265"/>
          </a:xfrm>
        </p:spPr>
        <p:txBody>
          <a:bodyPr vert="horz" tIns="5079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A92F-5454-47D5-94D7-5EA91F373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6EBB-399B-4C80-B87A-482AE899B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881" y="571621"/>
            <a:ext cx="3047524" cy="129143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61881" y="1863055"/>
            <a:ext cx="3047524" cy="5081059"/>
          </a:xfrm>
        </p:spPr>
        <p:txBody>
          <a:bodyPr lIns="20320" rIns="20320"/>
          <a:lstStyle>
            <a:lvl1pPr marL="0" indent="0" algn="l">
              <a:buNone/>
              <a:defRPr sz="16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971657" y="1863055"/>
            <a:ext cx="5678835" cy="5081059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7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F180-8497-43E4-95CF-E61129B83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516954" y="1231453"/>
            <a:ext cx="5841087" cy="4572953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892093" y="5956540"/>
            <a:ext cx="172693" cy="17275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228" y="1308047"/>
            <a:ext cx="2458336" cy="1758834"/>
          </a:xfrm>
        </p:spPr>
        <p:txBody>
          <a:bodyPr vert="horz" lIns="50799" tIns="50799" rIns="50799" bIns="50799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227" y="3143750"/>
            <a:ext cx="2454950" cy="2421971"/>
          </a:xfrm>
        </p:spPr>
        <p:txBody>
          <a:bodyPr lIns="71119" rIns="50799" bIns="50799" anchor="t"/>
          <a:lstStyle>
            <a:lvl1pPr marL="0" indent="0" algn="l">
              <a:spcBef>
                <a:spcPts val="278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973265" y="7064084"/>
            <a:ext cx="677228" cy="405779"/>
          </a:xfrm>
        </p:spPr>
        <p:txBody>
          <a:bodyPr/>
          <a:lstStyle/>
          <a:p>
            <a:fld id="{26C02858-D1CA-471D-B7EF-62E7E7BB30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872498" y="1333075"/>
            <a:ext cx="5129999" cy="436971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10582" y="6464236"/>
            <a:ext cx="10179576" cy="115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867573" y="6912358"/>
            <a:ext cx="5290840" cy="7092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10582" y="-7939"/>
            <a:ext cx="10179576" cy="115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867573" y="-7939"/>
            <a:ext cx="5290840" cy="7092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507921" y="782483"/>
            <a:ext cx="9142572" cy="1270265"/>
          </a:xfrm>
          <a:prstGeom prst="rect">
            <a:avLst/>
          </a:prstGeom>
        </p:spPr>
        <p:txBody>
          <a:bodyPr vert="horz" lIns="0" tIns="50799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507921" y="2150982"/>
            <a:ext cx="9142572" cy="4877816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07921" y="7064084"/>
            <a:ext cx="2370296" cy="40577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962871" y="7064084"/>
            <a:ext cx="3724751" cy="40577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803958" y="7064084"/>
            <a:ext cx="846534" cy="40577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0D7C6B-3811-47ED-B624-21D2A55011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1127" y="224945"/>
            <a:ext cx="10199016" cy="72151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519412" cy="51960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6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4797" indent="-304797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1193" indent="-274317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indent="-274317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20787" indent="-23367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584" indent="-23367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30381" indent="-23367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38376" indent="-203198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indent="-20319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5300" dirty="0" smtClean="0"/>
              <a:t>Can the Production Network</a:t>
            </a:r>
            <a:br>
              <a:rPr lang="en-US" altLang="zh-CN" sz="5300" dirty="0" smtClean="0"/>
            </a:br>
            <a:r>
              <a:rPr lang="en-US" altLang="zh-CN" sz="5300" dirty="0" smtClean="0"/>
              <a:t>Be the </a:t>
            </a:r>
            <a:r>
              <a:rPr lang="en-US" altLang="zh-CN" sz="5300" dirty="0" err="1" smtClean="0"/>
              <a:t>Testbed</a:t>
            </a:r>
            <a:r>
              <a:rPr lang="en-US" altLang="zh-CN" sz="5300" dirty="0" smtClean="0"/>
              <a:t>?</a:t>
            </a:r>
            <a:endParaRPr lang="zh-CN" altLang="en-US" sz="53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2574" y="3588010"/>
            <a:ext cx="9211032" cy="23563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Glen Gibb, KK Yap, Guido </a:t>
            </a:r>
            <a:r>
              <a:rPr lang="en-US" altLang="zh-CN" dirty="0" err="1" smtClean="0"/>
              <a:t>Appenzeller</a:t>
            </a:r>
            <a:r>
              <a:rPr lang="en-US" altLang="zh-CN" dirty="0" smtClean="0"/>
              <a:t>, Martin </a:t>
            </a:r>
            <a:r>
              <a:rPr lang="en-US" altLang="zh-CN" dirty="0" err="1" smtClean="0"/>
              <a:t>Cassado</a:t>
            </a:r>
            <a:r>
              <a:rPr lang="en-US" altLang="zh-CN" dirty="0" smtClean="0"/>
              <a:t>,  Nick </a:t>
            </a:r>
            <a:r>
              <a:rPr lang="en-US" altLang="zh-CN" dirty="0" err="1" smtClean="0"/>
              <a:t>McKeown</a:t>
            </a:r>
            <a:r>
              <a:rPr lang="en-US" altLang="zh-CN" dirty="0" smtClean="0"/>
              <a:t>, Guru </a:t>
            </a:r>
            <a:r>
              <a:rPr lang="en-US" altLang="zh-CN" dirty="0" err="1" smtClean="0"/>
              <a:t>Parulkar</a:t>
            </a:r>
            <a:endParaRPr lang="en-US" altLang="zh-CN" dirty="0" smtClean="0"/>
          </a:p>
          <a:p>
            <a:r>
              <a:rPr lang="en-US" altLang="zh-CN" dirty="0" smtClean="0"/>
              <a:t>OSDI, 2010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 Course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FlowSpace: Maps Packets to Slices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06" y="1236110"/>
            <a:ext cx="7538244" cy="6333089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Real User Traffic: Opt-In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76250" y="2057400"/>
            <a:ext cx="8667750" cy="5257800"/>
          </a:xfrm>
          <a:ln/>
        </p:spPr>
        <p:txBody>
          <a:bodyPr lIns="0" tIns="3742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sz="270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Allow users to Opt-In to services in real-time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Users can delegate control of individual flows to Slices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Add new FlowSpace to each slice's policy</a:t>
            </a: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sz="270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Example: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 i="1">
                <a:latin typeface="Arial" charset="0"/>
              </a:rPr>
              <a:t>"Slice 1 will handle my HTTP traffic"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 i="1">
                <a:latin typeface="Arial" charset="0"/>
              </a:rPr>
              <a:t>"Slice 2 will handle my VoIP traffic"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 i="1">
                <a:latin typeface="Arial" charset="0"/>
              </a:rPr>
              <a:t>"Slice 3 will handle everything else"</a:t>
            </a: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sz="2700" i="1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Creates incentives for building high-quality services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49250"/>
            <a:ext cx="2514600" cy="1708150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36600" y="228600"/>
            <a:ext cx="8636000" cy="1274763"/>
          </a:xfrm>
          <a:ln/>
        </p:spPr>
        <p:txBody>
          <a:bodyPr tIns="85607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Implemented on OpenFlow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5029200" y="1828800"/>
            <a:ext cx="4368800" cy="4948238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API for controlling packet forwarding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FF"/>
                </a:solidFill>
              </a:rPr>
              <a:t>Abstraction</a:t>
            </a:r>
            <a:r>
              <a:rPr lang="en-US" dirty="0"/>
              <a:t> of control plane/data plane protocol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Works on commodity hardware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via firmware upgrade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>
                <a:solidFill>
                  <a:srgbClr val="0000FF"/>
                </a:solidFill>
              </a:rPr>
              <a:t>www.openflow.org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50875" y="5643563"/>
            <a:ext cx="862013" cy="82232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Data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341563" y="6799263"/>
            <a:ext cx="1116012" cy="82232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Switch/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341563" y="6799263"/>
            <a:ext cx="1116012" cy="82232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Switch/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865313" y="4775200"/>
            <a:ext cx="2057400" cy="914400"/>
          </a:xfrm>
          <a:prstGeom prst="rect">
            <a:avLst/>
          </a:prstGeom>
          <a:solidFill>
            <a:srgbClr val="99CCFF"/>
          </a:solidFill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OpenFlow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Firmware</a:t>
            </a:r>
          </a:p>
        </p:txBody>
      </p:sp>
      <p:sp>
        <p:nvSpPr>
          <p:cNvPr id="16391" name="AutoShape 7"/>
          <p:cNvSpPr>
            <a:spLocks/>
          </p:cNvSpPr>
          <p:nvPr/>
        </p:nvSpPr>
        <p:spPr bwMode="auto">
          <a:xfrm>
            <a:off x="1865313" y="5702300"/>
            <a:ext cx="2057400" cy="1143000"/>
          </a:xfrm>
          <a:prstGeom prst="roundRect">
            <a:avLst>
              <a:gd name="adj" fmla="val 139"/>
            </a:avLst>
          </a:prstGeom>
          <a:solidFill>
            <a:srgbClr val="FFFFFF"/>
          </a:solidFill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 anchor="ctr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Data Path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439738" y="1298575"/>
            <a:ext cx="3903663" cy="4268787"/>
            <a:chOff x="277" y="818"/>
            <a:chExt cx="2459" cy="2689"/>
          </a:xfrm>
        </p:grpSpPr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277" y="1095"/>
              <a:ext cx="709" cy="748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Custom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Control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Plane</a:t>
              </a: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320" y="2759"/>
              <a:ext cx="702" cy="748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Stub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Control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Plane</a:t>
              </a: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V="1">
              <a:off x="1365" y="1970"/>
              <a:ext cx="1" cy="1010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1620" y="2214"/>
              <a:ext cx="927" cy="526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FF"/>
                  </a:solidFill>
                </a:rPr>
                <a:t>OpenFlow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FF"/>
                  </a:solidFill>
                </a:rPr>
                <a:t>Protocol</a:t>
              </a: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1543" y="818"/>
              <a:ext cx="618" cy="287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Server</a:t>
              </a: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282" y="2201"/>
              <a:ext cx="789" cy="411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6399" name="AutoShape 15"/>
            <p:cNvSpPr>
              <a:spLocks/>
            </p:cNvSpPr>
            <p:nvPr/>
          </p:nvSpPr>
          <p:spPr bwMode="auto">
            <a:xfrm>
              <a:off x="1008" y="1153"/>
              <a:ext cx="1728" cy="720"/>
            </a:xfrm>
            <a:prstGeom prst="roundRect">
              <a:avLst>
                <a:gd name="adj" fmla="val 139"/>
              </a:avLst>
            </a:prstGeom>
            <a:solidFill>
              <a:srgbClr val="99CC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OpenFlow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Controller</a:t>
              </a:r>
            </a:p>
          </p:txBody>
        </p:sp>
      </p:grpSp>
      <p:sp>
        <p:nvSpPr>
          <p:cNvPr id="16400" name="AutoShape 16"/>
          <p:cNvSpPr>
            <a:spLocks/>
          </p:cNvSpPr>
          <p:nvPr/>
        </p:nvSpPr>
        <p:spPr bwMode="auto">
          <a:xfrm>
            <a:off x="1865313" y="4551363"/>
            <a:ext cx="2057400" cy="1143000"/>
          </a:xfrm>
          <a:prstGeom prst="roundRect">
            <a:avLst>
              <a:gd name="adj" fmla="val 139"/>
            </a:avLst>
          </a:prstGeom>
          <a:solidFill>
            <a:srgbClr val="FFFFFF"/>
          </a:solidFill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 anchor="ctr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Control Path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FlowVisor Implemented on OpenFlow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463" y="1581150"/>
            <a:ext cx="1125537" cy="1187450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Custom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Control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4138" y="4222750"/>
            <a:ext cx="1114425" cy="1187450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Stub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Control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5486400"/>
            <a:ext cx="862013" cy="82232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Data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1744663" y="2970213"/>
            <a:ext cx="1587" cy="160337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149475" y="3357563"/>
            <a:ext cx="1471613" cy="83502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FF"/>
                </a:solidFill>
              </a:rPr>
              <a:t>OpenFlow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FF"/>
                </a:solidFill>
              </a:rPr>
              <a:t>Protocol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919288" y="6642100"/>
            <a:ext cx="1116012" cy="82232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Switch/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027238" y="1027113"/>
            <a:ext cx="981075" cy="455612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5400" y="3336925"/>
            <a:ext cx="1252538" cy="652463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919288" y="6642100"/>
            <a:ext cx="1116012" cy="82232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Switch/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994525" y="1027113"/>
            <a:ext cx="1098550" cy="455612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Servers</a:t>
            </a:r>
          </a:p>
        </p:txBody>
      </p:sp>
      <p:sp>
        <p:nvSpPr>
          <p:cNvPr id="17420" name="Rectangle 12"/>
          <p:cNvSpPr>
            <a:spLocks/>
          </p:cNvSpPr>
          <p:nvPr/>
        </p:nvSpPr>
        <p:spPr bwMode="auto">
          <a:xfrm>
            <a:off x="1443038" y="4618038"/>
            <a:ext cx="2057400" cy="914400"/>
          </a:xfrm>
          <a:prstGeom prst="rect">
            <a:avLst/>
          </a:prstGeom>
          <a:solidFill>
            <a:srgbClr val="99CCFF"/>
          </a:solidFill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OpenFlow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Firmware</a:t>
            </a:r>
          </a:p>
        </p:txBody>
      </p:sp>
      <p:sp>
        <p:nvSpPr>
          <p:cNvPr id="17421" name="AutoShape 13"/>
          <p:cNvSpPr>
            <a:spLocks/>
          </p:cNvSpPr>
          <p:nvPr/>
        </p:nvSpPr>
        <p:spPr bwMode="auto">
          <a:xfrm>
            <a:off x="1441450" y="5545138"/>
            <a:ext cx="2057400" cy="1143000"/>
          </a:xfrm>
          <a:prstGeom prst="roundRect">
            <a:avLst>
              <a:gd name="adj" fmla="val 139"/>
            </a:avLst>
          </a:prstGeom>
          <a:solidFill>
            <a:srgbClr val="FFFFFF"/>
          </a:solidFill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 anchor="ctr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Data Path</a:t>
            </a:r>
          </a:p>
        </p:txBody>
      </p:sp>
      <p:sp>
        <p:nvSpPr>
          <p:cNvPr id="17422" name="AutoShape 14"/>
          <p:cNvSpPr>
            <a:spLocks/>
          </p:cNvSpPr>
          <p:nvPr/>
        </p:nvSpPr>
        <p:spPr bwMode="auto">
          <a:xfrm>
            <a:off x="1177925" y="1673225"/>
            <a:ext cx="2743200" cy="11430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 anchor="ctr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OpenFlow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Controller</a:t>
            </a:r>
          </a:p>
        </p:txBody>
      </p: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4872038" y="1600200"/>
            <a:ext cx="5272087" cy="5862638"/>
            <a:chOff x="3069" y="1008"/>
            <a:chExt cx="3321" cy="3693"/>
          </a:xfrm>
        </p:grpSpPr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4338" y="4184"/>
              <a:ext cx="703" cy="518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Switch/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Router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4338" y="4184"/>
              <a:ext cx="703" cy="518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Switch/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Router</a:t>
              </a:r>
            </a:p>
          </p:txBody>
        </p:sp>
        <p:sp>
          <p:nvSpPr>
            <p:cNvPr id="17426" name="Rectangle 18"/>
            <p:cNvSpPr>
              <a:spLocks/>
            </p:cNvSpPr>
            <p:nvPr/>
          </p:nvSpPr>
          <p:spPr bwMode="auto">
            <a:xfrm>
              <a:off x="4038" y="2910"/>
              <a:ext cx="1296" cy="576"/>
            </a:xfrm>
            <a:prstGeom prst="rect">
              <a:avLst/>
            </a:prstGeom>
            <a:solidFill>
              <a:srgbClr val="99CC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OpenFlow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Firmware</a:t>
              </a:r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>
              <a:off x="4038" y="3494"/>
              <a:ext cx="1296" cy="720"/>
            </a:xfrm>
            <a:prstGeom prst="roundRect">
              <a:avLst>
                <a:gd name="adj" fmla="val 139"/>
              </a:avLst>
            </a:prstGeom>
            <a:solidFill>
              <a:srgbClr val="FFFF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Data Path</a:t>
              </a:r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>
              <a:off x="3069" y="1008"/>
              <a:ext cx="1008" cy="720"/>
            </a:xfrm>
            <a:prstGeom prst="roundRect">
              <a:avLst>
                <a:gd name="adj" fmla="val 139"/>
              </a:avLst>
            </a:prstGeom>
            <a:solidFill>
              <a:srgbClr val="99CC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OpenFlow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7429" name="AutoShape 21"/>
            <p:cNvSpPr>
              <a:spLocks/>
            </p:cNvSpPr>
            <p:nvPr/>
          </p:nvSpPr>
          <p:spPr bwMode="auto">
            <a:xfrm>
              <a:off x="4226" y="1008"/>
              <a:ext cx="1008" cy="720"/>
            </a:xfrm>
            <a:prstGeom prst="roundRect">
              <a:avLst>
                <a:gd name="adj" fmla="val 139"/>
              </a:avLst>
            </a:prstGeom>
            <a:solidFill>
              <a:srgbClr val="99CC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OpenFlow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5383" y="1009"/>
              <a:ext cx="1008" cy="720"/>
            </a:xfrm>
            <a:prstGeom prst="roundRect">
              <a:avLst>
                <a:gd name="adj" fmla="val 139"/>
              </a:avLst>
            </a:prstGeom>
            <a:solidFill>
              <a:srgbClr val="99CC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OpenFlow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7431" name="AutoShape 23"/>
            <p:cNvSpPr>
              <a:spLocks/>
            </p:cNvSpPr>
            <p:nvPr/>
          </p:nvSpPr>
          <p:spPr bwMode="auto">
            <a:xfrm>
              <a:off x="3888" y="2107"/>
              <a:ext cx="1584" cy="432"/>
            </a:xfrm>
            <a:prstGeom prst="roundRect">
              <a:avLst>
                <a:gd name="adj" fmla="val 231"/>
              </a:avLst>
            </a:prstGeom>
            <a:solidFill>
              <a:srgbClr val="FF3333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3200">
                  <a:solidFill>
                    <a:srgbClr val="FFFFFF"/>
                  </a:solidFill>
                </a:rPr>
                <a:t>FlowVisor</a:t>
              </a:r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V="1">
              <a:off x="4176" y="2591"/>
              <a:ext cx="1" cy="290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4176" y="2591"/>
              <a:ext cx="1" cy="290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V="1">
              <a:off x="4743" y="1775"/>
              <a:ext cx="1" cy="290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 flipH="1" flipV="1">
              <a:off x="3455" y="1727"/>
              <a:ext cx="435" cy="335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4279" y="2554"/>
              <a:ext cx="927" cy="287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FF"/>
                  </a:solidFill>
                </a:rPr>
                <a:t>OpenFlow</a:t>
              </a:r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3803" y="1715"/>
              <a:ext cx="927" cy="287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FF"/>
                  </a:solidFill>
                </a:rPr>
                <a:t>OpenFlow</a:t>
              </a:r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 flipV="1">
              <a:off x="5452" y="1727"/>
              <a:ext cx="433" cy="335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674688"/>
            <a:ext cx="8636000" cy="1274762"/>
          </a:xfrm>
          <a:ln/>
        </p:spPr>
        <p:txBody>
          <a:bodyPr tIns="85607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FlowVisor Message Handling</a:t>
            </a:r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2443163" y="1912938"/>
            <a:ext cx="5272087" cy="5086350"/>
            <a:chOff x="1539" y="1205"/>
            <a:chExt cx="3321" cy="3204"/>
          </a:xfrm>
        </p:grpSpPr>
        <p:sp>
          <p:nvSpPr>
            <p:cNvPr id="18435" name="Rectangle 3"/>
            <p:cNvSpPr>
              <a:spLocks/>
            </p:cNvSpPr>
            <p:nvPr/>
          </p:nvSpPr>
          <p:spPr bwMode="auto">
            <a:xfrm>
              <a:off x="2508" y="3107"/>
              <a:ext cx="1296" cy="576"/>
            </a:xfrm>
            <a:prstGeom prst="rect">
              <a:avLst/>
            </a:prstGeom>
            <a:solidFill>
              <a:srgbClr val="99CC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OpenFlow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Firmware</a:t>
              </a:r>
            </a:p>
          </p:txBody>
        </p:sp>
        <p:sp>
          <p:nvSpPr>
            <p:cNvPr id="18436" name="AutoShape 4"/>
            <p:cNvSpPr>
              <a:spLocks/>
            </p:cNvSpPr>
            <p:nvPr/>
          </p:nvSpPr>
          <p:spPr bwMode="auto">
            <a:xfrm>
              <a:off x="2507" y="3691"/>
              <a:ext cx="1296" cy="720"/>
            </a:xfrm>
            <a:prstGeom prst="roundRect">
              <a:avLst>
                <a:gd name="adj" fmla="val 139"/>
              </a:avLst>
            </a:prstGeom>
            <a:solidFill>
              <a:srgbClr val="FFFF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Data Path</a:t>
              </a:r>
            </a:p>
          </p:txBody>
        </p:sp>
        <p:sp>
          <p:nvSpPr>
            <p:cNvPr id="18437" name="AutoShape 5"/>
            <p:cNvSpPr>
              <a:spLocks/>
            </p:cNvSpPr>
            <p:nvPr/>
          </p:nvSpPr>
          <p:spPr bwMode="auto">
            <a:xfrm>
              <a:off x="1539" y="1205"/>
              <a:ext cx="1008" cy="720"/>
            </a:xfrm>
            <a:prstGeom prst="roundRect">
              <a:avLst>
                <a:gd name="adj" fmla="val 139"/>
              </a:avLst>
            </a:prstGeom>
            <a:solidFill>
              <a:srgbClr val="99CC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Alice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8438" name="AutoShape 6"/>
            <p:cNvSpPr>
              <a:spLocks/>
            </p:cNvSpPr>
            <p:nvPr/>
          </p:nvSpPr>
          <p:spPr bwMode="auto">
            <a:xfrm>
              <a:off x="2696" y="1206"/>
              <a:ext cx="1008" cy="720"/>
            </a:xfrm>
            <a:prstGeom prst="roundRect">
              <a:avLst>
                <a:gd name="adj" fmla="val 139"/>
              </a:avLst>
            </a:prstGeom>
            <a:solidFill>
              <a:srgbClr val="99CC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Bob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8439" name="AutoShape 7"/>
            <p:cNvSpPr>
              <a:spLocks/>
            </p:cNvSpPr>
            <p:nvPr/>
          </p:nvSpPr>
          <p:spPr bwMode="auto">
            <a:xfrm>
              <a:off x="3853" y="1206"/>
              <a:ext cx="1008" cy="720"/>
            </a:xfrm>
            <a:prstGeom prst="roundRect">
              <a:avLst>
                <a:gd name="adj" fmla="val 139"/>
              </a:avLst>
            </a:prstGeom>
            <a:solidFill>
              <a:srgbClr val="99CCFF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Cathy</a:t>
              </a: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8440" name="AutoShape 8"/>
            <p:cNvSpPr>
              <a:spLocks/>
            </p:cNvSpPr>
            <p:nvPr/>
          </p:nvSpPr>
          <p:spPr bwMode="auto">
            <a:xfrm>
              <a:off x="2358" y="2304"/>
              <a:ext cx="1584" cy="432"/>
            </a:xfrm>
            <a:prstGeom prst="roundRect">
              <a:avLst>
                <a:gd name="adj" fmla="val 231"/>
              </a:avLst>
            </a:prstGeom>
            <a:solidFill>
              <a:srgbClr val="FF3333"/>
            </a:solidFill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3200">
                  <a:solidFill>
                    <a:srgbClr val="FFFFFF"/>
                  </a:solidFill>
                </a:rPr>
                <a:t>FlowVisor</a:t>
              </a: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2646" y="2788"/>
              <a:ext cx="1" cy="290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V="1">
              <a:off x="2646" y="2788"/>
              <a:ext cx="1" cy="290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3213" y="1972"/>
              <a:ext cx="1" cy="290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H="1" flipV="1">
              <a:off x="1925" y="1924"/>
              <a:ext cx="435" cy="335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2749" y="2751"/>
              <a:ext cx="927" cy="287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FF"/>
                  </a:solidFill>
                </a:rPr>
                <a:t>OpenFlow</a:t>
              </a:r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2273" y="1912"/>
              <a:ext cx="927" cy="287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5000" rIns="90000" bIns="45000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FF"/>
                  </a:solidFill>
                </a:rPr>
                <a:t>OpenFlow</a:t>
              </a: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3921" y="1924"/>
              <a:ext cx="433" cy="335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8" name="AutoShape 16"/>
          <p:cNvSpPr>
            <a:spLocks/>
          </p:cNvSpPr>
          <p:nvPr/>
        </p:nvSpPr>
        <p:spPr bwMode="auto">
          <a:xfrm>
            <a:off x="2727325" y="5919788"/>
            <a:ext cx="1143000" cy="914400"/>
          </a:xfrm>
          <a:prstGeom prst="roundRect">
            <a:avLst>
              <a:gd name="adj" fmla="val 171"/>
            </a:avLst>
          </a:prstGeom>
          <a:solidFill>
            <a:srgbClr val="999999"/>
          </a:solidFill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 anchor="ctr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</a:rPr>
              <a:t>Packet</a:t>
            </a:r>
          </a:p>
        </p:txBody>
      </p:sp>
      <p:sp>
        <p:nvSpPr>
          <p:cNvPr id="18449" name="AutoShape 17"/>
          <p:cNvSpPr>
            <a:spLocks/>
          </p:cNvSpPr>
          <p:nvPr/>
        </p:nvSpPr>
        <p:spPr bwMode="auto">
          <a:xfrm>
            <a:off x="6070600" y="4954588"/>
            <a:ext cx="14986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 anchor="ctr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Exception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0" y="3124994"/>
            <a:ext cx="2514600" cy="155257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FF0000"/>
                </a:solidFill>
              </a:rPr>
              <a:t>Policy Check: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Is this rule allowed?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7645400" y="3200400"/>
            <a:ext cx="2514600" cy="155257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FF0000"/>
                </a:solidFill>
              </a:rPr>
              <a:t>Policy Check: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Who controls this packet?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914400" y="4800600"/>
            <a:ext cx="2971800" cy="1065213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Full Line Rate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</a:rPr>
              <a:t>Forwarding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747000" y="1906588"/>
            <a:ext cx="15240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8456" name="AutoShape 24"/>
          <p:cNvSpPr>
            <a:spLocks/>
          </p:cNvSpPr>
          <p:nvPr/>
        </p:nvSpPr>
        <p:spPr bwMode="auto">
          <a:xfrm>
            <a:off x="2717800" y="6021388"/>
            <a:ext cx="1143000" cy="914400"/>
          </a:xfrm>
          <a:prstGeom prst="roundRect">
            <a:avLst>
              <a:gd name="adj" fmla="val 171"/>
            </a:avLst>
          </a:prstGeom>
          <a:solidFill>
            <a:srgbClr val="999999"/>
          </a:solidFill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000" tIns="45000" rIns="90000" bIns="45000" anchor="ctr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</a:rPr>
              <a:t>Packet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66667E-6 L 0.00125 -0.19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5 -0.195 L 0.18125 -0.3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-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 0.015 L -0.1875 0.2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5 0.245 L -0.2025 0.445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E-6 L 0.67515 0.00333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E-6 L 0.67515 0.0033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 autoUpdateAnimBg="0"/>
      <p:bldP spid="18448" grpId="1" animBg="1"/>
      <p:bldP spid="18448" grpId="2" animBg="1"/>
      <p:bldP spid="18449" grpId="0" animBg="1" autoUpdateAnimBg="0"/>
      <p:bldP spid="18449" grpId="1" animBg="1"/>
      <p:bldP spid="18449" grpId="2" animBg="1"/>
      <p:bldP spid="18449" grpId="3" animBg="1"/>
      <p:bldP spid="18451" grpId="0" autoUpdateAnimBg="0"/>
      <p:bldP spid="18452" grpId="0" autoUpdateAnimBg="0"/>
      <p:bldP spid="18453" grpId="0" autoUpdateAnimBg="0"/>
      <p:bldP spid="18455" grpId="0" animBg="1" autoUpdateAnimBg="0"/>
      <p:bldP spid="18455" grpId="1" animBg="1"/>
      <p:bldP spid="18455" grpId="2" animBg="1"/>
      <p:bldP spid="18456" grpId="0" animBg="1" autoUpdateAnimBg="0"/>
      <p:bldP spid="18456" grpId="1" animBg="1"/>
      <p:bldP spid="1845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" y="2024417"/>
            <a:ext cx="7239000" cy="559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Interception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21" y="457994"/>
            <a:ext cx="9142572" cy="1270265"/>
          </a:xfrm>
        </p:spPr>
        <p:txBody>
          <a:bodyPr/>
          <a:lstStyle/>
          <a:p>
            <a:r>
              <a:rPr lang="en-US" altLang="zh-CN" dirty="0" smtClean="0"/>
              <a:t>Message Interception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9594"/>
            <a:ext cx="8634413" cy="4942681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altLang="zh-CN" dirty="0" smtClean="0"/>
              <a:t>When </a:t>
            </a:r>
            <a:r>
              <a:rPr lang="en-US" altLang="zh-CN" dirty="0"/>
              <a:t>Bob’s controller sends a </a:t>
            </a:r>
            <a:r>
              <a:rPr lang="en-US" altLang="zh-CN" dirty="0" smtClean="0"/>
              <a:t>flow entry </a:t>
            </a:r>
            <a:r>
              <a:rPr lang="en-US" altLang="zh-CN" dirty="0"/>
              <a:t>to the switches (e.g., to redirect HTTP traffic </a:t>
            </a:r>
            <a:r>
              <a:rPr lang="en-US" altLang="zh-CN" dirty="0" smtClean="0"/>
              <a:t>to a </a:t>
            </a:r>
            <a:r>
              <a:rPr lang="en-US" altLang="zh-CN" dirty="0"/>
              <a:t>particular server), </a:t>
            </a:r>
            <a:r>
              <a:rPr lang="en-US" altLang="zh-CN" dirty="0" err="1"/>
              <a:t>FlowVisor</a:t>
            </a:r>
            <a:r>
              <a:rPr lang="en-US" altLang="zh-CN" dirty="0"/>
              <a:t> intercepts </a:t>
            </a:r>
            <a:r>
              <a:rPr lang="en-US" altLang="zh-CN" dirty="0" smtClean="0"/>
              <a:t>it 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Examines Bob’s slice policy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Rewrites the </a:t>
            </a:r>
            <a:r>
              <a:rPr lang="en-US" altLang="zh-CN" dirty="0"/>
              <a:t>entry to include only traffic from the </a:t>
            </a:r>
            <a:r>
              <a:rPr lang="en-US" altLang="zh-CN" dirty="0" smtClean="0"/>
              <a:t>allowed source.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Similarly, messages </a:t>
            </a:r>
            <a:r>
              <a:rPr lang="en-US" altLang="zh-CN" dirty="0"/>
              <a:t>that are sourced from the switch (e.g., a </a:t>
            </a:r>
            <a:r>
              <a:rPr lang="en-US" altLang="zh-CN" dirty="0" smtClean="0"/>
              <a:t>new flow event) </a:t>
            </a:r>
            <a:r>
              <a:rPr lang="en-US" altLang="zh-CN" dirty="0"/>
              <a:t>are only forwarded to guest </a:t>
            </a:r>
            <a:r>
              <a:rPr lang="en-US" altLang="zh-CN" dirty="0" smtClean="0"/>
              <a:t>controllers whose </a:t>
            </a:r>
            <a:r>
              <a:rPr lang="en-US" altLang="zh-CN" dirty="0" err="1"/>
              <a:t>flowspace</a:t>
            </a:r>
            <a:r>
              <a:rPr lang="en-US" altLang="zh-CN" dirty="0"/>
              <a:t> match the message.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6194"/>
            <a:ext cx="8634413" cy="1270000"/>
          </a:xfrm>
        </p:spPr>
        <p:txBody>
          <a:bodyPr/>
          <a:lstStyle/>
          <a:p>
            <a:r>
              <a:rPr lang="en-US" altLang="zh-CN" dirty="0" smtClean="0"/>
              <a:t>Message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206" y="1458913"/>
            <a:ext cx="10032207" cy="539988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/>
              <a:t>Depending on the </a:t>
            </a:r>
            <a:r>
              <a:rPr lang="en-US" altLang="zh-CN" sz="3200" dirty="0" smtClean="0"/>
              <a:t>resource allocation </a:t>
            </a:r>
            <a:r>
              <a:rPr lang="en-US" altLang="zh-CN" sz="3200" dirty="0"/>
              <a:t>policy, message type, destination, </a:t>
            </a:r>
            <a:r>
              <a:rPr lang="en-US" altLang="zh-CN" sz="3200" dirty="0" smtClean="0"/>
              <a:t>and content</a:t>
            </a:r>
            <a:r>
              <a:rPr lang="en-US" altLang="zh-CN" sz="3200" dirty="0"/>
              <a:t>, the </a:t>
            </a:r>
            <a:r>
              <a:rPr lang="en-US" altLang="zh-CN" sz="3200" dirty="0" err="1"/>
              <a:t>FlowVisor</a:t>
            </a:r>
            <a:r>
              <a:rPr lang="en-US" altLang="zh-CN" sz="3200" dirty="0"/>
              <a:t> will </a:t>
            </a:r>
            <a:r>
              <a:rPr lang="en-US" altLang="zh-CN" sz="3200" dirty="0" smtClean="0"/>
              <a:t>forward </a:t>
            </a:r>
            <a:r>
              <a:rPr lang="en-US" altLang="zh-CN" sz="3200" dirty="0"/>
              <a:t>a given message </a:t>
            </a:r>
            <a:r>
              <a:rPr lang="en-US" altLang="zh-CN" sz="3200" dirty="0" smtClean="0"/>
              <a:t>unchanged, translate </a:t>
            </a:r>
            <a:r>
              <a:rPr lang="en-US" altLang="zh-CN" sz="3200" dirty="0"/>
              <a:t>it to a suitable message and forward</a:t>
            </a:r>
            <a:r>
              <a:rPr lang="en-US" altLang="zh-CN" sz="3200" dirty="0" smtClean="0"/>
              <a:t>, or </a:t>
            </a:r>
            <a:r>
              <a:rPr lang="en-US" altLang="zh-CN" sz="3200" dirty="0"/>
              <a:t>“bounce” the message back to its sender in the </a:t>
            </a:r>
            <a:r>
              <a:rPr lang="en-US" altLang="zh-CN" sz="3200" dirty="0" smtClean="0"/>
              <a:t>form of </a:t>
            </a:r>
            <a:r>
              <a:rPr lang="en-US" altLang="zh-CN" sz="3200" dirty="0"/>
              <a:t>an </a:t>
            </a:r>
            <a:r>
              <a:rPr lang="en-US" altLang="zh-CN" sz="3200" dirty="0" err="1"/>
              <a:t>OpenFlow</a:t>
            </a:r>
            <a:r>
              <a:rPr lang="en-US" altLang="zh-CN" sz="3200" dirty="0"/>
              <a:t> error message. </a:t>
            </a:r>
            <a:endParaRPr lang="en-US" altLang="zh-CN" sz="32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a message </a:t>
            </a:r>
            <a:r>
              <a:rPr lang="en-US" altLang="zh-CN" sz="2800" dirty="0" smtClean="0"/>
              <a:t>sent from </a:t>
            </a:r>
            <a:r>
              <a:rPr lang="en-US" altLang="zh-CN" sz="2800" dirty="0"/>
              <a:t>slice controller to switch, </a:t>
            </a:r>
            <a:r>
              <a:rPr lang="en-US" altLang="zh-CN" sz="2800" dirty="0" err="1"/>
              <a:t>FlowVisor</a:t>
            </a:r>
            <a:r>
              <a:rPr lang="en-US" altLang="zh-CN" sz="2800" dirty="0"/>
              <a:t> ensures </a:t>
            </a:r>
            <a:r>
              <a:rPr lang="en-US" altLang="zh-CN" sz="2800" dirty="0" smtClean="0"/>
              <a:t>that the </a:t>
            </a:r>
            <a:r>
              <a:rPr lang="en-US" altLang="zh-CN" sz="2800" dirty="0"/>
              <a:t>message acts only on traffic within the resources </a:t>
            </a:r>
            <a:r>
              <a:rPr lang="en-US" altLang="zh-CN" sz="2800" dirty="0" smtClean="0"/>
              <a:t>assigned to </a:t>
            </a:r>
            <a:r>
              <a:rPr lang="en-US" altLang="zh-CN" sz="2800" dirty="0"/>
              <a:t>the slice. 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a message in the opposite </a:t>
            </a:r>
            <a:r>
              <a:rPr lang="en-US" altLang="zh-CN" sz="2800" dirty="0" smtClean="0"/>
              <a:t>direction (</a:t>
            </a:r>
            <a:r>
              <a:rPr lang="en-US" altLang="zh-CN" sz="2800" dirty="0"/>
              <a:t>switch to controller), the </a:t>
            </a:r>
            <a:r>
              <a:rPr lang="en-US" altLang="zh-CN" sz="2800" dirty="0" err="1"/>
              <a:t>FlowVisor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examines the </a:t>
            </a:r>
            <a:r>
              <a:rPr lang="en-US" altLang="zh-CN" sz="2800" dirty="0"/>
              <a:t>message content to infer the corresponding slice(s</a:t>
            </a:r>
            <a:r>
              <a:rPr lang="en-US" altLang="zh-CN" sz="2800" dirty="0" smtClean="0"/>
              <a:t>) to </a:t>
            </a:r>
            <a:r>
              <a:rPr lang="en-US" altLang="zh-CN" sz="2800" dirty="0"/>
              <a:t>which the message should be forwarded.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9394"/>
            <a:ext cx="8634413" cy="1270000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206" y="1448594"/>
            <a:ext cx="8634413" cy="5867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 smtClean="0"/>
              <a:t>Alice: network admin; Bob: experimenter</a:t>
            </a:r>
          </a:p>
          <a:p>
            <a:pPr>
              <a:buFont typeface="Wingdings" pitchFamily="2" charset="2"/>
              <a:buChar char="Ø"/>
            </a:pPr>
            <a:endParaRPr lang="en-US" altLang="zh-CN" sz="32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3200" dirty="0" smtClean="0"/>
              <a:t>Bob’s Experimental Network includes all HTTP traffic to/from users who opted into his experiment.</a:t>
            </a:r>
          </a:p>
          <a:p>
            <a:pPr lvl="1"/>
            <a:r>
              <a:rPr lang="en-US" altLang="zh-CN" sz="2800" dirty="0"/>
              <a:t>Allow: </a:t>
            </a:r>
            <a:r>
              <a:rPr lang="en-US" altLang="zh-CN" sz="2800" dirty="0" err="1"/>
              <a:t>tcp</a:t>
            </a:r>
            <a:r>
              <a:rPr lang="en-US" altLang="zh-CN" sz="2800" dirty="0"/>
              <a:t> port:80 and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=user </a:t>
            </a:r>
            <a:r>
              <a:rPr lang="en-US" altLang="zh-CN" sz="2800" dirty="0" err="1"/>
              <a:t>ip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en-US" altLang="zh-CN" sz="3200" dirty="0"/>
              <a:t>Alice’s Production Network is the complement of </a:t>
            </a:r>
            <a:r>
              <a:rPr lang="en-US" altLang="zh-CN" sz="3200" dirty="0" smtClean="0"/>
              <a:t>Bob’s network</a:t>
            </a:r>
            <a:r>
              <a:rPr lang="en-US" altLang="zh-CN" sz="3200" dirty="0"/>
              <a:t>. For each user in Bob’s </a:t>
            </a:r>
            <a:r>
              <a:rPr lang="en-US" altLang="zh-CN" sz="3200" dirty="0" smtClean="0"/>
              <a:t>experiment</a:t>
            </a:r>
            <a:r>
              <a:rPr lang="en-US" altLang="zh-CN" sz="3200" dirty="0"/>
              <a:t>, the </a:t>
            </a:r>
            <a:r>
              <a:rPr lang="en-US" altLang="zh-CN" sz="3200" dirty="0" smtClean="0"/>
              <a:t>production traffic </a:t>
            </a:r>
            <a:r>
              <a:rPr lang="en-US" altLang="zh-CN" sz="3200" dirty="0"/>
              <a:t>network has a negative </a:t>
            </a:r>
            <a:r>
              <a:rPr lang="en-US" altLang="zh-CN" sz="3200" dirty="0" smtClean="0"/>
              <a:t>rule, and allow all other traffics:</a:t>
            </a:r>
          </a:p>
          <a:p>
            <a:pPr lvl="1"/>
            <a:r>
              <a:rPr lang="en-US" altLang="zh-CN" sz="2800" dirty="0" smtClean="0"/>
              <a:t>Deny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tcp</a:t>
            </a:r>
            <a:r>
              <a:rPr lang="en-US" altLang="zh-CN" sz="2800" dirty="0"/>
              <a:t> port:80 and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=user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Allow</a:t>
            </a:r>
            <a:r>
              <a:rPr lang="en-US" altLang="zh-CN" sz="2800" dirty="0"/>
              <a:t>: all.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 err="1">
                <a:latin typeface="Arial" charset="0"/>
              </a:rPr>
              <a:t>FlowVisor</a:t>
            </a:r>
            <a:r>
              <a:rPr lang="en-US" sz="4300" dirty="0">
                <a:latin typeface="Arial" charset="0"/>
              </a:rPr>
              <a:t> Implementation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  <a:ln/>
        </p:spPr>
        <p:txBody>
          <a:bodyPr lIns="0" tIns="28224" rIns="0" bIns="0">
            <a:normAutofit/>
          </a:bodyPr>
          <a:lstStyle/>
          <a:p>
            <a:pPr marL="0" indent="0">
              <a:buSzPct val="45000"/>
              <a:buFont typeface="Wingdings" pitchFamily="80" charset="2"/>
              <a:buChar char="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3200" dirty="0">
                <a:latin typeface="Arial" charset="0"/>
              </a:rPr>
              <a:t>Custom handlers for each of </a:t>
            </a:r>
            <a:r>
              <a:rPr lang="en-US" sz="3200" dirty="0" err="1">
                <a:latin typeface="Arial" charset="0"/>
              </a:rPr>
              <a:t>OpenFlow's</a:t>
            </a:r>
            <a:r>
              <a:rPr lang="en-US" sz="3200" dirty="0">
                <a:latin typeface="Arial" charset="0"/>
              </a:rPr>
              <a:t> 20 message types</a:t>
            </a:r>
          </a:p>
          <a:p>
            <a:pPr marL="431800" lvl="1" indent="-215900">
              <a:buSzPct val="45000"/>
              <a:buFont typeface="Wingdings" pitchFamily="80" charset="2"/>
              <a:buChar char="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dirty="0">
                <a:latin typeface="Arial" charset="0"/>
              </a:rPr>
              <a:t>Transparent </a:t>
            </a:r>
            <a:r>
              <a:rPr lang="en-US" sz="2800" dirty="0" err="1">
                <a:latin typeface="Arial" charset="0"/>
              </a:rPr>
              <a:t>OpenFlow</a:t>
            </a:r>
            <a:r>
              <a:rPr lang="en-US" sz="2800" dirty="0">
                <a:latin typeface="Arial" charset="0"/>
              </a:rPr>
              <a:t> proxy</a:t>
            </a:r>
          </a:p>
          <a:p>
            <a:pPr marL="431800" lvl="1" indent="-215900">
              <a:buSzPct val="45000"/>
              <a:buFont typeface="Wingdings" pitchFamily="80" charset="2"/>
              <a:buChar char="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dirty="0">
                <a:latin typeface="Arial" charset="0"/>
              </a:rPr>
              <a:t>8261 LOC in C </a:t>
            </a:r>
          </a:p>
          <a:p>
            <a:pPr marL="431800" lvl="1" indent="-215900">
              <a:buSzPct val="45000"/>
              <a:buFont typeface="Wingdings" pitchFamily="80" charset="2"/>
              <a:buChar char="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dirty="0">
                <a:solidFill>
                  <a:srgbClr val="0000FF"/>
                </a:solidFill>
                <a:latin typeface="Arial" charset="0"/>
              </a:rPr>
              <a:t>New version</a:t>
            </a:r>
            <a:r>
              <a:rPr lang="en-US" sz="2800" dirty="0">
                <a:latin typeface="Arial" charset="0"/>
              </a:rPr>
              <a:t> with extra API for GENI</a:t>
            </a:r>
          </a:p>
          <a:p>
            <a:pPr marL="431800" lvl="1" indent="-215900">
              <a:buSzPct val="45000"/>
              <a:buFont typeface="Wingdings" pitchFamily="80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z="3600" dirty="0">
              <a:latin typeface="Arial" charset="0"/>
            </a:endParaRPr>
          </a:p>
          <a:p>
            <a:pPr marL="0" indent="0">
              <a:buSzPct val="45000"/>
              <a:buFont typeface="Wingdings" pitchFamily="80" charset="2"/>
              <a:buChar char="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3200" dirty="0">
                <a:latin typeface="Arial" charset="0"/>
              </a:rPr>
              <a:t>Could extend to non-</a:t>
            </a:r>
            <a:r>
              <a:rPr lang="en-US" sz="3200" dirty="0" err="1">
                <a:latin typeface="Arial" charset="0"/>
              </a:rPr>
              <a:t>OpenFlow</a:t>
            </a:r>
            <a:r>
              <a:rPr lang="en-US" sz="3200" dirty="0">
                <a:latin typeface="Arial" charset="0"/>
              </a:rPr>
              <a:t> (</a:t>
            </a:r>
            <a:r>
              <a:rPr lang="en-US" sz="3200" dirty="0" err="1">
                <a:latin typeface="Arial" charset="0"/>
              </a:rPr>
              <a:t>ForCES</a:t>
            </a:r>
            <a:r>
              <a:rPr lang="en-US" sz="3200" dirty="0">
                <a:latin typeface="Arial" charset="0"/>
              </a:rPr>
              <a:t>?)</a:t>
            </a:r>
          </a:p>
          <a:p>
            <a:pPr marL="0" indent="0">
              <a:buSzPct val="45000"/>
              <a:buFont typeface="Wingdings" pitchFamily="80" charset="2"/>
              <a:buChar char="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3200" dirty="0" smtClean="0">
                <a:latin typeface="Arial" charset="0"/>
              </a:rPr>
              <a:t>Code</a:t>
            </a:r>
            <a:r>
              <a:rPr lang="en-US" sz="3200" dirty="0">
                <a:latin typeface="Arial" charset="0"/>
              </a:rPr>
              <a:t>: `</a:t>
            </a:r>
            <a:r>
              <a:rPr lang="en-US" sz="3200" dirty="0" err="1">
                <a:latin typeface="Arial" charset="0"/>
              </a:rPr>
              <a:t>git</a:t>
            </a:r>
            <a:r>
              <a:rPr lang="en-US" sz="3200" dirty="0">
                <a:latin typeface="Arial" charset="0"/>
              </a:rPr>
              <a:t> clone git://openflow.org/flowvisor.git`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Problem: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703388"/>
            <a:ext cx="9647238" cy="4437062"/>
          </a:xfrm>
          <a:ln/>
        </p:spPr>
        <p:txBody>
          <a:bodyPr lIns="0" tIns="51281" rIns="0" bIns="0"/>
          <a:lstStyle/>
          <a:p>
            <a:pPr algn="ctr">
              <a:spcBef>
                <a:spcPct val="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3700">
                <a:latin typeface="Arial" charset="0"/>
              </a:rPr>
              <a:t>Realisticly evaluating new network services is </a:t>
            </a:r>
            <a:r>
              <a:rPr lang="en-US" sz="3700" i="1">
                <a:solidFill>
                  <a:srgbClr val="FF9900"/>
                </a:solidFill>
                <a:latin typeface="Arial" charset="0"/>
              </a:rPr>
              <a:t>hard</a:t>
            </a:r>
          </a:p>
          <a:p>
            <a:pPr>
              <a:lnSpc>
                <a:spcPct val="89000"/>
              </a:lnSpc>
              <a:spcBef>
                <a:spcPct val="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z="370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700">
                <a:latin typeface="Arial" charset="0"/>
              </a:rPr>
              <a:t>services that require changes to switches and routers</a:t>
            </a: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700">
                <a:latin typeface="Arial" charset="0"/>
              </a:rPr>
              <a:t>e.g., 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700">
                <a:latin typeface="Arial" charset="0"/>
              </a:rPr>
              <a:t>routing protocols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700">
                <a:latin typeface="Arial" charset="0"/>
              </a:rPr>
              <a:t>traffic monitoring services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700">
                <a:latin typeface="Arial" charset="0"/>
              </a:rPr>
              <a:t>IP mobility</a:t>
            </a: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z="2700">
              <a:latin typeface="Arial" charset="0"/>
            </a:endParaRP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z="270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z="27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6050" y="5994400"/>
            <a:ext cx="9715500" cy="74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700">
                <a:solidFill>
                  <a:srgbClr val="0000FF"/>
                </a:solidFill>
                <a:latin typeface="Arial" charset="0"/>
              </a:rPr>
              <a:t>Result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: Many good ideas don't gets deployed; </a:t>
            </a:r>
          </a:p>
          <a:p>
            <a:pPr>
              <a:lnSpc>
                <a:spcPct val="8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          Many deployed services still have bugs.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 smtClean="0">
                <a:latin typeface="Arial" charset="0"/>
              </a:rPr>
              <a:t>Message to Control Plane</a:t>
            </a:r>
            <a:endParaRPr lang="en-US" sz="4300" dirty="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983288"/>
          </a:xfrm>
          <a:ln/>
        </p:spPr>
        <p:txBody>
          <a:bodyPr lIns="0" tIns="4435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First, </a:t>
            </a:r>
            <a:r>
              <a:rPr lang="en-US" sz="3200" dirty="0" err="1" smtClean="0">
                <a:solidFill>
                  <a:schemeClr val="tx1"/>
                </a:solidFill>
                <a:latin typeface="Arial" charset="0"/>
              </a:rPr>
              <a:t>FlowVisor</a:t>
            </a: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 only sends control plane messages to a slice controller if the source switch is actually in the slice’s topology. </a:t>
            </a:r>
          </a:p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Second, </a:t>
            </a:r>
            <a:r>
              <a:rPr lang="en-US" sz="3200" dirty="0" err="1" smtClean="0">
                <a:solidFill>
                  <a:schemeClr val="tx1"/>
                </a:solidFill>
                <a:latin typeface="Arial" charset="0"/>
              </a:rPr>
              <a:t>FlowVisor</a:t>
            </a: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 rewrites Open-Flow feature negotiation messages so that the slice controller only sees the physical switch ports that appear in the slice. </a:t>
            </a:r>
          </a:p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Third, </a:t>
            </a:r>
            <a:r>
              <a:rPr lang="en-US" sz="3200" dirty="0" err="1" smtClean="0">
                <a:solidFill>
                  <a:schemeClr val="tx1"/>
                </a:solidFill>
                <a:latin typeface="Arial" charset="0"/>
              </a:rPr>
              <a:t>OpenFlow</a:t>
            </a: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 port up/port down messages are similarly pruned and only forwarded to the affected slices.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 smtClean="0">
                <a:latin typeface="Arial" charset="0"/>
              </a:rPr>
              <a:t>Message to Forwarding Plane</a:t>
            </a:r>
            <a:endParaRPr lang="en-US" sz="4300" dirty="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143794"/>
            <a:ext cx="9664700" cy="6324600"/>
          </a:xfrm>
          <a:ln/>
        </p:spPr>
        <p:txBody>
          <a:bodyPr lIns="0" tIns="4435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most important messages to the forwarding plane were insertions and deletions to the forwarding table.</a:t>
            </a:r>
          </a:p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FlowVisor</a:t>
            </a:r>
            <a:r>
              <a:rPr lang="en-US" sz="3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rewrites the flow definition to intersect with the slice’s </a:t>
            </a:r>
            <a:r>
              <a:rPr lang="en-US" sz="32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flowspace</a:t>
            </a:r>
            <a:r>
              <a:rPr lang="en-US" sz="3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Example: Bob’s </a:t>
            </a:r>
            <a:r>
              <a:rPr lang="en-US" sz="28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flowspace</a:t>
            </a:r>
            <a:r>
              <a:rPr lang="en-US" sz="2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gives him control over HTTP traffic for the set of users—e.g., users Doug and Eric. If Bob’s slice controller tried to create a rule that affected all of Doug’s traffic (HTTP and non-HTTP), then the </a:t>
            </a:r>
            <a:r>
              <a:rPr lang="en-US" sz="28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FlowVisor</a:t>
            </a:r>
            <a:r>
              <a:rPr lang="en-US" sz="2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would rewrite the rule to only affect the intersection, i.e., only Doug’s HTTP traffic.</a:t>
            </a:r>
            <a:endParaRPr lang="en-US" sz="24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 smtClean="0">
                <a:latin typeface="Arial" charset="0"/>
              </a:rPr>
              <a:t>Message to Forwarding Plane</a:t>
            </a:r>
            <a:endParaRPr lang="en-US" sz="4300" dirty="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677194"/>
            <a:ext cx="9664700" cy="5791200"/>
          </a:xfrm>
          <a:ln/>
        </p:spPr>
        <p:txBody>
          <a:bodyPr lIns="0" tIns="4435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altLang="zh-CN" sz="32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FlowVisor</a:t>
            </a:r>
            <a:r>
              <a:rPr lang="en-US" altLang="zh-CN" sz="3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rewrites the flow definition to intersect with the slice’s </a:t>
            </a:r>
            <a:r>
              <a:rPr lang="en-US" altLang="zh-CN" sz="32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flowspace</a:t>
            </a:r>
            <a:r>
              <a:rPr lang="en-US" altLang="zh-CN" sz="32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altLang="zh-CN" sz="2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Example: if Bob creates a rule to send out all ports, the rule is rewritten to send to just the subset of ports in Bob’s slice.</a:t>
            </a:r>
            <a:endParaRPr lang="en-US" sz="2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Isolation Techniques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  <a:ln/>
        </p:spPr>
        <p:txBody>
          <a:bodyPr lIns="0" tIns="44352" rIns="0" bIns="0"/>
          <a:lstStyle/>
          <a:p>
            <a:pPr marL="0" indent="0">
              <a:spcBef>
                <a:spcPct val="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Isolation is critical for slicing</a:t>
            </a:r>
          </a:p>
          <a:p>
            <a:pPr marL="0" indent="0">
              <a:lnSpc>
                <a:spcPct val="89000"/>
              </a:lnSpc>
              <a:spcBef>
                <a:spcPct val="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dirty="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SzPct val="45000"/>
              <a:buFont typeface="Wingdings" pitchFamily="80" charset="2"/>
              <a:buChar char="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zh-CN" sz="3200" dirty="0" smtClean="0">
                <a:latin typeface="Arial" charset="0"/>
              </a:rPr>
              <a:t>Link bandwidth</a:t>
            </a: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3200" dirty="0" smtClean="0">
                <a:latin typeface="Arial" charset="0"/>
              </a:rPr>
              <a:t>Device CPU</a:t>
            </a: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3200" dirty="0" smtClean="0">
                <a:latin typeface="Arial" charset="0"/>
              </a:rPr>
              <a:t>Flow Entry</a:t>
            </a: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3200" dirty="0" smtClean="0">
                <a:latin typeface="Arial" charset="0"/>
              </a:rPr>
              <a:t>As well as </a:t>
            </a:r>
            <a:r>
              <a:rPr lang="en-US" sz="3200" dirty="0" smtClean="0">
                <a:solidFill>
                  <a:srgbClr val="0000FF"/>
                </a:solidFill>
                <a:latin typeface="Arial" charset="0"/>
              </a:rPr>
              <a:t>performance</a:t>
            </a:r>
            <a:r>
              <a:rPr lang="en-US" sz="3200" dirty="0" smtClean="0">
                <a:latin typeface="Arial" charset="0"/>
              </a:rPr>
              <a:t> and </a:t>
            </a:r>
            <a:r>
              <a:rPr lang="en-US" sz="3200" dirty="0" smtClean="0">
                <a:solidFill>
                  <a:srgbClr val="0000FF"/>
                </a:solidFill>
                <a:latin typeface="Arial" charset="0"/>
              </a:rPr>
              <a:t>scaling</a:t>
            </a:r>
            <a:r>
              <a:rPr lang="en-US" sz="3200" dirty="0" smtClean="0">
                <a:latin typeface="Arial" charset="0"/>
              </a:rPr>
              <a:t> numbers</a:t>
            </a: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 smtClean="0">
                <a:latin typeface="Arial" charset="0"/>
              </a:rPr>
              <a:t>Link bandwidth </a:t>
            </a:r>
            <a:r>
              <a:rPr lang="en-US" sz="4300" dirty="0">
                <a:latin typeface="Arial" charset="0"/>
              </a:rPr>
              <a:t>Isolation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983288"/>
          </a:xfrm>
          <a:ln/>
        </p:spPr>
        <p:txBody>
          <a:bodyPr lIns="0" tIns="4435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The most recent versions of </a:t>
            </a:r>
            <a:r>
              <a:rPr lang="en-US" sz="3200" dirty="0" err="1" smtClean="0">
                <a:solidFill>
                  <a:schemeClr val="tx1"/>
                </a:solidFill>
                <a:latin typeface="Arial" charset="0"/>
              </a:rPr>
              <a:t>OpenFlow</a:t>
            </a: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 expose native bandwidth slicing capabilities in the form of per-port queues.</a:t>
            </a:r>
          </a:p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sz="3200" dirty="0">
              <a:solidFill>
                <a:schemeClr val="tx1"/>
              </a:solidFill>
              <a:latin typeface="Arial" charset="0"/>
            </a:endParaRPr>
          </a:p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The </a:t>
            </a:r>
            <a:r>
              <a:rPr lang="en-US" sz="3200" dirty="0" err="1" smtClean="0">
                <a:solidFill>
                  <a:schemeClr val="tx1"/>
                </a:solidFill>
                <a:latin typeface="Arial" charset="0"/>
              </a:rPr>
              <a:t>FlowVisor</a:t>
            </a: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 re-writes all slice forwarding table additions from “send out port X” to “send out queue Y on port X ”, where Y is a slice-specific queue ID.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any queuing discipline can be used (weighted fair queuing, deficit round robin, strict partition, etc.), in implementation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>
                <a:latin typeface="Arial" charset="0"/>
              </a:rPr>
              <a:t>Device CPU Isolation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983288"/>
          </a:xfrm>
          <a:ln/>
        </p:spPr>
        <p:txBody>
          <a:bodyPr lIns="0" tIns="4435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solidFill>
                  <a:srgbClr val="0000FF"/>
                </a:solidFill>
                <a:latin typeface="Arial" charset="0"/>
              </a:rPr>
              <a:t>Ensure that no slice monopolizes Device CPU</a:t>
            </a:r>
          </a:p>
          <a:p>
            <a:pPr marL="2055813" indent="-227013"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dirty="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CPU exhaustion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prevent rule updates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drop LLDPs ---&gt; Causes link flapping</a:t>
            </a:r>
          </a:p>
          <a:p>
            <a:pPr marL="2055813" indent="-227013"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dirty="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latin typeface="Arial" charset="0"/>
              </a:rPr>
              <a:t>Four main sources of load on a switch CPU:</a:t>
            </a:r>
          </a:p>
          <a:p>
            <a:pPr marL="855663" lvl="2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latin typeface="Arial" charset="0"/>
              </a:rPr>
              <a:t>generating new flow messages, </a:t>
            </a:r>
          </a:p>
          <a:p>
            <a:pPr marL="855663" lvl="2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latin typeface="Arial" charset="0"/>
              </a:rPr>
              <a:t>handling requests from controller, </a:t>
            </a:r>
          </a:p>
          <a:p>
            <a:pPr marL="855663" lvl="2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latin typeface="Arial" charset="0"/>
              </a:rPr>
              <a:t>forwarding “slow path” packets, and </a:t>
            </a:r>
          </a:p>
          <a:p>
            <a:pPr marL="855663" lvl="2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latin typeface="Arial" charset="0"/>
              </a:rPr>
              <a:t>internal state keeping.</a:t>
            </a:r>
            <a:endParaRPr lang="en-US" sz="2800" dirty="0">
              <a:latin typeface="Arial" charset="0"/>
            </a:endParaRPr>
          </a:p>
          <a:p>
            <a:pPr marL="2055813" indent="-227013"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>
                <a:latin typeface="Arial" charset="0"/>
              </a:rPr>
              <a:t>Device CPU Isolation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983288"/>
          </a:xfrm>
          <a:ln/>
        </p:spPr>
        <p:txBody>
          <a:bodyPr lIns="0" tIns="4435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New Flow Messages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FlowVisor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rate limits the new flow message arrival rate. 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In implementation, the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FlowVisor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tracks the new flow message arrival rate for each slice, and if it exceeds some threshold, the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FlowVisor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inserts a forwarding rule to drop the offending packets for a short period.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A token-bucket style counter for each flow space rule</a:t>
            </a:r>
          </a:p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altLang="zh-CN" sz="3200" dirty="0" smtClean="0">
                <a:solidFill>
                  <a:schemeClr val="tx1"/>
                </a:solidFill>
                <a:latin typeface="Arial" charset="0"/>
              </a:rPr>
              <a:t>Controller Requests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For each slice, the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FlowVisor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limits CPU consumption by throttling the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OpenFlow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message rate to a maximum rate per second.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>
                <a:latin typeface="Arial" charset="0"/>
              </a:rPr>
              <a:t>Device CPU Isolation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983288"/>
          </a:xfrm>
          <a:ln/>
        </p:spPr>
        <p:txBody>
          <a:bodyPr lIns="0" tIns="4435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Slow-Path Forwarding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Packets that traverse the “slow” path - i.e., not the “fast” dedicated hardware forwarding path—consume CPU resources.</a:t>
            </a:r>
          </a:p>
          <a:p>
            <a:pPr marL="1160460" lvl="3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 dirty="0" smtClean="0">
                <a:solidFill>
                  <a:schemeClr val="tx1"/>
                </a:solidFill>
                <a:latin typeface="Arial" charset="0"/>
              </a:rPr>
              <a:t>Example, output two ports (</a:t>
            </a:r>
            <a:r>
              <a:rPr lang="en-US" sz="2700" dirty="0" err="1" smtClean="0">
                <a:solidFill>
                  <a:schemeClr val="tx1"/>
                </a:solidFill>
                <a:latin typeface="Arial" charset="0"/>
              </a:rPr>
              <a:t>unicast</a:t>
            </a:r>
            <a:r>
              <a:rPr lang="en-US" sz="2700" dirty="0" smtClean="0">
                <a:solidFill>
                  <a:schemeClr val="tx1"/>
                </a:solidFill>
                <a:latin typeface="Arial" charset="0"/>
              </a:rPr>
              <a:t> and broadcast are supported as fast path)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FlowVisor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prevents slice controllers from inserting slow-path forwarding rules by rewriting them as one-time packet forwarding events, i.e., an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OpenFlow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“packet out” message.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latin typeface="Arial" charset="0"/>
              </a:rPr>
              <a:t>As a result, the slow-path packets are rate limited by the above two isolation mechanisms: new flow messages and controller request rate limiting.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>
                <a:latin typeface="Arial" charset="0"/>
              </a:rPr>
              <a:t>Device CPU Isolation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983288"/>
          </a:xfrm>
          <a:ln/>
        </p:spPr>
        <p:txBody>
          <a:bodyPr lIns="0" tIns="4435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</a:rPr>
              <a:t>Internal Book Keeping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i.e., counters</a:t>
            </a:r>
          </a:p>
          <a:p>
            <a:pPr marL="855663" lvl="2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8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are must be taken to ensure that there is sufficient CPU available for the switch’s bookkeeping.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 smtClean="0">
                <a:latin typeface="Arial" charset="0"/>
              </a:rPr>
              <a:t>Flow Entry Isolation</a:t>
            </a:r>
            <a:endParaRPr lang="en-US" sz="4300" dirty="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983288"/>
          </a:xfrm>
          <a:ln/>
        </p:spPr>
        <p:txBody>
          <a:bodyPr lIns="0" tIns="44352" rIns="0" bIns="0">
            <a:normAutofit/>
          </a:bodyPr>
          <a:lstStyle/>
          <a:p>
            <a:r>
              <a:rPr lang="en-US" altLang="zh-CN" sz="3200" dirty="0"/>
              <a:t>The </a:t>
            </a:r>
            <a:r>
              <a:rPr lang="en-US" altLang="zh-CN" sz="3200" dirty="0" err="1"/>
              <a:t>FlowVisor</a:t>
            </a:r>
            <a:r>
              <a:rPr lang="en-US" altLang="zh-CN" sz="3200" dirty="0"/>
              <a:t> counts the number of flow entries </a:t>
            </a:r>
            <a:r>
              <a:rPr lang="en-US" altLang="zh-CN" sz="3200" dirty="0" smtClean="0"/>
              <a:t>used per </a:t>
            </a:r>
            <a:r>
              <a:rPr lang="en-US" altLang="zh-CN" sz="3200" dirty="0"/>
              <a:t>slice and ensures that each slice does not exceed </a:t>
            </a:r>
            <a:r>
              <a:rPr lang="en-US" altLang="zh-CN" sz="3200" dirty="0" smtClean="0"/>
              <a:t>a preset </a:t>
            </a:r>
            <a:r>
              <a:rPr lang="en-US" altLang="zh-CN" sz="3200" dirty="0"/>
              <a:t>limit.</a:t>
            </a:r>
            <a:endParaRPr lang="en-US" sz="8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Why is Evaluation Hard?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200" y="1828800"/>
            <a:ext cx="2044700" cy="258127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47650" y="2743200"/>
            <a:ext cx="2028825" cy="74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  <a:tab pos="14478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Real</a:t>
            </a:r>
          </a:p>
          <a:p>
            <a:pPr algn="ctr">
              <a:lnSpc>
                <a:spcPct val="89000"/>
              </a:lnSpc>
              <a:tabLst>
                <a:tab pos="723900" algn="l"/>
                <a:tab pos="14478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Networks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27200"/>
            <a:ext cx="2397125" cy="2551113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4165600"/>
            <a:ext cx="2746375" cy="3059113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46050" y="5689600"/>
            <a:ext cx="2028825" cy="38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  <a:tab pos="14478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Testbeds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2286000"/>
            <a:ext cx="2514600" cy="1708150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36788" y="4878388"/>
            <a:ext cx="1974850" cy="2120900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6800" y="4775200"/>
            <a:ext cx="1968500" cy="2138363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 smtClean="0">
                <a:latin typeface="Arial" charset="0"/>
              </a:rPr>
              <a:t>Performance: Scalability</a:t>
            </a:r>
            <a:endParaRPr lang="en-US" sz="4300" dirty="0">
              <a:latin typeface="Arial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1394"/>
            <a:ext cx="4778723" cy="347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1607" y="1129140"/>
            <a:ext cx="4495800" cy="323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006" y="4410303"/>
            <a:ext cx="4495800" cy="321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079206" y="5029994"/>
            <a:ext cx="48506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tx1"/>
                </a:solidFill>
              </a:rPr>
              <a:t>FlowVisor’s</a:t>
            </a:r>
            <a:r>
              <a:rPr lang="en-US" altLang="zh-CN" sz="2800" dirty="0" smtClean="0">
                <a:solidFill>
                  <a:schemeClr val="tx1"/>
                </a:solidFill>
              </a:rPr>
              <a:t> CPU utilization </a:t>
            </a:r>
            <a:r>
              <a:rPr lang="en-US" altLang="zh-CN" sz="2800" dirty="0">
                <a:solidFill>
                  <a:schemeClr val="tx1"/>
                </a:solidFill>
              </a:rPr>
              <a:t>scales linearly with new flow rate, number </a:t>
            </a:r>
            <a:r>
              <a:rPr lang="en-US" altLang="zh-CN" sz="2800" dirty="0" smtClean="0">
                <a:solidFill>
                  <a:schemeClr val="tx1"/>
                </a:solidFill>
              </a:rPr>
              <a:t>of slices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smtClean="0">
                <a:solidFill>
                  <a:schemeClr val="tx1"/>
                </a:solidFill>
              </a:rPr>
              <a:t>switches</a:t>
            </a:r>
            <a:r>
              <a:rPr lang="en-US" altLang="zh-CN" sz="2800" dirty="0">
                <a:solidFill>
                  <a:schemeClr val="tx1"/>
                </a:solidFill>
              </a:rPr>
              <a:t>, and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flowspace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rules.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 smtClean="0">
                <a:latin typeface="Arial" charset="0"/>
              </a:rPr>
              <a:t>Performance: latency</a:t>
            </a:r>
            <a:endParaRPr lang="en-US" sz="4300" dirty="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067594"/>
            <a:ext cx="9664700" cy="6744494"/>
          </a:xfrm>
          <a:ln/>
        </p:spPr>
        <p:txBody>
          <a:bodyPr lIns="0" tIns="44352" rIns="0" bIns="0"/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 a machine with two interfaces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a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switch. One interface sends a packet every 20ms (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50 packets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per second) to the switch and the other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interface is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OpenFlow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control channel. 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Measure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time between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sending the packet and receiving the new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flow message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using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libpcap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en-US" altLang="zh-CN" sz="76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Send port status requests from controller to switch.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Each for switch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Expensive for 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FlowVisor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remove statistics for ports that do not appear in a sliced topology.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06" y="3832569"/>
            <a:ext cx="9651206" cy="349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latin typeface="Arial" charset="0"/>
              </a:rPr>
              <a:t>Performance: 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Bandwidth </a:t>
            </a:r>
            <a:r>
              <a:rPr lang="en-US" sz="4000" dirty="0" smtClean="0">
                <a:latin typeface="Arial" charset="0"/>
              </a:rPr>
              <a:t>Isolation</a:t>
            </a:r>
            <a:endParaRPr lang="en-US" sz="4000" dirty="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067594"/>
            <a:ext cx="9664700" cy="6744494"/>
          </a:xfrm>
          <a:ln/>
        </p:spPr>
        <p:txBody>
          <a:bodyPr lIns="0" tIns="44352" rIns="0" bIns="0"/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first slice sends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TCP-friendly traffic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the other slice sends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TCP-unfriendly constant-bit-rate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(CBR) traffic at full link speed (1Gbps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 the bandwidth isolation disabled (“without Slicing”), the CBR traffic consumes nearly all the bandwidth and the TCP traffic averages 1.2% of the link bandwidth.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 the traffic isolation features enabled (“with 30/70% reservation”), the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FlowVisor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maps the TCP slice to a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QoS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class that guarantees at least 70% of link bandwidth and maps the CBR slice to a class that guarantees at least 30%.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6" y="915194"/>
            <a:ext cx="8610600" cy="647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latin typeface="Arial" charset="0"/>
              </a:rPr>
              <a:t>Performance: 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CPU </a:t>
            </a:r>
            <a:r>
              <a:rPr lang="en-US" sz="4000" dirty="0" smtClean="0">
                <a:latin typeface="Arial" charset="0"/>
              </a:rPr>
              <a:t>Isolation</a:t>
            </a:r>
            <a:endParaRPr lang="en-US" sz="4000" dirty="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067594"/>
            <a:ext cx="9664700" cy="6744494"/>
          </a:xfrm>
          <a:ln/>
        </p:spPr>
        <p:txBody>
          <a:bodyPr lIns="0" tIns="44352" rIns="0" bIns="0"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 experiment, the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OpenFlow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controller maliciously sends port stats request messages (as above) at increasing speeds.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econd experiment, the switch generates new flow messages faster than its CPU can handle and a faulty controller does not add a new rule to match them.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the faulty controller does not add rules on the switch, so the switch will </a:t>
            </a:r>
            <a:r>
              <a:rPr lang="en-US" altLang="zh-CN" dirty="0" smtClean="0"/>
              <a:t>packed </a:t>
            </a:r>
            <a:r>
              <a:rPr lang="en-US" altLang="zh-CN" dirty="0" smtClean="0"/>
              <a:t>in every packet, exhausting its CPU</a:t>
            </a:r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0144" y="3734594"/>
            <a:ext cx="5498269" cy="388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5286558" cy="411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FlowVisor Deployment: Stanford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695950" cy="5486400"/>
          </a:xfrm>
          <a:ln/>
        </p:spPr>
        <p:txBody>
          <a:bodyPr lIns="0" tIns="4435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Our real, production network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15 switches, 35 APs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25+ users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1+ year of use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smtClean="0">
                <a:solidFill>
                  <a:srgbClr val="0000FF"/>
                </a:solidFill>
                <a:latin typeface="Arial" charset="0"/>
              </a:rPr>
              <a:t>Author’s personal </a:t>
            </a:r>
            <a:r>
              <a:rPr lang="en-US" sz="3200" dirty="0">
                <a:solidFill>
                  <a:srgbClr val="0000FF"/>
                </a:solidFill>
                <a:latin typeface="Arial" charset="0"/>
              </a:rPr>
              <a:t>email and web-traffic!</a:t>
            </a:r>
          </a:p>
          <a:p>
            <a:pPr marL="455613" lvl="1" indent="-342900"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sz="3200" dirty="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Same physical network hosts Stanford demos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7 different demos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1539875"/>
            <a:ext cx="3800475" cy="5713413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FlowVisor Deployments: GENI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611313"/>
            <a:ext cx="10158412" cy="5246687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Conclusion: Tentative Yes!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511300"/>
            <a:ext cx="9663112" cy="5794375"/>
          </a:xfrm>
          <a:ln/>
        </p:spPr>
        <p:txBody>
          <a:bodyPr lIns="0" tIns="44352" rIns="0" bIns="0">
            <a:normAutofit/>
          </a:bodyPr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Network slicing can help perform more realistic evaluations</a:t>
            </a: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dirty="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err="1">
                <a:latin typeface="Arial" charset="0"/>
              </a:rPr>
              <a:t>FlowVisor</a:t>
            </a:r>
            <a:r>
              <a:rPr lang="en-US" sz="3200" dirty="0">
                <a:latin typeface="Arial" charset="0"/>
              </a:rPr>
              <a:t> allows experiments to run concurrently but safely on the production network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CPU isolation needs </a:t>
            </a:r>
            <a:r>
              <a:rPr lang="en-US" sz="3200" dirty="0" err="1">
                <a:latin typeface="Arial" charset="0"/>
              </a:rPr>
              <a:t>OpenFlow</a:t>
            </a:r>
            <a:r>
              <a:rPr lang="en-US" sz="3200" dirty="0">
                <a:latin typeface="Arial" charset="0"/>
              </a:rPr>
              <a:t> 1.1 feature</a:t>
            </a: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sz="3200" dirty="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>
                <a:latin typeface="Arial" charset="0"/>
              </a:rPr>
              <a:t>Over one year of deployment experience</a:t>
            </a: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dirty="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3200" dirty="0" err="1">
                <a:latin typeface="Arial" charset="0"/>
              </a:rPr>
              <a:t>FlowVisor+GENI</a:t>
            </a:r>
            <a:r>
              <a:rPr lang="en-US" sz="3200" dirty="0">
                <a:latin typeface="Arial" charset="0"/>
              </a:rPr>
              <a:t> coming to a campus near </a:t>
            </a:r>
            <a:r>
              <a:rPr lang="en-US" sz="3200">
                <a:latin typeface="Arial" charset="0"/>
              </a:rPr>
              <a:t>you</a:t>
            </a:r>
            <a:r>
              <a:rPr lang="en-US" sz="3200" smtClean="0">
                <a:latin typeface="Arial" charset="0"/>
              </a:rPr>
              <a:t>!</a:t>
            </a: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Not a New Problem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  <a:ln/>
        </p:spPr>
        <p:txBody>
          <a:bodyPr lIns="0" tIns="3742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Build open, programmable network hardware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NetFPGA, network processors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solidFill>
                  <a:srgbClr val="FF0000"/>
                </a:solidFill>
                <a:latin typeface="Arial" charset="0"/>
              </a:rPr>
              <a:t>but</a:t>
            </a:r>
            <a:r>
              <a:rPr lang="en-US" sz="2700">
                <a:latin typeface="Arial" charset="0"/>
              </a:rPr>
              <a:t>: deployment is expensive, fan-out is small</a:t>
            </a: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sz="270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Build bigger software testbeds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VINI/PlanetLab, Emulab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solidFill>
                  <a:srgbClr val="FF0000"/>
                </a:solidFill>
                <a:latin typeface="Arial" charset="0"/>
              </a:rPr>
              <a:t>but</a:t>
            </a:r>
            <a:r>
              <a:rPr lang="en-US" sz="2700">
                <a:latin typeface="Arial" charset="0"/>
              </a:rPr>
              <a:t>: performance is slower, realistic topologies?</a:t>
            </a: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sz="270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Convince users to try experimental services</a:t>
            </a:r>
          </a:p>
          <a:p>
            <a:pPr marL="855663" lvl="2" indent="-285750"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'Times New Roman'" pitchFamily="32" charset="0"/>
              </a:rPr>
              <a:t>personal incentive, SatelliteLab</a:t>
            </a:r>
          </a:p>
          <a:p>
            <a:pPr marL="855663" lvl="2" indent="-285750">
              <a:spcBef>
                <a:spcPct val="0"/>
              </a:spcBef>
              <a:buClr>
                <a:srgbClr val="FF0000"/>
              </a:buClr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solidFill>
                  <a:srgbClr val="FF0000"/>
                </a:solidFill>
                <a:latin typeface="'Times New Roman'" pitchFamily="32" charset="0"/>
              </a:rPr>
              <a:t>but</a:t>
            </a:r>
            <a:r>
              <a:rPr lang="en-US" sz="2700">
                <a:latin typeface="'Times New Roman'" pitchFamily="32" charset="0"/>
              </a:rPr>
              <a:t>: getting </a:t>
            </a:r>
            <a:r>
              <a:rPr lang="en-US" sz="2700" i="1">
                <a:latin typeface="'Times New Roman'" pitchFamily="32" charset="0"/>
              </a:rPr>
              <a:t>lots</a:t>
            </a:r>
            <a:r>
              <a:rPr lang="en-US" sz="2700">
                <a:latin typeface="'Times New Roman'" pitchFamily="32" charset="0"/>
              </a:rPr>
              <a:t> of users is hard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Solution Overview: Network Slicing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1525" cy="5486400"/>
          </a:xfrm>
          <a:ln/>
        </p:spPr>
        <p:txBody>
          <a:bodyPr lIns="0" tIns="37422" rIns="0" bIns="0"/>
          <a:lstStyle/>
          <a:p>
            <a:pPr marL="455613" lvl="1" indent="-342900"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Divide the production network into logical </a:t>
            </a:r>
            <a:r>
              <a:rPr lang="en-US" sz="2700" i="1">
                <a:solidFill>
                  <a:srgbClr val="FF9900"/>
                </a:solidFill>
                <a:latin typeface="Arial" charset="0"/>
              </a:rPr>
              <a:t>slices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each slice/service controls its own packet forwarding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users pick which slice controls their traffic: </a:t>
            </a:r>
            <a:r>
              <a:rPr lang="en-US" sz="2700">
                <a:solidFill>
                  <a:srgbClr val="0000FF"/>
                </a:solidFill>
                <a:latin typeface="Arial" charset="0"/>
              </a:rPr>
              <a:t>opt-in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existing production services run in their own slice</a:t>
            </a:r>
          </a:p>
          <a:p>
            <a:pPr marL="1255713" lvl="3" indent="-227013">
              <a:lnSpc>
                <a:spcPct val="89000"/>
              </a:lnSpc>
              <a:spcBef>
                <a:spcPct val="0"/>
              </a:spcBef>
              <a:buFont typeface="Wingdings" pitchFamily="80" charset="2"/>
              <a:buChar char="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e.g., Spanning tree, OSPF/BGP</a:t>
            </a:r>
          </a:p>
          <a:p>
            <a:pPr>
              <a:buClrTx/>
              <a:buSzTx/>
              <a:buFontTx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endParaRPr lang="en-US" sz="2700">
              <a:latin typeface="Arial" charset="0"/>
            </a:endParaRP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Enforce </a:t>
            </a:r>
            <a:r>
              <a:rPr lang="en-US" sz="2700">
                <a:solidFill>
                  <a:srgbClr val="FF0000"/>
                </a:solidFill>
                <a:latin typeface="Arial" charset="0"/>
              </a:rPr>
              <a:t>strong isolation</a:t>
            </a:r>
            <a:r>
              <a:rPr lang="en-US" sz="2700">
                <a:latin typeface="Arial" charset="0"/>
              </a:rPr>
              <a:t> between slices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actions in one slice do not affect another</a:t>
            </a:r>
          </a:p>
          <a:p>
            <a:pPr>
              <a:lnSpc>
                <a:spcPct val="89000"/>
              </a:lnSpc>
              <a:spcBef>
                <a:spcPct val="0"/>
              </a:spcBef>
              <a:buClrTx/>
              <a:buSzTx/>
              <a:buFontTx/>
              <a:buNone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        </a:t>
            </a:r>
          </a:p>
          <a:p>
            <a:pPr marL="455613" lvl="1" indent="-342900">
              <a:lnSpc>
                <a:spcPct val="89000"/>
              </a:lnSpc>
              <a:spcBef>
                <a:spcPct val="0"/>
              </a:spcBef>
              <a:buFont typeface="Arial" charset="0"/>
              <a:buChar char="•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Allows the (logical) testbed to </a:t>
            </a:r>
            <a:r>
              <a:rPr lang="en-US" sz="2700">
                <a:solidFill>
                  <a:srgbClr val="0000FF"/>
                </a:solidFill>
                <a:latin typeface="Arial" charset="0"/>
              </a:rPr>
              <a:t>mirror</a:t>
            </a:r>
            <a:r>
              <a:rPr lang="en-US" sz="2700">
                <a:latin typeface="Arial" charset="0"/>
              </a:rPr>
              <a:t> the production network</a:t>
            </a:r>
          </a:p>
          <a:p>
            <a:pPr marL="855663" lvl="2" indent="-285750">
              <a:lnSpc>
                <a:spcPct val="89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  <a:tabLst>
                <a:tab pos="625475" algn="l"/>
                <a:tab pos="1539875" algn="l"/>
                <a:tab pos="2454275" algn="l"/>
                <a:tab pos="3368675" algn="l"/>
                <a:tab pos="4283075" algn="l"/>
                <a:tab pos="5197475" algn="l"/>
                <a:tab pos="6111875" algn="l"/>
                <a:tab pos="7026275" algn="l"/>
                <a:tab pos="7940675" algn="l"/>
                <a:tab pos="8855075" algn="l"/>
                <a:tab pos="9769475" algn="l"/>
              </a:tabLst>
            </a:pPr>
            <a:r>
              <a:rPr lang="en-US" sz="2700">
                <a:latin typeface="Arial" charset="0"/>
              </a:rPr>
              <a:t>real hardware, performance, topologies, scale,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36550" y="1225550"/>
            <a:ext cx="9036050" cy="6324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38350" y="5086350"/>
            <a:ext cx="6648450" cy="2374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955800" y="1833563"/>
            <a:ext cx="6731000" cy="23764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Current Network Devices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2013" y="1930400"/>
            <a:ext cx="1427162" cy="1770063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3613" y="5181600"/>
            <a:ext cx="1360487" cy="1655763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49250" y="2540000"/>
            <a:ext cx="1544638" cy="74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  <a:tab pos="14478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Control</a:t>
            </a:r>
          </a:p>
          <a:p>
            <a:pPr algn="ctr">
              <a:lnSpc>
                <a:spcPct val="89000"/>
              </a:lnSpc>
              <a:tabLst>
                <a:tab pos="723900" algn="l"/>
                <a:tab pos="14478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Plane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49250" y="5689600"/>
            <a:ext cx="1544638" cy="74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  <a:tab pos="14478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>
              <a:lnSpc>
                <a:spcPct val="89000"/>
              </a:lnSpc>
              <a:tabLst>
                <a:tab pos="723900" algn="l"/>
                <a:tab pos="14478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Plane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20688" y="1320800"/>
            <a:ext cx="2365375" cy="38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Switch/Router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646863" y="3663950"/>
            <a:ext cx="2203450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6334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900">
                <a:solidFill>
                  <a:srgbClr val="000000"/>
                </a:solidFill>
                <a:latin typeface="Arial" charset="0"/>
              </a:rPr>
              <a:t>General-purpose</a:t>
            </a:r>
          </a:p>
          <a:p>
            <a:pPr algn="ctr">
              <a:lnSpc>
                <a:spcPct val="89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900">
                <a:solidFill>
                  <a:srgbClr val="000000"/>
                </a:solidFill>
                <a:latin typeface="Arial" charset="0"/>
              </a:rPr>
              <a:t>CPU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850063" y="6807200"/>
            <a:ext cx="2203450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6334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900">
                <a:solidFill>
                  <a:srgbClr val="000000"/>
                </a:solidFill>
                <a:latin typeface="Arial" charset="0"/>
              </a:rPr>
              <a:t>Custom</a:t>
            </a:r>
          </a:p>
          <a:p>
            <a:pPr algn="ctr">
              <a:lnSpc>
                <a:spcPct val="89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900">
                <a:solidFill>
                  <a:srgbClr val="000000"/>
                </a:solidFill>
                <a:latin typeface="Arial" charset="0"/>
              </a:rPr>
              <a:t>ASIC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076450" y="2133600"/>
            <a:ext cx="50101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marL="455613" lvl="1" indent="-342900">
              <a:lnSpc>
                <a:spcPct val="93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Computes forwarding rules</a:t>
            </a:r>
          </a:p>
          <a:p>
            <a:pPr marL="912813" lvl="2" indent="0">
              <a:lnSpc>
                <a:spcPct val="89000"/>
              </a:lnSpc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 “128.8.128/16 --&gt; port 6”</a:t>
            </a:r>
          </a:p>
          <a:p>
            <a:pPr marL="455613" lvl="1" indent="-342900">
              <a:lnSpc>
                <a:spcPct val="89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Pushes rules down to data plane 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076450" y="5384800"/>
            <a:ext cx="5238750" cy="1477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marL="455613" lvl="1" indent="-342900">
              <a:lnSpc>
                <a:spcPct val="93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Enforces forwarding rules </a:t>
            </a:r>
          </a:p>
          <a:p>
            <a:pPr marL="455613" lvl="1" indent="-342900">
              <a:lnSpc>
                <a:spcPct val="89000"/>
              </a:lnSpc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Exceptions pushed back to control plane</a:t>
            </a:r>
          </a:p>
          <a:p>
            <a:pPr marL="912813" lvl="2" indent="0">
              <a:lnSpc>
                <a:spcPct val="89000"/>
              </a:lnSpc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 e.g., unmatched packets</a:t>
            </a:r>
          </a:p>
        </p:txBody>
      </p:sp>
      <p:grpSp>
        <p:nvGrpSpPr>
          <p:cNvPr id="9230" name="Group 14"/>
          <p:cNvGrpSpPr>
            <a:grpSpLocks/>
          </p:cNvGrpSpPr>
          <p:nvPr/>
        </p:nvGrpSpPr>
        <p:grpSpPr bwMode="auto">
          <a:xfrm>
            <a:off x="2038350" y="4273550"/>
            <a:ext cx="1746250" cy="766763"/>
            <a:chOff x="1284" y="2692"/>
            <a:chExt cx="1100" cy="483"/>
          </a:xfrm>
        </p:grpSpPr>
        <p:sp>
          <p:nvSpPr>
            <p:cNvPr id="9231" name="Freeform 15"/>
            <p:cNvSpPr>
              <a:spLocks noChangeArrowheads="1"/>
            </p:cNvSpPr>
            <p:nvPr/>
          </p:nvSpPr>
          <p:spPr bwMode="auto">
            <a:xfrm flipV="1">
              <a:off x="1284" y="2692"/>
              <a:ext cx="1101" cy="484"/>
            </a:xfrm>
            <a:custGeom>
              <a:avLst/>
              <a:gdLst/>
              <a:ahLst/>
              <a:cxnLst>
                <a:cxn ang="0">
                  <a:pos x="6165" y="21600"/>
                </a:cxn>
                <a:cxn ang="0">
                  <a:pos x="6165" y="11173"/>
                </a:cxn>
                <a:cxn ang="0">
                  <a:pos x="985" y="11173"/>
                </a:cxn>
                <a:cxn ang="0">
                  <a:pos x="995" y="10190"/>
                </a:cxn>
                <a:cxn ang="0">
                  <a:pos x="11345" y="0"/>
                </a:cxn>
                <a:cxn ang="0">
                  <a:pos x="21691" y="10187"/>
                </a:cxn>
                <a:cxn ang="0">
                  <a:pos x="21705" y="11173"/>
                </a:cxn>
                <a:cxn ang="0">
                  <a:pos x="16526" y="11173"/>
                </a:cxn>
                <a:cxn ang="0">
                  <a:pos x="16526" y="21600"/>
                </a:cxn>
                <a:cxn ang="0">
                  <a:pos x="6165" y="21600"/>
                </a:cxn>
              </a:cxnLst>
              <a:rect l="0" t="0" r="r" b="b"/>
              <a:pathLst>
                <a:path w="22715" h="21600">
                  <a:moveTo>
                    <a:pt x="6165" y="21600"/>
                  </a:moveTo>
                  <a:lnTo>
                    <a:pt x="6165" y="11173"/>
                  </a:lnTo>
                  <a:cubicBezTo>
                    <a:pt x="6165" y="11173"/>
                    <a:pt x="1031" y="11188"/>
                    <a:pt x="985" y="11173"/>
                  </a:cubicBezTo>
                  <a:cubicBezTo>
                    <a:pt x="0" y="11173"/>
                    <a:pt x="995" y="10190"/>
                    <a:pt x="995" y="10190"/>
                  </a:cubicBezTo>
                  <a:lnTo>
                    <a:pt x="11345" y="0"/>
                  </a:lnTo>
                  <a:cubicBezTo>
                    <a:pt x="11345" y="0"/>
                    <a:pt x="21669" y="10187"/>
                    <a:pt x="21691" y="10187"/>
                  </a:cubicBezTo>
                  <a:cubicBezTo>
                    <a:pt x="22715" y="11337"/>
                    <a:pt x="21705" y="11173"/>
                    <a:pt x="21705" y="11173"/>
                  </a:cubicBezTo>
                  <a:lnTo>
                    <a:pt x="16526" y="11173"/>
                  </a:lnTo>
                  <a:lnTo>
                    <a:pt x="16526" y="21600"/>
                  </a:lnTo>
                  <a:lnTo>
                    <a:pt x="6165" y="2160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1632" y="2775"/>
              <a:ext cx="523" cy="1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29105" rIns="0" bIns="0">
              <a:spAutoFit/>
            </a:bodyPr>
            <a:lstStyle/>
            <a:p>
              <a:pPr>
                <a:lnSpc>
                  <a:spcPct val="93000"/>
                </a:lnSpc>
                <a:tabLst>
                  <a:tab pos="723900" algn="l"/>
                </a:tabLst>
              </a:pPr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Rules</a:t>
              </a:r>
            </a:p>
          </p:txBody>
        </p:sp>
      </p:grp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6092825" y="4273550"/>
            <a:ext cx="1746250" cy="766763"/>
            <a:chOff x="3838" y="2692"/>
            <a:chExt cx="1100" cy="483"/>
          </a:xfrm>
        </p:grpSpPr>
        <p:sp>
          <p:nvSpPr>
            <p:cNvPr id="9234" name="Freeform 18"/>
            <p:cNvSpPr>
              <a:spLocks noChangeArrowheads="1"/>
            </p:cNvSpPr>
            <p:nvPr/>
          </p:nvSpPr>
          <p:spPr bwMode="auto">
            <a:xfrm flipH="1">
              <a:off x="3838" y="2692"/>
              <a:ext cx="1101" cy="484"/>
            </a:xfrm>
            <a:custGeom>
              <a:avLst/>
              <a:gdLst/>
              <a:ahLst/>
              <a:cxnLst>
                <a:cxn ang="0">
                  <a:pos x="6165" y="21600"/>
                </a:cxn>
                <a:cxn ang="0">
                  <a:pos x="6165" y="11173"/>
                </a:cxn>
                <a:cxn ang="0">
                  <a:pos x="985" y="11173"/>
                </a:cxn>
                <a:cxn ang="0">
                  <a:pos x="995" y="10190"/>
                </a:cxn>
                <a:cxn ang="0">
                  <a:pos x="11345" y="0"/>
                </a:cxn>
                <a:cxn ang="0">
                  <a:pos x="21691" y="10187"/>
                </a:cxn>
                <a:cxn ang="0">
                  <a:pos x="21705" y="11173"/>
                </a:cxn>
                <a:cxn ang="0">
                  <a:pos x="16526" y="11173"/>
                </a:cxn>
                <a:cxn ang="0">
                  <a:pos x="16526" y="21600"/>
                </a:cxn>
                <a:cxn ang="0">
                  <a:pos x="6165" y="21600"/>
                </a:cxn>
              </a:cxnLst>
              <a:rect l="0" t="0" r="r" b="b"/>
              <a:pathLst>
                <a:path w="22715" h="21600">
                  <a:moveTo>
                    <a:pt x="6165" y="21600"/>
                  </a:moveTo>
                  <a:lnTo>
                    <a:pt x="6165" y="11173"/>
                  </a:lnTo>
                  <a:cubicBezTo>
                    <a:pt x="6165" y="11173"/>
                    <a:pt x="1031" y="11188"/>
                    <a:pt x="985" y="11173"/>
                  </a:cubicBezTo>
                  <a:cubicBezTo>
                    <a:pt x="0" y="11173"/>
                    <a:pt x="995" y="10190"/>
                    <a:pt x="995" y="10190"/>
                  </a:cubicBezTo>
                  <a:lnTo>
                    <a:pt x="11345" y="0"/>
                  </a:lnTo>
                  <a:cubicBezTo>
                    <a:pt x="11345" y="0"/>
                    <a:pt x="21669" y="10187"/>
                    <a:pt x="21691" y="10187"/>
                  </a:cubicBezTo>
                  <a:cubicBezTo>
                    <a:pt x="22715" y="11337"/>
                    <a:pt x="21705" y="11173"/>
                    <a:pt x="21705" y="11173"/>
                  </a:cubicBezTo>
                  <a:lnTo>
                    <a:pt x="16526" y="11173"/>
                  </a:lnTo>
                  <a:lnTo>
                    <a:pt x="16526" y="21600"/>
                  </a:lnTo>
                  <a:lnTo>
                    <a:pt x="6165" y="2160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4192" y="2820"/>
              <a:ext cx="594" cy="1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22176" rIns="0" bIns="0">
              <a:spAutoFit/>
            </a:bodyPr>
            <a:lstStyle/>
            <a:p>
              <a:pPr>
                <a:lnSpc>
                  <a:spcPct val="93000"/>
                </a:lnSpc>
                <a:tabLst>
                  <a:tab pos="7239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Excepts</a:t>
              </a:r>
            </a:p>
          </p:txBody>
        </p:sp>
      </p:grp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600450" y="4267200"/>
            <a:ext cx="2592388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700">
                <a:solidFill>
                  <a:srgbClr val="0000FF"/>
                </a:solidFill>
                <a:latin typeface="Arial" charset="0"/>
              </a:rPr>
              <a:t>Control/Data Protocol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36538" y="293688"/>
            <a:ext cx="9663112" cy="909637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Add a Slicing Layer Between Planes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736850" y="5999163"/>
            <a:ext cx="4672013" cy="1490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3300" y="6096000"/>
            <a:ext cx="1108075" cy="1349375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92550" y="6502400"/>
            <a:ext cx="1239838" cy="74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algn="ctr">
              <a:lnSpc>
                <a:spcPct val="89000"/>
              </a:lnSpc>
              <a:tabLst>
                <a:tab pos="7239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Plane</a:t>
            </a:r>
          </a:p>
        </p:txBody>
      </p:sp>
      <p:sp>
        <p:nvSpPr>
          <p:cNvPr id="10245" name="Freeform 5"/>
          <p:cNvSpPr>
            <a:spLocks noChangeArrowheads="1"/>
          </p:cNvSpPr>
          <p:nvPr/>
        </p:nvSpPr>
        <p:spPr bwMode="auto">
          <a:xfrm flipV="1">
            <a:off x="2025650" y="5187950"/>
            <a:ext cx="1747838" cy="768350"/>
          </a:xfrm>
          <a:custGeom>
            <a:avLst/>
            <a:gdLst/>
            <a:ahLst/>
            <a:cxnLst>
              <a:cxn ang="0">
                <a:pos x="6165" y="21600"/>
              </a:cxn>
              <a:cxn ang="0">
                <a:pos x="6165" y="11173"/>
              </a:cxn>
              <a:cxn ang="0">
                <a:pos x="985" y="11173"/>
              </a:cxn>
              <a:cxn ang="0">
                <a:pos x="995" y="10190"/>
              </a:cxn>
              <a:cxn ang="0">
                <a:pos x="11345" y="0"/>
              </a:cxn>
              <a:cxn ang="0">
                <a:pos x="21691" y="10187"/>
              </a:cxn>
              <a:cxn ang="0">
                <a:pos x="21705" y="11173"/>
              </a:cxn>
              <a:cxn ang="0">
                <a:pos x="16526" y="11173"/>
              </a:cxn>
              <a:cxn ang="0">
                <a:pos x="16526" y="21600"/>
              </a:cxn>
              <a:cxn ang="0">
                <a:pos x="6165" y="21600"/>
              </a:cxn>
            </a:cxnLst>
            <a:rect l="0" t="0" r="r" b="b"/>
            <a:pathLst>
              <a:path w="22715" h="21600">
                <a:moveTo>
                  <a:pt x="6165" y="21600"/>
                </a:moveTo>
                <a:lnTo>
                  <a:pt x="6165" y="11173"/>
                </a:lnTo>
                <a:cubicBezTo>
                  <a:pt x="6165" y="11173"/>
                  <a:pt x="1031" y="11188"/>
                  <a:pt x="985" y="11173"/>
                </a:cubicBezTo>
                <a:cubicBezTo>
                  <a:pt x="0" y="11173"/>
                  <a:pt x="995" y="10190"/>
                  <a:pt x="995" y="10190"/>
                </a:cubicBezTo>
                <a:lnTo>
                  <a:pt x="11345" y="0"/>
                </a:lnTo>
                <a:cubicBezTo>
                  <a:pt x="11345" y="0"/>
                  <a:pt x="21669" y="10187"/>
                  <a:pt x="21691" y="10187"/>
                </a:cubicBezTo>
                <a:cubicBezTo>
                  <a:pt x="22715" y="11337"/>
                  <a:pt x="21705" y="11173"/>
                  <a:pt x="21705" y="11173"/>
                </a:cubicBezTo>
                <a:lnTo>
                  <a:pt x="16526" y="11173"/>
                </a:lnTo>
                <a:lnTo>
                  <a:pt x="16526" y="21600"/>
                </a:lnTo>
                <a:lnTo>
                  <a:pt x="6165" y="2160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Freeform 6"/>
          <p:cNvSpPr>
            <a:spLocks noChangeArrowheads="1"/>
          </p:cNvSpPr>
          <p:nvPr/>
        </p:nvSpPr>
        <p:spPr bwMode="auto">
          <a:xfrm flipH="1">
            <a:off x="6089650" y="5187950"/>
            <a:ext cx="1747838" cy="768350"/>
          </a:xfrm>
          <a:custGeom>
            <a:avLst/>
            <a:gdLst/>
            <a:ahLst/>
            <a:cxnLst>
              <a:cxn ang="0">
                <a:pos x="6165" y="21600"/>
              </a:cxn>
              <a:cxn ang="0">
                <a:pos x="6165" y="11173"/>
              </a:cxn>
              <a:cxn ang="0">
                <a:pos x="985" y="11173"/>
              </a:cxn>
              <a:cxn ang="0">
                <a:pos x="995" y="10190"/>
              </a:cxn>
              <a:cxn ang="0">
                <a:pos x="11345" y="0"/>
              </a:cxn>
              <a:cxn ang="0">
                <a:pos x="21691" y="10187"/>
              </a:cxn>
              <a:cxn ang="0">
                <a:pos x="21705" y="11173"/>
              </a:cxn>
              <a:cxn ang="0">
                <a:pos x="16526" y="11173"/>
              </a:cxn>
              <a:cxn ang="0">
                <a:pos x="16526" y="21600"/>
              </a:cxn>
              <a:cxn ang="0">
                <a:pos x="6165" y="21600"/>
              </a:cxn>
            </a:cxnLst>
            <a:rect l="0" t="0" r="r" b="b"/>
            <a:pathLst>
              <a:path w="22715" h="21600">
                <a:moveTo>
                  <a:pt x="6165" y="21600"/>
                </a:moveTo>
                <a:lnTo>
                  <a:pt x="6165" y="11173"/>
                </a:lnTo>
                <a:cubicBezTo>
                  <a:pt x="6165" y="11173"/>
                  <a:pt x="1031" y="11188"/>
                  <a:pt x="985" y="11173"/>
                </a:cubicBezTo>
                <a:cubicBezTo>
                  <a:pt x="0" y="11173"/>
                  <a:pt x="995" y="10190"/>
                  <a:pt x="995" y="10190"/>
                </a:cubicBezTo>
                <a:lnTo>
                  <a:pt x="11345" y="0"/>
                </a:lnTo>
                <a:cubicBezTo>
                  <a:pt x="11345" y="0"/>
                  <a:pt x="21669" y="10187"/>
                  <a:pt x="21691" y="10187"/>
                </a:cubicBezTo>
                <a:cubicBezTo>
                  <a:pt x="22715" y="11337"/>
                  <a:pt x="21705" y="11173"/>
                  <a:pt x="21705" y="11173"/>
                </a:cubicBezTo>
                <a:lnTo>
                  <a:pt x="16526" y="11173"/>
                </a:lnTo>
                <a:lnTo>
                  <a:pt x="16526" y="21600"/>
                </a:lnTo>
                <a:lnTo>
                  <a:pt x="6165" y="2160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578100" y="5427663"/>
            <a:ext cx="830263" cy="29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9105" rIns="0" bIns="0">
            <a:spAutoFit/>
          </a:bodyPr>
          <a:lstStyle/>
          <a:p>
            <a:pPr>
              <a:lnSpc>
                <a:spcPct val="93000"/>
              </a:lnSpc>
              <a:tabLst>
                <a:tab pos="723900" algn="l"/>
              </a:tabLst>
            </a:pPr>
            <a:r>
              <a:rPr lang="en-US" sz="2100">
                <a:solidFill>
                  <a:srgbClr val="000000"/>
                </a:solidFill>
                <a:latin typeface="Arial" charset="0"/>
              </a:rPr>
              <a:t>Rules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05588" y="5462588"/>
            <a:ext cx="942975" cy="22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2176" rIns="0" bIns="0">
            <a:spAutoFit/>
          </a:bodyPr>
          <a:lstStyle/>
          <a:p>
            <a:pPr>
              <a:lnSpc>
                <a:spcPct val="93000"/>
              </a:lnSpc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Excepts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448050" y="1530350"/>
            <a:ext cx="2909888" cy="19891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8900" y="1828800"/>
            <a:ext cx="1168400" cy="1503363"/>
          </a:xfrm>
          <a:prstGeom prst="rect">
            <a:avLst/>
          </a:prstGeom>
          <a:noFill/>
          <a:ln w="36720">
            <a:noFill/>
            <a:round/>
            <a:headEnd type="triangle" w="med" len="med"/>
            <a:tailEnd type="triangle" w="med" len="med"/>
          </a:ln>
          <a:effectLst/>
        </p:spPr>
      </p:pic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689350" y="2032000"/>
            <a:ext cx="1285875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Slice 1</a:t>
            </a:r>
          </a:p>
          <a:p>
            <a:pPr algn="ctr">
              <a:lnSpc>
                <a:spcPct val="89000"/>
              </a:lnSpc>
              <a:tabLst>
                <a:tab pos="7239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Control</a:t>
            </a:r>
          </a:p>
          <a:p>
            <a:pPr algn="ctr">
              <a:lnSpc>
                <a:spcPct val="89000"/>
              </a:lnSpc>
              <a:tabLst>
                <a:tab pos="7239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Plane</a:t>
            </a:r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95250" y="1530350"/>
            <a:ext cx="2908300" cy="2730500"/>
            <a:chOff x="60" y="964"/>
            <a:chExt cx="1832" cy="1720"/>
          </a:xfrm>
        </p:grpSpPr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60" y="964"/>
              <a:ext cx="1833" cy="125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54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4" y="1153"/>
              <a:ext cx="736" cy="948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</p:pic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166" y="1253"/>
              <a:ext cx="811" cy="7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37422" rIns="0" bIns="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723900" algn="l"/>
                </a:tabLst>
              </a:pPr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Slice 2</a:t>
              </a:r>
            </a:p>
            <a:p>
              <a:pPr algn="ctr">
                <a:lnSpc>
                  <a:spcPct val="89000"/>
                </a:lnSpc>
                <a:tabLst>
                  <a:tab pos="723900" algn="l"/>
                </a:tabLst>
              </a:pPr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Control</a:t>
              </a:r>
            </a:p>
            <a:p>
              <a:pPr algn="ctr">
                <a:lnSpc>
                  <a:spcPct val="89000"/>
                </a:lnSpc>
                <a:tabLst>
                  <a:tab pos="723900" algn="l"/>
                </a:tabLst>
              </a:pPr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Plane</a:t>
              </a:r>
            </a:p>
          </p:txBody>
        </p:sp>
        <p:sp>
          <p:nvSpPr>
            <p:cNvPr id="10256" name="Freeform 16"/>
            <p:cNvSpPr>
              <a:spLocks noChangeArrowheads="1"/>
            </p:cNvSpPr>
            <p:nvPr/>
          </p:nvSpPr>
          <p:spPr bwMode="auto">
            <a:xfrm flipV="1">
              <a:off x="700" y="2238"/>
              <a:ext cx="489" cy="441"/>
            </a:xfrm>
            <a:custGeom>
              <a:avLst/>
              <a:gdLst/>
              <a:ahLst/>
              <a:cxnLst>
                <a:cxn ang="0">
                  <a:pos x="6165" y="21600"/>
                </a:cxn>
                <a:cxn ang="0">
                  <a:pos x="6165" y="11173"/>
                </a:cxn>
                <a:cxn ang="0">
                  <a:pos x="985" y="11173"/>
                </a:cxn>
                <a:cxn ang="0">
                  <a:pos x="995" y="10190"/>
                </a:cxn>
                <a:cxn ang="0">
                  <a:pos x="11345" y="0"/>
                </a:cxn>
                <a:cxn ang="0">
                  <a:pos x="21691" y="10187"/>
                </a:cxn>
                <a:cxn ang="0">
                  <a:pos x="21705" y="11173"/>
                </a:cxn>
                <a:cxn ang="0">
                  <a:pos x="16526" y="11173"/>
                </a:cxn>
                <a:cxn ang="0">
                  <a:pos x="16526" y="21600"/>
                </a:cxn>
                <a:cxn ang="0">
                  <a:pos x="6165" y="21600"/>
                </a:cxn>
              </a:cxnLst>
              <a:rect l="0" t="0" r="r" b="b"/>
              <a:pathLst>
                <a:path w="22715" h="21600">
                  <a:moveTo>
                    <a:pt x="6165" y="21600"/>
                  </a:moveTo>
                  <a:lnTo>
                    <a:pt x="6165" y="11173"/>
                  </a:lnTo>
                  <a:cubicBezTo>
                    <a:pt x="6165" y="11173"/>
                    <a:pt x="1031" y="11188"/>
                    <a:pt x="985" y="11173"/>
                  </a:cubicBezTo>
                  <a:cubicBezTo>
                    <a:pt x="0" y="11173"/>
                    <a:pt x="995" y="10190"/>
                    <a:pt x="995" y="10190"/>
                  </a:cubicBezTo>
                  <a:lnTo>
                    <a:pt x="11345" y="0"/>
                  </a:lnTo>
                  <a:cubicBezTo>
                    <a:pt x="11345" y="0"/>
                    <a:pt x="21669" y="10187"/>
                    <a:pt x="21691" y="10187"/>
                  </a:cubicBezTo>
                  <a:cubicBezTo>
                    <a:pt x="22715" y="11337"/>
                    <a:pt x="21705" y="11173"/>
                    <a:pt x="21705" y="11173"/>
                  </a:cubicBezTo>
                  <a:lnTo>
                    <a:pt x="16526" y="11173"/>
                  </a:lnTo>
                  <a:lnTo>
                    <a:pt x="16526" y="21600"/>
                  </a:lnTo>
                  <a:lnTo>
                    <a:pt x="6165" y="2160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Freeform 17"/>
            <p:cNvSpPr>
              <a:spLocks noChangeArrowheads="1"/>
            </p:cNvSpPr>
            <p:nvPr/>
          </p:nvSpPr>
          <p:spPr bwMode="auto">
            <a:xfrm flipH="1">
              <a:off x="1276" y="2244"/>
              <a:ext cx="489" cy="441"/>
            </a:xfrm>
            <a:custGeom>
              <a:avLst/>
              <a:gdLst/>
              <a:ahLst/>
              <a:cxnLst>
                <a:cxn ang="0">
                  <a:pos x="6165" y="21600"/>
                </a:cxn>
                <a:cxn ang="0">
                  <a:pos x="6165" y="11173"/>
                </a:cxn>
                <a:cxn ang="0">
                  <a:pos x="985" y="11173"/>
                </a:cxn>
                <a:cxn ang="0">
                  <a:pos x="995" y="10190"/>
                </a:cxn>
                <a:cxn ang="0">
                  <a:pos x="11345" y="0"/>
                </a:cxn>
                <a:cxn ang="0">
                  <a:pos x="21691" y="10187"/>
                </a:cxn>
                <a:cxn ang="0">
                  <a:pos x="21705" y="11173"/>
                </a:cxn>
                <a:cxn ang="0">
                  <a:pos x="16526" y="11173"/>
                </a:cxn>
                <a:cxn ang="0">
                  <a:pos x="16526" y="21600"/>
                </a:cxn>
                <a:cxn ang="0">
                  <a:pos x="6165" y="21600"/>
                </a:cxn>
              </a:cxnLst>
              <a:rect l="0" t="0" r="r" b="b"/>
              <a:pathLst>
                <a:path w="22715" h="21600">
                  <a:moveTo>
                    <a:pt x="6165" y="21600"/>
                  </a:moveTo>
                  <a:lnTo>
                    <a:pt x="6165" y="11173"/>
                  </a:lnTo>
                  <a:cubicBezTo>
                    <a:pt x="6165" y="11173"/>
                    <a:pt x="1031" y="11188"/>
                    <a:pt x="985" y="11173"/>
                  </a:cubicBezTo>
                  <a:cubicBezTo>
                    <a:pt x="0" y="11173"/>
                    <a:pt x="995" y="10190"/>
                    <a:pt x="995" y="10190"/>
                  </a:cubicBezTo>
                  <a:lnTo>
                    <a:pt x="11345" y="0"/>
                  </a:lnTo>
                  <a:cubicBezTo>
                    <a:pt x="11345" y="0"/>
                    <a:pt x="21669" y="10187"/>
                    <a:pt x="21691" y="10187"/>
                  </a:cubicBezTo>
                  <a:cubicBezTo>
                    <a:pt x="22715" y="11337"/>
                    <a:pt x="21705" y="11173"/>
                    <a:pt x="21705" y="11173"/>
                  </a:cubicBezTo>
                  <a:lnTo>
                    <a:pt x="16526" y="11173"/>
                  </a:lnTo>
                  <a:lnTo>
                    <a:pt x="16526" y="21600"/>
                  </a:lnTo>
                  <a:lnTo>
                    <a:pt x="6165" y="2160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587750" y="5181600"/>
            <a:ext cx="2592388" cy="74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7422" rIns="0" bIns="0">
            <a:spAutoFit/>
          </a:bodyPr>
          <a:lstStyle/>
          <a:p>
            <a: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Control/Data</a:t>
            </a:r>
          </a:p>
          <a:p>
            <a:pPr algn="ctr">
              <a:lnSpc>
                <a:spcPct val="89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Protocol</a:t>
            </a:r>
          </a:p>
        </p:txBody>
      </p:sp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1204913" y="3552825"/>
            <a:ext cx="7418387" cy="1560513"/>
            <a:chOff x="759" y="2238"/>
            <a:chExt cx="4673" cy="983"/>
          </a:xfrm>
        </p:grpSpPr>
        <p:pic>
          <p:nvPicPr>
            <p:cNvPr id="10260" name="Picture 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9" y="2737"/>
              <a:ext cx="4674" cy="485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</p:pic>
        <p:sp>
          <p:nvSpPr>
            <p:cNvPr id="10261" name="Freeform 21"/>
            <p:cNvSpPr>
              <a:spLocks noChangeArrowheads="1"/>
            </p:cNvSpPr>
            <p:nvPr/>
          </p:nvSpPr>
          <p:spPr bwMode="auto">
            <a:xfrm flipV="1">
              <a:off x="2556" y="2238"/>
              <a:ext cx="489" cy="441"/>
            </a:xfrm>
            <a:custGeom>
              <a:avLst/>
              <a:gdLst/>
              <a:ahLst/>
              <a:cxnLst>
                <a:cxn ang="0">
                  <a:pos x="6165" y="21600"/>
                </a:cxn>
                <a:cxn ang="0">
                  <a:pos x="6165" y="11173"/>
                </a:cxn>
                <a:cxn ang="0">
                  <a:pos x="985" y="11173"/>
                </a:cxn>
                <a:cxn ang="0">
                  <a:pos x="995" y="10190"/>
                </a:cxn>
                <a:cxn ang="0">
                  <a:pos x="11345" y="0"/>
                </a:cxn>
                <a:cxn ang="0">
                  <a:pos x="21691" y="10187"/>
                </a:cxn>
                <a:cxn ang="0">
                  <a:pos x="21705" y="11173"/>
                </a:cxn>
                <a:cxn ang="0">
                  <a:pos x="16526" y="11173"/>
                </a:cxn>
                <a:cxn ang="0">
                  <a:pos x="16526" y="21600"/>
                </a:cxn>
                <a:cxn ang="0">
                  <a:pos x="6165" y="21600"/>
                </a:cxn>
              </a:cxnLst>
              <a:rect l="0" t="0" r="r" b="b"/>
              <a:pathLst>
                <a:path w="22715" h="21600">
                  <a:moveTo>
                    <a:pt x="6165" y="21600"/>
                  </a:moveTo>
                  <a:lnTo>
                    <a:pt x="6165" y="11173"/>
                  </a:lnTo>
                  <a:cubicBezTo>
                    <a:pt x="6165" y="11173"/>
                    <a:pt x="1031" y="11188"/>
                    <a:pt x="985" y="11173"/>
                  </a:cubicBezTo>
                  <a:cubicBezTo>
                    <a:pt x="0" y="11173"/>
                    <a:pt x="995" y="10190"/>
                    <a:pt x="995" y="10190"/>
                  </a:cubicBezTo>
                  <a:lnTo>
                    <a:pt x="11345" y="0"/>
                  </a:lnTo>
                  <a:cubicBezTo>
                    <a:pt x="11345" y="0"/>
                    <a:pt x="21669" y="10187"/>
                    <a:pt x="21691" y="10187"/>
                  </a:cubicBezTo>
                  <a:cubicBezTo>
                    <a:pt x="22715" y="11337"/>
                    <a:pt x="21705" y="11173"/>
                    <a:pt x="21705" y="11173"/>
                  </a:cubicBezTo>
                  <a:lnTo>
                    <a:pt x="16526" y="11173"/>
                  </a:lnTo>
                  <a:lnTo>
                    <a:pt x="16526" y="21600"/>
                  </a:lnTo>
                  <a:lnTo>
                    <a:pt x="6165" y="2160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Freeform 22"/>
            <p:cNvSpPr>
              <a:spLocks noChangeArrowheads="1"/>
            </p:cNvSpPr>
            <p:nvPr/>
          </p:nvSpPr>
          <p:spPr bwMode="auto">
            <a:xfrm flipH="1">
              <a:off x="3132" y="2244"/>
              <a:ext cx="489" cy="441"/>
            </a:xfrm>
            <a:custGeom>
              <a:avLst/>
              <a:gdLst/>
              <a:ahLst/>
              <a:cxnLst>
                <a:cxn ang="0">
                  <a:pos x="6165" y="21600"/>
                </a:cxn>
                <a:cxn ang="0">
                  <a:pos x="6165" y="11173"/>
                </a:cxn>
                <a:cxn ang="0">
                  <a:pos x="985" y="11173"/>
                </a:cxn>
                <a:cxn ang="0">
                  <a:pos x="995" y="10190"/>
                </a:cxn>
                <a:cxn ang="0">
                  <a:pos x="11345" y="0"/>
                </a:cxn>
                <a:cxn ang="0">
                  <a:pos x="21691" y="10187"/>
                </a:cxn>
                <a:cxn ang="0">
                  <a:pos x="21705" y="11173"/>
                </a:cxn>
                <a:cxn ang="0">
                  <a:pos x="16526" y="11173"/>
                </a:cxn>
                <a:cxn ang="0">
                  <a:pos x="16526" y="21600"/>
                </a:cxn>
                <a:cxn ang="0">
                  <a:pos x="6165" y="21600"/>
                </a:cxn>
              </a:cxnLst>
              <a:rect l="0" t="0" r="r" b="b"/>
              <a:pathLst>
                <a:path w="22715" h="21600">
                  <a:moveTo>
                    <a:pt x="6165" y="21600"/>
                  </a:moveTo>
                  <a:lnTo>
                    <a:pt x="6165" y="11173"/>
                  </a:lnTo>
                  <a:cubicBezTo>
                    <a:pt x="6165" y="11173"/>
                    <a:pt x="1031" y="11188"/>
                    <a:pt x="985" y="11173"/>
                  </a:cubicBezTo>
                  <a:cubicBezTo>
                    <a:pt x="0" y="11173"/>
                    <a:pt x="995" y="10190"/>
                    <a:pt x="995" y="10190"/>
                  </a:cubicBezTo>
                  <a:lnTo>
                    <a:pt x="11345" y="0"/>
                  </a:lnTo>
                  <a:cubicBezTo>
                    <a:pt x="11345" y="0"/>
                    <a:pt x="21669" y="10187"/>
                    <a:pt x="21691" y="10187"/>
                  </a:cubicBezTo>
                  <a:cubicBezTo>
                    <a:pt x="22715" y="11337"/>
                    <a:pt x="21705" y="11173"/>
                    <a:pt x="21705" y="11173"/>
                  </a:cubicBezTo>
                  <a:lnTo>
                    <a:pt x="16526" y="11173"/>
                  </a:lnTo>
                  <a:lnTo>
                    <a:pt x="16526" y="21600"/>
                  </a:lnTo>
                  <a:lnTo>
                    <a:pt x="6165" y="2160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8629650" y="4273550"/>
            <a:ext cx="1274763" cy="1044575"/>
            <a:chOff x="5436" y="2692"/>
            <a:chExt cx="803" cy="658"/>
          </a:xfrm>
        </p:grpSpPr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5436" y="2692"/>
              <a:ext cx="795" cy="659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5460" y="2749"/>
              <a:ext cx="780" cy="4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33264" rIns="0" bIns="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Slice</a:t>
              </a:r>
            </a:p>
            <a:p>
              <a:pPr algn="ctr">
                <a:lnSpc>
                  <a:spcPct val="89000"/>
                </a:lnSpc>
                <a:tabLst>
                  <a:tab pos="723900" algn="l"/>
                </a:tabLst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Policies</a:t>
              </a:r>
            </a:p>
          </p:txBody>
        </p:sp>
      </p:grp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6800850" y="1530350"/>
            <a:ext cx="2908300" cy="2730500"/>
            <a:chOff x="4284" y="964"/>
            <a:chExt cx="1832" cy="1720"/>
          </a:xfrm>
        </p:grpSpPr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4284" y="964"/>
              <a:ext cx="1833" cy="125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68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08" y="1153"/>
              <a:ext cx="736" cy="948"/>
            </a:xfrm>
            <a:prstGeom prst="rect">
              <a:avLst/>
            </a:prstGeom>
            <a:noFill/>
            <a:ln w="36720">
              <a:noFill/>
              <a:round/>
              <a:headEnd type="triangle" w="med" len="med"/>
              <a:tailEnd type="triangle" w="med" len="med"/>
            </a:ln>
            <a:effectLst/>
          </p:spPr>
        </p:pic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4390" y="1253"/>
              <a:ext cx="811" cy="7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37422" rIns="0" bIns="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723900" algn="l"/>
                </a:tabLst>
              </a:pPr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Slice 3</a:t>
              </a:r>
            </a:p>
            <a:p>
              <a:pPr algn="ctr">
                <a:lnSpc>
                  <a:spcPct val="89000"/>
                </a:lnSpc>
                <a:tabLst>
                  <a:tab pos="723900" algn="l"/>
                </a:tabLst>
              </a:pPr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Control</a:t>
              </a:r>
            </a:p>
            <a:p>
              <a:pPr algn="ctr">
                <a:lnSpc>
                  <a:spcPct val="89000"/>
                </a:lnSpc>
                <a:tabLst>
                  <a:tab pos="723900" algn="l"/>
                </a:tabLst>
              </a:pPr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Plane</a:t>
              </a:r>
            </a:p>
          </p:txBody>
        </p:sp>
        <p:sp>
          <p:nvSpPr>
            <p:cNvPr id="10270" name="Freeform 30"/>
            <p:cNvSpPr>
              <a:spLocks noChangeArrowheads="1"/>
            </p:cNvSpPr>
            <p:nvPr/>
          </p:nvSpPr>
          <p:spPr bwMode="auto">
            <a:xfrm flipV="1">
              <a:off x="4476" y="2238"/>
              <a:ext cx="489" cy="441"/>
            </a:xfrm>
            <a:custGeom>
              <a:avLst/>
              <a:gdLst/>
              <a:ahLst/>
              <a:cxnLst>
                <a:cxn ang="0">
                  <a:pos x="6165" y="21600"/>
                </a:cxn>
                <a:cxn ang="0">
                  <a:pos x="6165" y="11173"/>
                </a:cxn>
                <a:cxn ang="0">
                  <a:pos x="985" y="11173"/>
                </a:cxn>
                <a:cxn ang="0">
                  <a:pos x="995" y="10190"/>
                </a:cxn>
                <a:cxn ang="0">
                  <a:pos x="11345" y="0"/>
                </a:cxn>
                <a:cxn ang="0">
                  <a:pos x="21691" y="10187"/>
                </a:cxn>
                <a:cxn ang="0">
                  <a:pos x="21705" y="11173"/>
                </a:cxn>
                <a:cxn ang="0">
                  <a:pos x="16526" y="11173"/>
                </a:cxn>
                <a:cxn ang="0">
                  <a:pos x="16526" y="21600"/>
                </a:cxn>
                <a:cxn ang="0">
                  <a:pos x="6165" y="21600"/>
                </a:cxn>
              </a:cxnLst>
              <a:rect l="0" t="0" r="r" b="b"/>
              <a:pathLst>
                <a:path w="22715" h="21600">
                  <a:moveTo>
                    <a:pt x="6165" y="21600"/>
                  </a:moveTo>
                  <a:lnTo>
                    <a:pt x="6165" y="11173"/>
                  </a:lnTo>
                  <a:cubicBezTo>
                    <a:pt x="6165" y="11173"/>
                    <a:pt x="1031" y="11188"/>
                    <a:pt x="985" y="11173"/>
                  </a:cubicBezTo>
                  <a:cubicBezTo>
                    <a:pt x="0" y="11173"/>
                    <a:pt x="995" y="10190"/>
                    <a:pt x="995" y="10190"/>
                  </a:cubicBezTo>
                  <a:lnTo>
                    <a:pt x="11345" y="0"/>
                  </a:lnTo>
                  <a:cubicBezTo>
                    <a:pt x="11345" y="0"/>
                    <a:pt x="21669" y="10187"/>
                    <a:pt x="21691" y="10187"/>
                  </a:cubicBezTo>
                  <a:cubicBezTo>
                    <a:pt x="22715" y="11337"/>
                    <a:pt x="21705" y="11173"/>
                    <a:pt x="21705" y="11173"/>
                  </a:cubicBezTo>
                  <a:lnTo>
                    <a:pt x="16526" y="11173"/>
                  </a:lnTo>
                  <a:lnTo>
                    <a:pt x="16526" y="21600"/>
                  </a:lnTo>
                  <a:lnTo>
                    <a:pt x="6165" y="2160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Freeform 31"/>
            <p:cNvSpPr>
              <a:spLocks noChangeArrowheads="1"/>
            </p:cNvSpPr>
            <p:nvPr/>
          </p:nvSpPr>
          <p:spPr bwMode="auto">
            <a:xfrm flipH="1">
              <a:off x="5052" y="2244"/>
              <a:ext cx="489" cy="441"/>
            </a:xfrm>
            <a:custGeom>
              <a:avLst/>
              <a:gdLst/>
              <a:ahLst/>
              <a:cxnLst>
                <a:cxn ang="0">
                  <a:pos x="6165" y="21600"/>
                </a:cxn>
                <a:cxn ang="0">
                  <a:pos x="6165" y="11173"/>
                </a:cxn>
                <a:cxn ang="0">
                  <a:pos x="985" y="11173"/>
                </a:cxn>
                <a:cxn ang="0">
                  <a:pos x="995" y="10190"/>
                </a:cxn>
                <a:cxn ang="0">
                  <a:pos x="11345" y="0"/>
                </a:cxn>
                <a:cxn ang="0">
                  <a:pos x="21691" y="10187"/>
                </a:cxn>
                <a:cxn ang="0">
                  <a:pos x="21705" y="11173"/>
                </a:cxn>
                <a:cxn ang="0">
                  <a:pos x="16526" y="11173"/>
                </a:cxn>
                <a:cxn ang="0">
                  <a:pos x="16526" y="21600"/>
                </a:cxn>
                <a:cxn ang="0">
                  <a:pos x="6165" y="21600"/>
                </a:cxn>
              </a:cxnLst>
              <a:rect l="0" t="0" r="r" b="b"/>
              <a:pathLst>
                <a:path w="22715" h="21600">
                  <a:moveTo>
                    <a:pt x="6165" y="21600"/>
                  </a:moveTo>
                  <a:lnTo>
                    <a:pt x="6165" y="11173"/>
                  </a:lnTo>
                  <a:cubicBezTo>
                    <a:pt x="6165" y="11173"/>
                    <a:pt x="1031" y="11188"/>
                    <a:pt x="985" y="11173"/>
                  </a:cubicBezTo>
                  <a:cubicBezTo>
                    <a:pt x="0" y="11173"/>
                    <a:pt x="995" y="10190"/>
                    <a:pt x="995" y="10190"/>
                  </a:cubicBezTo>
                  <a:lnTo>
                    <a:pt x="11345" y="0"/>
                  </a:lnTo>
                  <a:cubicBezTo>
                    <a:pt x="11345" y="0"/>
                    <a:pt x="21669" y="10187"/>
                    <a:pt x="21691" y="10187"/>
                  </a:cubicBezTo>
                  <a:cubicBezTo>
                    <a:pt x="22715" y="11337"/>
                    <a:pt x="21705" y="11173"/>
                    <a:pt x="21705" y="11173"/>
                  </a:cubicBezTo>
                  <a:lnTo>
                    <a:pt x="16526" y="11173"/>
                  </a:lnTo>
                  <a:lnTo>
                    <a:pt x="16526" y="21600"/>
                  </a:lnTo>
                  <a:lnTo>
                    <a:pt x="6165" y="2160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Network Slicing Architecture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  <a:ln/>
        </p:spPr>
        <p:txBody>
          <a:bodyPr lIns="0" tIns="23814" rIns="0" bIns="0"/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latin typeface="Arial" charset="0"/>
              </a:rPr>
              <a:t>A </a:t>
            </a:r>
            <a:r>
              <a:rPr lang="en-US" sz="2700">
                <a:solidFill>
                  <a:srgbClr val="0000FF"/>
                </a:solidFill>
                <a:latin typeface="Arial" charset="0"/>
              </a:rPr>
              <a:t>network slice</a:t>
            </a:r>
            <a:r>
              <a:rPr lang="en-US" sz="2700">
                <a:latin typeface="Arial" charset="0"/>
              </a:rPr>
              <a:t> is a collection of sliced switches/routers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latin typeface="Arial" charset="0"/>
            </a:endParaRPr>
          </a:p>
          <a:p>
            <a:pPr marL="455613" lvl="1" indent="-342900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latin typeface="Arial" charset="0"/>
              </a:rPr>
              <a:t>Data plane is unmodified</a:t>
            </a:r>
          </a:p>
          <a:p>
            <a:pPr marL="455613" lvl="1" indent="-342900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latin typeface="Arial" charset="0"/>
              </a:rPr>
              <a:t>Packets forwarded with </a:t>
            </a:r>
            <a:r>
              <a:rPr lang="en-US" sz="2700">
                <a:solidFill>
                  <a:srgbClr val="0000FF"/>
                </a:solidFill>
                <a:latin typeface="Arial" charset="0"/>
              </a:rPr>
              <a:t>no performance penalty</a:t>
            </a:r>
          </a:p>
          <a:p>
            <a:pPr marL="455613" lvl="1" indent="-342900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latin typeface="Arial" charset="0"/>
              </a:rPr>
              <a:t>Slicing with existing ASIC</a:t>
            </a:r>
          </a:p>
          <a:p>
            <a:pPr marL="455613" lvl="1" indent="-3429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FF"/>
              </a:solidFill>
              <a:latin typeface="Arial" charset="0"/>
            </a:endParaRP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FF"/>
                </a:solidFill>
                <a:latin typeface="Arial" charset="0"/>
              </a:rPr>
              <a:t>Transparent </a:t>
            </a:r>
            <a:r>
              <a:rPr lang="en-US" sz="2700">
                <a:latin typeface="Arial" charset="0"/>
              </a:rPr>
              <a:t>slicing layer</a:t>
            </a:r>
          </a:p>
          <a:p>
            <a:pPr marL="455613" lvl="1" indent="-342900">
              <a:spcBef>
                <a:spcPts val="8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latin typeface="Arial" charset="0"/>
              </a:rPr>
              <a:t>each slice believes it owns the data path</a:t>
            </a:r>
          </a:p>
          <a:p>
            <a:pPr marL="455613" lvl="1" indent="-342900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latin typeface="Arial" charset="0"/>
              </a:rPr>
              <a:t>enforces isolation between slices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latin typeface="Arial" charset="0"/>
              </a:rPr>
              <a:t>i.e., rewrites, drops rules to adhere to slice police</a:t>
            </a:r>
          </a:p>
          <a:p>
            <a:pPr marL="455613" lvl="1" indent="-342900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latin typeface="Arial" charset="0"/>
              </a:rPr>
              <a:t>forwards exceptions to correct slice(s)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  <a:ln/>
        </p:spPr>
        <p:txBody>
          <a:bodyPr lIns="0" tIns="59598" rIns="0" bIns="0" anchor="t"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>
                <a:latin typeface="Arial" charset="0"/>
              </a:rPr>
              <a:t>Slicing Policies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  <a:ln/>
        </p:spPr>
        <p:txBody>
          <a:bodyPr lIns="0" tIns="44352" rIns="0" bIns="0"/>
          <a:lstStyle/>
          <a:p>
            <a:pPr marL="341313" indent="-341313"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Arial" charset="0"/>
              </a:rPr>
              <a:t>The policy specifies resource limits for each slice:</a:t>
            </a:r>
          </a:p>
          <a:p>
            <a:pPr marL="341313" indent="-341313">
              <a:lnSpc>
                <a:spcPct val="89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>
              <a:latin typeface="Arial" charset="0"/>
            </a:endParaRP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latin typeface="Arial" charset="0"/>
              </a:rPr>
              <a:t>Link bandwidth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latin typeface="Arial" charset="0"/>
              </a:rPr>
              <a:t>Maximum number of forwarding rules</a:t>
            </a:r>
          </a:p>
          <a:p>
            <a:pPr marL="741363" lvl="1" indent="-284163">
              <a:spcBef>
                <a:spcPts val="8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latin typeface="Arial" charset="0"/>
              </a:rPr>
              <a:t>Topology</a:t>
            </a:r>
          </a:p>
          <a:p>
            <a:pPr marL="741363" lvl="1" indent="-284163">
              <a:spcBef>
                <a:spcPts val="8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latin typeface="Arial" charset="0"/>
              </a:rPr>
              <a:t>Fraction of switch/router CPU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>
              <a:latin typeface="Arial" charset="0"/>
            </a:endParaRP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i="1">
                <a:solidFill>
                  <a:srgbClr val="FF9900"/>
                </a:solidFill>
                <a:latin typeface="Arial" charset="0"/>
              </a:rPr>
              <a:t>FlowSpace</a:t>
            </a:r>
            <a:r>
              <a:rPr lang="en-US" sz="3200" i="1">
                <a:latin typeface="Arial" charset="0"/>
              </a:rPr>
              <a:t>: which packets does the slice control?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SDN-Ethane</Template>
  <TotalTime>2994</TotalTime>
  <Words>2064</Words>
  <Application>Microsoft Office PowerPoint</Application>
  <PresentationFormat>自定义</PresentationFormat>
  <Paragraphs>397</Paragraphs>
  <Slides>38</Slides>
  <Notes>31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流畅</vt:lpstr>
      <vt:lpstr>Can the Production Network Be the Testbed?</vt:lpstr>
      <vt:lpstr>Problem:</vt:lpstr>
      <vt:lpstr>Why is Evaluation Hard?</vt:lpstr>
      <vt:lpstr>Not a New Problem</vt:lpstr>
      <vt:lpstr>Solution Overview: Network Slicing</vt:lpstr>
      <vt:lpstr>Current Network Devices</vt:lpstr>
      <vt:lpstr>Add a Slicing Layer Between Planes</vt:lpstr>
      <vt:lpstr>Network Slicing Architecture</vt:lpstr>
      <vt:lpstr>Slicing Policies</vt:lpstr>
      <vt:lpstr>FlowSpace: Maps Packets to Slices</vt:lpstr>
      <vt:lpstr>Real User Traffic: Opt-In</vt:lpstr>
      <vt:lpstr>Implemented on OpenFlow</vt:lpstr>
      <vt:lpstr>FlowVisor Implemented on OpenFlow</vt:lpstr>
      <vt:lpstr>FlowVisor Message Handling</vt:lpstr>
      <vt:lpstr>Message Interception</vt:lpstr>
      <vt:lpstr>Message Interception</vt:lpstr>
      <vt:lpstr>Message Translation</vt:lpstr>
      <vt:lpstr>Example</vt:lpstr>
      <vt:lpstr>FlowVisor Implementation</vt:lpstr>
      <vt:lpstr>Message to Control Plane</vt:lpstr>
      <vt:lpstr>Message to Forwarding Plane</vt:lpstr>
      <vt:lpstr>Message to Forwarding Plane</vt:lpstr>
      <vt:lpstr>Isolation Techniques</vt:lpstr>
      <vt:lpstr>Link bandwidth Isolation</vt:lpstr>
      <vt:lpstr>Device CPU Isolation</vt:lpstr>
      <vt:lpstr>Device CPU Isolation</vt:lpstr>
      <vt:lpstr>Device CPU Isolation</vt:lpstr>
      <vt:lpstr>Device CPU Isolation</vt:lpstr>
      <vt:lpstr>Flow Entry Isolation</vt:lpstr>
      <vt:lpstr>Performance: Scalability</vt:lpstr>
      <vt:lpstr>Performance: latency</vt:lpstr>
      <vt:lpstr>Performance: Bandwidth Isolation</vt:lpstr>
      <vt:lpstr>幻灯片 33</vt:lpstr>
      <vt:lpstr>Performance: CPU Isolation</vt:lpstr>
      <vt:lpstr>幻灯片 35</vt:lpstr>
      <vt:lpstr>FlowVisor Deployment: Stanford</vt:lpstr>
      <vt:lpstr>FlowVisor Deployments: GENI</vt:lpstr>
      <vt:lpstr>Conclusion: Tentative Yes!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Administrator</cp:lastModifiedBy>
  <cp:revision>66</cp:revision>
  <cp:lastPrinted>1601-01-01T00:00:00Z</cp:lastPrinted>
  <dcterms:created xsi:type="dcterms:W3CDTF">2004-05-06T09:28:21Z</dcterms:created>
  <dcterms:modified xsi:type="dcterms:W3CDTF">2018-04-10T09:28:37Z</dcterms:modified>
</cp:coreProperties>
</file>