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95" r:id="rId3"/>
    <p:sldId id="323" r:id="rId4"/>
    <p:sldId id="296" r:id="rId5"/>
    <p:sldId id="298" r:id="rId6"/>
    <p:sldId id="299" r:id="rId7"/>
    <p:sldId id="297" r:id="rId8"/>
    <p:sldId id="300" r:id="rId9"/>
    <p:sldId id="301" r:id="rId10"/>
    <p:sldId id="302" r:id="rId11"/>
    <p:sldId id="303" r:id="rId12"/>
    <p:sldId id="305" r:id="rId13"/>
    <p:sldId id="304" r:id="rId14"/>
    <p:sldId id="306" r:id="rId15"/>
    <p:sldId id="308" r:id="rId16"/>
    <p:sldId id="307" r:id="rId17"/>
    <p:sldId id="309" r:id="rId18"/>
    <p:sldId id="310" r:id="rId19"/>
    <p:sldId id="312" r:id="rId20"/>
    <p:sldId id="322" r:id="rId21"/>
    <p:sldId id="313" r:id="rId22"/>
    <p:sldId id="311" r:id="rId23"/>
    <p:sldId id="314" r:id="rId24"/>
    <p:sldId id="315" r:id="rId25"/>
    <p:sldId id="316" r:id="rId26"/>
    <p:sldId id="317" r:id="rId27"/>
    <p:sldId id="318" r:id="rId28"/>
    <p:sldId id="32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996FD-9888-4954-8253-CD1C5A1E35DD}" type="datetimeFigureOut">
              <a:rPr lang="zh-CN" altLang="en-US" smtClean="0"/>
              <a:pPr/>
              <a:t>2018-3-22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FC05E-E5B6-4CCD-90DD-470D7763E9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3/22/2018</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3/22/2018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3/22/2018</a:t>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3/22/2018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3/22/2018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3/22/2018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3/22/2018</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3"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800" dirty="0" err="1" smtClean="0"/>
              <a:t>OpenFlow</a:t>
            </a:r>
            <a:r>
              <a:rPr lang="en-US" altLang="zh-CN" sz="4800" dirty="0" smtClean="0"/>
              <a:t>: Enabling Innovation in Campus Networks</a:t>
            </a:r>
            <a:endParaRPr lang="zh-CN" altLang="en-US" sz="4800" dirty="0"/>
          </a:p>
        </p:txBody>
      </p:sp>
      <p:sp>
        <p:nvSpPr>
          <p:cNvPr id="3" name="副标题 2"/>
          <p:cNvSpPr>
            <a:spLocks noGrp="1"/>
          </p:cNvSpPr>
          <p:nvPr>
            <p:ph type="subTitle" idx="1"/>
          </p:nvPr>
        </p:nvSpPr>
        <p:spPr/>
        <p:txBody>
          <a:bodyPr>
            <a:normAutofit fontScale="70000" lnSpcReduction="20000"/>
          </a:bodyPr>
          <a:lstStyle/>
          <a:p>
            <a:r>
              <a:rPr lang="en-US" altLang="zh-CN" dirty="0" smtClean="0"/>
              <a:t>Nick </a:t>
            </a:r>
            <a:r>
              <a:rPr lang="en-US" altLang="zh-CN" dirty="0" err="1" smtClean="0"/>
              <a:t>McKeown</a:t>
            </a:r>
            <a:r>
              <a:rPr lang="en-US" altLang="zh-CN" dirty="0" smtClean="0"/>
              <a:t>, Tom Anderson, </a:t>
            </a:r>
            <a:r>
              <a:rPr lang="en-US" altLang="zh-CN" dirty="0" err="1" smtClean="0"/>
              <a:t>Hari</a:t>
            </a:r>
            <a:r>
              <a:rPr lang="en-US" altLang="zh-CN" dirty="0" smtClean="0"/>
              <a:t> </a:t>
            </a:r>
            <a:r>
              <a:rPr lang="en-US" altLang="zh-CN" dirty="0" err="1" smtClean="0"/>
              <a:t>Balakrishnan</a:t>
            </a:r>
            <a:r>
              <a:rPr lang="en-US" altLang="zh-CN" dirty="0" smtClean="0"/>
              <a:t>, Guru </a:t>
            </a:r>
            <a:r>
              <a:rPr lang="en-US" altLang="zh-CN" dirty="0" err="1" smtClean="0"/>
              <a:t>Parulkar</a:t>
            </a:r>
            <a:r>
              <a:rPr lang="en-US" altLang="zh-CN" dirty="0" smtClean="0"/>
              <a:t>, Larry Peterson, Jennifer Rexford, Scott </a:t>
            </a:r>
            <a:r>
              <a:rPr lang="en-US" altLang="zh-CN" dirty="0" err="1" smtClean="0"/>
              <a:t>Shenker</a:t>
            </a:r>
            <a:r>
              <a:rPr lang="en-US" altLang="zh-CN" dirty="0" smtClean="0"/>
              <a:t>, Jonathan Turner, </a:t>
            </a:r>
          </a:p>
          <a:p>
            <a:r>
              <a:rPr lang="en-US" altLang="zh-CN" dirty="0" smtClean="0"/>
              <a:t>SIGCOM CCR, 2008</a:t>
            </a:r>
          </a:p>
          <a:p>
            <a:endParaRPr lang="en-US" altLang="zh-CN" dirty="0" smtClean="0"/>
          </a:p>
          <a:p>
            <a:endParaRPr lang="en-US" altLang="zh-CN" dirty="0" smtClean="0"/>
          </a:p>
          <a:p>
            <a:r>
              <a:rPr lang="en-US" altLang="zh-CN" dirty="0" smtClean="0"/>
              <a:t>Presented by Ye </a:t>
            </a:r>
            <a:r>
              <a:rPr lang="en-US" altLang="zh-CN" dirty="0" err="1" smtClean="0"/>
              <a:t>Tian</a:t>
            </a:r>
            <a:r>
              <a:rPr lang="en-US" altLang="zh-CN" dirty="0" smtClean="0"/>
              <a:t> for  Course CS05112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Limitations of Current Networking Technologies</a:t>
            </a:r>
            <a:endParaRPr lang="zh-CN" altLang="en-US" dirty="0"/>
          </a:p>
        </p:txBody>
      </p:sp>
      <p:sp>
        <p:nvSpPr>
          <p:cNvPr id="3" name="内容占位符 2"/>
          <p:cNvSpPr>
            <a:spLocks noGrp="1"/>
          </p:cNvSpPr>
          <p:nvPr>
            <p:ph idx="1"/>
          </p:nvPr>
        </p:nvSpPr>
        <p:spPr/>
        <p:txBody>
          <a:bodyPr/>
          <a:lstStyle/>
          <a:p>
            <a:r>
              <a:rPr lang="en-US" altLang="zh-CN" dirty="0" smtClean="0"/>
              <a:t>Inability to scale: </a:t>
            </a:r>
          </a:p>
          <a:p>
            <a:pPr lvl="1"/>
            <a:r>
              <a:rPr lang="en-US" altLang="zh-CN" dirty="0" smtClean="0"/>
              <a:t>The network becomes vastly more complex with the addition of hundreds or thousands of network devices that must be configured and managed. </a:t>
            </a:r>
          </a:p>
          <a:p>
            <a:pPr lvl="1"/>
            <a:r>
              <a:rPr lang="en-US" altLang="zh-CN" dirty="0" smtClean="0"/>
              <a:t>Mega-operators, such as Google, Yahoo!, and </a:t>
            </a:r>
            <a:r>
              <a:rPr lang="en-US" altLang="zh-CN" dirty="0" err="1" smtClean="0"/>
              <a:t>Facebook</a:t>
            </a:r>
            <a:r>
              <a:rPr lang="en-US" altLang="zh-CN" dirty="0" smtClean="0"/>
              <a:t>, need so-called </a:t>
            </a:r>
            <a:r>
              <a:rPr lang="en-US" altLang="zh-CN" dirty="0" err="1" smtClean="0">
                <a:solidFill>
                  <a:srgbClr val="FF0000"/>
                </a:solidFill>
              </a:rPr>
              <a:t>hyperscale</a:t>
            </a:r>
            <a:r>
              <a:rPr lang="en-US" altLang="zh-CN" dirty="0" smtClean="0">
                <a:solidFill>
                  <a:srgbClr val="FF0000"/>
                </a:solidFill>
              </a:rPr>
              <a:t> networks</a:t>
            </a:r>
            <a:r>
              <a:rPr lang="en-US" altLang="zh-CN" dirty="0" smtClean="0"/>
              <a:t> that can provide high-performance, low-cost connectivity among hundreds of thousands— potentially millions—of physical servers. </a:t>
            </a:r>
          </a:p>
          <a:p>
            <a:pPr lvl="2"/>
            <a:r>
              <a:rPr lang="en-US" altLang="zh-CN" sz="2400" dirty="0" smtClean="0"/>
              <a:t>Such scaling CANNOT be done with manual configuration. </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Limitations of Current Networking Technologies</a:t>
            </a:r>
            <a:endParaRPr lang="zh-CN" altLang="en-US" dirty="0"/>
          </a:p>
        </p:txBody>
      </p:sp>
      <p:sp>
        <p:nvSpPr>
          <p:cNvPr id="3" name="内容占位符 2"/>
          <p:cNvSpPr>
            <a:spLocks noGrp="1"/>
          </p:cNvSpPr>
          <p:nvPr>
            <p:ph idx="1"/>
          </p:nvPr>
        </p:nvSpPr>
        <p:spPr/>
        <p:txBody>
          <a:bodyPr/>
          <a:lstStyle/>
          <a:p>
            <a:r>
              <a:rPr lang="en-US" altLang="zh-CN" dirty="0" smtClean="0"/>
              <a:t>Vendor dependence:</a:t>
            </a:r>
          </a:p>
          <a:p>
            <a:pPr lvl="1"/>
            <a:r>
              <a:rPr lang="en-US" altLang="zh-CN" dirty="0" smtClean="0"/>
              <a:t>Carriers and enterprises seek to deploy new capabilities and services in rapid response to changing business needs or user demands. </a:t>
            </a:r>
          </a:p>
          <a:p>
            <a:pPr lvl="1"/>
            <a:r>
              <a:rPr lang="en-US" altLang="zh-CN" dirty="0" smtClean="0"/>
              <a:t>Vendors’ equipment product cycle: 3 or more years.</a:t>
            </a:r>
          </a:p>
          <a:p>
            <a:pPr lvl="1"/>
            <a:r>
              <a:rPr lang="en-US" altLang="zh-CN" dirty="0" smtClean="0"/>
              <a:t>Lack of standard, open interfaces limits the ability of network operators to tailor the network to their individual environments. </a:t>
            </a:r>
            <a:endParaRPr lang="zh-CN" altLang="en-US" dirty="0"/>
          </a:p>
        </p:txBody>
      </p:sp>
      <p:pic>
        <p:nvPicPr>
          <p:cNvPr id="18434" name="Picture 2" descr="“network product cycle”的图片搜索结果"/>
          <p:cNvPicPr>
            <a:picLocks noChangeAspect="1" noChangeArrowheads="1"/>
          </p:cNvPicPr>
          <p:nvPr/>
        </p:nvPicPr>
        <p:blipFill>
          <a:blip r:embed="rId2"/>
          <a:srcRect/>
          <a:stretch>
            <a:fillRect/>
          </a:stretch>
        </p:blipFill>
        <p:spPr bwMode="auto">
          <a:xfrm>
            <a:off x="4071934" y="2614177"/>
            <a:ext cx="4691074" cy="395809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solidFill>
                  <a:srgbClr val="FF0000"/>
                </a:solidFill>
              </a:rPr>
              <a:t>Software Defined Networking</a:t>
            </a:r>
          </a:p>
          <a:p>
            <a:r>
              <a:rPr lang="en-US" altLang="zh-CN" dirty="0" smtClean="0"/>
              <a:t>The </a:t>
            </a:r>
            <a:r>
              <a:rPr lang="en-US" altLang="zh-CN" dirty="0" err="1" smtClean="0"/>
              <a:t>OpenFlow</a:t>
            </a:r>
            <a:r>
              <a:rPr lang="en-US" altLang="zh-CN" dirty="0" smtClean="0"/>
              <a:t> Protocol</a:t>
            </a:r>
          </a:p>
          <a:p>
            <a:r>
              <a:rPr lang="en-US" altLang="zh-CN" dirty="0" smtClean="0"/>
              <a:t>Using </a:t>
            </a:r>
            <a:r>
              <a:rPr lang="en-US" altLang="zh-CN" dirty="0" err="1" smtClean="0"/>
              <a:t>OpenFlow</a:t>
            </a:r>
            <a:endParaRPr lang="en-US" altLang="zh-CN" dirty="0" smtClean="0"/>
          </a:p>
          <a:p>
            <a:r>
              <a:rPr lang="en-US" altLang="zh-CN" dirty="0" smtClean="0"/>
              <a:t>Review</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Software Defined Networking</a:t>
            </a:r>
            <a:endParaRPr lang="zh-CN" altLang="en-US" dirty="0"/>
          </a:p>
        </p:txBody>
      </p:sp>
      <p:sp>
        <p:nvSpPr>
          <p:cNvPr id="3" name="内容占位符 2"/>
          <p:cNvSpPr>
            <a:spLocks noGrp="1"/>
          </p:cNvSpPr>
          <p:nvPr>
            <p:ph idx="1"/>
          </p:nvPr>
        </p:nvSpPr>
        <p:spPr/>
        <p:txBody>
          <a:bodyPr/>
          <a:lstStyle/>
          <a:p>
            <a:r>
              <a:rPr lang="en-US" altLang="zh-CN" dirty="0" smtClean="0"/>
              <a:t>Network control is decoupled from forwarding and is directly programmable. </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168921" y="2922637"/>
            <a:ext cx="5975079" cy="3935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Defined Networking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Network operators and administrators can programmatically configure this simplified network abstraction.</a:t>
            </a:r>
          </a:p>
          <a:p>
            <a:pPr lvl="1"/>
            <a:r>
              <a:rPr lang="en-US" altLang="zh-CN" dirty="0" smtClean="0"/>
              <a:t>They can write these programs themselves and not wait for features to be embedded in vendors’ proprietary and closed software environments .</a:t>
            </a:r>
          </a:p>
          <a:p>
            <a:r>
              <a:rPr lang="en-US" altLang="zh-CN" dirty="0" smtClean="0"/>
              <a:t>SDN architectures support a set of APIs that make it possible to implement common network services, </a:t>
            </a:r>
          </a:p>
          <a:p>
            <a:pPr lvl="1"/>
            <a:r>
              <a:rPr lang="en-US" altLang="zh-CN" dirty="0" smtClean="0"/>
              <a:t>Routing, multicast, security, access control, bandwidth management, traffic engineering, quality of service, …, custom tailored to meet business objectives.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Software Defined Networking</a:t>
            </a:r>
          </a:p>
          <a:p>
            <a:r>
              <a:rPr lang="en-US" altLang="zh-CN" dirty="0" smtClean="0">
                <a:solidFill>
                  <a:srgbClr val="FF0000"/>
                </a:solidFill>
              </a:rPr>
              <a:t>The </a:t>
            </a:r>
            <a:r>
              <a:rPr lang="en-US" altLang="zh-CN" dirty="0" err="1" smtClean="0">
                <a:solidFill>
                  <a:srgbClr val="FF0000"/>
                </a:solidFill>
              </a:rPr>
              <a:t>OpenFlow</a:t>
            </a:r>
            <a:r>
              <a:rPr lang="en-US" altLang="zh-CN" dirty="0" smtClean="0">
                <a:solidFill>
                  <a:srgbClr val="FF0000"/>
                </a:solidFill>
              </a:rPr>
              <a:t> Protocol</a:t>
            </a:r>
          </a:p>
          <a:p>
            <a:r>
              <a:rPr lang="en-US" altLang="zh-CN" dirty="0" smtClean="0"/>
              <a:t>Using </a:t>
            </a:r>
            <a:r>
              <a:rPr lang="en-US" altLang="zh-CN" dirty="0" err="1" smtClean="0"/>
              <a:t>OpenFlow</a:t>
            </a:r>
            <a:endParaRPr lang="en-US" altLang="zh-CN" dirty="0" smtClean="0"/>
          </a:p>
          <a:p>
            <a:r>
              <a:rPr lang="en-US" altLang="zh-CN" dirty="0" smtClean="0"/>
              <a:t>Review</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OpenFlow</a:t>
            </a:r>
            <a:r>
              <a:rPr lang="en-US" altLang="zh-CN" dirty="0" smtClean="0"/>
              <a:t> Switches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OpenFlow</a:t>
            </a:r>
            <a:r>
              <a:rPr lang="en-US" altLang="zh-CN" dirty="0" smtClean="0"/>
              <a:t> provides an open protocol to program the flow table in different switches and routers.</a:t>
            </a:r>
          </a:p>
          <a:p>
            <a:r>
              <a:rPr lang="en-US" altLang="zh-CN" dirty="0" smtClean="0"/>
              <a:t>An </a:t>
            </a:r>
            <a:r>
              <a:rPr lang="en-US" altLang="zh-CN" dirty="0" err="1" smtClean="0">
                <a:solidFill>
                  <a:srgbClr val="FF0000"/>
                </a:solidFill>
              </a:rPr>
              <a:t>OpenFlow</a:t>
            </a:r>
            <a:r>
              <a:rPr lang="en-US" altLang="zh-CN" dirty="0" smtClean="0">
                <a:solidFill>
                  <a:srgbClr val="FF0000"/>
                </a:solidFill>
              </a:rPr>
              <a:t> Switch </a:t>
            </a:r>
            <a:r>
              <a:rPr lang="en-US" altLang="zh-CN" dirty="0" smtClean="0"/>
              <a:t>consists of at least three parts</a:t>
            </a:r>
          </a:p>
          <a:p>
            <a:pPr lvl="1"/>
            <a:r>
              <a:rPr lang="en-US" altLang="zh-CN" dirty="0" smtClean="0">
                <a:solidFill>
                  <a:srgbClr val="FF0000"/>
                </a:solidFill>
              </a:rPr>
              <a:t>A Flow Table</a:t>
            </a:r>
            <a:r>
              <a:rPr lang="en-US" altLang="zh-CN" dirty="0" smtClean="0"/>
              <a:t>, with an action associated with each flow entry, to tell the switch how to process the flow,</a:t>
            </a:r>
          </a:p>
          <a:p>
            <a:pPr lvl="1"/>
            <a:r>
              <a:rPr lang="en-US" altLang="zh-CN" dirty="0" smtClean="0">
                <a:solidFill>
                  <a:srgbClr val="FF0000"/>
                </a:solidFill>
              </a:rPr>
              <a:t>A Secure Channel </a:t>
            </a:r>
            <a:r>
              <a:rPr lang="en-US" altLang="zh-CN" dirty="0" smtClean="0"/>
              <a:t>that connects the switch to a remote control process (called the </a:t>
            </a:r>
            <a:r>
              <a:rPr lang="en-US" altLang="zh-CN" dirty="0" smtClean="0">
                <a:solidFill>
                  <a:srgbClr val="FF0000"/>
                </a:solidFill>
              </a:rPr>
              <a:t>Controller</a:t>
            </a:r>
            <a:r>
              <a:rPr lang="en-US" altLang="zh-CN" dirty="0" smtClean="0"/>
              <a:t>), allowing commands and packets to be sent between a controller and the switch using </a:t>
            </a:r>
          </a:p>
          <a:p>
            <a:pPr lvl="1"/>
            <a:r>
              <a:rPr lang="en-US" altLang="zh-CN" dirty="0" smtClean="0">
                <a:solidFill>
                  <a:srgbClr val="FF0000"/>
                </a:solidFill>
              </a:rPr>
              <a:t>The </a:t>
            </a:r>
            <a:r>
              <a:rPr lang="en-US" altLang="zh-CN" dirty="0" err="1" smtClean="0">
                <a:solidFill>
                  <a:srgbClr val="FF0000"/>
                </a:solidFill>
              </a:rPr>
              <a:t>OpenFlow</a:t>
            </a:r>
            <a:r>
              <a:rPr lang="en-US" altLang="zh-CN" dirty="0" smtClean="0">
                <a:solidFill>
                  <a:srgbClr val="FF0000"/>
                </a:solidFill>
              </a:rPr>
              <a:t> Protocol</a:t>
            </a:r>
            <a:r>
              <a:rPr lang="en-US" altLang="zh-CN" dirty="0" smtClean="0"/>
              <a:t>, which provides an open and standard way for a controller to communicate with a switch.</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OpenFlow</a:t>
            </a:r>
            <a:r>
              <a:rPr lang="en-US" altLang="zh-CN" dirty="0" smtClean="0"/>
              <a:t> Switches</a:t>
            </a:r>
            <a:endParaRPr lang="zh-CN" altLang="en-US" dirty="0"/>
          </a:p>
        </p:txBody>
      </p:sp>
      <p:sp>
        <p:nvSpPr>
          <p:cNvPr id="3" name="内容占位符 2"/>
          <p:cNvSpPr>
            <a:spLocks noGrp="1"/>
          </p:cNvSpPr>
          <p:nvPr>
            <p:ph idx="1"/>
          </p:nvPr>
        </p:nvSpPr>
        <p:spPr/>
        <p:txBody>
          <a:bodyPr/>
          <a:lstStyle/>
          <a:p>
            <a:r>
              <a:rPr lang="en-US" altLang="zh-CN" dirty="0" smtClean="0"/>
              <a:t>What is a flow?</a:t>
            </a:r>
          </a:p>
          <a:p>
            <a:pPr lvl="1"/>
            <a:r>
              <a:rPr lang="en-US" altLang="zh-CN" dirty="0" smtClean="0"/>
              <a:t>A flow could be a TCP connection, or all packets from a particular MAC or IP address, or all packets with the same VLAN tag, or all packets from the same switch port.</a:t>
            </a:r>
          </a:p>
          <a:p>
            <a:r>
              <a:rPr lang="en-US" altLang="zh-CN" dirty="0" smtClean="0"/>
              <a:t>Each flow-entry has a simple action associated with it. At least three basic actions</a:t>
            </a:r>
          </a:p>
          <a:p>
            <a:pPr lvl="1"/>
            <a:r>
              <a:rPr lang="en-US" altLang="zh-CN" dirty="0" smtClean="0">
                <a:solidFill>
                  <a:srgbClr val="FF0000"/>
                </a:solidFill>
              </a:rPr>
              <a:t>Forward</a:t>
            </a:r>
            <a:r>
              <a:rPr lang="en-US" altLang="zh-CN" dirty="0" smtClean="0"/>
              <a:t> this flow’s packets to a given port (or ports).</a:t>
            </a:r>
          </a:p>
          <a:p>
            <a:pPr lvl="1"/>
            <a:r>
              <a:rPr lang="en-US" altLang="zh-CN" dirty="0" smtClean="0">
                <a:solidFill>
                  <a:srgbClr val="FF0000"/>
                </a:solidFill>
              </a:rPr>
              <a:t>Encapsulate</a:t>
            </a:r>
            <a:r>
              <a:rPr lang="en-US" altLang="zh-CN" dirty="0" smtClean="0"/>
              <a:t> and forward this flow’s packets to a controller.</a:t>
            </a:r>
          </a:p>
          <a:p>
            <a:pPr lvl="1"/>
            <a:r>
              <a:rPr lang="en-US" altLang="zh-CN" dirty="0" smtClean="0">
                <a:solidFill>
                  <a:srgbClr val="FF0000"/>
                </a:solidFill>
              </a:rPr>
              <a:t>Drop</a:t>
            </a:r>
            <a:r>
              <a:rPr lang="en-US" altLang="zh-CN" dirty="0" smtClean="0"/>
              <a:t> this flow’s packets.</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OpenFlow</a:t>
            </a:r>
            <a:r>
              <a:rPr lang="en-US" altLang="zh-CN" dirty="0" smtClean="0"/>
              <a:t> Switches</a:t>
            </a:r>
            <a:endParaRPr lang="zh-CN" altLang="en-US" dirty="0"/>
          </a:p>
        </p:txBody>
      </p:sp>
      <p:sp>
        <p:nvSpPr>
          <p:cNvPr id="3" name="内容占位符 2"/>
          <p:cNvSpPr>
            <a:spLocks noGrp="1"/>
          </p:cNvSpPr>
          <p:nvPr>
            <p:ph idx="1"/>
          </p:nvPr>
        </p:nvSpPr>
        <p:spPr/>
        <p:txBody>
          <a:bodyPr/>
          <a:lstStyle/>
          <a:p>
            <a:r>
              <a:rPr lang="en-US" altLang="zh-CN" dirty="0" smtClean="0"/>
              <a:t>An entry in the Flow-Table has three fields: </a:t>
            </a:r>
          </a:p>
          <a:p>
            <a:pPr lvl="1"/>
            <a:r>
              <a:rPr lang="en-US" altLang="zh-CN" dirty="0" smtClean="0"/>
              <a:t>A packet </a:t>
            </a:r>
            <a:r>
              <a:rPr lang="en-US" altLang="zh-CN" dirty="0" smtClean="0">
                <a:solidFill>
                  <a:srgbClr val="FF0000"/>
                </a:solidFill>
              </a:rPr>
              <a:t>header</a:t>
            </a:r>
            <a:r>
              <a:rPr lang="en-US" altLang="zh-CN" dirty="0" smtClean="0"/>
              <a:t> that defines the flow, </a:t>
            </a:r>
          </a:p>
          <a:p>
            <a:pPr lvl="1"/>
            <a:r>
              <a:rPr lang="en-US" altLang="zh-CN" dirty="0" smtClean="0"/>
              <a:t>The </a:t>
            </a:r>
            <a:r>
              <a:rPr lang="en-US" altLang="zh-CN" dirty="0" smtClean="0">
                <a:solidFill>
                  <a:srgbClr val="FF0000"/>
                </a:solidFill>
              </a:rPr>
              <a:t>action</a:t>
            </a:r>
            <a:r>
              <a:rPr lang="en-US" altLang="zh-CN" dirty="0" smtClean="0"/>
              <a:t>, which defines how the packets should be processed,</a:t>
            </a:r>
          </a:p>
          <a:p>
            <a:pPr lvl="1"/>
            <a:r>
              <a:rPr lang="en-US" altLang="zh-CN" dirty="0" smtClean="0">
                <a:solidFill>
                  <a:srgbClr val="FF0000"/>
                </a:solidFill>
              </a:rPr>
              <a:t>Statistics</a:t>
            </a:r>
            <a:r>
              <a:rPr lang="en-US" altLang="zh-CN" dirty="0" smtClean="0"/>
              <a:t>, which keep the number of packets and bytes for each flow, and the time since the last packet match</a:t>
            </a:r>
          </a:p>
          <a:p>
            <a:r>
              <a:rPr lang="en-US" altLang="zh-CN" dirty="0" smtClean="0"/>
              <a:t>A 10-tuple packet header</a:t>
            </a:r>
            <a:endParaRPr lang="zh-CN" altLang="en-US" dirty="0"/>
          </a:p>
        </p:txBody>
      </p:sp>
      <p:pic>
        <p:nvPicPr>
          <p:cNvPr id="4098" name="Picture 2"/>
          <p:cNvPicPr>
            <a:picLocks noChangeAspect="1" noChangeArrowheads="1"/>
          </p:cNvPicPr>
          <p:nvPr/>
        </p:nvPicPr>
        <p:blipFill>
          <a:blip r:embed="rId2" cstate="print">
            <a:lum bright="-20000" contrast="40000"/>
          </a:blip>
          <a:srcRect/>
          <a:stretch>
            <a:fillRect/>
          </a:stretch>
        </p:blipFill>
        <p:spPr bwMode="auto">
          <a:xfrm>
            <a:off x="467544" y="4941168"/>
            <a:ext cx="76581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OpenFlow</a:t>
            </a:r>
            <a:r>
              <a:rPr lang="en-US" altLang="zh-CN" dirty="0" smtClean="0"/>
              <a:t> Controller</a:t>
            </a:r>
            <a:endParaRPr lang="zh-CN" altLang="en-US" dirty="0"/>
          </a:p>
        </p:txBody>
      </p:sp>
      <p:sp>
        <p:nvSpPr>
          <p:cNvPr id="3" name="内容占位符 2"/>
          <p:cNvSpPr>
            <a:spLocks noGrp="1"/>
          </p:cNvSpPr>
          <p:nvPr>
            <p:ph idx="1"/>
          </p:nvPr>
        </p:nvSpPr>
        <p:spPr>
          <a:xfrm>
            <a:off x="457200" y="1916832"/>
            <a:ext cx="8229600" cy="4407768"/>
          </a:xfrm>
        </p:spPr>
        <p:txBody>
          <a:bodyPr/>
          <a:lstStyle/>
          <a:p>
            <a:r>
              <a:rPr lang="en-US" altLang="zh-CN" dirty="0" smtClean="0"/>
              <a:t>Adds and removes flow-entries from the Flow Table on behalf of experiments.</a:t>
            </a:r>
            <a:endParaRPr lang="zh-CN" altLang="en-US" dirty="0"/>
          </a:p>
        </p:txBody>
      </p:sp>
      <p:pic>
        <p:nvPicPr>
          <p:cNvPr id="5122" name="Picture 2"/>
          <p:cNvPicPr>
            <a:picLocks noChangeAspect="1" noChangeArrowheads="1"/>
          </p:cNvPicPr>
          <p:nvPr/>
        </p:nvPicPr>
        <p:blipFill>
          <a:blip r:embed="rId2" cstate="print">
            <a:lum bright="-20000" contrast="40000"/>
          </a:blip>
          <a:srcRect/>
          <a:stretch>
            <a:fillRect/>
          </a:stretch>
        </p:blipFill>
        <p:spPr bwMode="auto">
          <a:xfrm>
            <a:off x="1578696" y="2780928"/>
            <a:ext cx="7565304" cy="4077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a:t>
            </a:r>
            <a:r>
              <a:rPr lang="en-US" altLang="zh-CN" dirty="0" err="1" smtClean="0"/>
              <a:t>OpenFlow</a:t>
            </a:r>
            <a:endParaRPr lang="zh-CN" altLang="en-US" dirty="0"/>
          </a:p>
        </p:txBody>
      </p:sp>
      <p:sp>
        <p:nvSpPr>
          <p:cNvPr id="3" name="内容占位符 2"/>
          <p:cNvSpPr>
            <a:spLocks noGrp="1"/>
          </p:cNvSpPr>
          <p:nvPr>
            <p:ph idx="1"/>
          </p:nvPr>
        </p:nvSpPr>
        <p:spPr/>
        <p:txBody>
          <a:bodyPr>
            <a:normAutofit/>
          </a:bodyPr>
          <a:lstStyle/>
          <a:p>
            <a:r>
              <a:rPr lang="en-US" altLang="zh-CN" dirty="0" err="1" smtClean="0">
                <a:solidFill>
                  <a:srgbClr val="FF0000"/>
                </a:solidFill>
              </a:rPr>
              <a:t>OpenFlow</a:t>
            </a:r>
            <a:r>
              <a:rPr lang="en-US" altLang="zh-CN" dirty="0" smtClean="0"/>
              <a:t> </a:t>
            </a:r>
          </a:p>
          <a:p>
            <a:pPr lvl="1"/>
            <a:r>
              <a:rPr lang="en-US" altLang="zh-CN" dirty="0" smtClean="0"/>
              <a:t>a protocol that structures communication between the control and data planes under the context of software defined network.</a:t>
            </a:r>
          </a:p>
          <a:p>
            <a:pPr lvl="1"/>
            <a:r>
              <a:rPr lang="en-US" altLang="zh-CN" dirty="0" smtClean="0"/>
              <a:t>A specification for a switch that can function as an </a:t>
            </a:r>
            <a:r>
              <a:rPr lang="en-US" altLang="zh-CN" dirty="0" err="1" smtClean="0"/>
              <a:t>OpenFlow</a:t>
            </a:r>
            <a:r>
              <a:rPr lang="en-US" altLang="zh-CN" dirty="0" smtClean="0"/>
              <a:t> switch.</a:t>
            </a:r>
          </a:p>
          <a:p>
            <a:endParaRPr lang="en-US" altLang="zh-CN" dirty="0" smtClean="0"/>
          </a:p>
          <a:p>
            <a:r>
              <a:rPr lang="en-US" altLang="zh-CN" dirty="0" smtClean="0"/>
              <a:t>Proposed by Open Networking Foundation (ONF)</a:t>
            </a:r>
          </a:p>
          <a:p>
            <a:pPr lvl="1"/>
            <a:r>
              <a:rPr lang="en-US" altLang="zh-CN" dirty="0" smtClean="0"/>
              <a:t>White paper: Software-Defined Networking: The New Norm for Networks</a:t>
            </a:r>
            <a:endParaRPr lang="zh-CN" altLang="en-US"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en-US" altLang="zh-CN" dirty="0" smtClean="0"/>
          </a:p>
          <a:p>
            <a:endParaRPr lang="en-US" altLang="zh-CN" dirty="0" smtClean="0"/>
          </a:p>
        </p:txBody>
      </p:sp>
      <p:pic>
        <p:nvPicPr>
          <p:cNvPr id="1026" name="Picture 2" descr="C:\Users\TianYe\Desktop\OpenFlow-Logo-Small.jpg"/>
          <p:cNvPicPr>
            <a:picLocks noChangeAspect="1" noChangeArrowheads="1"/>
          </p:cNvPicPr>
          <p:nvPr/>
        </p:nvPicPr>
        <p:blipFill>
          <a:blip r:embed="rId2" cstate="print"/>
          <a:srcRect/>
          <a:stretch>
            <a:fillRect/>
          </a:stretch>
        </p:blipFill>
        <p:spPr bwMode="auto">
          <a:xfrm>
            <a:off x="5652120" y="908720"/>
            <a:ext cx="2419350" cy="8763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Benefit of Openflow-based SDN</a:t>
            </a:r>
            <a:endParaRPr lang="zh-CN" altLang="en-US"/>
          </a:p>
        </p:txBody>
      </p:sp>
      <p:sp>
        <p:nvSpPr>
          <p:cNvPr id="3" name="内容占位符 2"/>
          <p:cNvSpPr>
            <a:spLocks noGrp="1"/>
          </p:cNvSpPr>
          <p:nvPr>
            <p:ph idx="1"/>
          </p:nvPr>
        </p:nvSpPr>
        <p:spPr>
          <a:xfrm>
            <a:off x="457200" y="1857364"/>
            <a:ext cx="8229600" cy="4779668"/>
          </a:xfrm>
        </p:spPr>
        <p:txBody>
          <a:bodyPr>
            <a:normAutofit fontScale="92500" lnSpcReduction="10000"/>
          </a:bodyPr>
          <a:lstStyle/>
          <a:p>
            <a:r>
              <a:rPr lang="en-US" altLang="zh-CN" dirty="0" smtClean="0"/>
              <a:t>Centralized control of multi-vendor environments</a:t>
            </a:r>
          </a:p>
          <a:p>
            <a:pPr lvl="1"/>
            <a:r>
              <a:rPr lang="en-US" altLang="zh-CN" dirty="0" smtClean="0"/>
              <a:t>No need Cisco certification </a:t>
            </a:r>
          </a:p>
          <a:p>
            <a:r>
              <a:rPr lang="en-US" altLang="zh-CN" dirty="0" smtClean="0"/>
              <a:t>Reduced complexity through automation </a:t>
            </a:r>
          </a:p>
          <a:p>
            <a:r>
              <a:rPr lang="en-US" altLang="zh-CN" dirty="0" smtClean="0"/>
              <a:t>Higher rate of innovation </a:t>
            </a:r>
          </a:p>
          <a:p>
            <a:r>
              <a:rPr lang="en-US" altLang="zh-CN" dirty="0" smtClean="0"/>
              <a:t>Increased network reliability and security</a:t>
            </a:r>
          </a:p>
          <a:p>
            <a:pPr lvl="1"/>
            <a:r>
              <a:rPr lang="en-US" altLang="zh-CN" dirty="0" smtClean="0"/>
              <a:t>Can ensure that access control, traffic engineering, quality of service, security, and other policies are enforced consistently across the wired and wireless network infrastructures,  </a:t>
            </a:r>
          </a:p>
          <a:p>
            <a:r>
              <a:rPr lang="en-US" altLang="zh-CN" dirty="0" smtClean="0"/>
              <a:t>More granular network control </a:t>
            </a:r>
          </a:p>
          <a:p>
            <a:pPr lvl="1"/>
            <a:r>
              <a:rPr lang="en-US" altLang="zh-CN" dirty="0" smtClean="0"/>
              <a:t>Per address block </a:t>
            </a:r>
            <a:r>
              <a:rPr lang="en-US" altLang="zh-CN" dirty="0" smtClean="0">
                <a:sym typeface="Wingdings" pitchFamily="2" charset="2"/>
              </a:rPr>
              <a:t> per flow</a:t>
            </a:r>
            <a:endParaRPr lang="en-US" altLang="zh-CN" dirty="0" smtClean="0"/>
          </a:p>
          <a:p>
            <a:r>
              <a:rPr lang="en-US" altLang="zh-CN" dirty="0" smtClean="0"/>
              <a:t>Better user experience </a:t>
            </a:r>
          </a:p>
          <a:p>
            <a:pPr lvl="1"/>
            <a:r>
              <a:rPr lang="en-US" altLang="zh-CN" dirty="0" smtClean="0"/>
              <a:t>For example, automatic video resolution adaption</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Software Defined Networking</a:t>
            </a:r>
          </a:p>
          <a:p>
            <a:r>
              <a:rPr lang="en-US" altLang="zh-CN" dirty="0" smtClean="0"/>
              <a:t>The </a:t>
            </a:r>
            <a:r>
              <a:rPr lang="en-US" altLang="zh-CN" dirty="0" err="1" smtClean="0"/>
              <a:t>OpenFlow</a:t>
            </a:r>
            <a:r>
              <a:rPr lang="en-US" altLang="zh-CN" dirty="0" smtClean="0"/>
              <a:t> Protocol</a:t>
            </a:r>
          </a:p>
          <a:p>
            <a:r>
              <a:rPr lang="en-US" altLang="zh-CN" dirty="0" smtClean="0">
                <a:solidFill>
                  <a:srgbClr val="FF0000"/>
                </a:solidFill>
              </a:rPr>
              <a:t>Using </a:t>
            </a:r>
            <a:r>
              <a:rPr lang="en-US" altLang="zh-CN" dirty="0" err="1" smtClean="0">
                <a:solidFill>
                  <a:srgbClr val="FF0000"/>
                </a:solidFill>
              </a:rPr>
              <a:t>OpenFlow</a:t>
            </a:r>
            <a:endParaRPr lang="en-US" altLang="zh-CN" dirty="0" smtClean="0">
              <a:solidFill>
                <a:srgbClr val="FF0000"/>
              </a:solidFill>
            </a:endParaRPr>
          </a:p>
          <a:p>
            <a:r>
              <a:rPr lang="en-US" altLang="zh-CN" dirty="0" smtClean="0"/>
              <a:t>Review</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OpenFlow</a:t>
            </a:r>
            <a:endParaRPr lang="zh-CN" altLang="en-US" dirty="0"/>
          </a:p>
        </p:txBody>
      </p:sp>
      <p:sp>
        <p:nvSpPr>
          <p:cNvPr id="3" name="内容占位符 2"/>
          <p:cNvSpPr>
            <a:spLocks noGrp="1"/>
          </p:cNvSpPr>
          <p:nvPr>
            <p:ph idx="1"/>
          </p:nvPr>
        </p:nvSpPr>
        <p:spPr/>
        <p:txBody>
          <a:bodyPr>
            <a:normAutofit/>
          </a:bodyPr>
          <a:lstStyle/>
          <a:p>
            <a:r>
              <a:rPr lang="en-US" altLang="zh-CN" dirty="0" smtClean="0"/>
              <a:t>Example 1: Network Management and Access Control</a:t>
            </a:r>
          </a:p>
          <a:p>
            <a:pPr lvl="1"/>
            <a:r>
              <a:rPr lang="en-US" altLang="zh-CN" dirty="0" smtClean="0"/>
              <a:t>Ethane: The basic idea is to allow network managers to define a network-wide policy in the central controller, which is enforced directly by making admission control decisions for each new flow.</a:t>
            </a:r>
          </a:p>
          <a:p>
            <a:pPr lvl="1"/>
            <a:r>
              <a:rPr lang="en-US" altLang="zh-CN" dirty="0" smtClean="0"/>
              <a:t>A controller associates packets with their senders by managing all the bindings between names and addresses—it essentially takes over DNS, DHCP and authenticates all users when they join, keeping track of which switch port (or access point) they are connected to.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OpenFlow</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Example 2: VLANs</a:t>
            </a:r>
          </a:p>
          <a:p>
            <a:pPr lvl="1"/>
            <a:r>
              <a:rPr lang="en-US" altLang="zh-CN" dirty="0" smtClean="0"/>
              <a:t>The simplest approach is to statically declare a set of flows which specify the ports accessible by traffic on a given VLAN ID.</a:t>
            </a:r>
          </a:p>
          <a:p>
            <a:pPr lvl="1"/>
            <a:r>
              <a:rPr lang="en-US" altLang="zh-CN" dirty="0" smtClean="0"/>
              <a:t>A more dynamic </a:t>
            </a:r>
            <a:br>
              <a:rPr lang="en-US" altLang="zh-CN" dirty="0" smtClean="0"/>
            </a:br>
            <a:r>
              <a:rPr lang="en-US" altLang="zh-CN" dirty="0" smtClean="0"/>
              <a:t>approach might </a:t>
            </a:r>
            <a:br>
              <a:rPr lang="en-US" altLang="zh-CN" dirty="0" smtClean="0"/>
            </a:br>
            <a:r>
              <a:rPr lang="en-US" altLang="zh-CN" dirty="0" smtClean="0"/>
              <a:t>use a controller </a:t>
            </a:r>
            <a:br>
              <a:rPr lang="en-US" altLang="zh-CN" dirty="0" smtClean="0"/>
            </a:br>
            <a:r>
              <a:rPr lang="en-US" altLang="zh-CN" dirty="0" smtClean="0"/>
              <a:t>to manage </a:t>
            </a:r>
            <a:br>
              <a:rPr lang="en-US" altLang="zh-CN" dirty="0" smtClean="0"/>
            </a:br>
            <a:r>
              <a:rPr lang="en-US" altLang="zh-CN" dirty="0" smtClean="0"/>
              <a:t>authentication of </a:t>
            </a:r>
            <a:br>
              <a:rPr lang="en-US" altLang="zh-CN" dirty="0" smtClean="0"/>
            </a:br>
            <a:r>
              <a:rPr lang="en-US" altLang="zh-CN" dirty="0" smtClean="0"/>
              <a:t>users and use the </a:t>
            </a:r>
            <a:br>
              <a:rPr lang="en-US" altLang="zh-CN" dirty="0" smtClean="0"/>
            </a:br>
            <a:r>
              <a:rPr lang="en-US" altLang="zh-CN" dirty="0" smtClean="0"/>
              <a:t>knowledge of the </a:t>
            </a:r>
            <a:br>
              <a:rPr lang="en-US" altLang="zh-CN" dirty="0" smtClean="0"/>
            </a:br>
            <a:r>
              <a:rPr lang="en-US" altLang="zh-CN" dirty="0" smtClean="0"/>
              <a:t>users’ locations for </a:t>
            </a:r>
            <a:br>
              <a:rPr lang="en-US" altLang="zh-CN" dirty="0" smtClean="0"/>
            </a:br>
            <a:r>
              <a:rPr lang="en-US" altLang="zh-CN" dirty="0" smtClean="0"/>
              <a:t>tagging traffic at </a:t>
            </a:r>
            <a:br>
              <a:rPr lang="en-US" altLang="zh-CN" dirty="0" smtClean="0"/>
            </a:br>
            <a:r>
              <a:rPr lang="en-US" altLang="zh-CN" dirty="0" smtClean="0"/>
              <a:t>runtime.</a:t>
            </a:r>
            <a:endParaRPr lang="zh-CN" altLang="en-US" dirty="0"/>
          </a:p>
        </p:txBody>
      </p:sp>
      <p:pic>
        <p:nvPicPr>
          <p:cNvPr id="5122" name="Picture 2" descr="http://www.bitsbyjohn.com/wp-content/uploads/2011/12/vlan-configuration.jpg"/>
          <p:cNvPicPr>
            <a:picLocks noChangeAspect="1" noChangeArrowheads="1"/>
          </p:cNvPicPr>
          <p:nvPr/>
        </p:nvPicPr>
        <p:blipFill>
          <a:blip r:embed="rId2" cstate="print"/>
          <a:srcRect/>
          <a:stretch>
            <a:fillRect/>
          </a:stretch>
        </p:blipFill>
        <p:spPr bwMode="auto">
          <a:xfrm>
            <a:off x="3428992" y="2987654"/>
            <a:ext cx="5715008" cy="3870346"/>
          </a:xfrm>
          <a:prstGeom prst="rect">
            <a:avLst/>
          </a:prstGeom>
          <a:noFill/>
        </p:spPr>
      </p:pic>
      <p:sp>
        <p:nvSpPr>
          <p:cNvPr id="5" name="TextBox 4"/>
          <p:cNvSpPr txBox="1"/>
          <p:nvPr/>
        </p:nvSpPr>
        <p:spPr>
          <a:xfrm>
            <a:off x="4211960" y="6165304"/>
            <a:ext cx="2088232" cy="369332"/>
          </a:xfrm>
          <a:prstGeom prst="rect">
            <a:avLst/>
          </a:prstGeom>
          <a:noFill/>
        </p:spPr>
        <p:txBody>
          <a:bodyPr wrap="square" rtlCol="0">
            <a:spAutoFit/>
          </a:bodyPr>
          <a:lstStyle/>
          <a:p>
            <a:r>
              <a:rPr lang="en-US" altLang="zh-CN" dirty="0" smtClean="0"/>
              <a:t>VLAN</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OpenFlow</a:t>
            </a:r>
            <a:endParaRPr lang="zh-CN" altLang="en-US" dirty="0"/>
          </a:p>
        </p:txBody>
      </p:sp>
      <p:sp>
        <p:nvSpPr>
          <p:cNvPr id="3" name="内容占位符 2"/>
          <p:cNvSpPr>
            <a:spLocks noGrp="1"/>
          </p:cNvSpPr>
          <p:nvPr>
            <p:ph idx="1"/>
          </p:nvPr>
        </p:nvSpPr>
        <p:spPr/>
        <p:txBody>
          <a:bodyPr>
            <a:normAutofit/>
          </a:bodyPr>
          <a:lstStyle/>
          <a:p>
            <a:r>
              <a:rPr lang="en-US" altLang="zh-CN" dirty="0" smtClean="0"/>
              <a:t>Mobile wireless VoIP clients.</a:t>
            </a:r>
          </a:p>
          <a:p>
            <a:pPr lvl="1"/>
            <a:r>
              <a:rPr lang="en-US" altLang="zh-CN" dirty="0" smtClean="0"/>
              <a:t>Support call- handoff mechanism for </a:t>
            </a:r>
            <a:r>
              <a:rPr lang="en-US" altLang="zh-CN" dirty="0" err="1" smtClean="0"/>
              <a:t>WiFi</a:t>
            </a:r>
            <a:r>
              <a:rPr lang="en-US" altLang="zh-CN" dirty="0" smtClean="0"/>
              <a:t>-enabled phones.</a:t>
            </a:r>
          </a:p>
          <a:p>
            <a:pPr lvl="1"/>
            <a:r>
              <a:rPr lang="en-US" altLang="zh-CN" dirty="0" smtClean="0"/>
              <a:t>A controller is implemented to track the location of clients, re-routing connections — by reprogramming the Flow Tables —as users move through the network, allowing seamless handoff from one access point to another.</a:t>
            </a:r>
          </a:p>
        </p:txBody>
      </p:sp>
      <p:pic>
        <p:nvPicPr>
          <p:cNvPr id="4098" name="Picture 2" descr="http://i146.photobucket.com/albums/r254/maylyn22/Ubiquiti/EdgeRouter%20Lite/Unifi30-3.png"/>
          <p:cNvPicPr>
            <a:picLocks noChangeAspect="1" noChangeArrowheads="1"/>
          </p:cNvPicPr>
          <p:nvPr/>
        </p:nvPicPr>
        <p:blipFill>
          <a:blip r:embed="rId2" cstate="print"/>
          <a:srcRect/>
          <a:stretch>
            <a:fillRect/>
          </a:stretch>
        </p:blipFill>
        <p:spPr bwMode="auto">
          <a:xfrm>
            <a:off x="2555776" y="4293096"/>
            <a:ext cx="4427984" cy="248652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OpenFlow</a:t>
            </a:r>
            <a:endParaRPr lang="zh-CN" altLang="en-US" dirty="0"/>
          </a:p>
        </p:txBody>
      </p:sp>
      <p:sp>
        <p:nvSpPr>
          <p:cNvPr id="3" name="内容占位符 2"/>
          <p:cNvSpPr>
            <a:spLocks noGrp="1"/>
          </p:cNvSpPr>
          <p:nvPr>
            <p:ph idx="1"/>
          </p:nvPr>
        </p:nvSpPr>
        <p:spPr/>
        <p:txBody>
          <a:bodyPr/>
          <a:lstStyle/>
          <a:p>
            <a:r>
              <a:rPr lang="en-US" altLang="zh-CN" smtClean="0"/>
              <a:t>An </a:t>
            </a:r>
            <a:r>
              <a:rPr lang="en-US" altLang="zh-CN" dirty="0" smtClean="0"/>
              <a:t>non-IP network</a:t>
            </a:r>
          </a:p>
          <a:p>
            <a:pPr lvl="1"/>
            <a:r>
              <a:rPr lang="en-US" altLang="zh-CN" dirty="0" smtClean="0"/>
              <a:t>There are several ways an </a:t>
            </a:r>
            <a:r>
              <a:rPr lang="en-US" altLang="zh-CN" dirty="0" err="1" smtClean="0"/>
              <a:t>OpenFlow</a:t>
            </a:r>
            <a:r>
              <a:rPr lang="en-US" altLang="zh-CN" dirty="0" smtClean="0"/>
              <a:t>-enabled switch can support non-IP traffic. For example, flows could be identified using their Ethernet header.</a:t>
            </a:r>
          </a:p>
          <a:p>
            <a:r>
              <a:rPr lang="en-US" altLang="zh-CN" dirty="0" smtClean="0"/>
              <a:t>What is going on?</a:t>
            </a:r>
          </a:p>
          <a:p>
            <a:pPr lvl="1"/>
            <a:r>
              <a:rPr lang="en-US" altLang="zh-CN" dirty="0" smtClean="0"/>
              <a:t>Protocol Independent </a:t>
            </a:r>
            <a:br>
              <a:rPr lang="en-US" altLang="zh-CN" dirty="0" smtClean="0"/>
            </a:br>
            <a:r>
              <a:rPr lang="en-US" altLang="zh-CN" dirty="0" smtClean="0"/>
              <a:t>Forwarding</a:t>
            </a:r>
          </a:p>
          <a:p>
            <a:pPr lvl="1"/>
            <a:r>
              <a:rPr lang="en-US" altLang="zh-CN" dirty="0" smtClean="0"/>
              <a:t>Protocol Oblivious </a:t>
            </a:r>
            <a:br>
              <a:rPr lang="en-US" altLang="zh-CN" dirty="0" smtClean="0"/>
            </a:br>
            <a:r>
              <a:rPr lang="en-US" altLang="zh-CN" dirty="0" smtClean="0"/>
              <a:t>Forwarding </a:t>
            </a:r>
          </a:p>
        </p:txBody>
      </p:sp>
      <p:pic>
        <p:nvPicPr>
          <p:cNvPr id="3074" name="Picture 2" descr="PIF-Figure2"/>
          <p:cNvPicPr>
            <a:picLocks noChangeAspect="1" noChangeArrowheads="1"/>
          </p:cNvPicPr>
          <p:nvPr/>
        </p:nvPicPr>
        <p:blipFill>
          <a:blip r:embed="rId2" cstate="print"/>
          <a:srcRect/>
          <a:stretch>
            <a:fillRect/>
          </a:stretch>
        </p:blipFill>
        <p:spPr bwMode="auto">
          <a:xfrm>
            <a:off x="4644008" y="3645024"/>
            <a:ext cx="4238187" cy="314096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a:t>
            </a:r>
            <a:r>
              <a:rPr lang="en-US" altLang="zh-CN" dirty="0" err="1" smtClean="0"/>
              <a:t>OpenFlow</a:t>
            </a:r>
            <a:endParaRPr lang="zh-CN" altLang="en-US" dirty="0"/>
          </a:p>
        </p:txBody>
      </p:sp>
      <p:sp>
        <p:nvSpPr>
          <p:cNvPr id="3" name="内容占位符 2"/>
          <p:cNvSpPr>
            <a:spLocks noGrp="1"/>
          </p:cNvSpPr>
          <p:nvPr>
            <p:ph idx="1"/>
          </p:nvPr>
        </p:nvSpPr>
        <p:spPr/>
        <p:txBody>
          <a:bodyPr/>
          <a:lstStyle/>
          <a:p>
            <a:r>
              <a:rPr lang="en-US" altLang="zh-CN" dirty="0" smtClean="0"/>
              <a:t>Example 5: Processing packets rather than flows.</a:t>
            </a:r>
          </a:p>
          <a:p>
            <a:pPr lvl="1"/>
            <a:r>
              <a:rPr lang="en-US" altLang="zh-CN" dirty="0" smtClean="0"/>
              <a:t>Approach 1: force all of a flow’s packets to pass through a controller by default. More flexible, at the cost of performance.</a:t>
            </a:r>
          </a:p>
          <a:p>
            <a:pPr lvl="1"/>
            <a:r>
              <a:rPr lang="en-US" altLang="zh-CN" dirty="0" smtClean="0"/>
              <a:t>Approach 2: route them to a programmable switch that does packet processing.</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Review</a:t>
            </a:r>
            <a:endParaRPr lang="zh-CN" altLang="en-US"/>
          </a:p>
        </p:txBody>
      </p:sp>
      <p:sp>
        <p:nvSpPr>
          <p:cNvPr id="3" name="内容占位符 2"/>
          <p:cNvSpPr>
            <a:spLocks noGrp="1"/>
          </p:cNvSpPr>
          <p:nvPr>
            <p:ph idx="1"/>
          </p:nvPr>
        </p:nvSpPr>
        <p:spPr/>
        <p:txBody>
          <a:bodyPr/>
          <a:lstStyle/>
          <a:p>
            <a:r>
              <a:rPr lang="en-US" altLang="zh-CN" dirty="0" smtClean="0"/>
              <a:t>How SDN works?</a:t>
            </a:r>
          </a:p>
          <a:p>
            <a:r>
              <a:rPr lang="en-US" altLang="zh-CN" dirty="0" smtClean="0"/>
              <a:t>Three layers in SDN</a:t>
            </a:r>
          </a:p>
          <a:p>
            <a:pPr lvl="1"/>
            <a:r>
              <a:rPr lang="en-US" altLang="zh-CN" dirty="0" smtClean="0"/>
              <a:t>Where </a:t>
            </a:r>
            <a:r>
              <a:rPr lang="en-US" altLang="zh-CN" dirty="0" err="1" smtClean="0"/>
              <a:t>OpenFlow</a:t>
            </a:r>
            <a:r>
              <a:rPr lang="en-US" altLang="zh-CN" dirty="0" smtClean="0"/>
              <a:t> is located?</a:t>
            </a:r>
          </a:p>
          <a:p>
            <a:r>
              <a:rPr lang="en-US" altLang="zh-CN" dirty="0" smtClean="0"/>
              <a:t>How to user SDN?</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Nick McKeown’s talk on SDN</a:t>
            </a:r>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openflow evolution”的图片搜索结果"/>
          <p:cNvPicPr>
            <a:picLocks noChangeAspect="1" noChangeArrowheads="1"/>
          </p:cNvPicPr>
          <p:nvPr/>
        </p:nvPicPr>
        <p:blipFill>
          <a:blip r:embed="rId2">
            <a:lum bright="-20000" contrast="40000"/>
          </a:blip>
          <a:srcRect/>
          <a:stretch>
            <a:fillRect/>
          </a:stretch>
        </p:blipFill>
        <p:spPr bwMode="auto">
          <a:xfrm>
            <a:off x="0" y="0"/>
            <a:ext cx="9144000" cy="6865168"/>
          </a:xfrm>
          <a:prstGeom prst="rect">
            <a:avLst/>
          </a:prstGeom>
          <a:noFill/>
        </p:spPr>
      </p:pic>
      <p:sp>
        <p:nvSpPr>
          <p:cNvPr id="5" name="TextBox 4"/>
          <p:cNvSpPr txBox="1"/>
          <p:nvPr/>
        </p:nvSpPr>
        <p:spPr>
          <a:xfrm>
            <a:off x="3357554" y="5214950"/>
            <a:ext cx="4429156" cy="461665"/>
          </a:xfrm>
          <a:prstGeom prst="rect">
            <a:avLst/>
          </a:prstGeom>
          <a:noFill/>
        </p:spPr>
        <p:txBody>
          <a:bodyPr wrap="square" rtlCol="0">
            <a:spAutoFit/>
          </a:bodyPr>
          <a:lstStyle/>
          <a:p>
            <a:r>
              <a:rPr lang="en-US" altLang="zh-CN" sz="2400" dirty="0" smtClean="0"/>
              <a:t>Current version: </a:t>
            </a:r>
            <a:r>
              <a:rPr lang="en-US" altLang="zh-CN" sz="2400" dirty="0" err="1" smtClean="0"/>
              <a:t>OpenFlow</a:t>
            </a:r>
            <a:r>
              <a:rPr lang="en-US" altLang="zh-CN" sz="2400" dirty="0" smtClean="0"/>
              <a:t> 1.6</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Background</a:t>
            </a:r>
            <a:endParaRPr lang="en-US" altLang="zh-CN" dirty="0" smtClean="0"/>
          </a:p>
          <a:p>
            <a:r>
              <a:rPr lang="en-US" altLang="zh-CN" dirty="0" smtClean="0"/>
              <a:t>Software Defined Networking</a:t>
            </a:r>
          </a:p>
          <a:p>
            <a:r>
              <a:rPr lang="en-US" altLang="zh-CN" dirty="0" smtClean="0"/>
              <a:t>The </a:t>
            </a:r>
            <a:r>
              <a:rPr lang="en-US" altLang="zh-CN" dirty="0" err="1" smtClean="0"/>
              <a:t>OpenFlow</a:t>
            </a:r>
            <a:r>
              <a:rPr lang="en-US" altLang="zh-CN" dirty="0" smtClean="0"/>
              <a:t> Protocol</a:t>
            </a:r>
          </a:p>
          <a:p>
            <a:r>
              <a:rPr lang="en-US" altLang="zh-CN" dirty="0" smtClean="0"/>
              <a:t>Using </a:t>
            </a:r>
            <a:r>
              <a:rPr lang="en-US" altLang="zh-CN" dirty="0" err="1" smtClean="0"/>
              <a:t>OpenFlow</a:t>
            </a:r>
            <a:endParaRPr lang="en-US" altLang="zh-CN" dirty="0" smtClean="0"/>
          </a:p>
          <a:p>
            <a:r>
              <a:rPr lang="en-US" altLang="zh-CN" dirty="0" smtClean="0"/>
              <a:t>Review</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 Computing Trends </a:t>
            </a:r>
            <a:endParaRPr lang="zh-CN" altLang="en-US" dirty="0"/>
          </a:p>
        </p:txBody>
      </p:sp>
      <p:sp>
        <p:nvSpPr>
          <p:cNvPr id="3" name="内容占位符 2"/>
          <p:cNvSpPr>
            <a:spLocks noGrp="1"/>
          </p:cNvSpPr>
          <p:nvPr>
            <p:ph idx="1"/>
          </p:nvPr>
        </p:nvSpPr>
        <p:spPr/>
        <p:txBody>
          <a:bodyPr>
            <a:normAutofit/>
          </a:bodyPr>
          <a:lstStyle/>
          <a:p>
            <a:r>
              <a:rPr lang="en-US" altLang="zh-CN" dirty="0" smtClean="0"/>
              <a:t>Changing traffic patterns: </a:t>
            </a:r>
          </a:p>
          <a:p>
            <a:pPr lvl="1"/>
            <a:r>
              <a:rPr lang="en-US" altLang="zh-CN" dirty="0" smtClean="0"/>
              <a:t>A flurry of “east-west” machine-to-machine traffic before returning data to the end user device in the classic “north-south” traffic pattern. </a:t>
            </a:r>
          </a:p>
          <a:p>
            <a:pPr lvl="1"/>
            <a:r>
              <a:rPr lang="en-US" altLang="zh-CN" dirty="0" smtClean="0"/>
              <a:t>Private/public cloud, resulting in additional traffic across the wide area network.</a:t>
            </a:r>
          </a:p>
          <a:p>
            <a:r>
              <a:rPr lang="en-US" altLang="zh-CN" dirty="0" smtClean="0"/>
              <a:t>The “</a:t>
            </a:r>
            <a:r>
              <a:rPr lang="en-US" altLang="zh-CN" dirty="0" err="1" smtClean="0"/>
              <a:t>consumerization</a:t>
            </a:r>
            <a:r>
              <a:rPr lang="en-US" altLang="zh-CN" dirty="0" smtClean="0"/>
              <a:t> of IT”: </a:t>
            </a:r>
          </a:p>
          <a:p>
            <a:pPr lvl="1"/>
            <a:r>
              <a:rPr lang="en-US" altLang="zh-CN" dirty="0" smtClean="0"/>
              <a:t>IT needs to accommodate various personal devices while protecting corporate data and intellectual property and meeting compliance mandates.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 Computing Trends </a:t>
            </a:r>
            <a:endParaRPr lang="zh-CN" altLang="en-US" dirty="0"/>
          </a:p>
        </p:txBody>
      </p:sp>
      <p:sp>
        <p:nvSpPr>
          <p:cNvPr id="3" name="内容占位符 2"/>
          <p:cNvSpPr>
            <a:spLocks noGrp="1"/>
          </p:cNvSpPr>
          <p:nvPr>
            <p:ph idx="1"/>
          </p:nvPr>
        </p:nvSpPr>
        <p:spPr/>
        <p:txBody>
          <a:bodyPr/>
          <a:lstStyle/>
          <a:p>
            <a:r>
              <a:rPr lang="en-US" altLang="zh-CN" dirty="0" smtClean="0"/>
              <a:t>The rise of cloud services: </a:t>
            </a:r>
          </a:p>
          <a:p>
            <a:pPr lvl="1"/>
            <a:r>
              <a:rPr lang="en-US" altLang="zh-CN" dirty="0" smtClean="0"/>
              <a:t>Elastic scaling of computing, storage, and network resources, ideally from a common viewpoint and with a common suite of tools. </a:t>
            </a:r>
          </a:p>
          <a:p>
            <a:r>
              <a:rPr lang="en-US" altLang="zh-CN" dirty="0" smtClean="0"/>
              <a:t>“Big data” means more bandwidth:</a:t>
            </a:r>
          </a:p>
          <a:p>
            <a:pPr lvl="1"/>
            <a:r>
              <a:rPr lang="en-US" altLang="zh-CN" dirty="0" smtClean="0"/>
              <a:t>The rise of mega datasets is fueling a constant demand for additional network capacity in the data center. </a:t>
            </a:r>
          </a:p>
          <a:p>
            <a:pPr lvl="1"/>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Conventional Network</a:t>
            </a:r>
            <a:endParaRPr lang="zh-CN" altLang="en-US" dirty="0"/>
          </a:p>
        </p:txBody>
      </p:sp>
      <p:sp>
        <p:nvSpPr>
          <p:cNvPr id="3" name="内容占位符 2"/>
          <p:cNvSpPr>
            <a:spLocks noGrp="1"/>
          </p:cNvSpPr>
          <p:nvPr>
            <p:ph idx="1"/>
          </p:nvPr>
        </p:nvSpPr>
        <p:spPr/>
        <p:txBody>
          <a:bodyPr/>
          <a:lstStyle/>
          <a:p>
            <a:r>
              <a:rPr lang="en-US" altLang="zh-CN" dirty="0" smtClean="0"/>
              <a:t>Hierarchical </a:t>
            </a:r>
            <a:br>
              <a:rPr lang="en-US" altLang="zh-CN" dirty="0" smtClean="0"/>
            </a:br>
            <a:r>
              <a:rPr lang="en-US" altLang="zh-CN" dirty="0" smtClean="0"/>
              <a:t>with tires of </a:t>
            </a:r>
            <a:br>
              <a:rPr lang="en-US" altLang="zh-CN" dirty="0" smtClean="0"/>
            </a:br>
            <a:r>
              <a:rPr lang="en-US" altLang="zh-CN" dirty="0" smtClean="0"/>
              <a:t>Ethernet </a:t>
            </a:r>
            <a:br>
              <a:rPr lang="en-US" altLang="zh-CN" dirty="0" smtClean="0"/>
            </a:br>
            <a:r>
              <a:rPr lang="en-US" altLang="zh-CN" dirty="0" smtClean="0"/>
              <a:t>switches </a:t>
            </a:r>
          </a:p>
          <a:p>
            <a:r>
              <a:rPr lang="en-US" altLang="zh-CN" dirty="0" smtClean="0"/>
              <a:t>Tree structure</a:t>
            </a:r>
            <a:endParaRPr lang="zh-CN" altLang="en-US" dirty="0"/>
          </a:p>
        </p:txBody>
      </p:sp>
      <p:pic>
        <p:nvPicPr>
          <p:cNvPr id="2050" name="Picture 2" descr="C:\Users\TianYe\Desktop\LANArchitectureDiag1.jpg"/>
          <p:cNvPicPr>
            <a:picLocks noChangeAspect="1" noChangeArrowheads="1"/>
          </p:cNvPicPr>
          <p:nvPr/>
        </p:nvPicPr>
        <p:blipFill>
          <a:blip r:embed="rId2" cstate="print"/>
          <a:srcRect/>
          <a:stretch>
            <a:fillRect/>
          </a:stretch>
        </p:blipFill>
        <p:spPr bwMode="auto">
          <a:xfrm>
            <a:off x="2851490" y="1916833"/>
            <a:ext cx="6292510" cy="494116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Limitations of Current Networking Technologies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Complexity that leads to stasis </a:t>
            </a:r>
          </a:p>
          <a:p>
            <a:pPr lvl="1"/>
            <a:r>
              <a:rPr lang="en-US" altLang="zh-CN" dirty="0" smtClean="0"/>
              <a:t>Protocols tend to be defined in isolation, with each solving a specific problem and without the benefit of any fundamental abstractions. This has resulted in one of the primary limitations of today’s networks: </a:t>
            </a:r>
            <a:r>
              <a:rPr lang="en-US" altLang="zh-CN" dirty="0" smtClean="0">
                <a:solidFill>
                  <a:srgbClr val="FF0000"/>
                </a:solidFill>
              </a:rPr>
              <a:t>complexity</a:t>
            </a:r>
            <a:r>
              <a:rPr lang="en-US" altLang="zh-CN" dirty="0" smtClean="0"/>
              <a:t>.</a:t>
            </a:r>
          </a:p>
          <a:p>
            <a:pPr lvl="1"/>
            <a:r>
              <a:rPr lang="en-US" altLang="zh-CN" dirty="0" smtClean="0"/>
              <a:t>The </a:t>
            </a:r>
            <a:r>
              <a:rPr lang="en-US" altLang="zh-CN" dirty="0" smtClean="0">
                <a:solidFill>
                  <a:srgbClr val="FF0000"/>
                </a:solidFill>
              </a:rPr>
              <a:t>static</a:t>
            </a:r>
            <a:r>
              <a:rPr lang="en-US" altLang="zh-CN" dirty="0" smtClean="0"/>
              <a:t> nature of networks is in stark contrast to the dynamic nature of today’s server environment. Applications are distributed across VMs.</a:t>
            </a:r>
          </a:p>
          <a:p>
            <a:pPr lvl="1"/>
            <a:r>
              <a:rPr lang="en-US" altLang="zh-CN" dirty="0" smtClean="0"/>
              <a:t>Many operate an IP converged network for voice, data, and video traffic. While existing networks can provide differentiated </a:t>
            </a:r>
            <a:r>
              <a:rPr lang="en-US" altLang="zh-CN" dirty="0" err="1" smtClean="0"/>
              <a:t>QoS</a:t>
            </a:r>
            <a:r>
              <a:rPr lang="en-US" altLang="zh-CN" dirty="0" smtClean="0"/>
              <a:t> levels for different applications, the provisioning of those resources is highly </a:t>
            </a:r>
            <a:r>
              <a:rPr lang="en-US" altLang="zh-CN" dirty="0" smtClean="0">
                <a:solidFill>
                  <a:srgbClr val="FF0000"/>
                </a:solidFill>
              </a:rPr>
              <a:t>manual</a:t>
            </a:r>
            <a:r>
              <a:rPr lang="en-US" altLang="zh-CN" dirty="0" smtClean="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Limitations of Current Networking Technologies</a:t>
            </a:r>
            <a:endParaRPr lang="zh-CN" altLang="en-US" dirty="0"/>
          </a:p>
        </p:txBody>
      </p:sp>
      <p:sp>
        <p:nvSpPr>
          <p:cNvPr id="3" name="内容占位符 2"/>
          <p:cNvSpPr>
            <a:spLocks noGrp="1"/>
          </p:cNvSpPr>
          <p:nvPr>
            <p:ph idx="1"/>
          </p:nvPr>
        </p:nvSpPr>
        <p:spPr/>
        <p:txBody>
          <a:bodyPr/>
          <a:lstStyle/>
          <a:p>
            <a:r>
              <a:rPr lang="en-US" altLang="zh-CN" dirty="0" smtClean="0"/>
              <a:t>Inconsistent policies: To implement a network-wide policy, IT may have to configure thousands of devices and mechanisms. </a:t>
            </a:r>
          </a:p>
          <a:p>
            <a:pPr lvl="1"/>
            <a:r>
              <a:rPr lang="en-US" altLang="zh-CN" dirty="0" smtClean="0"/>
              <a:t>Take hours.</a:t>
            </a:r>
          </a:p>
          <a:p>
            <a:pPr lvl="1"/>
            <a:r>
              <a:rPr lang="en-US" altLang="zh-CN" dirty="0" smtClean="0"/>
              <a:t>Difficult to apply a consistent set of policies due to complexity.</a:t>
            </a:r>
          </a:p>
          <a:p>
            <a:pPr lvl="1"/>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4545</TotalTime>
  <Words>1278</Words>
  <Application>Microsoft Office PowerPoint</Application>
  <PresentationFormat>全屏显示(4:3)</PresentationFormat>
  <Paragraphs>143</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Flow</vt:lpstr>
      <vt:lpstr>OpenFlow: Enabling Innovation in Campus Networks</vt:lpstr>
      <vt:lpstr>About OpenFlow</vt:lpstr>
      <vt:lpstr>幻灯片 3</vt:lpstr>
      <vt:lpstr>Overview</vt:lpstr>
      <vt:lpstr>New Computing Trends </vt:lpstr>
      <vt:lpstr>New Computing Trends </vt:lpstr>
      <vt:lpstr>The Conventional Network</vt:lpstr>
      <vt:lpstr>Limitations of Current Networking Technologies</vt:lpstr>
      <vt:lpstr>Limitations of Current Networking Technologies</vt:lpstr>
      <vt:lpstr>Limitations of Current Networking Technologies</vt:lpstr>
      <vt:lpstr>Limitations of Current Networking Technologies</vt:lpstr>
      <vt:lpstr>Overview</vt:lpstr>
      <vt:lpstr>Software Defined Networking</vt:lpstr>
      <vt:lpstr>Software Defined Networking</vt:lpstr>
      <vt:lpstr>Overview</vt:lpstr>
      <vt:lpstr>OpenFlow Switches</vt:lpstr>
      <vt:lpstr>OpenFlow Switches</vt:lpstr>
      <vt:lpstr>OpenFlow Switches</vt:lpstr>
      <vt:lpstr>OpenFlow Controller</vt:lpstr>
      <vt:lpstr>Benefit of Openflow-based SDN</vt:lpstr>
      <vt:lpstr>Overview</vt:lpstr>
      <vt:lpstr>Using OpenFlow</vt:lpstr>
      <vt:lpstr>Using OpenFlow</vt:lpstr>
      <vt:lpstr>Using OpenFlow</vt:lpstr>
      <vt:lpstr>Using OpenFlow</vt:lpstr>
      <vt:lpstr>Using OpenFlow</vt:lpstr>
      <vt:lpstr>Review</vt:lpstr>
      <vt:lpstr>Nick McKeown’s talk on SDN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Administrator</cp:lastModifiedBy>
  <cp:revision>342</cp:revision>
  <dcterms:created xsi:type="dcterms:W3CDTF">2013-06-10T12:35:47Z</dcterms:created>
  <dcterms:modified xsi:type="dcterms:W3CDTF">2018-03-22T01:48:57Z</dcterms:modified>
</cp:coreProperties>
</file>