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8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2" r:id="rId35"/>
    <p:sldId id="290" r:id="rId36"/>
    <p:sldId id="293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2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1CD1F-67E8-4421-9D1A-1CF7707A44E2}" type="datetimeFigureOut">
              <a:rPr lang="zh-CN" altLang="en-US" smtClean="0"/>
              <a:pPr/>
              <a:t>2018-4-10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8D2CD-5706-4A3D-AFAB-903E8E398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8D2CD-5706-4A3D-AFAB-903E8E3983D4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4/10/2018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3" descr="C:\WORK\Work\Research\Talks\科大视觉\USTC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67544" cy="4675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WORK\Work\Teaching\CS05112&#39640;&#32423;&#35745;&#31639;&#26426;&#32593;&#32476;\Resource\p4-demo-video-full.mp4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/>
              <a:t>P4: Programming Protocol-Independent Packet Processors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P. </a:t>
            </a:r>
            <a:r>
              <a:rPr lang="en-US" altLang="zh-CN" dirty="0" err="1" smtClean="0"/>
              <a:t>Bosshart</a:t>
            </a:r>
            <a:r>
              <a:rPr lang="en-US" altLang="zh-CN" dirty="0" smtClean="0"/>
              <a:t>, D. Daly, G. Gibb, M. Izzard, N. </a:t>
            </a:r>
            <a:r>
              <a:rPr lang="en-US" altLang="zh-CN" dirty="0" err="1" smtClean="0"/>
              <a:t>McKeown</a:t>
            </a:r>
            <a:r>
              <a:rPr lang="en-US" altLang="zh-CN" dirty="0" smtClean="0"/>
              <a:t>, J. Rexford,</a:t>
            </a:r>
          </a:p>
          <a:p>
            <a:r>
              <a:rPr lang="en-US" altLang="zh-CN" dirty="0" smtClean="0"/>
              <a:t>C. Schlesinger, D. </a:t>
            </a:r>
            <a:r>
              <a:rPr lang="en-US" altLang="zh-CN" dirty="0" err="1" smtClean="0"/>
              <a:t>Talayco</a:t>
            </a:r>
            <a:r>
              <a:rPr lang="en-US" altLang="zh-CN" dirty="0" smtClean="0"/>
              <a:t>, A. </a:t>
            </a:r>
            <a:r>
              <a:rPr lang="en-US" altLang="zh-CN" dirty="0" err="1" smtClean="0"/>
              <a:t>Vahdat</a:t>
            </a:r>
            <a:r>
              <a:rPr lang="en-US" altLang="zh-CN" dirty="0" smtClean="0"/>
              <a:t>, G. Varghese,  D. Walker</a:t>
            </a:r>
          </a:p>
          <a:p>
            <a:r>
              <a:rPr lang="en-US" altLang="zh-CN" dirty="0" smtClean="0"/>
              <a:t>SIGCOMM CCR, 2014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Presented by Ye </a:t>
            </a:r>
            <a:r>
              <a:rPr lang="en-US" altLang="zh-CN" dirty="0" err="1" smtClean="0"/>
              <a:t>Tian</a:t>
            </a:r>
            <a:r>
              <a:rPr lang="en-US" altLang="zh-CN" dirty="0" smtClean="0"/>
              <a:t> for  Course CS05112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Forwarding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Arriving packets are first handled by the parser. </a:t>
            </a:r>
          </a:p>
          <a:p>
            <a:pPr lvl="1"/>
            <a:r>
              <a:rPr lang="en-US" altLang="zh-CN" dirty="0" smtClean="0"/>
              <a:t>Recognize and extract fields from the header</a:t>
            </a:r>
          </a:p>
          <a:p>
            <a:r>
              <a:rPr lang="en-US" altLang="zh-CN" dirty="0" smtClean="0"/>
              <a:t>The extracted header fields are then passed to the </a:t>
            </a:r>
            <a:r>
              <a:rPr lang="en-US" altLang="zh-CN" dirty="0" err="1" smtClean="0"/>
              <a:t>match+action</a:t>
            </a:r>
            <a:r>
              <a:rPr lang="en-US" altLang="zh-CN" dirty="0" smtClean="0"/>
              <a:t> tables.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Ingress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match+action</a:t>
            </a:r>
            <a:r>
              <a:rPr lang="en-US" altLang="zh-CN" dirty="0" smtClean="0"/>
              <a:t> table: determines the egress port(s) and determines the queue into which the packet is placed. The packet may be forwarded, replicated, dropped, or trigger flow control.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Egress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match+action</a:t>
            </a:r>
            <a:r>
              <a:rPr lang="en-US" altLang="zh-CN" dirty="0" smtClean="0"/>
              <a:t> table: performs per-instance modifications to the packet header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Forwarding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Packets can carry additional information between stages, called </a:t>
            </a:r>
            <a:r>
              <a:rPr lang="en-US" altLang="zh-CN" dirty="0" smtClean="0">
                <a:solidFill>
                  <a:srgbClr val="FF0000"/>
                </a:solidFill>
              </a:rPr>
              <a:t>metadata</a:t>
            </a:r>
            <a:r>
              <a:rPr lang="en-US" altLang="zh-CN" dirty="0" smtClean="0"/>
              <a:t>, which is treated identically to packet header fields.</a:t>
            </a:r>
          </a:p>
          <a:p>
            <a:pPr lvl="1"/>
            <a:r>
              <a:rPr lang="en-US" altLang="zh-CN" dirty="0" smtClean="0"/>
              <a:t>Example: ingress port, timestamp, …, etc</a:t>
            </a:r>
          </a:p>
          <a:p>
            <a:r>
              <a:rPr lang="en-US" altLang="zh-CN" dirty="0" err="1" smtClean="0"/>
              <a:t>Queueing</a:t>
            </a:r>
            <a:r>
              <a:rPr lang="en-US" altLang="zh-CN" dirty="0" smtClean="0"/>
              <a:t>: an action maps a packet to a queue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Abstract Forwarding Model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 Programming Language</a:t>
            </a:r>
          </a:p>
          <a:p>
            <a:r>
              <a:rPr lang="en-US" altLang="zh-CN" dirty="0" smtClean="0"/>
              <a:t>An Example</a:t>
            </a:r>
          </a:p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Programming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Dependencies between the fields</a:t>
            </a:r>
          </a:p>
          <a:p>
            <a:pPr lvl="1"/>
            <a:r>
              <a:rPr lang="en-US" altLang="zh-CN" sz="2000" dirty="0" smtClean="0"/>
              <a:t>Determine which table can be executed in parallel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Table Dependency Graphs (TDG)</a:t>
            </a:r>
          </a:p>
          <a:p>
            <a:pPr lvl="1"/>
            <a:r>
              <a:rPr lang="en-US" altLang="zh-CN" sz="2000" dirty="0" smtClean="0"/>
              <a:t>TDG nodes map directly to </a:t>
            </a:r>
            <a:r>
              <a:rPr lang="en-US" altLang="zh-CN" sz="2000" dirty="0" err="1" smtClean="0"/>
              <a:t>match+action</a:t>
            </a:r>
            <a:r>
              <a:rPr lang="en-US" altLang="zh-CN" sz="2000" dirty="0" smtClean="0"/>
              <a:t> tables, and a dependency </a:t>
            </a:r>
            <a:br>
              <a:rPr lang="en-US" altLang="zh-CN" sz="2000" dirty="0" smtClean="0"/>
            </a:br>
            <a:r>
              <a:rPr lang="en-US" altLang="zh-CN" sz="2000" dirty="0" smtClean="0"/>
              <a:t>analysis identifies where each table may reside in the pipeline.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71835"/>
            <a:ext cx="5892616" cy="308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868144" y="4509120"/>
            <a:ext cx="3132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an example table dependency graph for an L2/L3 switch.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Programming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Two-step compilation</a:t>
            </a:r>
          </a:p>
          <a:p>
            <a:pPr lvl="1"/>
            <a:r>
              <a:rPr lang="en-US" altLang="zh-CN" dirty="0" smtClean="0"/>
              <a:t>At the highest level, programmers express packet processing programs using an imperative language representing the control flow (P4);</a:t>
            </a:r>
          </a:p>
          <a:p>
            <a:pPr lvl="1"/>
            <a:r>
              <a:rPr lang="en-US" altLang="zh-CN" dirty="0" smtClean="0"/>
              <a:t>Below this, a compiler translates the P4 representation to TDGs to facilitate dependency analysis and then maps the TDG to a specific switch target.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Abstract Forwarding Model</a:t>
            </a:r>
          </a:p>
          <a:p>
            <a:r>
              <a:rPr lang="en-US" altLang="zh-CN" dirty="0" smtClean="0"/>
              <a:t>A Programming Language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An Example</a:t>
            </a:r>
          </a:p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an example L2 network deployment with top-of-rack (</a:t>
            </a:r>
            <a:r>
              <a:rPr lang="en-US" altLang="zh-CN" dirty="0" err="1" smtClean="0"/>
              <a:t>ToR</a:t>
            </a:r>
            <a:r>
              <a:rPr lang="en-US" altLang="zh-CN" dirty="0" smtClean="0"/>
              <a:t>) switches at the edge connected by a two-tier core.</a:t>
            </a:r>
          </a:p>
          <a:p>
            <a:pPr lvl="1"/>
            <a:r>
              <a:rPr lang="en-US" altLang="zh-CN" dirty="0" err="1" smtClean="0"/>
              <a:t>mTag</a:t>
            </a:r>
            <a:r>
              <a:rPr lang="en-US" altLang="zh-CN" dirty="0" smtClean="0"/>
              <a:t>: a combination of </a:t>
            </a:r>
            <a:r>
              <a:rPr lang="en-US" altLang="zh-CN" dirty="0" err="1" smtClean="0"/>
              <a:t>PortLand</a:t>
            </a:r>
            <a:r>
              <a:rPr lang="en-US" altLang="zh-CN" dirty="0" smtClean="0"/>
              <a:t> and MPLS.</a:t>
            </a:r>
          </a:p>
          <a:p>
            <a:r>
              <a:rPr lang="en-US" altLang="zh-CN" dirty="0" smtClean="0"/>
              <a:t>The routes through the core are encoded by a 32-bit tag composed of four single-byte fields.</a:t>
            </a:r>
          </a:p>
          <a:p>
            <a:pPr lvl="1"/>
            <a:r>
              <a:rPr lang="en-US" altLang="zh-CN" dirty="0" smtClean="0"/>
              <a:t>Each core switch need only examine one byte of the tag and switch on that information.</a:t>
            </a:r>
          </a:p>
          <a:p>
            <a:pPr lvl="1"/>
            <a:r>
              <a:rPr lang="en-US" altLang="zh-CN" dirty="0" smtClean="0"/>
              <a:t>The tag is added by the first </a:t>
            </a:r>
            <a:r>
              <a:rPr lang="en-US" altLang="zh-CN" dirty="0" err="1" smtClean="0"/>
              <a:t>ToR</a:t>
            </a:r>
            <a:r>
              <a:rPr lang="en-US" altLang="zh-CN" dirty="0" smtClean="0"/>
              <a:t> switch.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P4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 P4 program contains the following key components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Headers</a:t>
            </a:r>
            <a:r>
              <a:rPr lang="en-US" altLang="zh-CN" dirty="0" smtClean="0"/>
              <a:t>: describes the sequence and structure of a series of fields.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Parsers</a:t>
            </a:r>
            <a:r>
              <a:rPr lang="en-US" altLang="zh-CN" dirty="0" smtClean="0"/>
              <a:t>: specify how to identify headers and valid header sequences within packets.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Tables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Match+action</a:t>
            </a:r>
            <a:r>
              <a:rPr lang="en-US" altLang="zh-CN" dirty="0" smtClean="0"/>
              <a:t> tables are the mechanism for performing packet processing.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Actions</a:t>
            </a:r>
            <a:r>
              <a:rPr lang="en-US" altLang="zh-CN" dirty="0" smtClean="0"/>
              <a:t>: Construction of complex actions from simpler protocol-independent primitives.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Control Programs</a:t>
            </a:r>
            <a:r>
              <a:rPr lang="en-US" altLang="zh-CN" dirty="0" smtClean="0"/>
              <a:t>: determine the order of </a:t>
            </a:r>
            <a:r>
              <a:rPr lang="en-US" altLang="zh-CN" dirty="0" err="1" smtClean="0"/>
              <a:t>match+action</a:t>
            </a:r>
            <a:r>
              <a:rPr lang="en-US" altLang="zh-CN" dirty="0" smtClean="0"/>
              <a:t> tables that are applied to a packet.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Header Formats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ordered list of names together with their width</a:t>
            </a:r>
          </a:p>
          <a:p>
            <a:r>
              <a:rPr lang="en-US" altLang="zh-CN" dirty="0" smtClean="0"/>
              <a:t>Ethernet and VLAN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461989"/>
            <a:ext cx="4720840" cy="439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Header Formats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>
                <a:solidFill>
                  <a:srgbClr val="FF0000"/>
                </a:solidFill>
              </a:rPr>
              <a:t>mTag</a:t>
            </a:r>
            <a:r>
              <a:rPr lang="en-US" altLang="zh-CN" dirty="0" smtClean="0"/>
              <a:t> header can be added without altering existing declarations.</a:t>
            </a:r>
          </a:p>
          <a:p>
            <a:r>
              <a:rPr lang="en-US" altLang="zh-CN" dirty="0" smtClean="0"/>
              <a:t>Each core switch is programmed</a:t>
            </a:r>
            <a:br>
              <a:rPr lang="en-US" altLang="zh-CN" dirty="0" smtClean="0"/>
            </a:br>
            <a:r>
              <a:rPr lang="en-US" altLang="zh-CN" dirty="0" smtClean="0"/>
              <a:t>with rules to examine one of </a:t>
            </a:r>
            <a:br>
              <a:rPr lang="en-US" altLang="zh-CN" dirty="0" smtClean="0"/>
            </a:br>
            <a:r>
              <a:rPr lang="en-US" altLang="zh-CN" dirty="0" smtClean="0"/>
              <a:t>these bytes determined by its </a:t>
            </a:r>
            <a:br>
              <a:rPr lang="en-US" altLang="zh-CN" dirty="0" smtClean="0"/>
            </a:br>
            <a:r>
              <a:rPr lang="en-US" altLang="zh-CN" dirty="0" smtClean="0"/>
              <a:t>location in the hierarchy and </a:t>
            </a:r>
            <a:br>
              <a:rPr lang="en-US" altLang="zh-CN" dirty="0" smtClean="0"/>
            </a:br>
            <a:r>
              <a:rPr lang="en-US" altLang="zh-CN" dirty="0" smtClean="0"/>
              <a:t>the direction of travel.</a:t>
            </a:r>
          </a:p>
          <a:p>
            <a:pPr lvl="1"/>
            <a:r>
              <a:rPr lang="en-US" altLang="zh-CN" dirty="0" smtClean="0"/>
              <a:t>Output port on first and second </a:t>
            </a:r>
            <a:br>
              <a:rPr lang="en-US" altLang="zh-CN" dirty="0" smtClean="0"/>
            </a:br>
            <a:r>
              <a:rPr lang="en-US" altLang="zh-CN" dirty="0" smtClean="0"/>
              <a:t>levels up switch </a:t>
            </a:r>
          </a:p>
          <a:p>
            <a:pPr lvl="1"/>
            <a:r>
              <a:rPr lang="en-US" altLang="zh-CN" dirty="0" smtClean="0"/>
              <a:t>Output port on first and second </a:t>
            </a:r>
            <a:br>
              <a:rPr lang="en-US" altLang="zh-CN" dirty="0" smtClean="0"/>
            </a:br>
            <a:r>
              <a:rPr lang="en-US" altLang="zh-CN" dirty="0" smtClean="0"/>
              <a:t>levels down switch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996952"/>
            <a:ext cx="3260595" cy="2958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Motivation</a:t>
            </a:r>
          </a:p>
          <a:p>
            <a:r>
              <a:rPr lang="en-US" altLang="zh-CN" dirty="0" smtClean="0"/>
              <a:t>Abstract Forwarding Model</a:t>
            </a:r>
          </a:p>
          <a:p>
            <a:r>
              <a:rPr lang="en-US" altLang="zh-CN" dirty="0" smtClean="0"/>
              <a:t>A Programming Language</a:t>
            </a:r>
          </a:p>
          <a:p>
            <a:r>
              <a:rPr lang="en-US" altLang="zh-CN" dirty="0" smtClean="0"/>
              <a:t>An Example</a:t>
            </a:r>
          </a:p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Packet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P4 assumes the underlying switch can implement a state machine that traverses packet headers from start to finish, extracting field values as it goes.</a:t>
            </a:r>
          </a:p>
          <a:p>
            <a:r>
              <a:rPr lang="en-US" altLang="zh-CN" dirty="0" smtClean="0"/>
              <a:t>P4 describes this state machine directly as the set of transitions from one header to the next.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Packet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Starts in the start state and proceeds until an explicit stop state is reached or an unhandled case is encountered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852935"/>
            <a:ext cx="3312368" cy="367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767396"/>
            <a:ext cx="3312368" cy="404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 edge switch matches on the L2 destination and VLAN ID, and selects an </a:t>
            </a:r>
            <a:r>
              <a:rPr lang="en-US" altLang="zh-CN" dirty="0" err="1" smtClean="0"/>
              <a:t>mTag</a:t>
            </a:r>
            <a:r>
              <a:rPr lang="en-US" altLang="zh-CN" dirty="0" smtClean="0"/>
              <a:t> to add to the header.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reads</a:t>
            </a:r>
            <a:r>
              <a:rPr lang="en-US" altLang="zh-CN" dirty="0" smtClean="0"/>
              <a:t> attribute declares which fields to match, qualified by the match type (exact, ternary, etc).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actions</a:t>
            </a:r>
            <a:r>
              <a:rPr lang="en-US" altLang="zh-CN" dirty="0" smtClean="0"/>
              <a:t> attribute lists the possible actions which may be applied to a packet by the table.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max size</a:t>
            </a:r>
            <a:r>
              <a:rPr lang="en-US" altLang="zh-CN" dirty="0" smtClean="0"/>
              <a:t> attribute specifies how many entries the table should support.</a:t>
            </a:r>
          </a:p>
          <a:p>
            <a:r>
              <a:rPr lang="en-US" altLang="zh-CN" dirty="0" smtClean="0"/>
              <a:t>The table specification allows a compiler to decide how much memory it needs, and the memory type (e.g., TCAM or SRAM) to implement the table.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Note that this is NOT the run-time packet processing logic.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645807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Brief </a:t>
            </a:r>
            <a:r>
              <a:rPr lang="en-US" altLang="zh-CN" smtClean="0"/>
              <a:t>denfitions</a:t>
            </a:r>
            <a:r>
              <a:rPr lang="en-US" altLang="zh-CN" dirty="0" smtClean="0"/>
              <a:t> of other tables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6138203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Brief </a:t>
            </a:r>
            <a:r>
              <a:rPr lang="en-US" altLang="zh-CN" dirty="0" err="1" smtClean="0"/>
              <a:t>denitions</a:t>
            </a:r>
            <a:r>
              <a:rPr lang="en-US" altLang="zh-CN" dirty="0" smtClean="0"/>
              <a:t> of other tables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703594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5544616" cy="308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P4 defines a collection of primitive actions from which more complicated actions are built.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852936"/>
            <a:ext cx="587665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If an action needs parameters (e.g., the up1 value for the </a:t>
            </a:r>
            <a:r>
              <a:rPr lang="en-US" altLang="zh-CN" dirty="0" err="1" smtClean="0"/>
              <a:t>mTag</a:t>
            </a:r>
            <a:r>
              <a:rPr lang="en-US" altLang="zh-CN" dirty="0" smtClean="0"/>
              <a:t>), it is supplied from the match table at runtime.</a:t>
            </a:r>
          </a:p>
          <a:p>
            <a:r>
              <a:rPr lang="en-US" altLang="zh-CN" dirty="0" smtClean="0"/>
              <a:t>P4's primitive actions include: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set field</a:t>
            </a:r>
            <a:r>
              <a:rPr lang="en-US" altLang="zh-CN" dirty="0" smtClean="0"/>
              <a:t>: Set a specific field in a header to a value.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copy field</a:t>
            </a:r>
            <a:r>
              <a:rPr lang="en-US" altLang="zh-CN" dirty="0" smtClean="0"/>
              <a:t>: Copy one field to another.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add header</a:t>
            </a:r>
            <a:r>
              <a:rPr lang="en-US" altLang="zh-CN" dirty="0" smtClean="0"/>
              <a:t>: Set a specific header instance (and all its fields) as valid.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remove header</a:t>
            </a:r>
            <a:r>
              <a:rPr lang="en-US" altLang="zh-CN" dirty="0" smtClean="0"/>
              <a:t>: Delete (“pop”) a header (and all its fields) from a packet.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increment</a:t>
            </a:r>
            <a:r>
              <a:rPr lang="en-US" altLang="zh-CN" dirty="0" smtClean="0"/>
              <a:t>: Increment or decrement the value in a field.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checksum</a:t>
            </a:r>
            <a:r>
              <a:rPr lang="en-US" altLang="zh-CN" dirty="0" smtClean="0"/>
              <a:t>: Calculate a checksum over some set of header fields (e.g., an IPv4 checksum).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Control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Specify the flow of control from one table to the next.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852936"/>
            <a:ext cx="66611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Control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source check table </a:t>
            </a:r>
            <a:r>
              <a:rPr lang="en-US" altLang="zh-CN" dirty="0" smtClean="0"/>
              <a:t>verifies consistency between the received packet and the ingress port. It also strips </a:t>
            </a:r>
            <a:r>
              <a:rPr lang="en-US" altLang="zh-CN" dirty="0" err="1" smtClean="0"/>
              <a:t>mTags</a:t>
            </a:r>
            <a:r>
              <a:rPr lang="en-US" altLang="zh-CN" dirty="0" smtClean="0"/>
              <a:t> from the packet, recording whether the packet had an </a:t>
            </a:r>
            <a:r>
              <a:rPr lang="en-US" altLang="zh-CN" dirty="0" err="1" smtClean="0"/>
              <a:t>mTag</a:t>
            </a:r>
            <a:r>
              <a:rPr lang="en-US" altLang="zh-CN" dirty="0" smtClean="0"/>
              <a:t> in metadata.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local switching table </a:t>
            </a:r>
            <a:r>
              <a:rPr lang="en-US" altLang="zh-CN" dirty="0" smtClean="0"/>
              <a:t>is then executed. If this table “misses“, it indicates that the packet is not destined for a locally connected host.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>
                <a:solidFill>
                  <a:srgbClr val="FF0000"/>
                </a:solidFill>
              </a:rPr>
              <a:t>mTag</a:t>
            </a:r>
            <a:r>
              <a:rPr lang="en-US" altLang="zh-CN" dirty="0" smtClean="0">
                <a:solidFill>
                  <a:srgbClr val="FF0000"/>
                </a:solidFill>
              </a:rPr>
              <a:t> table</a:t>
            </a:r>
            <a:r>
              <a:rPr lang="en-US" altLang="zh-CN" dirty="0" smtClean="0"/>
              <a:t> is applied to the packet. </a:t>
            </a:r>
          </a:p>
          <a:p>
            <a:pPr lvl="1"/>
            <a:r>
              <a:rPr lang="en-US" altLang="zh-CN" dirty="0" smtClean="0"/>
              <a:t>Both local and core forwarding control can be processed by the </a:t>
            </a:r>
            <a:r>
              <a:rPr lang="en-US" altLang="zh-CN" dirty="0" smtClean="0">
                <a:solidFill>
                  <a:srgbClr val="FF0000"/>
                </a:solidFill>
              </a:rPr>
              <a:t>egress check table</a:t>
            </a:r>
            <a:r>
              <a:rPr lang="en-US" altLang="zh-CN" dirty="0" smtClean="0"/>
              <a:t> which handles the case of an unknown destination by sending a notification up the SDN control stack.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 the past five years, 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has grown increasingly more complicated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proliferation of new header fields shows no signs of stopping.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852936"/>
            <a:ext cx="813806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2816"/>
            <a:ext cx="5616624" cy="505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Control Program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Compiling packet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compiler translates the parser description into a </a:t>
            </a:r>
            <a:r>
              <a:rPr lang="en-US" altLang="zh-CN" dirty="0" smtClean="0">
                <a:solidFill>
                  <a:srgbClr val="FF0000"/>
                </a:solidFill>
              </a:rPr>
              <a:t>parsing state machine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61912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Compiling control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 program: not explicitly call out dependencies between tables or opportunities for concurrency.</a:t>
            </a:r>
          </a:p>
          <a:p>
            <a:r>
              <a:rPr lang="en-US" altLang="zh-CN" dirty="0" smtClean="0"/>
              <a:t>Employ a compiler to analyze the control program to identify dependencies and look for opportunities to process header fields in parallel.</a:t>
            </a:r>
          </a:p>
          <a:p>
            <a:r>
              <a:rPr lang="en-US" altLang="zh-CN" dirty="0" smtClean="0"/>
              <a:t>Finally, the compiler generates the target configuration for the switch.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Compiling control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</a:t>
            </a:r>
            <a:r>
              <a:rPr lang="en-US" altLang="zh-CN" dirty="0" err="1" smtClean="0"/>
              <a:t>mTag</a:t>
            </a:r>
            <a:r>
              <a:rPr lang="en-US" altLang="zh-CN" dirty="0" smtClean="0"/>
              <a:t> can compiled on different targets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Software switch</a:t>
            </a:r>
            <a:r>
              <a:rPr lang="en-US" altLang="zh-CN" dirty="0" smtClean="0"/>
              <a:t>: The compiler directly maps the </a:t>
            </a:r>
            <a:r>
              <a:rPr lang="en-US" altLang="zh-CN" dirty="0" err="1" smtClean="0"/>
              <a:t>mTag</a:t>
            </a:r>
            <a:r>
              <a:rPr lang="en-US" altLang="zh-CN" dirty="0" smtClean="0"/>
              <a:t> table graph to switch tables.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Hardware switches with RAM and TCAM</a:t>
            </a:r>
            <a:r>
              <a:rPr lang="en-US" altLang="zh-CN" dirty="0" smtClean="0"/>
              <a:t>: A compiler can configure hashing to perform efficient exact-matching using RAM, for the </a:t>
            </a:r>
            <a:r>
              <a:rPr lang="en-US" altLang="zh-CN" dirty="0" err="1" smtClean="0"/>
              <a:t>mTag</a:t>
            </a:r>
            <a:r>
              <a:rPr lang="en-US" altLang="zh-CN" dirty="0" smtClean="0"/>
              <a:t> table in edge switches. In contrast, the core </a:t>
            </a:r>
            <a:r>
              <a:rPr lang="en-US" altLang="zh-CN" dirty="0" err="1" smtClean="0"/>
              <a:t>mTag</a:t>
            </a:r>
            <a:r>
              <a:rPr lang="en-US" altLang="zh-CN" dirty="0" smtClean="0"/>
              <a:t> forwarding table that matches on a subset of tag bits would be mapped to TCAM.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Switches supporting parallel tables</a:t>
            </a:r>
            <a:r>
              <a:rPr lang="en-US" altLang="zh-CN" dirty="0" smtClean="0"/>
              <a:t>: the tables </a:t>
            </a:r>
            <a:r>
              <a:rPr lang="en-US" altLang="zh-CN" dirty="0" err="1" smtClean="0"/>
              <a:t>mTag</a:t>
            </a:r>
            <a:r>
              <a:rPr lang="en-US" altLang="zh-CN" dirty="0" smtClean="0"/>
              <a:t> table and local switching can execute in parallel up to the execution of the action of setting an </a:t>
            </a:r>
            <a:r>
              <a:rPr lang="en-US" altLang="zh-CN" dirty="0" err="1" smtClean="0"/>
              <a:t>mTag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Compiling control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Switches that apply actions at the end of the pipeline</a:t>
            </a:r>
            <a:r>
              <a:rPr lang="en-US" altLang="zh-CN" dirty="0" smtClean="0"/>
              <a:t>: In the </a:t>
            </a:r>
            <a:r>
              <a:rPr lang="en-US" altLang="zh-CN" dirty="0" err="1" smtClean="0"/>
              <a:t>mTag</a:t>
            </a:r>
            <a:r>
              <a:rPr lang="en-US" altLang="zh-CN" dirty="0" smtClean="0"/>
              <a:t> example, whether the </a:t>
            </a:r>
            <a:r>
              <a:rPr lang="en-US" altLang="zh-CN" dirty="0" err="1" smtClean="0"/>
              <a:t>mTag</a:t>
            </a:r>
            <a:r>
              <a:rPr lang="en-US" altLang="zh-CN" dirty="0" smtClean="0"/>
              <a:t> is added or removed could be represented in metadata.</a:t>
            </a:r>
            <a:endParaRPr lang="zh-CN" altLang="en-US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Switches with a few tables</a:t>
            </a:r>
            <a:r>
              <a:rPr lang="en-US" altLang="zh-CN" dirty="0" smtClean="0"/>
              <a:t>: Map a large number of P4 tables to a smaller number of physical tables. In the </a:t>
            </a:r>
            <a:r>
              <a:rPr lang="en-US" altLang="zh-CN" dirty="0" err="1" smtClean="0"/>
              <a:t>mTag</a:t>
            </a:r>
            <a:r>
              <a:rPr lang="en-US" altLang="zh-CN" dirty="0" smtClean="0"/>
              <a:t> example, the local switching could be combined with the </a:t>
            </a:r>
            <a:r>
              <a:rPr lang="en-US" altLang="zh-CN" dirty="0" err="1" smtClean="0"/>
              <a:t>mTag</a:t>
            </a:r>
            <a:r>
              <a:rPr lang="en-US" altLang="zh-CN" dirty="0" smtClean="0"/>
              <a:t> table.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P4 forum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599456"/>
          </a:xfrm>
        </p:spPr>
        <p:txBody>
          <a:bodyPr/>
          <a:lstStyle/>
          <a:p>
            <a:r>
              <a:rPr lang="en-US" altLang="zh-CN" dirty="0" smtClean="0"/>
              <a:t>The newest specification</a:t>
            </a:r>
          </a:p>
          <a:p>
            <a:r>
              <a:rPr lang="en-US" altLang="zh-CN" dirty="0" smtClean="0"/>
              <a:t>Compiler &amp; switch </a:t>
            </a:r>
            <a:r>
              <a:rPr lang="en-US" altLang="zh-CN" dirty="0" err="1" smtClean="0"/>
              <a:t>sourcecode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764704"/>
            <a:ext cx="560119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580112" y="4797152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http://p4.org/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4-demo-video-full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motivates P4. What is the key differences with 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1.x.</a:t>
            </a:r>
          </a:p>
          <a:p>
            <a:r>
              <a:rPr lang="en-US" altLang="zh-CN" dirty="0" smtClean="0"/>
              <a:t>The components of the abstract forwarding model of a switch in P4.</a:t>
            </a:r>
          </a:p>
          <a:p>
            <a:r>
              <a:rPr lang="en-US" altLang="zh-CN" dirty="0" smtClean="0"/>
              <a:t>TDG</a:t>
            </a:r>
          </a:p>
          <a:p>
            <a:r>
              <a:rPr lang="en-US" altLang="zh-CN" dirty="0" smtClean="0"/>
              <a:t>The P4 language: The major components.</a:t>
            </a:r>
          </a:p>
          <a:p>
            <a:r>
              <a:rPr lang="en-US" altLang="zh-CN" dirty="0" smtClean="0"/>
              <a:t>How the language is compiled?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Rather than repeatedly extending the 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specification, we argue that future switches should support flexible mechanisms for parsing packets and matching header fields, allowing controller applications to leverage these capabilities through a common, open interface (i.e., a new “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2.0” API). </a:t>
            </a:r>
          </a:p>
          <a:p>
            <a:r>
              <a:rPr lang="en-US" altLang="zh-CN" dirty="0" smtClean="0"/>
              <a:t>Such a general, extensible approach would be simpler, more elegant, and more future-proof than today's 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1.x standard.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1036" y="2780928"/>
            <a:ext cx="5417468" cy="406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P4: a higher-level language for Programming Protocol-independent Packet Processors</a:t>
            </a:r>
          </a:p>
          <a:p>
            <a:pPr lvl="1"/>
            <a:r>
              <a:rPr lang="en-US" altLang="zh-CN" dirty="0" smtClean="0"/>
              <a:t>Configure a switch, </a:t>
            </a:r>
            <a:br>
              <a:rPr lang="en-US" altLang="zh-CN" dirty="0" smtClean="0"/>
            </a:br>
            <a:r>
              <a:rPr lang="en-US" altLang="zh-CN" dirty="0" smtClean="0"/>
              <a:t>telling it how </a:t>
            </a:r>
            <a:br>
              <a:rPr lang="en-US" altLang="zh-CN" dirty="0" smtClean="0"/>
            </a:br>
            <a:r>
              <a:rPr lang="en-US" altLang="zh-CN" dirty="0" smtClean="0"/>
              <a:t>packets are to be </a:t>
            </a:r>
            <a:br>
              <a:rPr lang="en-US" altLang="zh-CN" dirty="0" smtClean="0"/>
            </a:br>
            <a:r>
              <a:rPr lang="en-US" altLang="zh-CN" dirty="0" smtClean="0"/>
              <a:t>processed</a:t>
            </a:r>
          </a:p>
          <a:p>
            <a:pPr lvl="1"/>
            <a:r>
              <a:rPr lang="en-US" altLang="zh-CN" dirty="0" smtClean="0"/>
              <a:t>Populate the </a:t>
            </a:r>
            <a:br>
              <a:rPr lang="en-US" altLang="zh-CN" dirty="0" smtClean="0"/>
            </a:br>
            <a:r>
              <a:rPr lang="en-US" altLang="zh-CN" dirty="0" smtClean="0"/>
              <a:t>forwarding tables in </a:t>
            </a:r>
            <a:br>
              <a:rPr lang="en-US" altLang="zh-CN" dirty="0" smtClean="0"/>
            </a:br>
            <a:r>
              <a:rPr lang="en-US" altLang="zh-CN" dirty="0" smtClean="0"/>
              <a:t>fixed function switches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Three 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Reconfigurable</a:t>
            </a:r>
          </a:p>
          <a:p>
            <a:pPr lvl="1"/>
            <a:r>
              <a:rPr lang="en-US" altLang="zh-CN" dirty="0" smtClean="0"/>
              <a:t>Redefine the packet parsing and </a:t>
            </a:r>
            <a:br>
              <a:rPr lang="en-US" altLang="zh-CN" dirty="0" smtClean="0"/>
            </a:br>
            <a:r>
              <a:rPr lang="en-US" altLang="zh-CN" dirty="0" smtClean="0"/>
              <a:t>processing in the field.</a:t>
            </a:r>
          </a:p>
          <a:p>
            <a:r>
              <a:rPr lang="en-US" altLang="zh-CN" sz="2400" dirty="0" smtClean="0"/>
              <a:t>Protocol independent</a:t>
            </a:r>
          </a:p>
          <a:p>
            <a:pPr lvl="1"/>
            <a:r>
              <a:rPr lang="en-US" altLang="zh-CN" dirty="0" smtClean="0"/>
              <a:t>the controller should be able to specify </a:t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a packet parser for extracting header </a:t>
            </a:r>
            <a:br>
              <a:rPr lang="en-US" altLang="zh-CN" dirty="0" smtClean="0"/>
            </a:br>
            <a:r>
              <a:rPr lang="en-US" altLang="zh-CN" dirty="0" smtClean="0"/>
              <a:t>fields with particular names and types and (ii) a collection of typed </a:t>
            </a:r>
            <a:r>
              <a:rPr lang="en-US" altLang="zh-CN" dirty="0" err="1" smtClean="0"/>
              <a:t>match+action</a:t>
            </a:r>
            <a:r>
              <a:rPr lang="en-US" altLang="zh-CN" dirty="0" smtClean="0"/>
              <a:t> tables that process these header</a:t>
            </a:r>
          </a:p>
          <a:p>
            <a:r>
              <a:rPr lang="en-US" altLang="zh-CN" sz="2400" dirty="0" smtClean="0"/>
              <a:t>Target independent</a:t>
            </a:r>
          </a:p>
          <a:p>
            <a:pPr lvl="1"/>
            <a:r>
              <a:rPr lang="en-US" altLang="zh-CN" dirty="0" smtClean="0"/>
              <a:t>Compiler should take the switch's capabilities into </a:t>
            </a:r>
            <a:br>
              <a:rPr lang="en-US" altLang="zh-CN" dirty="0" smtClean="0"/>
            </a:br>
            <a:r>
              <a:rPr lang="en-US" altLang="zh-CN" dirty="0" smtClean="0"/>
              <a:t>account when turning a target-independent description (written in P4) into a target-dependent program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6252" y="980728"/>
            <a:ext cx="3307748" cy="248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Abstract Forwarding Model</a:t>
            </a:r>
          </a:p>
          <a:p>
            <a:r>
              <a:rPr lang="en-US" altLang="zh-CN" dirty="0" smtClean="0"/>
              <a:t>A Programming Language</a:t>
            </a:r>
          </a:p>
          <a:p>
            <a:r>
              <a:rPr lang="en-US" altLang="zh-CN" dirty="0" smtClean="0"/>
              <a:t>An Example</a:t>
            </a:r>
          </a:p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744924"/>
            <a:ext cx="5292080" cy="396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Forwarding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programming parser</a:t>
            </a:r>
          </a:p>
          <a:p>
            <a:pPr lvl="1"/>
            <a:r>
              <a:rPr lang="en-US" altLang="zh-CN" dirty="0" smtClean="0"/>
              <a:t>Allow new headers to be defined</a:t>
            </a:r>
          </a:p>
          <a:p>
            <a:r>
              <a:rPr lang="en-US" altLang="zh-CN" dirty="0" smtClean="0"/>
              <a:t>Multiple stages of </a:t>
            </a:r>
            <a:br>
              <a:rPr lang="en-US" altLang="zh-CN" dirty="0" smtClean="0"/>
            </a:br>
            <a:r>
              <a:rPr lang="en-US" altLang="zh-CN" dirty="0" err="1" smtClean="0"/>
              <a:t>match+action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series, parallel, or </a:t>
            </a:r>
            <a:br>
              <a:rPr lang="en-US" altLang="zh-CN" dirty="0" smtClean="0"/>
            </a:br>
            <a:r>
              <a:rPr lang="en-US" altLang="zh-CN" dirty="0" smtClean="0"/>
              <a:t>combination of both</a:t>
            </a:r>
          </a:p>
          <a:p>
            <a:r>
              <a:rPr lang="en-US" altLang="zh-CN" dirty="0" smtClean="0"/>
              <a:t>Compare with </a:t>
            </a:r>
            <a:r>
              <a:rPr lang="en-US" altLang="zh-CN" dirty="0" err="1" smtClean="0"/>
              <a:t>OpenFlow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Fixed parser</a:t>
            </a:r>
          </a:p>
          <a:p>
            <a:pPr lvl="1"/>
            <a:r>
              <a:rPr lang="en-US" altLang="zh-CN" dirty="0" smtClean="0"/>
              <a:t>Series of actions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Forwarding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types of operations: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Configure</a:t>
            </a:r>
            <a:r>
              <a:rPr lang="en-US" altLang="zh-CN" dirty="0" smtClean="0"/>
              <a:t> operations program the parser, set the order of </a:t>
            </a:r>
            <a:r>
              <a:rPr lang="en-US" altLang="zh-CN" dirty="0" err="1" smtClean="0"/>
              <a:t>match+action</a:t>
            </a:r>
            <a:r>
              <a:rPr lang="en-US" altLang="zh-CN" dirty="0" smtClean="0"/>
              <a:t> stages, and specify the header fields processed by each stage.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Populate</a:t>
            </a:r>
            <a:r>
              <a:rPr lang="en-US" altLang="zh-CN" dirty="0" smtClean="0"/>
              <a:t> operations add (and remove) entries to the </a:t>
            </a:r>
            <a:r>
              <a:rPr lang="en-US" altLang="zh-CN" dirty="0" err="1" smtClean="0"/>
              <a:t>match+action</a:t>
            </a:r>
            <a:r>
              <a:rPr lang="en-US" altLang="zh-CN" dirty="0" smtClean="0"/>
              <a:t> tables that were specified during configuration.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C7EDC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2086</TotalTime>
  <Words>1438</Words>
  <Application>Microsoft Office PowerPoint</Application>
  <PresentationFormat>全屏显示(4:3)</PresentationFormat>
  <Paragraphs>165</Paragraphs>
  <Slides>37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Flow</vt:lpstr>
      <vt:lpstr>P4: Programming Protocol-Independent Packet Processors</vt:lpstr>
      <vt:lpstr>Overview</vt:lpstr>
      <vt:lpstr>Motivation</vt:lpstr>
      <vt:lpstr>Motivation</vt:lpstr>
      <vt:lpstr>Motivation</vt:lpstr>
      <vt:lpstr>Three goals</vt:lpstr>
      <vt:lpstr>Overview</vt:lpstr>
      <vt:lpstr>Abstract Forwarding Model</vt:lpstr>
      <vt:lpstr>Abstract Forwarding Model</vt:lpstr>
      <vt:lpstr>Abstract Forwarding Model</vt:lpstr>
      <vt:lpstr>Abstract Forwarding Model</vt:lpstr>
      <vt:lpstr>Overview</vt:lpstr>
      <vt:lpstr>A Programming Language</vt:lpstr>
      <vt:lpstr>A Programming Language</vt:lpstr>
      <vt:lpstr>Overview</vt:lpstr>
      <vt:lpstr>An Example</vt:lpstr>
      <vt:lpstr>P4 Concepts</vt:lpstr>
      <vt:lpstr>Header Formats</vt:lpstr>
      <vt:lpstr>Header Formats</vt:lpstr>
      <vt:lpstr>The Packet Parser</vt:lpstr>
      <vt:lpstr>The Packet Parser</vt:lpstr>
      <vt:lpstr>Table Specification</vt:lpstr>
      <vt:lpstr>Table Specification</vt:lpstr>
      <vt:lpstr>Brief denfitions of other tables</vt:lpstr>
      <vt:lpstr>Brief denitions of other tables</vt:lpstr>
      <vt:lpstr>Action Specification</vt:lpstr>
      <vt:lpstr>Action Specification</vt:lpstr>
      <vt:lpstr>The Control Program</vt:lpstr>
      <vt:lpstr>The Control Program</vt:lpstr>
      <vt:lpstr>The Control Program</vt:lpstr>
      <vt:lpstr>Compiling packet parser</vt:lpstr>
      <vt:lpstr>Compiling control program</vt:lpstr>
      <vt:lpstr>Compiling control program</vt:lpstr>
      <vt:lpstr>Compiling control program</vt:lpstr>
      <vt:lpstr>P4 forum</vt:lpstr>
      <vt:lpstr>幻灯片 36</vt:lpstr>
      <vt:lpstr>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Scalable, Commodity Data Center Network Architecture</dc:title>
  <dc:creator>TianYe</dc:creator>
  <cp:lastModifiedBy>Administrator</cp:lastModifiedBy>
  <cp:revision>214</cp:revision>
  <dcterms:created xsi:type="dcterms:W3CDTF">2013-06-10T12:35:47Z</dcterms:created>
  <dcterms:modified xsi:type="dcterms:W3CDTF">2018-04-10T11:11:04Z</dcterms:modified>
</cp:coreProperties>
</file>