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3" r:id="rId22"/>
    <p:sldId id="302" r:id="rId23"/>
    <p:sldId id="276" r:id="rId24"/>
    <p:sldId id="277" r:id="rId25"/>
    <p:sldId id="278" r:id="rId26"/>
    <p:sldId id="279" r:id="rId27"/>
    <p:sldId id="307" r:id="rId28"/>
    <p:sldId id="280" r:id="rId29"/>
    <p:sldId id="304" r:id="rId30"/>
    <p:sldId id="305" r:id="rId31"/>
    <p:sldId id="281" r:id="rId32"/>
    <p:sldId id="30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68" autoAdjust="0"/>
  </p:normalViewPr>
  <p:slideViewPr>
    <p:cSldViewPr>
      <p:cViewPr>
        <p:scale>
          <a:sx n="66" d="100"/>
          <a:sy n="66" d="100"/>
        </p:scale>
        <p:origin x="-1286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F572A-7C34-4E45-A397-578BA951D65E}" type="datetimeFigureOut">
              <a:rPr lang="zh-CN" altLang="en-US" smtClean="0"/>
              <a:pPr/>
              <a:t>2018-4-19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CA9DB-26C6-4F8B-BDF0-5C33A8BE0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We’re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move to something slightly more interesting, </a:t>
            </a:r>
          </a:p>
          <a:p>
            <a:r>
              <a:rPr lang="en-US" altLang="ko-KR" dirty="0" smtClean="0"/>
              <a:t>which is how we actually</a:t>
            </a:r>
            <a:r>
              <a:rPr lang="en-US" altLang="ko-KR" baseline="0" dirty="0" smtClean="0"/>
              <a:t> apply this to a one to many translation.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 we have this gateway abstraction.</a:t>
            </a:r>
          </a:p>
          <a:p>
            <a:r>
              <a:rPr lang="en-US" altLang="ko-KR" baseline="0" dirty="0" smtClean="0"/>
              <a:t>In order to make this efficient,</a:t>
            </a:r>
          </a:p>
          <a:p>
            <a:r>
              <a:rPr lang="en-US" altLang="ko-KR" baseline="0" dirty="0" smtClean="0"/>
              <a:t>we need to make one physical switch appear logically as if it were these three virtual switches. </a:t>
            </a:r>
          </a:p>
          <a:p>
            <a:r>
              <a:rPr lang="en-US" altLang="ko-KR" baseline="0" dirty="0" smtClean="0"/>
              <a:t>Each will do mac learning, mac rewriting, and 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 routing.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933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we apply our client policy which is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do some non interesting mac header rewriting and also determine new forwarding port which is F2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779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We’re then going to lower the packet,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715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apply the fabric policy once</a:t>
            </a:r>
            <a:r>
              <a:rPr lang="en-US" altLang="ko-KR" baseline="0" dirty="0" smtClean="0"/>
              <a:t> again </a:t>
            </a:r>
          </a:p>
          <a:p>
            <a:r>
              <a:rPr lang="en-US" altLang="ko-KR" baseline="0" dirty="0" smtClean="0"/>
              <a:t>And of course we’ve written a recursive fabric policy, so,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899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We’re going to apply</a:t>
            </a:r>
            <a:r>
              <a:rPr lang="en-US" altLang="ko-KR" baseline="0" dirty="0" smtClean="0"/>
              <a:t> our ingress one more time,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9594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Lift our packet up one more time,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9076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Apply whatever the routing policy that our legacy IP core</a:t>
            </a:r>
            <a:r>
              <a:rPr lang="en-US" altLang="ko-KR" baseline="0" dirty="0" smtClean="0"/>
              <a:t> component does,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949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Finally,</a:t>
            </a:r>
            <a:r>
              <a:rPr lang="en-US" altLang="ko-KR" baseline="0" dirty="0" smtClean="0"/>
              <a:t> lower our packet down </a:t>
            </a:r>
          </a:p>
          <a:p>
            <a:r>
              <a:rPr lang="en-US" altLang="ko-KR" baseline="0" dirty="0" smtClean="0"/>
              <a:t>And we’ve established that we’re doing </a:t>
            </a:r>
            <a:r>
              <a:rPr lang="en-US" altLang="ko-KR" baseline="0" dirty="0" err="1" smtClean="0"/>
              <a:t>Voutport</a:t>
            </a:r>
            <a:r>
              <a:rPr lang="en-US" altLang="ko-KR" baseline="0" dirty="0" smtClean="0"/>
              <a:t> 4 which is,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4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when we apply the fabric</a:t>
            </a:r>
            <a:r>
              <a:rPr lang="en-US" altLang="ko-KR" baseline="0" dirty="0" smtClean="0"/>
              <a:t> policy </a:t>
            </a:r>
          </a:p>
          <a:p>
            <a:r>
              <a:rPr lang="en-US" altLang="ko-KR" baseline="0" dirty="0" smtClean="0"/>
              <a:t>Going to tell us the actual physical </a:t>
            </a:r>
            <a:r>
              <a:rPr lang="en-US" altLang="ko-KR" baseline="0" dirty="0" err="1" smtClean="0"/>
              <a:t>ourport</a:t>
            </a:r>
            <a:r>
              <a:rPr lang="en-US" altLang="ko-KR" baseline="0" dirty="0" smtClean="0"/>
              <a:t> should also be 4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187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the egress policy gets rid of all our virtualized headers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9422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sends our packet along the way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215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We’re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start</a:t>
            </a:r>
            <a:r>
              <a:rPr lang="en-US" altLang="ko-KR" baseline="0" dirty="0" smtClean="0"/>
              <a:t> by having a packet traveling in the physical network, </a:t>
            </a:r>
          </a:p>
          <a:p>
            <a:r>
              <a:rPr lang="en-US" altLang="ko-KR" b="1" baseline="0" dirty="0" smtClean="0"/>
              <a:t>arriving</a:t>
            </a:r>
            <a:r>
              <a:rPr lang="en-US" altLang="ko-KR" baseline="0" dirty="0" smtClean="0"/>
              <a:t> at port 2 on a gateway. </a:t>
            </a:r>
          </a:p>
          <a:p>
            <a:r>
              <a:rPr lang="en-US" altLang="ko-KR" baseline="0" dirty="0" smtClean="0"/>
              <a:t>And when it arrives, we’ve got a variety of different fields, I’m just showing you the applicable ones here.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142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first thing we’re going to do is to apply our ingress</a:t>
            </a:r>
            <a:r>
              <a:rPr lang="en-US" altLang="ko-KR" baseline="0" dirty="0" smtClean="0"/>
              <a:t> policy. </a:t>
            </a:r>
          </a:p>
          <a:p>
            <a:r>
              <a:rPr lang="en-US" altLang="ko-KR" baseline="0" dirty="0" smtClean="0"/>
              <a:t>We’re going to immediately tag our arrived packet /</a:t>
            </a:r>
          </a:p>
          <a:p>
            <a:r>
              <a:rPr lang="en-US" altLang="ko-KR" baseline="0" dirty="0" smtClean="0"/>
              <a:t>as being at the corresponding virtual port.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427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we’re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lift</a:t>
            </a:r>
            <a:r>
              <a:rPr lang="en-US" altLang="ko-KR" baseline="0" dirty="0" smtClean="0"/>
              <a:t> up our packet into our virtual network. </a:t>
            </a:r>
          </a:p>
          <a:p>
            <a:r>
              <a:rPr lang="en-US" altLang="ko-KR" baseline="0" dirty="0" smtClean="0"/>
              <a:t>We get to use our neat stackable field values.</a:t>
            </a:r>
          </a:p>
          <a:p>
            <a:r>
              <a:rPr lang="en-US" altLang="ko-KR" baseline="0" dirty="0" smtClean="0"/>
              <a:t>We’re pushing E and 2 on the stack, </a:t>
            </a:r>
          </a:p>
          <a:p>
            <a:r>
              <a:rPr lang="en-US" altLang="ko-KR" baseline="0" dirty="0" smtClean="0"/>
              <a:t>And now if we have a client policy which operates on the </a:t>
            </a:r>
          </a:p>
          <a:p>
            <a:r>
              <a:rPr lang="en-US" altLang="ko-KR" baseline="0" dirty="0" smtClean="0"/>
              <a:t>topmost layer of pyretic packet,  </a:t>
            </a:r>
          </a:p>
          <a:p>
            <a:r>
              <a:rPr lang="en-US" altLang="ko-KR" baseline="0" dirty="0" smtClean="0"/>
              <a:t>This packet is considered as if it is at the physical location of network E2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561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</a:t>
            </a:r>
            <a:r>
              <a:rPr lang="en-US" altLang="ko-KR" baseline="0" dirty="0" smtClean="0"/>
              <a:t> we can run that policy, in this case a MAC learner, </a:t>
            </a:r>
          </a:p>
          <a:p>
            <a:r>
              <a:rPr lang="en-US" altLang="ko-KR" baseline="0" dirty="0" smtClean="0"/>
              <a:t>which is </a:t>
            </a:r>
            <a:r>
              <a:rPr lang="en-US" altLang="ko-KR" baseline="0" dirty="0" err="1" smtClean="0"/>
              <a:t>gonna</a:t>
            </a:r>
            <a:r>
              <a:rPr lang="en-US" altLang="ko-KR" baseline="0" dirty="0" smtClean="0"/>
              <a:t> determine the physical </a:t>
            </a:r>
            <a:r>
              <a:rPr lang="en-US" altLang="ko-KR" baseline="0" dirty="0" err="1" smtClean="0"/>
              <a:t>outport</a:t>
            </a:r>
            <a:r>
              <a:rPr lang="en-US" altLang="ko-KR" baseline="0" dirty="0" smtClean="0"/>
              <a:t> on what it thinks as physical switch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543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Once we’ve learnt our client</a:t>
            </a:r>
            <a:r>
              <a:rPr lang="en-US" altLang="ko-KR" baseline="0" dirty="0" smtClean="0"/>
              <a:t> policy, </a:t>
            </a:r>
          </a:p>
          <a:p>
            <a:r>
              <a:rPr lang="en-US" altLang="ko-KR" baseline="0" dirty="0" smtClean="0"/>
              <a:t>we’re </a:t>
            </a:r>
            <a:r>
              <a:rPr lang="en-US" altLang="ko-KR" baseline="0" dirty="0" err="1" smtClean="0"/>
              <a:t>gonna</a:t>
            </a:r>
            <a:r>
              <a:rPr lang="en-US" altLang="ko-KR" baseline="0" dirty="0" smtClean="0"/>
              <a:t> lower our packet back down </a:t>
            </a:r>
          </a:p>
          <a:p>
            <a:r>
              <a:rPr lang="en-US" altLang="ko-KR" baseline="0" dirty="0" smtClean="0"/>
              <a:t>by pushing the physical headers we have </a:t>
            </a:r>
          </a:p>
          <a:p>
            <a:r>
              <a:rPr lang="en-US" altLang="ko-KR" baseline="0" dirty="0" smtClean="0"/>
              <a:t>back to virtual ones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785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we apply our fabric policy which determines what we need to do next </a:t>
            </a:r>
          </a:p>
          <a:p>
            <a:r>
              <a:rPr lang="en-US" altLang="ko-KR" dirty="0" smtClean="0"/>
              <a:t>In this case, if we were at E3 as a </a:t>
            </a:r>
            <a:r>
              <a:rPr lang="en-US" altLang="ko-KR" dirty="0" err="1" smtClean="0"/>
              <a:t>outport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the next place that our packet is going to move is F1.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Now what’s interesting here is that /</a:t>
            </a:r>
          </a:p>
          <a:p>
            <a:r>
              <a:rPr lang="en-US" altLang="ko-KR" baseline="0" dirty="0" smtClean="0"/>
              <a:t>we’re going to take advantage /</a:t>
            </a:r>
          </a:p>
          <a:p>
            <a:r>
              <a:rPr lang="en-US" altLang="ko-KR" baseline="0" dirty="0" smtClean="0"/>
              <a:t>of the ability to write this recursive. </a:t>
            </a:r>
          </a:p>
          <a:p>
            <a:r>
              <a:rPr lang="en-US" altLang="ko-KR" baseline="0" dirty="0" smtClean="0"/>
              <a:t>Because we essentially need to run one switch, another switch, and then another switch, three times in one evaluation cycle. So we </a:t>
            </a:r>
            <a:r>
              <a:rPr lang="en-US" altLang="ko-KR" baseline="0" dirty="0" err="1" smtClean="0"/>
              <a:t>recurse</a:t>
            </a:r>
            <a:r>
              <a:rPr lang="en-US" altLang="ko-KR" baseline="0" dirty="0" smtClean="0"/>
              <a:t> the routine which </a:t>
            </a:r>
            <a:r>
              <a:rPr lang="en-US" altLang="ko-KR" baseline="0" dirty="0" err="1" smtClean="0"/>
              <a:t>applys</a:t>
            </a:r>
            <a:r>
              <a:rPr lang="en-US" altLang="ko-KR" baseline="0" dirty="0" smtClean="0"/>
              <a:t> the ingress policy from the scratch.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572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this case the packet</a:t>
            </a:r>
            <a:r>
              <a:rPr lang="en-US" altLang="ko-KR" baseline="0" dirty="0" smtClean="0"/>
              <a:t> is tagged with virtual switch F and virtual </a:t>
            </a:r>
            <a:r>
              <a:rPr lang="en-US" altLang="ko-KR" baseline="0" dirty="0" err="1" smtClean="0"/>
              <a:t>inport</a:t>
            </a:r>
            <a:r>
              <a:rPr lang="en-US" altLang="ko-KR" baseline="0" dirty="0" smtClean="0"/>
              <a:t> 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003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We’re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lift our packet up which is going to pop some values… .</a:t>
            </a:r>
          </a:p>
          <a:p>
            <a:r>
              <a:rPr lang="en-US" altLang="ko-KR" dirty="0" smtClean="0"/>
              <a:t>So now it appears the</a:t>
            </a:r>
            <a:r>
              <a:rPr lang="en-US" altLang="ko-KR" baseline="0" dirty="0" smtClean="0"/>
              <a:t> physical location of our packet is F1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DA86-3AE1-436F-8A62-F41A83CD1C7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23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DDF5-B59D-4F04-B3FA-4D95F1376561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795B-BD8E-45B9-99C1-D0446CE437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59B-2C79-4653-B1BD-2D1932ABFA62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2011-B2AF-41A3-A233-A4EBB9232E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3235-DF62-489D-BA20-16E90D0CB0BA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F35E-8445-4DD7-AD83-E79898BD25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6175-C425-40CB-ACEC-4A96DA30BDB9}" type="datetimeFigureOut">
              <a:rPr lang="en-US" altLang="zh-CN" smtClean="0"/>
              <a:pPr/>
              <a:t>4/19/2018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E2D4-E394-48AF-B5FB-7708D2CC5F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044-1468-4799-A69B-ED11FFDE73F2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D68-4A17-4E1F-A371-5DCEA9CD01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65F-9956-4974-AB5B-31EEFB3F3076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CB3B-B52B-46CD-B2B0-82CBD92964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903E-CC0E-4A00-8CCA-9AB3CBE2347A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C826-46FD-40DE-AD54-43CF932E3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4242-2979-4CCF-AF17-965804E545FE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4881-CF0C-4F77-B868-9ECD9DE6F4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DDA9-5843-4F9F-85EE-1074F798612A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60-67BC-4092-89A9-D82421A094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2A4-6265-43B0-B62D-FE6DDA680EDE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263-F994-4872-B616-DCBE351D24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179D-6A67-40EB-93AA-3C3A0BDEFC79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CAAD58-8941-4268-A1DC-45BE91F9788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552DE6-CCD5-4588-A99C-100B920DC1ED}" type="datetimeFigureOut">
              <a:rPr lang="en-US" altLang="zh-CN" smtClean="0"/>
              <a:pPr/>
              <a:t>4/19/2018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826D75-ED1F-450F-BBC3-3659E6D382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Composing Software-Defined Networks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533400" y="3516568"/>
            <a:ext cx="8215064" cy="22886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Christopher Monsanto, Joshua Reich, Nate Foster, Jennifer Rexford, David Walker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NSDI 2013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zh-CN" dirty="0" smtClean="0"/>
              <a:t>Pyretic: Abstract Packet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Each packet flowing through the network is a dictionary that maps field names to values.</a:t>
            </a:r>
          </a:p>
          <a:p>
            <a:pPr lvl="1"/>
            <a:r>
              <a:rPr lang="en-US" altLang="zh-CN" dirty="0" smtClean="0"/>
              <a:t>Packet location</a:t>
            </a:r>
          </a:p>
          <a:p>
            <a:pPr lvl="1"/>
            <a:r>
              <a:rPr lang="en-US" altLang="zh-CN" dirty="0" smtClean="0"/>
              <a:t>Header fields</a:t>
            </a:r>
          </a:p>
          <a:p>
            <a:pPr lvl="1"/>
            <a:r>
              <a:rPr lang="en-US" altLang="zh-CN" dirty="0" smtClean="0"/>
              <a:t>Custom data</a:t>
            </a:r>
          </a:p>
          <a:p>
            <a:r>
              <a:rPr lang="en-US" altLang="zh-CN" dirty="0" smtClean="0"/>
              <a:t>Every field (including non-virtual ones) to hold a stack of values instead of a single </a:t>
            </a:r>
            <a:r>
              <a:rPr lang="en-US" altLang="zh-CN" dirty="0" err="1" smtClean="0"/>
              <a:t>bitstring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After pushing virtual switch V on top of A</a:t>
            </a:r>
          </a:p>
          <a:p>
            <a:r>
              <a:rPr lang="en-US" altLang="zh-CN" dirty="0" smtClean="0"/>
              <a:t>Store in spare bits in the packet (e.g., MPLS)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4715852"/>
            <a:ext cx="374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{switch: A,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: 3, 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: V, ...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8184" y="5147900"/>
            <a:ext cx="2984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{switch: [V, A],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: 3, ...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Abstract Packet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3035491"/>
              </p:ext>
            </p:extLst>
          </p:nvPr>
        </p:nvGraphicFramePr>
        <p:xfrm>
          <a:off x="350173" y="2128296"/>
          <a:ext cx="3703667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188"/>
                <a:gridCol w="1195799"/>
                <a:gridCol w="1249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22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nsolas"/>
                          <a:cs typeface="Consolas"/>
                        </a:rPr>
                        <a:t>Val[0]</a:t>
                      </a:r>
                      <a:endParaRPr lang="en-US" sz="22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Val[1]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proto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…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switch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inport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outport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vswitch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4"/>
          <p:cNvSpPr/>
          <p:nvPr/>
        </p:nvSpPr>
        <p:spPr>
          <a:xfrm>
            <a:off x="2812237" y="2099738"/>
            <a:ext cx="1268549" cy="4497614"/>
          </a:xfrm>
          <a:prstGeom prst="rect">
            <a:avLst/>
          </a:prstGeom>
          <a:solidFill>
            <a:schemeClr val="bg1"/>
          </a:solidFill>
          <a:ln w="127000">
            <a:noFil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74319" y="6014233"/>
            <a:ext cx="3714750" cy="510969"/>
          </a:xfrm>
          <a:prstGeom prst="rect">
            <a:avLst/>
          </a:prstGeom>
          <a:solidFill>
            <a:schemeClr val="bg1"/>
          </a:solidFill>
          <a:ln w="127000">
            <a:noFil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3"/>
          <p:cNvSpPr/>
          <p:nvPr/>
        </p:nvSpPr>
        <p:spPr>
          <a:xfrm>
            <a:off x="316366" y="4733177"/>
            <a:ext cx="3714750" cy="1290258"/>
          </a:xfrm>
          <a:prstGeom prst="rect">
            <a:avLst/>
          </a:prstGeom>
          <a:solidFill>
            <a:schemeClr val="bg1"/>
          </a:solidFill>
          <a:ln w="127000">
            <a:noFill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79875" y="1634182"/>
            <a:ext cx="5239563" cy="493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OpenFlow</a:t>
            </a:r>
            <a:r>
              <a:rPr lang="en-US" dirty="0" smtClean="0"/>
              <a:t> fields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fields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fields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Stacks of values</a:t>
            </a:r>
          </a:p>
          <a:p>
            <a:pPr lvl="1"/>
            <a:r>
              <a:rPr lang="en-US" sz="2600" dirty="0">
                <a:latin typeface="Consolas"/>
                <a:cs typeface="Consolas"/>
              </a:rPr>
              <a:t>push(h=v)</a:t>
            </a:r>
          </a:p>
          <a:p>
            <a:pPr lvl="1"/>
            <a:r>
              <a:rPr lang="en-US" sz="2600" dirty="0" smtClean="0">
                <a:latin typeface="Consolas"/>
                <a:cs typeface="Consolas"/>
              </a:rPr>
              <a:t>pop</a:t>
            </a:r>
            <a:r>
              <a:rPr lang="en-US" sz="2600" dirty="0">
                <a:latin typeface="Consolas"/>
                <a:cs typeface="Consolas"/>
              </a:rPr>
              <a:t>(h)</a:t>
            </a:r>
          </a:p>
          <a:p>
            <a:pPr lvl="1"/>
            <a:r>
              <a:rPr lang="en-US" sz="2600" dirty="0" smtClean="0"/>
              <a:t>Actions </a:t>
            </a:r>
            <a:r>
              <a:rPr lang="en-US" sz="2600" dirty="0"/>
              <a:t>and matches </a:t>
            </a:r>
            <a:r>
              <a:rPr lang="en-US" sz="2600" dirty="0" smtClean="0"/>
              <a:t>use (currently) top value</a:t>
            </a:r>
            <a:endParaRPr lang="en-US" sz="2600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1524000" y="3246146"/>
            <a:ext cx="2555875" cy="155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/>
          <p:cNvCxnSpPr/>
          <p:nvPr/>
        </p:nvCxnSpPr>
        <p:spPr>
          <a:xfrm flipH="1">
            <a:off x="1524000" y="3797593"/>
            <a:ext cx="2555875" cy="2353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/>
          <p:nvPr/>
        </p:nvCxnSpPr>
        <p:spPr>
          <a:xfrm flipH="1">
            <a:off x="1524000" y="3246146"/>
            <a:ext cx="2555875" cy="203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/>
          <p:nvPr/>
        </p:nvCxnSpPr>
        <p:spPr>
          <a:xfrm flipH="1">
            <a:off x="1524000" y="3246146"/>
            <a:ext cx="2555875" cy="241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/>
          <p:cNvCxnSpPr/>
          <p:nvPr/>
        </p:nvCxnSpPr>
        <p:spPr>
          <a:xfrm flipH="1" flipV="1">
            <a:off x="3319780" y="2604796"/>
            <a:ext cx="850901" cy="1558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Primitive actions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3700" y="2005957"/>
            <a:ext cx="847344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		Drop packets (i.e.,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OpenFlow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drop)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Write:		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drop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Means: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eval(drop,p) = {}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36" y="4293966"/>
            <a:ext cx="1639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evaluate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6501" y="4293966"/>
            <a:ext cx="2198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g</a:t>
            </a:r>
            <a:r>
              <a:rPr lang="en-US" sz="3000" dirty="0" smtClean="0">
                <a:solidFill>
                  <a:srgbClr val="FF0000"/>
                </a:solidFill>
              </a:rPr>
              <a:t>iven policy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5039" y="4289753"/>
            <a:ext cx="1852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o</a:t>
            </a:r>
            <a:r>
              <a:rPr lang="en-US" sz="3000" dirty="0" smtClean="0">
                <a:solidFill>
                  <a:srgbClr val="FF0000"/>
                </a:solidFill>
              </a:rPr>
              <a:t>n packet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3642" y="4293966"/>
            <a:ext cx="172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 smtClean="0">
                <a:solidFill>
                  <a:srgbClr val="FF0000"/>
                </a:solidFill>
              </a:rPr>
              <a:t>esults in </a:t>
            </a:r>
          </a:p>
        </p:txBody>
      </p:sp>
      <p:cxnSp>
        <p:nvCxnSpPr>
          <p:cNvPr id="9" name="Straight Arrow Connector 14"/>
          <p:cNvCxnSpPr/>
          <p:nvPr/>
        </p:nvCxnSpPr>
        <p:spPr>
          <a:xfrm flipH="1" flipV="1">
            <a:off x="6368018" y="3714750"/>
            <a:ext cx="843042" cy="5750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/>
          <p:cNvCxnSpPr/>
          <p:nvPr/>
        </p:nvCxnSpPr>
        <p:spPr>
          <a:xfrm flipV="1">
            <a:off x="1256427" y="3714751"/>
            <a:ext cx="1013698" cy="579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1"/>
          <p:cNvCxnSpPr/>
          <p:nvPr/>
        </p:nvCxnSpPr>
        <p:spPr>
          <a:xfrm flipH="1" flipV="1">
            <a:off x="4774168" y="3782465"/>
            <a:ext cx="448707" cy="575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3"/>
          <p:cNvCxnSpPr/>
          <p:nvPr/>
        </p:nvCxnSpPr>
        <p:spPr>
          <a:xfrm flipV="1">
            <a:off x="3248026" y="3782465"/>
            <a:ext cx="403224" cy="542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Primitive actions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3699" y="2005957"/>
            <a:ext cx="8924925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		Forward packets out port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Write:	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fwd(a)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Means: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(fwd(a),p) = {p[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outport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:=a]}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017" y="4507465"/>
            <a:ext cx="47434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solidFill>
                  <a:srgbClr val="FF0000"/>
                </a:solidFill>
              </a:rPr>
              <a:t>l</a:t>
            </a:r>
            <a:r>
              <a:rPr lang="en-US" sz="3000" i="1" dirty="0" smtClean="0">
                <a:solidFill>
                  <a:srgbClr val="FF0000"/>
                </a:solidFill>
              </a:rPr>
              <a:t>ocated</a:t>
            </a:r>
            <a:r>
              <a:rPr lang="en-US" sz="3000" dirty="0" smtClean="0">
                <a:solidFill>
                  <a:srgbClr val="FF0000"/>
                </a:solidFill>
              </a:rPr>
              <a:t> packet w/ fields for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US" sz="3000" dirty="0" smtClean="0">
                <a:solidFill>
                  <a:srgbClr val="FF0000"/>
                </a:solidFill>
                <a:latin typeface="Consolas"/>
                <a:cs typeface="Consolas"/>
              </a:rPr>
              <a:t>witch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3000" dirty="0" err="1" smtClean="0">
                <a:solidFill>
                  <a:srgbClr val="FF0000"/>
                </a:solidFill>
                <a:latin typeface="Consolas"/>
                <a:cs typeface="Consolas"/>
              </a:rPr>
              <a:t>nport</a:t>
            </a:r>
            <a:endParaRPr lang="en-US" sz="30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solidFill>
                  <a:srgbClr val="FF0000"/>
                </a:solidFill>
                <a:latin typeface="Consolas"/>
                <a:cs typeface="Consolas"/>
              </a:rPr>
              <a:t>outport</a:t>
            </a:r>
            <a:r>
              <a:rPr lang="en-US" sz="3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</a:p>
        </p:txBody>
      </p:sp>
      <p:cxnSp>
        <p:nvCxnSpPr>
          <p:cNvPr id="6" name="Straight Arrow Connector 14"/>
          <p:cNvCxnSpPr>
            <a:stCxn id="5" idx="0"/>
          </p:cNvCxnSpPr>
          <p:nvPr/>
        </p:nvCxnSpPr>
        <p:spPr>
          <a:xfrm flipV="1">
            <a:off x="6019723" y="3782465"/>
            <a:ext cx="927119" cy="72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Primitive actions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548" y="1700808"/>
            <a:ext cx="8572328" cy="43951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drop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fwd(port)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flood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nsola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mod(h=v)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3642" y="3547794"/>
            <a:ext cx="1510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1 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packets</a:t>
            </a:r>
          </a:p>
        </p:txBody>
      </p:sp>
      <p:cxnSp>
        <p:nvCxnSpPr>
          <p:cNvPr id="6" name="Straight Arrow Connector 6"/>
          <p:cNvCxnSpPr/>
          <p:nvPr/>
        </p:nvCxnSpPr>
        <p:spPr>
          <a:xfrm flipV="1">
            <a:off x="7496810" y="2508203"/>
            <a:ext cx="0" cy="8925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4042" y="3547533"/>
            <a:ext cx="1510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packets</a:t>
            </a:r>
          </a:p>
        </p:txBody>
      </p:sp>
      <p:cxnSp>
        <p:nvCxnSpPr>
          <p:cNvPr id="8" name="Straight Arrow Connector 9"/>
          <p:cNvCxnSpPr/>
          <p:nvPr/>
        </p:nvCxnSpPr>
        <p:spPr>
          <a:xfrm flipV="1">
            <a:off x="3140710" y="2507942"/>
            <a:ext cx="0" cy="8925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692" y="3547533"/>
            <a:ext cx="1510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0 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packets</a:t>
            </a:r>
          </a:p>
        </p:txBody>
      </p:sp>
      <p:cxnSp>
        <p:nvCxnSpPr>
          <p:cNvPr id="10" name="Straight Arrow Connector 11"/>
          <p:cNvCxnSpPr/>
          <p:nvPr/>
        </p:nvCxnSpPr>
        <p:spPr>
          <a:xfrm flipV="1">
            <a:off x="1038860" y="2507942"/>
            <a:ext cx="0" cy="8925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6192" y="3604683"/>
            <a:ext cx="2258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0,1, or more 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packets</a:t>
            </a:r>
          </a:p>
        </p:txBody>
      </p:sp>
      <p:cxnSp>
        <p:nvCxnSpPr>
          <p:cNvPr id="12" name="Straight Arrow Connector 13"/>
          <p:cNvCxnSpPr/>
          <p:nvPr/>
        </p:nvCxnSpPr>
        <p:spPr>
          <a:xfrm flipV="1">
            <a:off x="5372735" y="2533342"/>
            <a:ext cx="0" cy="8925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7544" y="4919008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push, pop, and move, each yield a singleton set as their output: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push(h=v) pushes value v on to field h;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pop(h) pops a value off of field h;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move(h1=h2) pops the top value on field h2 and pushes it on to h1.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Predicates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an input packet p, the policy P[C], applies the policy function C to p if p satisfies the predicate P.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Example: 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967335"/>
            <a:ext cx="189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match(h=v)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55576" y="3645024"/>
            <a:ext cx="8388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Conjunction (&amp;), disjunction (|), and negation (~) operators.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99592" y="5373216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match(switch=s1,inport=2,srcip='1.2.3.4') [flood]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Policies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3449" y="1816623"/>
            <a:ext cx="8516232" cy="48527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 ‘|’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both C1 and C2 simultaneously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(C1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|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C2,p) =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(C1,p) U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(C2,p)</a:t>
            </a: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‘&gt;&gt;’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do C1 and then do C2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&gt;&gt;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C2,p) =  {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(C2,p’)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		    for p’ in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(C1,p)}</a:t>
            </a:r>
          </a:p>
          <a:p>
            <a:pPr lvl="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en-US" altLang="zh-CN" sz="2400" b="1" dirty="0" smtClean="0"/>
              <a:t>Conditional ‘_if’</a:t>
            </a:r>
            <a:r>
              <a:rPr lang="en-US" altLang="zh-CN" sz="2400" dirty="0" smtClean="0"/>
              <a:t>:  if_(P, drop, </a:t>
            </a:r>
            <a:r>
              <a:rPr lang="en-US" altLang="zh-CN" sz="2400" dirty="0" err="1" smtClean="0"/>
              <a:t>passthrough</a:t>
            </a:r>
            <a:r>
              <a:rPr lang="en-US" altLang="zh-CN" sz="2400" dirty="0" smtClean="0"/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4869160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Example: </a:t>
            </a:r>
          </a:p>
          <a:p>
            <a:r>
              <a:rPr lang="en-US" altLang="zh-CN" sz="2000" dirty="0" smtClean="0"/>
              <a:t>pop(</a:t>
            </a:r>
            <a:r>
              <a:rPr lang="en-US" altLang="zh-CN" sz="2000" dirty="0" err="1" smtClean="0"/>
              <a:t>dstip</a:t>
            </a:r>
            <a:r>
              <a:rPr lang="en-US" altLang="zh-CN" sz="2000" dirty="0" smtClean="0"/>
              <a:t>) &gt;&gt; push(</a:t>
            </a:r>
            <a:r>
              <a:rPr lang="en-US" altLang="zh-CN" sz="2000" dirty="0" err="1" smtClean="0"/>
              <a:t>dstip</a:t>
            </a:r>
            <a:r>
              <a:rPr lang="en-US" altLang="zh-CN" sz="2000" dirty="0" smtClean="0"/>
              <a:t>='10.0.0.1') &gt;&gt; fwd(3)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P5 = P3 | P4</a:t>
            </a:r>
          </a:p>
          <a:p>
            <a:r>
              <a:rPr lang="en-US" altLang="zh-CN" sz="2000" dirty="0" smtClean="0"/>
              <a:t>P6 = ...</a:t>
            </a:r>
          </a:p>
          <a:p>
            <a:r>
              <a:rPr lang="en-US" altLang="zh-CN" sz="2000" dirty="0" smtClean="0"/>
              <a:t>P7 = match(switch=s1)[P5] | match(switch=s2)[P6]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query is an abstract policy that directs information from the physical network to the packet bucket in the  controller platform.</a:t>
            </a:r>
          </a:p>
          <a:p>
            <a:r>
              <a:rPr lang="en-US" altLang="zh-CN" dirty="0" smtClean="0"/>
              <a:t>Two queries</a:t>
            </a:r>
          </a:p>
          <a:p>
            <a:pPr lvl="1"/>
            <a:r>
              <a:rPr lang="en-US" altLang="zh-CN" dirty="0" smtClean="0"/>
              <a:t>counts and packets</a:t>
            </a:r>
          </a:p>
          <a:p>
            <a:r>
              <a:rPr lang="en-US" altLang="zh-CN" dirty="0" smtClean="0"/>
              <a:t>Applications register listeners (i.e., callbacks) with buckets; these callbacks are invoked to process the information contained in the bucket.</a:t>
            </a:r>
          </a:p>
          <a:p>
            <a:r>
              <a:rPr lang="en-US" altLang="zh-CN" dirty="0" smtClean="0"/>
              <a:t>Query works with other policies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6096" y="601199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Q=packets(limit=1,['</a:t>
            </a:r>
            <a:r>
              <a:rPr lang="en-US" altLang="zh-CN" dirty="0" err="1" smtClean="0"/>
              <a:t>srcip</a:t>
            </a:r>
            <a:r>
              <a:rPr lang="en-US" altLang="zh-CN" dirty="0" smtClean="0"/>
              <a:t>'])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6011996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match(</a:t>
            </a:r>
            <a:r>
              <a:rPr lang="en-US" altLang="zh-CN" dirty="0" err="1" smtClean="0"/>
              <a:t>srcip</a:t>
            </a:r>
            <a:r>
              <a:rPr lang="en-US" altLang="zh-CN" dirty="0" smtClean="0"/>
              <a:t>='1.2.3.4') [Q]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7624" y="6488668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match(</a:t>
            </a:r>
            <a:r>
              <a:rPr lang="en-US" altLang="zh-CN" dirty="0" err="1" smtClean="0"/>
              <a:t>srcip</a:t>
            </a:r>
            <a:r>
              <a:rPr lang="en-US" altLang="zh-CN" dirty="0" smtClean="0"/>
              <a:t>='1.2.3.4') [Q | fwd(3)]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94140"/>
            <a:ext cx="4813721" cy="309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27584" y="5086925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Monitoring</a:t>
            </a:r>
            <a:r>
              <a:rPr lang="en-US" altLang="zh-CN" sz="2000" dirty="0" smtClean="0"/>
              <a:t>: listener will be called each time a packet arrives at the </a:t>
            </a:r>
            <a:r>
              <a:rPr lang="en-US" altLang="zh-CN" sz="2000" dirty="0" err="1" smtClean="0"/>
              <a:t>packet_bucket</a:t>
            </a:r>
            <a:r>
              <a:rPr lang="en-US" altLang="zh-CN" sz="2000" dirty="0" smtClean="0"/>
              <a:t> to which q forwards.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Dynamic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97378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292080" y="2204864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MAC-learning: listener updates the dynamic policy with a conditional policy that tests future packets to see if their destination MAC is equal to the current packet’s source MAC.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Abstractions for modular programming</a:t>
            </a:r>
          </a:p>
          <a:p>
            <a:r>
              <a:rPr lang="en-US" altLang="zh-CN" dirty="0" smtClean="0"/>
              <a:t>The Pyretic programming language</a:t>
            </a:r>
          </a:p>
          <a:p>
            <a:r>
              <a:rPr lang="en-US" altLang="zh-CN" dirty="0" smtClean="0"/>
              <a:t>Network objects</a:t>
            </a:r>
          </a:p>
          <a:p>
            <a:r>
              <a:rPr lang="en-US" altLang="zh-CN" dirty="0" smtClean="0"/>
              <a:t>Example applications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Dynamic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5922840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Dynamic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subs</a:t>
            </a:r>
            <a:r>
              <a:rPr lang="en-US" altLang="zh-CN" dirty="0" smtClean="0"/>
              <a:t> rewrites any packet whose source IP address matches c and destination IP address is p so the destination IP  address is r, and vice versa.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c: client; p: server; r: replica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rewrite</a:t>
            </a:r>
            <a:r>
              <a:rPr lang="en-US" altLang="zh-CN" dirty="0" smtClean="0"/>
              <a:t> iterates subs over a dictionary d mapping IP prefixes to server replicas.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/>
              <a:t>static_lb</a:t>
            </a:r>
            <a:r>
              <a:rPr lang="en-US" altLang="zh-CN" dirty="0" smtClean="0"/>
              <a:t> invokes rewrite with a function balance that partitions possible clients and assigns them to replicas, using </a:t>
            </a:r>
            <a:r>
              <a:rPr lang="en-US" altLang="zh-CN" b="1" dirty="0" smtClean="0"/>
              <a:t>a lists of server replicas R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a dictionary H</a:t>
            </a:r>
            <a:r>
              <a:rPr lang="en-US" altLang="zh-CN" dirty="0" smtClean="0"/>
              <a:t> containing a history of traffic statistics.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Dynamic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425622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Pyretic: Dynamic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Dynamic load balancer: issues a query </a:t>
            </a:r>
            <a:r>
              <a:rPr lang="en-US" altLang="zh-CN" b="1" dirty="0" smtClean="0"/>
              <a:t>q</a:t>
            </a:r>
            <a:r>
              <a:rPr lang="en-US" altLang="zh-CN" dirty="0" smtClean="0"/>
              <a:t> that computes a dictionary mapping source IP addresses to packet counts every minute (60 seconds).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policy invokes rebalance, which updates the history H and </a:t>
            </a:r>
            <a:r>
              <a:rPr lang="en-US" altLang="zh-CN" dirty="0" err="1" smtClean="0"/>
              <a:t>recomputes</a:t>
            </a:r>
            <a:r>
              <a:rPr lang="en-US" altLang="zh-CN" dirty="0" smtClean="0"/>
              <a:t> a new load balancing policy using </a:t>
            </a:r>
            <a:r>
              <a:rPr lang="en-US" altLang="zh-CN" dirty="0" err="1" smtClean="0"/>
              <a:t>static_lb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Network object: allow programmers to abstract away details of the physical topology and write policies in terms of abstracted views of that network</a:t>
            </a:r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base network object </a:t>
            </a:r>
            <a:r>
              <a:rPr lang="en-US" altLang="zh-CN" dirty="0" smtClean="0"/>
              <a:t>represents the physical network.</a:t>
            </a:r>
          </a:p>
          <a:p>
            <a:r>
              <a:rPr lang="en-US" altLang="zh-CN" dirty="0" smtClean="0"/>
              <a:t>A </a:t>
            </a:r>
            <a:r>
              <a:rPr lang="en-US" altLang="zh-CN" b="1" dirty="0" smtClean="0"/>
              <a:t>derived network object</a:t>
            </a:r>
            <a:r>
              <a:rPr lang="en-US" altLang="zh-CN" dirty="0" smtClean="0"/>
              <a:t>’s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mapping comprises the following functions:</a:t>
            </a:r>
          </a:p>
          <a:p>
            <a:pPr lvl="1"/>
            <a:r>
              <a:rPr lang="en-US" altLang="zh-CN" dirty="0" smtClean="0"/>
              <a:t>A function to map changes to the underlying topology up to changes on the derived topology,</a:t>
            </a:r>
          </a:p>
          <a:p>
            <a:pPr lvl="1"/>
            <a:r>
              <a:rPr lang="en-US" altLang="zh-CN" dirty="0" smtClean="0"/>
              <a:t>A function to map policies written against the derived topology down to a semantically equivalent policy expressed only in terms of the underlying topology.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Computes a dictionary that relates ports on the </a:t>
            </a:r>
            <a:br>
              <a:rPr lang="en-US" altLang="zh-CN" dirty="0" smtClean="0"/>
            </a:br>
            <a:r>
              <a:rPr lang="en-US" altLang="zh-CN" dirty="0" smtClean="0"/>
              <a:t>switch in the derived network to ports at the underlying network: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636126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085184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Three auxiliary policies</a:t>
            </a:r>
          </a:p>
          <a:p>
            <a:pPr lvl="1"/>
            <a:r>
              <a:rPr lang="en-US" altLang="zh-CN" sz="2200" b="1" dirty="0" smtClean="0"/>
              <a:t>Ingress Policy</a:t>
            </a:r>
            <a:r>
              <a:rPr lang="en-US" altLang="zh-CN" sz="2200" dirty="0" smtClean="0"/>
              <a:t>: “lifts” packets in the underlying network up into the derived network by pushing appropriate switch and port identifiers onto the stack of values maintained in </a:t>
            </a:r>
            <a:r>
              <a:rPr lang="en-US" altLang="zh-CN" sz="2200" dirty="0" err="1" smtClean="0"/>
              <a:t>Pyretic’s</a:t>
            </a:r>
            <a:r>
              <a:rPr lang="en-US" altLang="zh-CN" sz="2200" dirty="0" smtClean="0"/>
              <a:t> abstract packet model.</a:t>
            </a:r>
          </a:p>
          <a:p>
            <a:pPr lvl="1"/>
            <a:r>
              <a:rPr lang="en-US" altLang="zh-CN" sz="2200" b="1" dirty="0" smtClean="0"/>
              <a:t>Egress policy</a:t>
            </a:r>
            <a:r>
              <a:rPr lang="en-US" altLang="zh-CN" sz="2200" dirty="0" smtClean="0"/>
              <a:t>: “lowers” packets from the derived network to the underlying network by popping the switch and port identifier from the stack of values maintained in </a:t>
            </a:r>
            <a:r>
              <a:rPr lang="en-US" altLang="zh-CN" sz="2200" dirty="0" err="1" smtClean="0"/>
              <a:t>Pyretic’s</a:t>
            </a:r>
            <a:r>
              <a:rPr lang="en-US" altLang="zh-CN" sz="2200" dirty="0" smtClean="0"/>
              <a:t> abstract packet model.</a:t>
            </a:r>
          </a:p>
          <a:p>
            <a:pPr lvl="1"/>
            <a:r>
              <a:rPr lang="en-US" altLang="zh-CN" sz="2200" b="1" dirty="0" smtClean="0"/>
              <a:t>Fabric policy</a:t>
            </a:r>
            <a:r>
              <a:rPr lang="en-US" altLang="zh-CN" sz="2200" dirty="0" smtClean="0"/>
              <a:t>: implements forwarding between adjacent ports in the derived network using the switches and links in the underlying topology.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Composing Transforming Policies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71600" y="1988840"/>
            <a:ext cx="43204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Policies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700808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5536" y="436510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ingress_policy</a:t>
            </a:r>
            <a:r>
              <a:rPr lang="en-US" altLang="zh-CN" dirty="0" smtClean="0"/>
              <a:t> =</a:t>
            </a:r>
          </a:p>
          <a:p>
            <a:r>
              <a:rPr lang="en-US" altLang="zh-CN" dirty="0" smtClean="0"/>
              <a:t>( match(switch=S1,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=1) [push(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=V, </a:t>
            </a:r>
            <a:r>
              <a:rPr lang="en-US" altLang="zh-CN" dirty="0" err="1" smtClean="0"/>
              <a:t>vinport</a:t>
            </a:r>
            <a:r>
              <a:rPr lang="en-US" altLang="zh-CN" dirty="0" smtClean="0"/>
              <a:t>=1)]</a:t>
            </a:r>
          </a:p>
          <a:p>
            <a:r>
              <a:rPr lang="en-US" altLang="zh-CN" dirty="0" smtClean="0"/>
              <a:t>| match(switch=S2,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=1) [push(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=V, </a:t>
            </a:r>
            <a:r>
              <a:rPr lang="en-US" altLang="zh-CN" dirty="0" err="1" smtClean="0"/>
              <a:t>vinport</a:t>
            </a:r>
            <a:r>
              <a:rPr lang="en-US" altLang="zh-CN" dirty="0" smtClean="0"/>
              <a:t>=2)])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536" y="2348880"/>
            <a:ext cx="432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Ingress: pushes the derived switch V and </a:t>
            </a:r>
            <a:r>
              <a:rPr lang="en-US" altLang="zh-CN" sz="2400" dirty="0" err="1" smtClean="0"/>
              <a:t>inport</a:t>
            </a:r>
            <a:r>
              <a:rPr lang="en-US" altLang="zh-CN" sz="2400" dirty="0" smtClean="0"/>
              <a:t> onto the corresponding “virtual” header stacks.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Policies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494116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egress_policy</a:t>
            </a:r>
            <a:r>
              <a:rPr lang="en-US" altLang="zh-CN" dirty="0" smtClean="0"/>
              <a:t> = match(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=V) [if_(match(switch=S1,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=1) | match(switch=S2,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=2), pop(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vinport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passthrough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988840"/>
            <a:ext cx="4536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Egress: pops the derived switch, </a:t>
            </a:r>
            <a:r>
              <a:rPr lang="en-US" altLang="zh-CN" sz="2400" dirty="0" err="1" smtClean="0"/>
              <a:t>inport</a:t>
            </a:r>
            <a:r>
              <a:rPr lang="en-US" altLang="zh-CN" sz="2400" dirty="0" smtClean="0"/>
              <a:t>, and </a:t>
            </a:r>
            <a:r>
              <a:rPr lang="en-US" altLang="zh-CN" sz="2400" dirty="0" err="1" smtClean="0"/>
              <a:t>outport</a:t>
            </a:r>
            <a:r>
              <a:rPr lang="en-US" altLang="zh-CN" sz="2400" dirty="0" smtClean="0"/>
              <a:t> from the appropriate virtual header stacks if the switch is labeled with derived switch V, and otherwise passes the packet through unmodified.</a:t>
            </a:r>
            <a:endParaRPr lang="en-US" altLang="zh-CN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700808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Parallel Composition (|)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two policy functions f and g operating on a located packet p, parallel composition computes the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union of f(p) and g(p)</a:t>
            </a:r>
          </a:p>
          <a:p>
            <a:pPr lvl="1"/>
            <a:r>
              <a:rPr lang="en-US" altLang="zh-CN" dirty="0" smtClean="0"/>
              <a:t>every located packet produced by either policy.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93" y="3717032"/>
            <a:ext cx="806005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377" y="3861048"/>
            <a:ext cx="7899740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Policies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88777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fabric_policy</a:t>
            </a:r>
            <a:r>
              <a:rPr lang="en-US" altLang="zh-CN" dirty="0" smtClean="0"/>
              <a:t> = match(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=V)[</a:t>
            </a:r>
          </a:p>
          <a:p>
            <a:r>
              <a:rPr lang="en-US" altLang="zh-CN" dirty="0" smtClean="0"/>
              <a:t>( match(switch=S1,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=1)[fwd(1)]</a:t>
            </a:r>
          </a:p>
          <a:p>
            <a:r>
              <a:rPr lang="en-US" altLang="zh-CN" dirty="0" smtClean="0"/>
              <a:t>| match(switch=S1,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=2)[fwd(2)]</a:t>
            </a:r>
          </a:p>
          <a:p>
            <a:r>
              <a:rPr lang="en-US" altLang="zh-CN" dirty="0" smtClean="0"/>
              <a:t>| match(switch=S2,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=1)[fwd(2)]</a:t>
            </a:r>
          </a:p>
          <a:p>
            <a:r>
              <a:rPr lang="en-US" altLang="zh-CN" dirty="0" smtClean="0"/>
              <a:t>| match(switch=S2, </a:t>
            </a:r>
            <a:r>
              <a:rPr lang="en-US" altLang="zh-CN" dirty="0" err="1" smtClean="0"/>
              <a:t>voutport</a:t>
            </a:r>
            <a:r>
              <a:rPr lang="en-US" altLang="zh-CN" dirty="0" smtClean="0"/>
              <a:t>=2)[fwd(1)])]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949931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Fabric policy: forwards packets labeled with derived switch V along the (unique) path between S1 and S2:</a:t>
            </a:r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3068960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79512" y="544522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Policy execution sequence: </a:t>
            </a:r>
          </a:p>
          <a:p>
            <a:r>
              <a:rPr lang="en-US" altLang="zh-CN" sz="2400" dirty="0" smtClean="0"/>
              <a:t>ingress policy 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smtClean="0"/>
              <a:t> derived policy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fabric policy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smtClean="0"/>
              <a:t>egress policy.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</a:t>
            </a:r>
            <a:r>
              <a:rPr lang="en-US" altLang="zh-CN" dirty="0" err="1" smtClean="0"/>
              <a:t>ingress_policy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After push stack and evaluate the user policy (flood)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Move headers to virtual header stacks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20888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 switch:S1, inport:1, </a:t>
            </a:r>
            <a:r>
              <a:rPr lang="en-US" altLang="zh-CN" dirty="0" err="1" smtClean="0"/>
              <a:t>vswitch:V</a:t>
            </a:r>
            <a:r>
              <a:rPr lang="en-US" altLang="zh-CN" dirty="0" smtClean="0"/>
              <a:t>, vinport:1, ...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42900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 switch:[V, S1],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:[1, 1], outport:2, ...}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435581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 switch:S1, inport:1, </a:t>
            </a:r>
            <a:r>
              <a:rPr lang="en-US" altLang="zh-CN" dirty="0" err="1" smtClean="0"/>
              <a:t>vswitch:V</a:t>
            </a:r>
            <a:r>
              <a:rPr lang="en-US" altLang="zh-CN" dirty="0" smtClean="0"/>
              <a:t>, vinport:1, voutport:2 }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76672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286248" y="2214554"/>
            <a:ext cx="43204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</a:t>
            </a:r>
            <a:r>
              <a:rPr lang="en-US" altLang="zh-CN" dirty="0" err="1" smtClean="0"/>
              <a:t>fabric_policy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egrees_policy</a:t>
            </a:r>
            <a:r>
              <a:rPr lang="en-US" altLang="zh-CN" dirty="0" smtClean="0"/>
              <a:t> at S1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After </a:t>
            </a:r>
            <a:r>
              <a:rPr lang="en-US" altLang="zh-CN" dirty="0" err="1" smtClean="0"/>
              <a:t>fabric_policy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egreee_policy</a:t>
            </a:r>
            <a:r>
              <a:rPr lang="en-US" altLang="zh-CN" dirty="0" smtClean="0"/>
              <a:t> at S2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41159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 switch:S2, inport:2, </a:t>
            </a:r>
            <a:r>
              <a:rPr lang="en-US" altLang="zh-CN" dirty="0" err="1" smtClean="0"/>
              <a:t>vswitch:V</a:t>
            </a:r>
            <a:r>
              <a:rPr lang="en-US" altLang="zh-CN" dirty="0" smtClean="0"/>
              <a:t>, vinport:1, voutport:2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65313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 switch:S2, inport:2, outport:1 }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76672"/>
            <a:ext cx="4381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286248" y="2214554"/>
            <a:ext cx="43204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5"/>
          <p:cNvSpPr/>
          <p:nvPr/>
        </p:nvSpPr>
        <p:spPr>
          <a:xfrm>
            <a:off x="869430" y="4445351"/>
            <a:ext cx="7165298" cy="100004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6"/>
          <p:cNvSpPr/>
          <p:nvPr/>
        </p:nvSpPr>
        <p:spPr>
          <a:xfrm>
            <a:off x="869430" y="2538486"/>
            <a:ext cx="7165298" cy="981411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90" y="291132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80" y="291132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78" y="292377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6"/>
          <p:cNvGrpSpPr/>
          <p:nvPr/>
        </p:nvGrpSpPr>
        <p:grpSpPr>
          <a:xfrm>
            <a:off x="3991393" y="4531736"/>
            <a:ext cx="862133" cy="606814"/>
            <a:chOff x="3497421" y="4742021"/>
            <a:chExt cx="1463188" cy="972185"/>
          </a:xfrm>
        </p:grpSpPr>
        <p:pic>
          <p:nvPicPr>
            <p:cNvPr id="8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8"/>
          <p:cNvCxnSpPr/>
          <p:nvPr/>
        </p:nvCxnSpPr>
        <p:spPr>
          <a:xfrm>
            <a:off x="3014120" y="311787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/>
          <p:cNvCxnSpPr/>
          <p:nvPr/>
        </p:nvCxnSpPr>
        <p:spPr>
          <a:xfrm>
            <a:off x="2007974" y="3103479"/>
            <a:ext cx="1774201" cy="1481294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93658" y="2450832"/>
            <a:ext cx="4219729" cy="492443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0314" y="5007934"/>
            <a:ext cx="4219729" cy="492443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6357" y="29387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1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1790" y="29387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2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2306" y="2779321"/>
            <a:ext cx="4523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7620" y="2782779"/>
            <a:ext cx="4523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103" y="2786237"/>
            <a:ext cx="4523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9088" y="4431281"/>
            <a:ext cx="4523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8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2692" y="27862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1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5415" y="29267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3</a:t>
            </a:r>
            <a:endParaRPr lang="en-US" sz="2000" b="1" dirty="0">
              <a:latin typeface="Consolas"/>
              <a:cs typeface="Consolas"/>
            </a:endParaRPr>
          </a:p>
        </p:txBody>
      </p:sp>
      <p:cxnSp>
        <p:nvCxnSpPr>
          <p:cNvPr id="40" name="Straight Connector 18"/>
          <p:cNvCxnSpPr/>
          <p:nvPr/>
        </p:nvCxnSpPr>
        <p:spPr>
          <a:xfrm>
            <a:off x="4997520" y="311787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13319" y="29288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1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7446" y="3044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2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9643" y="27862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90252" y="31165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46" name="Straight Connector 18"/>
          <p:cNvCxnSpPr/>
          <p:nvPr/>
        </p:nvCxnSpPr>
        <p:spPr>
          <a:xfrm>
            <a:off x="1266850" y="291132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8"/>
          <p:cNvCxnSpPr/>
          <p:nvPr/>
        </p:nvCxnSpPr>
        <p:spPr>
          <a:xfrm flipV="1">
            <a:off x="1083781" y="321948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8"/>
          <p:cNvCxnSpPr/>
          <p:nvPr/>
        </p:nvCxnSpPr>
        <p:spPr>
          <a:xfrm flipV="1">
            <a:off x="7007637" y="286184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8"/>
          <p:cNvCxnSpPr/>
          <p:nvPr/>
        </p:nvCxnSpPr>
        <p:spPr>
          <a:xfrm>
            <a:off x="7030032" y="330205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97165" y="44296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1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2598" y="44296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07037" y="46976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2</a:t>
            </a:r>
            <a:endParaRPr lang="en-US" sz="2000" b="1" dirty="0"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2470" y="46976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3</a:t>
            </a:r>
            <a:endParaRPr lang="en-US" sz="2000" b="1" dirty="0">
              <a:latin typeface="Consolas"/>
              <a:cs typeface="Consolas"/>
            </a:endParaRPr>
          </a:p>
        </p:txBody>
      </p:sp>
      <p:cxnSp>
        <p:nvCxnSpPr>
          <p:cNvPr id="64" name="Straight Connector 22"/>
          <p:cNvCxnSpPr/>
          <p:nvPr/>
        </p:nvCxnSpPr>
        <p:spPr>
          <a:xfrm>
            <a:off x="2048402" y="3397564"/>
            <a:ext cx="1715576" cy="1432234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2"/>
          <p:cNvCxnSpPr/>
          <p:nvPr/>
        </p:nvCxnSpPr>
        <p:spPr>
          <a:xfrm flipH="1">
            <a:off x="5049295" y="3121333"/>
            <a:ext cx="1683805" cy="146344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2"/>
          <p:cNvCxnSpPr/>
          <p:nvPr/>
        </p:nvCxnSpPr>
        <p:spPr>
          <a:xfrm flipH="1">
            <a:off x="5022428" y="3416536"/>
            <a:ext cx="1683805" cy="146344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8"/>
          <p:cNvCxnSpPr/>
          <p:nvPr/>
        </p:nvCxnSpPr>
        <p:spPr>
          <a:xfrm flipV="1">
            <a:off x="1401706" y="4940333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8"/>
          <p:cNvCxnSpPr/>
          <p:nvPr/>
        </p:nvCxnSpPr>
        <p:spPr>
          <a:xfrm flipV="1">
            <a:off x="5065276" y="4531736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8"/>
          <p:cNvCxnSpPr>
            <a:stCxn id="57" idx="3"/>
          </p:cNvCxnSpPr>
          <p:nvPr/>
        </p:nvCxnSpPr>
        <p:spPr>
          <a:xfrm>
            <a:off x="5058200" y="4897739"/>
            <a:ext cx="2212505" cy="355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8"/>
          <p:cNvCxnSpPr/>
          <p:nvPr/>
        </p:nvCxnSpPr>
        <p:spPr>
          <a:xfrm>
            <a:off x="1879500" y="4504944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슬라이드 번호 개체 틀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12375" y="1890850"/>
            <a:ext cx="2510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Module 1</a:t>
            </a:r>
          </a:p>
          <a:p>
            <a:pPr algn="ctr"/>
            <a:r>
              <a:rPr lang="en-US" altLang="ko-KR" sz="2000" dirty="0" smtClean="0"/>
              <a:t>MAC Learner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202529" y="1841838"/>
            <a:ext cx="2510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Module 2</a:t>
            </a:r>
          </a:p>
          <a:p>
            <a:pPr algn="ctr"/>
            <a:r>
              <a:rPr lang="en-US" altLang="ko-KR" sz="2000" dirty="0" smtClean="0"/>
              <a:t>MAC Rewriter</a:t>
            </a:r>
            <a:endParaRPr lang="ko-KR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5313620" y="1840765"/>
            <a:ext cx="2510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Module 3</a:t>
            </a:r>
          </a:p>
          <a:p>
            <a:pPr algn="ctr"/>
            <a:r>
              <a:rPr lang="en-US" altLang="ko-KR" sz="2000" dirty="0" smtClean="0"/>
              <a:t>IP Router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35424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Packet arrives at G</a:t>
            </a:r>
            <a:endParaRPr lang="ko-KR" altLang="en-US" dirty="0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402098"/>
              </p:ext>
            </p:extLst>
          </p:nvPr>
        </p:nvGraphicFramePr>
        <p:xfrm>
          <a:off x="2499963" y="1639401"/>
          <a:ext cx="3960798" cy="246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25986" y="6493599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슬라이드 번호 개체 틀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925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27396 -0.0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Apply Ingress 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7557398"/>
              </p:ext>
            </p:extLst>
          </p:nvPr>
        </p:nvGraphicFramePr>
        <p:xfrm>
          <a:off x="2499963" y="1508775"/>
          <a:ext cx="3960798" cy="3125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3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vswtich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E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043851" y="6135394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972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Lift packet to virtual network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0139437"/>
              </p:ext>
            </p:extLst>
          </p:nvPr>
        </p:nvGraphicFramePr>
        <p:xfrm>
          <a:off x="1988442" y="1690689"/>
          <a:ext cx="5076494" cy="238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E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50374" y="5203358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9519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ko-KR" dirty="0"/>
              <a:t>Run MAC-Learning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5907046"/>
              </p:ext>
            </p:extLst>
          </p:nvPr>
        </p:nvGraphicFramePr>
        <p:xfrm>
          <a:off x="1988442" y="1690689"/>
          <a:ext cx="5076494" cy="272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E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3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530070" y="5040102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02198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Lower packet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104053" y="5866613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6060" y="4577446"/>
            <a:ext cx="5098942" cy="29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2263434"/>
              </p:ext>
            </p:extLst>
          </p:nvPr>
        </p:nvGraphicFramePr>
        <p:xfrm>
          <a:off x="1988442" y="1465839"/>
          <a:ext cx="5076494" cy="33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E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vswitch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E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3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3351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Apply </a:t>
            </a:r>
            <a:r>
              <a:rPr lang="en-US" altLang="ko-KR" dirty="0" smtClean="0"/>
              <a:t>Fabric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9970768"/>
              </p:ext>
            </p:extLst>
          </p:nvPr>
        </p:nvGraphicFramePr>
        <p:xfrm>
          <a:off x="2499963" y="1508775"/>
          <a:ext cx="3960798" cy="3034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at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>
                          <a:latin typeface="Consolas"/>
                          <a:cs typeface="Consolas"/>
                        </a:rPr>
                        <a:t>Vswitch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=F</a:t>
                      </a:r>
                    </a:p>
                    <a:p>
                      <a:r>
                        <a:rPr lang="en-US" altLang="ko-KR" sz="1600" dirty="0" err="1" smtClean="0">
                          <a:latin typeface="Consolas"/>
                          <a:cs typeface="Consolas"/>
                        </a:rPr>
                        <a:t>Vinport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=1</a:t>
                      </a:r>
                      <a:endParaRPr lang="en-US" altLang="ko-KR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043851" y="6135394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811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Composition (&gt;&gt;)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two policy functions f and g operating on a located packet p, sequential composition applies g to each of the located packets produced by f (p), to produce a new set of located packets.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64" y="4365104"/>
            <a:ext cx="8154936" cy="135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104457" cy="121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13176"/>
            <a:ext cx="68077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Start with Ingress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6222820"/>
              </p:ext>
            </p:extLst>
          </p:nvPr>
        </p:nvGraphicFramePr>
        <p:xfrm>
          <a:off x="2499963" y="1508775"/>
          <a:ext cx="3960798" cy="3125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3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vswtich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262946" y="5758270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9654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ko-KR" dirty="0"/>
              <a:t>Lift </a:t>
            </a:r>
            <a:r>
              <a:rPr lang="en-US" altLang="ko-KR" dirty="0" smtClean="0"/>
              <a:t>packet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5784717"/>
              </p:ext>
            </p:extLst>
          </p:nvPr>
        </p:nvGraphicFramePr>
        <p:xfrm>
          <a:off x="1988442" y="1690689"/>
          <a:ext cx="5076494" cy="238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00:00:00:00:00:02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00:00:00:00:00:01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000018" y="5077235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897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423224"/>
              </p:ext>
            </p:extLst>
          </p:nvPr>
        </p:nvGraphicFramePr>
        <p:xfrm>
          <a:off x="1988442" y="1690689"/>
          <a:ext cx="5076494" cy="272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489158" y="5069226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56333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Lower packet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51076" y="5866928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2044" y="4577446"/>
            <a:ext cx="3988019" cy="248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0963603"/>
              </p:ext>
            </p:extLst>
          </p:nvPr>
        </p:nvGraphicFramePr>
        <p:xfrm>
          <a:off x="2577911" y="1429430"/>
          <a:ext cx="3958894" cy="33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/>
                          <a:cs typeface="Consolas"/>
                        </a:rPr>
                        <a:t>vswitch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483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ko-KR" dirty="0"/>
              <a:t>Apply </a:t>
            </a:r>
            <a:r>
              <a:rPr lang="en-US" altLang="ko-KR" dirty="0" smtClean="0"/>
              <a:t>Fabric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3175269"/>
              </p:ext>
            </p:extLst>
          </p:nvPr>
        </p:nvGraphicFramePr>
        <p:xfrm>
          <a:off x="2499963" y="1508775"/>
          <a:ext cx="3960798" cy="3034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at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>
                          <a:latin typeface="Consolas"/>
                          <a:cs typeface="Consolas"/>
                        </a:rPr>
                        <a:t>Vswitch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=I</a:t>
                      </a:r>
                    </a:p>
                    <a:p>
                      <a:r>
                        <a:rPr lang="en-US" altLang="ko-KR" sz="1600" dirty="0" err="1" smtClean="0">
                          <a:latin typeface="Consolas"/>
                          <a:cs typeface="Consolas"/>
                        </a:rPr>
                        <a:t>Vinport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=1</a:t>
                      </a:r>
                      <a:endParaRPr lang="en-US" altLang="ko-KR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4495758" y="5855126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330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Start with Ingress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607274"/>
              </p:ext>
            </p:extLst>
          </p:nvPr>
        </p:nvGraphicFramePr>
        <p:xfrm>
          <a:off x="2499963" y="1508775"/>
          <a:ext cx="3960798" cy="3125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3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vswtich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I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4495758" y="5855126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4233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ko-KR" dirty="0"/>
              <a:t>Lift </a:t>
            </a:r>
            <a:r>
              <a:rPr lang="en-US" altLang="ko-KR" dirty="0" smtClean="0"/>
              <a:t>packet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07050"/>
              </p:ext>
            </p:extLst>
          </p:nvPr>
        </p:nvGraphicFramePr>
        <p:xfrm>
          <a:off x="1988442" y="1690689"/>
          <a:ext cx="5076494" cy="238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I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6076529" y="5062214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471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ko-KR" dirty="0" smtClean="0"/>
              <a:t>Route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2699565"/>
              </p:ext>
            </p:extLst>
          </p:nvPr>
        </p:nvGraphicFramePr>
        <p:xfrm>
          <a:off x="1988442" y="1690689"/>
          <a:ext cx="5076494" cy="272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  <a:gridCol w="111760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altLang="ko-KR" sz="1600" b="1" baseline="-25000" dirty="0" smtClean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I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6521680" y="4924048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88548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Lower packet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542350" y="5911613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2044" y="4577446"/>
            <a:ext cx="3988019" cy="248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3601795"/>
              </p:ext>
            </p:extLst>
          </p:nvPr>
        </p:nvGraphicFramePr>
        <p:xfrm>
          <a:off x="2577911" y="1443948"/>
          <a:ext cx="3958894" cy="339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vswitch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I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2381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ko-KR" dirty="0"/>
              <a:t>Apply </a:t>
            </a:r>
            <a:r>
              <a:rPr lang="en-US" altLang="ko-KR" dirty="0" smtClean="0"/>
              <a:t>Fabric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9474" y="4499431"/>
            <a:ext cx="3988019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542350" y="5911613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2044" y="4608544"/>
            <a:ext cx="3988019" cy="5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6135474"/>
              </p:ext>
            </p:extLst>
          </p:nvPr>
        </p:nvGraphicFramePr>
        <p:xfrm>
          <a:off x="2577911" y="1443947"/>
          <a:ext cx="3958894" cy="373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vswitch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I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vinport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vourport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4414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Topology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network object consists of </a:t>
            </a:r>
          </a:p>
          <a:p>
            <a:pPr lvl="1"/>
            <a:r>
              <a:rPr lang="en-US" altLang="zh-CN" sz="2800" dirty="0" smtClean="0"/>
              <a:t>an abstract topology</a:t>
            </a:r>
          </a:p>
          <a:p>
            <a:pPr lvl="1"/>
            <a:r>
              <a:rPr lang="en-US" altLang="zh-CN" sz="2800" dirty="0" smtClean="0"/>
              <a:t>a policy function applied to the abstract topology.</a:t>
            </a:r>
          </a:p>
          <a:p>
            <a:r>
              <a:rPr lang="en-US" altLang="zh-CN" sz="2800" dirty="0" smtClean="0"/>
              <a:t>Abstract topology could be </a:t>
            </a:r>
          </a:p>
          <a:p>
            <a:pPr lvl="1"/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subgraph</a:t>
            </a:r>
            <a:r>
              <a:rPr lang="en-US" altLang="zh-CN" sz="2800" dirty="0" smtClean="0"/>
              <a:t> of the real topology, or </a:t>
            </a:r>
          </a:p>
          <a:p>
            <a:pPr lvl="1"/>
            <a:r>
              <a:rPr lang="en-US" altLang="zh-CN" sz="2800" dirty="0" smtClean="0"/>
              <a:t>a big virtual switch spanning the entire physical network, or </a:t>
            </a:r>
          </a:p>
          <a:p>
            <a:pPr lvl="1"/>
            <a:r>
              <a:rPr lang="en-US" altLang="zh-CN" sz="2800" dirty="0" smtClean="0"/>
              <a:t>anything in between.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ko-KR" dirty="0" smtClean="0"/>
              <a:t>And Egress policy</a:t>
            </a:r>
            <a:endParaRPr lang="ko-KR" altLang="en-US" dirty="0"/>
          </a:p>
        </p:txBody>
      </p:sp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7148537"/>
              </p:ext>
            </p:extLst>
          </p:nvPr>
        </p:nvGraphicFramePr>
        <p:xfrm>
          <a:off x="2595485" y="1697721"/>
          <a:ext cx="3958894" cy="272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7090"/>
              </a:tblGrid>
              <a:tr h="2589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/>
                          <a:cs typeface="Consolas"/>
                        </a:rPr>
                        <a:t>V</a:t>
                      </a:r>
                      <a:r>
                        <a:rPr lang="en-US" sz="1600" b="1" baseline="-250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7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Switch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Inport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9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outport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542350" y="5911613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3799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Packet continues journey on Link</a:t>
            </a:r>
            <a:endParaRPr lang="ko-KR" altLang="en-US" dirty="0"/>
          </a:p>
        </p:txBody>
      </p:sp>
      <p:graphicFrame>
        <p:nvGraphicFramePr>
          <p:cNvPr id="47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3587656"/>
              </p:ext>
            </p:extLst>
          </p:nvPr>
        </p:nvGraphicFramePr>
        <p:xfrm>
          <a:off x="2558019" y="1945775"/>
          <a:ext cx="3960798" cy="1771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804"/>
                <a:gridCol w="2548994"/>
              </a:tblGrid>
              <a:tr h="3774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nsolas"/>
                          <a:cs typeface="Consolas"/>
                        </a:rPr>
                        <a:t>Field</a:t>
                      </a:r>
                      <a:endParaRPr lang="en-US" sz="1800" b="1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latin typeface="Consolas"/>
                          <a:cs typeface="Consolas"/>
                        </a:rPr>
                        <a:t>Value</a:t>
                      </a:r>
                      <a:endParaRPr lang="en-US" sz="1600" b="1" baseline="-25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srcmac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AA:AA:AA:AA:AA:AA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dstmac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BB:BB:BB:BB:BB:BB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srcip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/>
                          <a:cs typeface="Consolas"/>
                        </a:rPr>
                        <a:t>10.0.0.2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dstip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1.2.3.4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Parallelogram 5"/>
          <p:cNvSpPr/>
          <p:nvPr/>
        </p:nvSpPr>
        <p:spPr>
          <a:xfrm>
            <a:off x="839450" y="5800401"/>
            <a:ext cx="7165298" cy="913950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Parallelogram 6"/>
          <p:cNvSpPr/>
          <p:nvPr/>
        </p:nvSpPr>
        <p:spPr>
          <a:xfrm>
            <a:off x="839450" y="4594030"/>
            <a:ext cx="7165298" cy="936369"/>
          </a:xfrm>
          <a:prstGeom prst="parallelogram">
            <a:avLst>
              <a:gd name="adj" fmla="val 48222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1" name="Picture 4" descr="http://www.clker.com/cliparts/C/N/x/Q/D/F/router-ack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clker.com/cliparts/J/t/J/4/z/8/router-warning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00" y="4950856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www.clker.com/cliparts/P/C/k/o/0/k/router-dow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8" y="4963302"/>
            <a:ext cx="894800" cy="594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64"/>
          <p:cNvGrpSpPr/>
          <p:nvPr/>
        </p:nvGrpSpPr>
        <p:grpSpPr>
          <a:xfrm>
            <a:off x="3961413" y="5886785"/>
            <a:ext cx="862133" cy="606814"/>
            <a:chOff x="3497421" y="4742021"/>
            <a:chExt cx="1463188" cy="972185"/>
          </a:xfrm>
        </p:grpSpPr>
        <p:pic>
          <p:nvPicPr>
            <p:cNvPr id="66" name="Picture 8" descr="http://www.clker.com/cliparts/P/C/k/o/0/k/router-down-m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163" r="33589"/>
            <a:stretch/>
          </p:blipFill>
          <p:spPr bwMode="auto">
            <a:xfrm>
              <a:off x="4011930" y="4742021"/>
              <a:ext cx="457200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clker.com/cliparts/C/N/x/Q/D/F/router-ack-md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4837"/>
            <a:stretch/>
          </p:blipFill>
          <p:spPr bwMode="auto">
            <a:xfrm>
              <a:off x="3497421" y="4742021"/>
              <a:ext cx="51450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clker.com/cliparts/J/t/J/4/z/8/router-warning-md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410"/>
            <a:stretch/>
          </p:blipFill>
          <p:spPr bwMode="auto">
            <a:xfrm>
              <a:off x="4469130" y="4742021"/>
              <a:ext cx="491479" cy="97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Connector 18"/>
          <p:cNvCxnSpPr/>
          <p:nvPr/>
        </p:nvCxnSpPr>
        <p:spPr>
          <a:xfrm>
            <a:off x="29841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/>
          <p:cNvCxnSpPr/>
          <p:nvPr/>
        </p:nvCxnSpPr>
        <p:spPr>
          <a:xfrm>
            <a:off x="1951906" y="5039918"/>
            <a:ext cx="1800289" cy="812820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63678" y="4577446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 Network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30334" y="6392011"/>
            <a:ext cx="4219729" cy="400110"/>
          </a:xfrm>
          <a:prstGeom prst="rect">
            <a:avLst/>
          </a:prstGeom>
          <a:noFill/>
          <a:scene3d>
            <a:camera prst="orthographicFront">
              <a:rot lat="1866000" lon="19824000" rev="2064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Underlying Network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6377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1810" y="4978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1354" y="48769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E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6668" y="48803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1151" y="488382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9108" y="581535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/>
                <a:cs typeface="Consolas"/>
              </a:rPr>
              <a:t>G</a:t>
            </a:r>
            <a:endParaRPr lang="en-US" sz="3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2712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435" y="496628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87" name="Straight Connector 18"/>
          <p:cNvCxnSpPr/>
          <p:nvPr/>
        </p:nvCxnSpPr>
        <p:spPr>
          <a:xfrm>
            <a:off x="4967540" y="5157405"/>
            <a:ext cx="718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83339" y="49683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7466" y="5084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39663" y="482576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60272" y="5156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3</a:t>
            </a:r>
          </a:p>
        </p:txBody>
      </p:sp>
      <p:cxnSp>
        <p:nvCxnSpPr>
          <p:cNvPr id="92" name="Straight Connector 18"/>
          <p:cNvCxnSpPr/>
          <p:nvPr/>
        </p:nvCxnSpPr>
        <p:spPr>
          <a:xfrm>
            <a:off x="1236870" y="4950856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8"/>
          <p:cNvCxnSpPr/>
          <p:nvPr/>
        </p:nvCxnSpPr>
        <p:spPr>
          <a:xfrm flipV="1">
            <a:off x="1053801" y="5259011"/>
            <a:ext cx="635850" cy="131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8"/>
          <p:cNvCxnSpPr/>
          <p:nvPr/>
        </p:nvCxnSpPr>
        <p:spPr>
          <a:xfrm flipV="1">
            <a:off x="6977657" y="4901378"/>
            <a:ext cx="716543" cy="115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8"/>
          <p:cNvCxnSpPr/>
          <p:nvPr/>
        </p:nvCxnSpPr>
        <p:spPr>
          <a:xfrm>
            <a:off x="7000052" y="5341589"/>
            <a:ext cx="389635" cy="49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767185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1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92618" y="578473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7057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2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490" y="605273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3</a:t>
            </a:r>
            <a:endParaRPr lang="en-US" sz="1600" b="1" dirty="0">
              <a:latin typeface="Consolas"/>
              <a:cs typeface="Consolas"/>
            </a:endParaRPr>
          </a:p>
        </p:txBody>
      </p:sp>
      <p:cxnSp>
        <p:nvCxnSpPr>
          <p:cNvPr id="100" name="Straight Connector 22"/>
          <p:cNvCxnSpPr/>
          <p:nvPr/>
        </p:nvCxnSpPr>
        <p:spPr>
          <a:xfrm>
            <a:off x="1951906" y="5274410"/>
            <a:ext cx="1782092" cy="823353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22"/>
          <p:cNvCxnSpPr/>
          <p:nvPr/>
        </p:nvCxnSpPr>
        <p:spPr>
          <a:xfrm flipH="1">
            <a:off x="5019316" y="5022349"/>
            <a:ext cx="1697794" cy="830389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2"/>
          <p:cNvCxnSpPr/>
          <p:nvPr/>
        </p:nvCxnSpPr>
        <p:spPr>
          <a:xfrm flipH="1">
            <a:off x="4992449" y="5377529"/>
            <a:ext cx="1697353" cy="770412"/>
          </a:xfrm>
          <a:prstGeom prst="line">
            <a:avLst/>
          </a:prstGeom>
          <a:ln w="28575" cap="flat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8"/>
          <p:cNvCxnSpPr/>
          <p:nvPr/>
        </p:nvCxnSpPr>
        <p:spPr>
          <a:xfrm flipV="1">
            <a:off x="1371726" y="6295382"/>
            <a:ext cx="2329010" cy="3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8"/>
          <p:cNvCxnSpPr/>
          <p:nvPr/>
        </p:nvCxnSpPr>
        <p:spPr>
          <a:xfrm flipV="1">
            <a:off x="5035296" y="5886785"/>
            <a:ext cx="1604367" cy="80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8"/>
          <p:cNvCxnSpPr>
            <a:stCxn id="99" idx="3"/>
          </p:cNvCxnSpPr>
          <p:nvPr/>
        </p:nvCxnSpPr>
        <p:spPr>
          <a:xfrm>
            <a:off x="4999366" y="6222010"/>
            <a:ext cx="2241359" cy="3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8"/>
          <p:cNvCxnSpPr/>
          <p:nvPr/>
        </p:nvCxnSpPr>
        <p:spPr>
          <a:xfrm>
            <a:off x="1849520" y="5859993"/>
            <a:ext cx="1878426" cy="150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53941" y="5839120"/>
            <a:ext cx="174171" cy="17417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C9DD-A884-4C51-BCFA-D925D5F7573D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1777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15782 -0.0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Abstract packet model</a:t>
            </a:r>
          </a:p>
          <a:p>
            <a:pPr lvl="1"/>
            <a:r>
              <a:rPr lang="en-US" altLang="zh-CN" dirty="0" smtClean="0"/>
              <a:t>Benefits</a:t>
            </a:r>
          </a:p>
          <a:p>
            <a:pPr lvl="1"/>
            <a:r>
              <a:rPr lang="en-US" altLang="zh-CN" dirty="0" smtClean="0"/>
              <a:t>How to implement?</a:t>
            </a:r>
          </a:p>
          <a:p>
            <a:r>
              <a:rPr lang="en-US" altLang="zh-CN" dirty="0" smtClean="0"/>
              <a:t>What is network object?</a:t>
            </a:r>
          </a:p>
          <a:p>
            <a:pPr lvl="1"/>
            <a:r>
              <a:rPr lang="en-US" altLang="zh-CN" dirty="0" smtClean="0"/>
              <a:t>Base network object</a:t>
            </a:r>
          </a:p>
          <a:p>
            <a:pPr lvl="1"/>
            <a:r>
              <a:rPr lang="en-US" altLang="zh-CN" dirty="0" smtClean="0"/>
              <a:t>Derived network object</a:t>
            </a:r>
          </a:p>
          <a:p>
            <a:pPr lvl="1"/>
            <a:r>
              <a:rPr lang="en-US" altLang="zh-CN" dirty="0" smtClean="0"/>
              <a:t>Mapping?</a:t>
            </a:r>
          </a:p>
          <a:p>
            <a:r>
              <a:rPr lang="en-US" altLang="zh-CN" dirty="0" smtClean="0"/>
              <a:t>Policy transforming</a:t>
            </a:r>
          </a:p>
          <a:p>
            <a:pPr lvl="1"/>
            <a:r>
              <a:rPr lang="en-US" altLang="zh-CN" dirty="0" err="1" smtClean="0"/>
              <a:t>Ingress_policy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Egress_policy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Fabric_policy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Example: Many-to-One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3682752" cy="1853560"/>
          </a:xfrm>
        </p:spPr>
        <p:txBody>
          <a:bodyPr/>
          <a:lstStyle/>
          <a:p>
            <a:r>
              <a:rPr lang="en-US" altLang="zh-CN" dirty="0" smtClean="0"/>
              <a:t>The MAC-learning module sees the network as one big switch V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50482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5536" y="3133712"/>
            <a:ext cx="3960440" cy="24719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zh-CN" sz="2600" dirty="0" smtClean="0">
                <a:latin typeface="+mn-lt"/>
                <a:ea typeface="+mn-ea"/>
              </a:rPr>
              <a:t>The “</a:t>
            </a:r>
            <a:r>
              <a:rPr lang="en-US" altLang="zh-CN" sz="2600" dirty="0" smtClean="0">
                <a:solidFill>
                  <a:srgbClr val="FF0000"/>
                </a:solidFill>
                <a:latin typeface="+mn-lt"/>
                <a:ea typeface="+mn-ea"/>
              </a:rPr>
              <a:t>switching fabric</a:t>
            </a:r>
            <a:r>
              <a:rPr lang="en-US" altLang="zh-CN" sz="2600" dirty="0" smtClean="0">
                <a:latin typeface="+mn-lt"/>
                <a:ea typeface="+mn-ea"/>
              </a:rPr>
              <a:t>” of switch V is implemented by the switching-fabric module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95536" y="5157192"/>
            <a:ext cx="8128520" cy="14401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zh-CN" sz="2600" dirty="0" smtClean="0">
                <a:latin typeface="+mn-lt"/>
                <a:ea typeface="+mn-ea"/>
              </a:rPr>
              <a:t>Require some coordination between the two modules, so the MAC-learner can specify the chosen output port(s), and the switching-fabric module can direct traffic on a path to the egress port(s).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 Many-to-One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the MAC-learning module directs traffic from an input port to an output port, the switching fabric module sees traffic with a virtual packet header indicating the corresponding ingress and egress ports in its view of the network. </a:t>
            </a:r>
          </a:p>
          <a:p>
            <a:r>
              <a:rPr lang="en-US" altLang="zh-CN" dirty="0" smtClean="0"/>
              <a:t>A run-time system can perform the necessary mappings between the two abstract topologies, and generate the appropriate rules to forward traffic from the ingress port to the appropriate egress port(s).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One-to-Many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35480"/>
            <a:ext cx="4042792" cy="458986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MAC-learning and flooding to unknown  destinations for switches within Ethernet island </a:t>
            </a:r>
          </a:p>
          <a:p>
            <a:r>
              <a:rPr lang="en-US" altLang="zh-CN" sz="2800" dirty="0" smtClean="0"/>
              <a:t>Shortest-path routing on IP prefixes for switches in the IP core</a:t>
            </a:r>
          </a:p>
          <a:p>
            <a:r>
              <a:rPr lang="en-US" altLang="zh-CN" sz="2800" dirty="0" smtClean="0"/>
              <a:t>Gateway logic for devices connecting an island to the core.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916832"/>
            <a:ext cx="4932040" cy="262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 One-to-Many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Three virtual devices. Modules are written separately.</a:t>
            </a:r>
          </a:p>
          <a:p>
            <a:pPr lvl="1"/>
            <a:r>
              <a:rPr lang="en-US" altLang="zh-CN" sz="2600" dirty="0" smtClean="0"/>
              <a:t>The Ethernet module generates a rule in switch E that matches traffic destined to the gateway’s MAC address and forwards out E’s right port.</a:t>
            </a:r>
          </a:p>
          <a:p>
            <a:pPr lvl="1"/>
            <a:r>
              <a:rPr lang="en-US" altLang="zh-CN" sz="2600" dirty="0" smtClean="0"/>
              <a:t>The gateway module generates a rule in switch F that matches packets from F’s left port destined to the gateway’s MAC address and, after rewriting MAC headers appropriately, forwards out F’s right port. </a:t>
            </a:r>
          </a:p>
          <a:p>
            <a:pPr lvl="1"/>
            <a:r>
              <a:rPr lang="en-US" altLang="zh-CN" sz="2600" dirty="0" smtClean="0"/>
              <a:t>The IP core module would generate rules in switch I that match packets based on the destination IP address to forward traffic to the next hop along a path to the destination. </a:t>
            </a:r>
          </a:p>
          <a:p>
            <a:r>
              <a:rPr lang="en-US" altLang="zh-CN" dirty="0" smtClean="0"/>
              <a:t>A runtime system can combine these three sets of rules to generate the rules for the physical gateway switch G.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SDN-NOX</Template>
  <TotalTime>3721</TotalTime>
  <Words>2895</Words>
  <Application>Microsoft Office PowerPoint</Application>
  <PresentationFormat>全屏显示(4:3)</PresentationFormat>
  <Paragraphs>985</Paragraphs>
  <Slides>52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流畅</vt:lpstr>
      <vt:lpstr>Composing Software-Defined Networks</vt:lpstr>
      <vt:lpstr>Index</vt:lpstr>
      <vt:lpstr>Parallel Composition (|)</vt:lpstr>
      <vt:lpstr>Sequential Composition (&gt;&gt;)</vt:lpstr>
      <vt:lpstr>Topology Abstraction</vt:lpstr>
      <vt:lpstr>Example: Many-to-One</vt:lpstr>
      <vt:lpstr>Example: Many-to-One</vt:lpstr>
      <vt:lpstr>Example: One-to-Many</vt:lpstr>
      <vt:lpstr>Example: One-to-Many</vt:lpstr>
      <vt:lpstr>Pyretic: Abstract Packet Model</vt:lpstr>
      <vt:lpstr>Pyretic: Abstract Packet Model</vt:lpstr>
      <vt:lpstr>Pyretic: Primitive actions</vt:lpstr>
      <vt:lpstr>Pyretic: Primitive actions</vt:lpstr>
      <vt:lpstr>Pyretic: Primitive actions</vt:lpstr>
      <vt:lpstr>Pyretic: Predicates</vt:lpstr>
      <vt:lpstr>Pyretic: Policies</vt:lpstr>
      <vt:lpstr>Pyretic: Queries</vt:lpstr>
      <vt:lpstr>Pyretic: Queries</vt:lpstr>
      <vt:lpstr>Pyretic: Dynamic policies</vt:lpstr>
      <vt:lpstr>Pyretic: Dynamic policies</vt:lpstr>
      <vt:lpstr>Pyretic: Dynamic policies</vt:lpstr>
      <vt:lpstr>Pyretic: Dynamic policies</vt:lpstr>
      <vt:lpstr>Pyretic: Dynamic policies</vt:lpstr>
      <vt:lpstr>Network Objects</vt:lpstr>
      <vt:lpstr>Transforming Topologies</vt:lpstr>
      <vt:lpstr>Transforming Policies</vt:lpstr>
      <vt:lpstr>Composing Transforming Policies </vt:lpstr>
      <vt:lpstr>Transforming Policies</vt:lpstr>
      <vt:lpstr>Transforming Policies</vt:lpstr>
      <vt:lpstr>Transforming Policies</vt:lpstr>
      <vt:lpstr>Example</vt:lpstr>
      <vt:lpstr>Example</vt:lpstr>
      <vt:lpstr>幻灯片 33</vt:lpstr>
      <vt:lpstr>Packet arrives at G</vt:lpstr>
      <vt:lpstr>Apply Ingress policy</vt:lpstr>
      <vt:lpstr>Lift packet to virtual network</vt:lpstr>
      <vt:lpstr>Run MAC-Learning</vt:lpstr>
      <vt:lpstr>Lower packet</vt:lpstr>
      <vt:lpstr>Apply Fabric policy</vt:lpstr>
      <vt:lpstr>Start with Ingress policy</vt:lpstr>
      <vt:lpstr>Lift packet</vt:lpstr>
      <vt:lpstr>Forward</vt:lpstr>
      <vt:lpstr>Lower packet</vt:lpstr>
      <vt:lpstr>Apply Fabric policy</vt:lpstr>
      <vt:lpstr>Start with Ingress policy</vt:lpstr>
      <vt:lpstr>Lift packet</vt:lpstr>
      <vt:lpstr>Route</vt:lpstr>
      <vt:lpstr>Lower packet</vt:lpstr>
      <vt:lpstr>Apply Fabric policy</vt:lpstr>
      <vt:lpstr>And Egress policy</vt:lpstr>
      <vt:lpstr>Packet continues journey on Link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TianYe</dc:creator>
  <cp:lastModifiedBy>Administrator</cp:lastModifiedBy>
  <cp:revision>287</cp:revision>
  <dcterms:created xsi:type="dcterms:W3CDTF">2013-07-19T09:18:42Z</dcterms:created>
  <dcterms:modified xsi:type="dcterms:W3CDTF">2018-04-19T14:17:01Z</dcterms:modified>
</cp:coreProperties>
</file>