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34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37" r:id="rId14"/>
    <p:sldId id="267" r:id="rId15"/>
    <p:sldId id="268" r:id="rId16"/>
    <p:sldId id="269" r:id="rId17"/>
    <p:sldId id="33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2" r:id="rId70"/>
    <p:sldId id="321" r:id="rId71"/>
    <p:sldId id="323" r:id="rId72"/>
    <p:sldId id="324" r:id="rId73"/>
    <p:sldId id="341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9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68" autoAdjust="0"/>
  </p:normalViewPr>
  <p:slideViewPr>
    <p:cSldViewPr>
      <p:cViewPr varScale="1">
        <p:scale>
          <a:sx n="62" d="100"/>
          <a:sy n="62" d="100"/>
        </p:scale>
        <p:origin x="-14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552" y="6381328"/>
            <a:ext cx="3200400" cy="283800"/>
          </a:xfrm>
        </p:spPr>
        <p:txBody>
          <a:bodyPr/>
          <a:lstStyle/>
          <a:p>
            <a:fld id="{D4C3DDF5-B59D-4F04-B3FA-4D95F1376561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795B-BD8E-45B9-99C1-D0446CE437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33795" name="Picture 3" descr="C:\WORK\Work\Research\Talks\科大视觉\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971800" cy="7048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59B-2C79-4653-B1BD-2D1932ABFA62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2011-B2AF-41A3-A233-A4EBB9232E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3235-DF62-489D-BA20-16E90D0CB0BA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F35E-8445-4DD7-AD83-E79898BD25E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39552" y="6400800"/>
            <a:ext cx="2734000" cy="283800"/>
          </a:xfrm>
        </p:spPr>
        <p:txBody>
          <a:bodyPr/>
          <a:lstStyle/>
          <a:p>
            <a:fld id="{B2A86175-C425-40CB-ACEC-4A96DA30BDB9}" type="datetimeFigureOut">
              <a:rPr lang="en-US" altLang="zh-CN" smtClean="0"/>
              <a:pPr/>
              <a:t>3/12/2018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E2D4-E394-48AF-B5FB-7708D2CC5F4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Picture 2" descr="C:\WORK\Work\Research\Talks\科大视觉\USTC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09320"/>
            <a:ext cx="548680" cy="5486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6044-1468-4799-A69B-ED11FFDE73F2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9D68-4A17-4E1F-A371-5DCEA9CD01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C65F-9956-4974-AB5B-31EEFB3F3076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CB3B-B52B-46CD-B2B0-82CBD92964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903E-CC0E-4A00-8CCA-9AB3CBE2347A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C826-46FD-40DE-AD54-43CF932E3E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4242-2979-4CCF-AF17-965804E545FE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4881-CF0C-4F77-B868-9ECD9DE6F4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DDA9-5843-4F9F-85EE-1074F798612A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5D60-67BC-4092-89A9-D82421A094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22A4-6265-43B0-B62D-FE6DDA680EDE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263-F994-4872-B616-DCBE351D24E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179D-6A67-40EB-93AA-3C3A0BDEFC79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AD58-8941-4268-A1DC-45BE91F978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552" y="6381328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1552DE6-CCD5-4588-A99C-100B920DC1ED}" type="datetimeFigureOut">
              <a:rPr lang="en-US" altLang="zh-CN" smtClean="0"/>
              <a:pPr/>
              <a:t>3/12/2018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826D75-ED1F-450F-BBC3-3659E6D382D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458200" cy="1222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ns-3 Tutorial</a:t>
            </a:r>
            <a:endParaRPr lang="zh-CN" altLang="en-US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1371600" y="3260576"/>
            <a:ext cx="6400800" cy="1752600"/>
          </a:xfrm>
        </p:spPr>
        <p:txBody>
          <a:bodyPr/>
          <a:lstStyle/>
          <a:p>
            <a:pPr marR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 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log components will print messages when sending and receiving packets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4657725" cy="9906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7504" y="4149080"/>
            <a:ext cx="89644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LogComponentEnable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UdpEchoClientApplication</a:t>
            </a:r>
            <a:r>
              <a:rPr lang="en-US" altLang="zh-CN" sz="2000" dirty="0" smtClean="0"/>
              <a:t>", LOG_LEVEL_INFO);</a:t>
            </a:r>
          </a:p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LogComponentEnable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UdpEchoServerApplication</a:t>
            </a:r>
            <a:r>
              <a:rPr lang="en-US" altLang="zh-CN" sz="2000" dirty="0" smtClean="0"/>
              <a:t>", LOG_LEVEL_INFO);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Topology Helper</a:t>
            </a:r>
          </a:p>
          <a:p>
            <a:pPr lvl="1"/>
            <a:r>
              <a:rPr lang="en-US" altLang="zh-CN" dirty="0" err="1" smtClean="0"/>
              <a:t>NodeContainer</a:t>
            </a:r>
            <a:r>
              <a:rPr lang="en-US" altLang="zh-CN" dirty="0" smtClean="0"/>
              <a:t>: To create, access and manage the Node objects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4862150" cy="93610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PointToPointHelper</a:t>
            </a:r>
            <a:r>
              <a:rPr lang="en-US" altLang="zh-CN" dirty="0" smtClean="0"/>
              <a:t>: use this helper to configure and connect </a:t>
            </a:r>
            <a:r>
              <a:rPr lang="en-US" altLang="zh-CN" dirty="0" err="1" smtClean="0"/>
              <a:t>PointToPointNetDevice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PointToPointChannel</a:t>
            </a:r>
            <a:endParaRPr lang="en-US" altLang="zh-CN" dirty="0" smtClean="0"/>
          </a:p>
          <a:p>
            <a:pPr lvl="2"/>
            <a:r>
              <a:rPr lang="en-US" altLang="zh-CN" smtClean="0"/>
              <a:t>Set Device's </a:t>
            </a:r>
            <a:r>
              <a:rPr lang="en-US" altLang="zh-CN" dirty="0" smtClean="0"/>
              <a:t>data rate as 5Mbps</a:t>
            </a:r>
          </a:p>
          <a:p>
            <a:pPr lvl="2"/>
            <a:r>
              <a:rPr lang="en-US" altLang="zh-CN" dirty="0" smtClean="0"/>
              <a:t>Set Channel's delay as 2ms</a:t>
            </a:r>
          </a:p>
        </p:txBody>
      </p:sp>
      <p:sp>
        <p:nvSpPr>
          <p:cNvPr id="5" name="矩形 4"/>
          <p:cNvSpPr/>
          <p:nvPr/>
        </p:nvSpPr>
        <p:spPr>
          <a:xfrm>
            <a:off x="809836" y="4437112"/>
            <a:ext cx="7524328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smtClean="0"/>
              <a:t>  </a:t>
            </a:r>
            <a:r>
              <a:rPr lang="en-US" altLang="zh-CN" sz="2200" dirty="0" err="1"/>
              <a:t>p</a:t>
            </a:r>
            <a:r>
              <a:rPr lang="en-US" altLang="zh-CN" sz="2200" dirty="0" err="1" smtClean="0"/>
              <a:t>ointToPointHelper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pointToPoint</a:t>
            </a:r>
            <a:r>
              <a:rPr lang="en-US" altLang="zh-CN" sz="2200" dirty="0" smtClean="0"/>
              <a:t>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pointToPoint.SetDeviceAttribute</a:t>
            </a:r>
            <a:r>
              <a:rPr lang="en-US" altLang="zh-CN" sz="2200" dirty="0" smtClean="0"/>
              <a:t> ("</a:t>
            </a:r>
            <a:r>
              <a:rPr lang="en-US" altLang="zh-CN" sz="2200" dirty="0" err="1" smtClean="0"/>
              <a:t>DataRate</a:t>
            </a:r>
            <a:r>
              <a:rPr lang="en-US" altLang="zh-CN" sz="2200" smtClean="0"/>
              <a:t>", StringValue ("</a:t>
            </a:r>
            <a:r>
              <a:rPr lang="en-US" altLang="zh-CN" sz="2200" dirty="0" smtClean="0"/>
              <a:t>5Mbps"));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pointToPoint.SetChannelAttribute</a:t>
            </a:r>
            <a:r>
              <a:rPr lang="en-US" altLang="zh-CN" sz="2200" dirty="0" smtClean="0"/>
              <a:t> ("Delay</a:t>
            </a:r>
            <a:r>
              <a:rPr lang="en-US" altLang="zh-CN" sz="2200" smtClean="0"/>
              <a:t>", StringValue ("</a:t>
            </a:r>
            <a:r>
              <a:rPr lang="en-US" altLang="zh-CN" sz="2200" dirty="0" smtClean="0"/>
              <a:t>2ms"));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 smtClean="0"/>
              <a:t>NetDeviceContainer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Use </a:t>
            </a:r>
            <a:r>
              <a:rPr lang="en-US" altLang="zh-CN" smtClean="0"/>
              <a:t>the helper's</a:t>
            </a:r>
            <a:r>
              <a:rPr lang="zh-CN" altLang="en-US" smtClean="0"/>
              <a:t> </a:t>
            </a:r>
            <a:r>
              <a:rPr lang="en-US" altLang="zh-CN" dirty="0" smtClean="0"/>
              <a:t>Install method to install a </a:t>
            </a:r>
            <a:r>
              <a:rPr lang="en-US" altLang="zh-CN" dirty="0" err="1" smtClean="0"/>
              <a:t>pointToPointNetDevice</a:t>
            </a:r>
            <a:r>
              <a:rPr lang="en-US" altLang="zh-CN" dirty="0" smtClean="0"/>
              <a:t> at each node, the devices are kept in </a:t>
            </a:r>
            <a:r>
              <a:rPr lang="en-US" altLang="zh-CN" dirty="0" err="1" smtClean="0"/>
              <a:t>NetDeviceContainer</a:t>
            </a:r>
            <a:r>
              <a:rPr lang="en-US" altLang="zh-CN" dirty="0" smtClean="0"/>
              <a:t>,  and create a </a:t>
            </a:r>
            <a:r>
              <a:rPr lang="en-US" altLang="zh-CN" dirty="0" err="1" smtClean="0"/>
              <a:t>PointToPointChannel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7982762" cy="79208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InternetStackHelper</a:t>
            </a:r>
            <a:r>
              <a:rPr lang="en-US" altLang="zh-CN" dirty="0" smtClean="0"/>
              <a:t>: install the protocol stack on the nodes (IP, TCP, UDP, …)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Ipv4AddressHelper: allocate IPv4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Attach IP addresses on the devices, beginning 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10.1.1.1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10.1.1.254</a:t>
            </a:r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39" y="2492896"/>
            <a:ext cx="5751639" cy="86409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709" y="4293096"/>
            <a:ext cx="9188221" cy="79208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259632" y="6022449"/>
            <a:ext cx="7416824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smtClean="0"/>
              <a:t>Ipv4InterfaceContainer interfaces = </a:t>
            </a:r>
            <a:r>
              <a:rPr lang="en-US" altLang="zh-CN" sz="2200" dirty="0" err="1" smtClean="0"/>
              <a:t>address.Assign</a:t>
            </a:r>
            <a:r>
              <a:rPr lang="en-US" altLang="zh-CN" sz="2200" dirty="0" smtClean="0"/>
              <a:t> (devices);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UdpEchoServerApplication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UdpEchoClientApplication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UdpEchoServerHelper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 err="1" smtClean="0"/>
              <a:t>UdpEchoServerHelper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create and configure </a:t>
            </a:r>
            <a:r>
              <a:rPr lang="en-US" altLang="zh-CN" dirty="0" err="1" smtClean="0"/>
              <a:t>UdpEchoServerApplication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Create an </a:t>
            </a:r>
            <a:r>
              <a:rPr lang="en-US" altLang="zh-CN" dirty="0" err="1" smtClean="0"/>
              <a:t>echoServer</a:t>
            </a:r>
            <a:r>
              <a:rPr lang="en-US" altLang="zh-CN" dirty="0" smtClean="0"/>
              <a:t> working on UDP port 9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1604" y="4071942"/>
            <a:ext cx="5760640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 smtClean="0"/>
              <a:t>UdpEchoServerHelper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echoServer</a:t>
            </a:r>
            <a:r>
              <a:rPr lang="en-US" altLang="zh-CN" sz="2200" dirty="0" smtClean="0"/>
              <a:t> (9);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smtClean="0"/>
          </a:p>
          <a:p>
            <a:pPr lvl="2"/>
            <a:r>
              <a:rPr lang="en-US" altLang="zh-CN" smtClean="0"/>
              <a:t>Use </a:t>
            </a:r>
            <a:r>
              <a:rPr lang="en-US" altLang="zh-CN" dirty="0" smtClean="0"/>
              <a:t>the 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 to install the Application on Node #1</a:t>
            </a:r>
          </a:p>
          <a:p>
            <a:pPr lvl="2"/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starts at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sec., stops at the 10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sec.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844824"/>
            <a:ext cx="770485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serverApps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echoServer.Install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nodes.Get</a:t>
            </a:r>
            <a:r>
              <a:rPr lang="en-US" altLang="zh-CN" sz="2000" dirty="0" smtClean="0"/>
              <a:t> (1));</a:t>
            </a:r>
          </a:p>
          <a:p>
            <a:r>
              <a:rPr lang="en-US" altLang="zh-CN" sz="2000" dirty="0" err="1" smtClean="0"/>
              <a:t>serverApps.Start</a:t>
            </a:r>
            <a:r>
              <a:rPr lang="en-US" altLang="zh-CN" sz="2000" dirty="0" smtClean="0"/>
              <a:t> (Seconds (1.0));</a:t>
            </a:r>
          </a:p>
          <a:p>
            <a:r>
              <a:rPr lang="en-US" altLang="zh-CN" sz="2000" dirty="0" err="1" smtClean="0"/>
              <a:t>serverApps.Stop</a:t>
            </a:r>
            <a:r>
              <a:rPr lang="en-US" altLang="zh-CN" sz="2000" dirty="0" smtClean="0"/>
              <a:t> (Seconds (10.0));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UdpEchoClientHelper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Specify the address and port number of the server application that the client connects to</a:t>
            </a:r>
          </a:p>
          <a:p>
            <a:pPr lvl="2"/>
            <a:r>
              <a:rPr lang="en-US" altLang="zh-CN" dirty="0" smtClean="0"/>
              <a:t>Set the maximum number of packets to send, sending interval, and packet size.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219960"/>
            <a:ext cx="892899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 smtClean="0"/>
              <a:t>UdpEchoClientHelper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echoClient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interfaces.GetAddress</a:t>
            </a:r>
            <a:r>
              <a:rPr lang="en-US" altLang="zh-CN" sz="2200" dirty="0" smtClean="0"/>
              <a:t> (1), 9);</a:t>
            </a:r>
          </a:p>
          <a:p>
            <a:r>
              <a:rPr lang="en-US" altLang="zh-CN" sz="2200" dirty="0" err="1" smtClean="0"/>
              <a:t>echoClient.SetAttribute</a:t>
            </a:r>
            <a:r>
              <a:rPr lang="en-US" altLang="zh-CN" sz="2200" dirty="0" smtClean="0"/>
              <a:t> ("</a:t>
            </a:r>
            <a:r>
              <a:rPr lang="en-US" altLang="zh-CN" sz="2200" dirty="0" err="1" smtClean="0"/>
              <a:t>MaxPackets</a:t>
            </a:r>
            <a:r>
              <a:rPr lang="en-US" altLang="zh-CN" sz="2200" dirty="0" smtClean="0"/>
              <a:t>", </a:t>
            </a:r>
            <a:r>
              <a:rPr lang="en-US" altLang="zh-CN" sz="2200" dirty="0" err="1" smtClean="0"/>
              <a:t>UintegerValue</a:t>
            </a:r>
            <a:r>
              <a:rPr lang="en-US" altLang="zh-CN" sz="2200" dirty="0" smtClean="0"/>
              <a:t> (1));</a:t>
            </a:r>
          </a:p>
          <a:p>
            <a:r>
              <a:rPr lang="en-US" altLang="zh-CN" sz="2200" dirty="0" err="1" smtClean="0"/>
              <a:t>echoClient.SetAttribute</a:t>
            </a:r>
            <a:r>
              <a:rPr lang="en-US" altLang="zh-CN" sz="2200" dirty="0" smtClean="0"/>
              <a:t> ("Interval", </a:t>
            </a:r>
            <a:r>
              <a:rPr lang="en-US" altLang="zh-CN" sz="2200" dirty="0" err="1" smtClean="0"/>
              <a:t>TimeValue</a:t>
            </a:r>
            <a:r>
              <a:rPr lang="en-US" altLang="zh-CN" sz="2200" dirty="0" smtClean="0"/>
              <a:t> (Seconds (1.0)));</a:t>
            </a:r>
          </a:p>
          <a:p>
            <a:r>
              <a:rPr lang="en-US" altLang="zh-CN" sz="2200" dirty="0" err="1" smtClean="0"/>
              <a:t>echoClient.SetAttribute</a:t>
            </a:r>
            <a:r>
              <a:rPr lang="en-US" altLang="zh-CN" sz="2200" dirty="0" smtClean="0"/>
              <a:t> ("</a:t>
            </a:r>
            <a:r>
              <a:rPr lang="en-US" altLang="zh-CN" sz="2200" dirty="0" err="1" smtClean="0"/>
              <a:t>PacketSize</a:t>
            </a:r>
            <a:r>
              <a:rPr lang="en-US" altLang="zh-CN" sz="2200" dirty="0" smtClean="0"/>
              <a:t>", </a:t>
            </a:r>
            <a:r>
              <a:rPr lang="en-US" altLang="zh-CN" sz="2200" dirty="0" err="1" smtClean="0"/>
              <a:t>UintegerValue</a:t>
            </a:r>
            <a:r>
              <a:rPr lang="en-US" altLang="zh-CN" sz="2200" dirty="0" smtClean="0"/>
              <a:t> (1024));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Use the Install method to create </a:t>
            </a:r>
            <a:r>
              <a:rPr lang="en-US" altLang="zh-CN" dirty="0" err="1" smtClean="0"/>
              <a:t>echoClient</a:t>
            </a:r>
            <a:r>
              <a:rPr lang="en-US" altLang="zh-CN" dirty="0" smtClean="0"/>
              <a:t> on Node 0</a:t>
            </a:r>
          </a:p>
          <a:p>
            <a:pPr lvl="1"/>
            <a:r>
              <a:rPr lang="en-US" altLang="zh-CN" dirty="0" smtClean="0"/>
              <a:t>Starts at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sec., stops at the 10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sec.</a:t>
            </a:r>
          </a:p>
          <a:p>
            <a:r>
              <a:rPr lang="en-US" altLang="zh-CN" dirty="0" smtClean="0"/>
              <a:t>Run the simulation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Run from 0 to 10 seconds, event driven</a:t>
            </a:r>
          </a:p>
          <a:p>
            <a:pPr lvl="1"/>
            <a:r>
              <a:rPr lang="en-US" altLang="zh-CN" dirty="0" smtClean="0"/>
              <a:t>Destroy, clean and recycle the resources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556792"/>
            <a:ext cx="896448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clientApps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echoClient.Install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nodes.Get</a:t>
            </a:r>
            <a:r>
              <a:rPr lang="en-US" altLang="zh-CN" sz="2000" dirty="0" smtClean="0"/>
              <a:t> (0));</a:t>
            </a:r>
          </a:p>
          <a:p>
            <a:r>
              <a:rPr lang="en-US" altLang="zh-CN" sz="2000" dirty="0" err="1" smtClean="0"/>
              <a:t>clientApps.Start</a:t>
            </a:r>
            <a:r>
              <a:rPr lang="en-US" altLang="zh-CN" sz="2000" dirty="0" smtClean="0"/>
              <a:t> (Seconds (2.0));</a:t>
            </a:r>
          </a:p>
          <a:p>
            <a:r>
              <a:rPr lang="en-US" altLang="zh-CN" sz="2000" dirty="0" err="1" smtClean="0"/>
              <a:t>clientApps.Stop</a:t>
            </a:r>
            <a:r>
              <a:rPr lang="en-US" altLang="zh-CN" sz="2000" dirty="0" smtClean="0"/>
              <a:t> (Seconds (10.0));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827584" y="4193212"/>
            <a:ext cx="4572000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200" dirty="0" smtClean="0"/>
              <a:t> Simulator::Run ();</a:t>
            </a:r>
          </a:p>
          <a:p>
            <a:r>
              <a:rPr lang="en-US" altLang="zh-CN" sz="2200" dirty="0" smtClean="0"/>
              <a:t> Simulator::Destroy ();</a:t>
            </a:r>
          </a:p>
          <a:p>
            <a:r>
              <a:rPr lang="en-US" altLang="zh-CN" sz="2200" dirty="0" smtClean="0"/>
              <a:t> return 0;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Compile and run the script</a:t>
            </a:r>
          </a:p>
          <a:p>
            <a:pPr lvl="1"/>
            <a:r>
              <a:rPr lang="en-US" altLang="zh-CN" dirty="0" smtClean="0"/>
              <a:t>Copy the script under the "scratch" directory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Compile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Run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9144000" cy="69032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149080"/>
            <a:ext cx="1188132" cy="43204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085184"/>
            <a:ext cx="5809909" cy="50405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Get the Environment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Hypervisor</a:t>
            </a:r>
          </a:p>
          <a:p>
            <a:pPr lvl="1"/>
            <a:r>
              <a:rPr lang="en-US" altLang="zh-CN" sz="2400" dirty="0" err="1" smtClean="0"/>
              <a:t>VirtualBox</a:t>
            </a:r>
            <a:r>
              <a:rPr lang="en-US" altLang="zh-CN" sz="2400" dirty="0" smtClean="0"/>
              <a:t>, freeware, https://www.virtualbox.org/</a:t>
            </a:r>
          </a:p>
          <a:p>
            <a:pPr lvl="1"/>
            <a:r>
              <a:rPr lang="en-US" altLang="zh-CN" sz="2400" dirty="0" err="1" smtClean="0"/>
              <a:t>VMWare</a:t>
            </a:r>
            <a:r>
              <a:rPr lang="en-US" altLang="zh-CN" sz="2400" dirty="0" smtClean="0"/>
              <a:t> Workstation (not freeware)</a:t>
            </a:r>
          </a:p>
          <a:p>
            <a:r>
              <a:rPr lang="en-US" altLang="zh-CN" sz="2800" dirty="0" smtClean="0"/>
              <a:t>Linux</a:t>
            </a:r>
          </a:p>
          <a:p>
            <a:pPr lvl="1"/>
            <a:r>
              <a:rPr lang="en-US" altLang="zh-CN" sz="2400" dirty="0" err="1" smtClean="0"/>
              <a:t>Ubuntu</a:t>
            </a:r>
            <a:r>
              <a:rPr lang="en-US" altLang="zh-CN" sz="2400" dirty="0" smtClean="0"/>
              <a:t>, http://www.ubuntu.org.cn/</a:t>
            </a:r>
          </a:p>
          <a:p>
            <a:pPr lvl="1"/>
            <a:r>
              <a:rPr lang="en-US" altLang="zh-CN" sz="2400" dirty="0" smtClean="0"/>
              <a:t>Fedora, https://getfedora.org/</a:t>
            </a:r>
          </a:p>
          <a:p>
            <a:pPr lvl="1"/>
            <a:r>
              <a:rPr lang="en-US" altLang="zh-CN" sz="2400" dirty="0" smtClean="0"/>
              <a:t>USTC has a mirror, http://mirrors.ustc.edu.cn/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Simulation output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r>
              <a:rPr lang="en-US" altLang="zh-CN" dirty="0" smtClean="0"/>
              <a:t>The output messages are generated by the log components.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04864"/>
            <a:ext cx="9262979" cy="151216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Log Components in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Seven log types in ns-3</a:t>
            </a:r>
          </a:p>
          <a:p>
            <a:pPr lvl="1"/>
            <a:r>
              <a:rPr lang="en-US" altLang="zh-CN" dirty="0" smtClean="0"/>
              <a:t>LOG_ERROR, error message</a:t>
            </a:r>
          </a:p>
          <a:p>
            <a:pPr lvl="1"/>
            <a:r>
              <a:rPr lang="en-US" altLang="zh-CN" dirty="0" smtClean="0"/>
              <a:t>LOG_WARN, warning messages</a:t>
            </a:r>
          </a:p>
          <a:p>
            <a:pPr lvl="1"/>
            <a:r>
              <a:rPr lang="en-US" altLang="zh-CN" dirty="0" smtClean="0"/>
              <a:t>LOG_DEBUG, debug messages</a:t>
            </a:r>
          </a:p>
          <a:p>
            <a:pPr lvl="1"/>
            <a:r>
              <a:rPr lang="en-US" altLang="zh-CN" dirty="0" smtClean="0"/>
              <a:t>LOG_INFO, simulation outputs</a:t>
            </a:r>
          </a:p>
          <a:p>
            <a:pPr lvl="1"/>
            <a:r>
              <a:rPr lang="en-US" altLang="zh-CN" dirty="0" smtClean="0"/>
              <a:t>LOG_FUNCTION</a:t>
            </a:r>
          </a:p>
          <a:p>
            <a:pPr lvl="1"/>
            <a:r>
              <a:rPr lang="en-US" altLang="zh-CN" dirty="0" smtClean="0"/>
              <a:t>LOG_LOGIC</a:t>
            </a:r>
          </a:p>
          <a:p>
            <a:pPr lvl="1"/>
            <a:r>
              <a:rPr lang="en-US" altLang="zh-CN" dirty="0" smtClean="0"/>
              <a:t>LOG_ALL</a:t>
            </a:r>
          </a:p>
          <a:p>
            <a:r>
              <a:rPr lang="en-US" altLang="zh-CN" dirty="0" smtClean="0"/>
              <a:t>For each level, "LOG_LEVEL_TYPE“ means to output any messages no lower than TYPE</a:t>
            </a:r>
          </a:p>
          <a:p>
            <a:pPr lvl="1"/>
            <a:r>
              <a:rPr lang="en-US" altLang="zh-CN" dirty="0" smtClean="0"/>
              <a:t>For example, LOG_LEVEL_INFO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 Components in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Sourcecode</a:t>
            </a:r>
            <a:r>
              <a:rPr lang="en-US" altLang="zh-CN" dirty="0" smtClean="0"/>
              <a:t> related to </a:t>
            </a:r>
            <a:r>
              <a:rPr lang="en-US" altLang="zh-CN" smtClean="0"/>
              <a:t>Log components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Define a 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Output a line of log message: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Enable the "</a:t>
            </a:r>
            <a:r>
              <a:rPr lang="en-US" altLang="zh-CN" dirty="0" err="1" smtClean="0"/>
              <a:t>FirstScriptExample</a:t>
            </a:r>
            <a:r>
              <a:rPr lang="en-US" altLang="zh-CN" dirty="0" smtClean="0"/>
              <a:t>" log component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5" y="2818994"/>
            <a:ext cx="8764724" cy="3600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5988" y="3758028"/>
            <a:ext cx="6732748" cy="43204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4927" y="5301208"/>
            <a:ext cx="871296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/>
              <a:t>LogComponentEnable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FirstScriptExample</a:t>
            </a:r>
            <a:r>
              <a:rPr lang="en-US" altLang="zh-CN" sz="2200" dirty="0"/>
              <a:t>", LOG_LEVEL_INFO);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command line parser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Parser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will parse the command line arguments, for example</a:t>
            </a:r>
          </a:p>
          <a:p>
            <a:endParaRPr lang="zh-CN" altLang="en-US" sz="28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4499396" cy="302433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37312"/>
            <a:ext cx="8602384" cy="3600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attributes of </a:t>
            </a:r>
            <a:r>
              <a:rPr lang="en-US" altLang="zh-CN" dirty="0" err="1" smtClean="0"/>
              <a:t>NetDevice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Set attributes of </a:t>
            </a:r>
            <a:r>
              <a:rPr lang="en-US" altLang="zh-CN" dirty="0" err="1" smtClean="0"/>
              <a:t>NetDevice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Channel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the command line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2309971"/>
            <a:ext cx="867645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./</a:t>
            </a:r>
            <a:r>
              <a:rPr lang="en-US" altLang="zh-CN" sz="2400" dirty="0" err="1"/>
              <a:t>waf</a:t>
            </a:r>
            <a:r>
              <a:rPr lang="en-US" altLang="zh-CN" sz="2400" dirty="0"/>
              <a:t> --run "scratch/</a:t>
            </a:r>
            <a:r>
              <a:rPr lang="en-US" altLang="zh-CN" sz="2400" dirty="0" err="1"/>
              <a:t>myfirst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--</a:t>
            </a:r>
            <a:r>
              <a:rPr lang="en-US" altLang="zh-CN" sz="2400" dirty="0" err="1"/>
              <a:t>PrintAttributes</a:t>
            </a:r>
            <a:r>
              <a:rPr lang="en-US" altLang="zh-CN" sz="2400" dirty="0"/>
              <a:t>=ns3::</a:t>
            </a:r>
            <a:r>
              <a:rPr lang="en-US" altLang="zh-CN" sz="2400" dirty="0" err="1"/>
              <a:t>PointToPointNetDevice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158" y="4437112"/>
            <a:ext cx="8652330" cy="108012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the user-defined attributes</a:t>
            </a:r>
          </a:p>
          <a:p>
            <a:pPr lvl="1"/>
            <a:r>
              <a:rPr lang="en-US" altLang="zh-CN" dirty="0" smtClean="0"/>
              <a:t>Declare an argument "</a:t>
            </a:r>
            <a:r>
              <a:rPr lang="en-US" altLang="zh-CN" dirty="0" err="1" smtClean="0"/>
              <a:t>nPackets</a:t>
            </a:r>
            <a:r>
              <a:rPr lang="en-US" altLang="zh-CN" dirty="0" smtClean="0"/>
              <a:t>" indicating how many packets to send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068955"/>
            <a:ext cx="9144000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/>
              <a:t>int</a:t>
            </a:r>
            <a:endParaRPr lang="en-US" altLang="zh-CN" sz="2200" dirty="0"/>
          </a:p>
          <a:p>
            <a:r>
              <a:rPr lang="en-US" altLang="zh-CN" sz="2200" dirty="0"/>
              <a:t>main 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argc</a:t>
            </a:r>
            <a:r>
              <a:rPr lang="en-US" altLang="zh-CN" sz="2200" dirty="0"/>
              <a:t>, char *</a:t>
            </a:r>
            <a:r>
              <a:rPr lang="en-US" altLang="zh-CN" sz="2200" dirty="0" err="1"/>
              <a:t>argv</a:t>
            </a:r>
            <a:r>
              <a:rPr lang="en-US" altLang="zh-CN" sz="2200" dirty="0"/>
              <a:t>[])</a:t>
            </a:r>
          </a:p>
          <a:p>
            <a:r>
              <a:rPr lang="en-US" altLang="zh-CN" sz="2200" dirty="0"/>
              <a:t>{</a:t>
            </a:r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uint32_t </a:t>
            </a:r>
            <a:r>
              <a:rPr lang="en-US" altLang="zh-CN" sz="2200" dirty="0" err="1"/>
              <a:t>nPackets</a:t>
            </a:r>
            <a:r>
              <a:rPr lang="en-US" altLang="zh-CN" sz="2200" dirty="0"/>
              <a:t> = 1;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CommandLine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cmd</a:t>
            </a:r>
            <a:r>
              <a:rPr lang="en-US" altLang="zh-CN" sz="2200" dirty="0"/>
              <a:t>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cmd.AddValue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nPackets</a:t>
            </a:r>
            <a:r>
              <a:rPr lang="en-US" altLang="zh-CN" sz="2200" dirty="0"/>
              <a:t>", "Number of packets to echo", </a:t>
            </a:r>
            <a:r>
              <a:rPr lang="en-US" altLang="zh-CN" sz="2200" dirty="0" err="1"/>
              <a:t>nPackets</a:t>
            </a:r>
            <a:r>
              <a:rPr lang="en-US" altLang="zh-CN" sz="2200" dirty="0"/>
              <a:t>);</a:t>
            </a:r>
          </a:p>
          <a:p>
            <a:r>
              <a:rPr lang="en-US" altLang="zh-CN" sz="2200" dirty="0" smtClean="0"/>
              <a:t>    </a:t>
            </a:r>
            <a:r>
              <a:rPr lang="en-US" altLang="zh-CN" sz="2200" dirty="0" err="1" smtClean="0"/>
              <a:t>cmd.Parse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argc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argv</a:t>
            </a:r>
            <a:r>
              <a:rPr lang="en-US" altLang="zh-CN" sz="2200" dirty="0"/>
              <a:t>);</a:t>
            </a:r>
          </a:p>
          <a:p>
            <a:r>
              <a:rPr lang="en-US" altLang="zh-CN" sz="2200" dirty="0" smtClean="0"/>
              <a:t>    ...</a:t>
            </a:r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echoClient.SetAttribute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("</a:t>
            </a:r>
            <a:r>
              <a:rPr lang="en-US" altLang="zh-CN" sz="2200" dirty="0" err="1"/>
              <a:t>MaxPackets</a:t>
            </a:r>
            <a:r>
              <a:rPr lang="en-US" altLang="zh-CN" sz="2200" dirty="0"/>
              <a:t>", </a:t>
            </a:r>
            <a:r>
              <a:rPr lang="en-US" altLang="zh-CN" sz="2200" dirty="0" err="1"/>
              <a:t>UintegerValue</a:t>
            </a:r>
            <a:r>
              <a:rPr lang="en-US" altLang="zh-CN" sz="2200" dirty="0"/>
              <a:t> (</a:t>
            </a:r>
            <a:r>
              <a:rPr lang="en-US" altLang="zh-CN" sz="2200" dirty="0" err="1"/>
              <a:t>nPackets</a:t>
            </a:r>
            <a:r>
              <a:rPr lang="en-US" altLang="zh-CN" sz="2200" dirty="0"/>
              <a:t>));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Command Line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Set "</a:t>
            </a:r>
            <a:r>
              <a:rPr lang="en-US" altLang="zh-CN" dirty="0" err="1" smtClean="0"/>
              <a:t>nPackets</a:t>
            </a:r>
            <a:r>
              <a:rPr lang="en-US" altLang="zh-CN" dirty="0" smtClean="0"/>
              <a:t>" in the command line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Use</a:t>
            </a:r>
            <a:br>
              <a:rPr lang="en-US" altLang="zh-CN" dirty="0" smtClean="0"/>
            </a:br>
            <a:r>
              <a:rPr lang="en-US" altLang="zh-CN" dirty="0" smtClean="0"/>
              <a:t>to see all the user-defined command line arguments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8028384" cy="3056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123728" y="2708920"/>
            <a:ext cx="540060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./</a:t>
            </a:r>
            <a:r>
              <a:rPr lang="en-US" altLang="zh-CN" sz="2000" dirty="0" err="1"/>
              <a:t>waf</a:t>
            </a:r>
            <a:r>
              <a:rPr lang="en-US" altLang="zh-CN" sz="2000" dirty="0"/>
              <a:t> --run "scratch/</a:t>
            </a:r>
            <a:r>
              <a:rPr lang="en-US" altLang="zh-CN" sz="2000" dirty="0" err="1"/>
              <a:t>myfirst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PrintHelp</a:t>
            </a:r>
            <a:r>
              <a:rPr lang="en-US" altLang="zh-CN" sz="2000" dirty="0"/>
              <a:t>"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ASCII tracing</a:t>
            </a:r>
          </a:p>
          <a:p>
            <a:pPr lvl="1"/>
            <a:r>
              <a:rPr lang="en-US" altLang="zh-CN" dirty="0" smtClean="0"/>
              <a:t>Put all the tracing message to an ASCII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</a:p>
          <a:p>
            <a:pPr lvl="1"/>
            <a:r>
              <a:rPr lang="en-US" altLang="zh-CN" dirty="0" smtClean="0"/>
              <a:t>Add the following code right above "Simulator::Run()”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The </a:t>
            </a:r>
            <a:r>
              <a:rPr lang="en-US" altLang="zh-CN" dirty="0" smtClean="0"/>
              <a:t>"</a:t>
            </a:r>
            <a:r>
              <a:rPr lang="en-US" altLang="zh-CN" dirty="0" err="1" smtClean="0"/>
              <a:t>EnableAsciiAll</a:t>
            </a:r>
            <a:r>
              <a:rPr lang="en-US" altLang="zh-CN" dirty="0" smtClean="0"/>
              <a:t>" method enables ASCII tracing on all the devices on the point-to-point network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3645024"/>
            <a:ext cx="8964488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AsciiTraceHelper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ascii</a:t>
            </a:r>
            <a:r>
              <a:rPr lang="en-US" altLang="zh-CN" sz="2200" dirty="0"/>
              <a:t>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pointToPoint.EnableAsciiAll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ascii.CreateFileStream</a:t>
            </a:r>
            <a:r>
              <a:rPr lang="en-US" altLang="zh-CN" sz="2200" dirty="0"/>
              <a:t> ("myfirst.tr"));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 tracing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 file</a:t>
            </a:r>
          </a:p>
          <a:p>
            <a:pPr lvl="1"/>
            <a:r>
              <a:rPr lang="en-US" altLang="zh-CN" dirty="0" smtClean="0"/>
              <a:t>Each line represents a trace event, four types of events</a:t>
            </a:r>
          </a:p>
          <a:p>
            <a:pPr lvl="2"/>
            <a:r>
              <a:rPr lang="en-US" altLang="zh-CN" dirty="0" smtClean="0"/>
              <a:t>+: an </a:t>
            </a:r>
            <a:r>
              <a:rPr lang="en-US" altLang="zh-CN" dirty="0" err="1" smtClean="0"/>
              <a:t>enqueue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 happens on the device</a:t>
            </a:r>
          </a:p>
          <a:p>
            <a:pPr lvl="2"/>
            <a:r>
              <a:rPr lang="en-US" altLang="zh-CN" dirty="0" smtClean="0"/>
              <a:t>-: a </a:t>
            </a:r>
            <a:r>
              <a:rPr lang="en-US" altLang="zh-CN" dirty="0" err="1" smtClean="0"/>
              <a:t>dequeue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 happens on the device</a:t>
            </a:r>
          </a:p>
          <a:p>
            <a:pPr lvl="2"/>
            <a:r>
              <a:rPr lang="en-US" altLang="zh-CN" dirty="0" smtClean="0"/>
              <a:t>d: a packet is dropped on the device</a:t>
            </a:r>
          </a:p>
          <a:p>
            <a:pPr lvl="2"/>
            <a:r>
              <a:rPr lang="en-US" altLang="zh-CN" dirty="0" smtClean="0"/>
              <a:t>r: the device receives a packet</a:t>
            </a:r>
          </a:p>
          <a:p>
            <a:pPr lvl="1"/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509" y="4941168"/>
            <a:ext cx="9121013" cy="144016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PCAP tracing</a:t>
            </a:r>
          </a:p>
          <a:p>
            <a:pPr lvl="1"/>
            <a:r>
              <a:rPr lang="en-US" altLang="zh-CN" dirty="0" smtClean="0"/>
              <a:t>Enable PCAP tracing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enable a </a:t>
            </a:r>
            <a:r>
              <a:rPr lang="en-US" altLang="zh-CN" dirty="0" err="1" smtClean="0"/>
              <a:t>pcap</a:t>
            </a:r>
            <a:r>
              <a:rPr lang="en-US" altLang="zh-CN" dirty="0" smtClean="0"/>
              <a:t> packet capture on every device on the point-to-point network</a:t>
            </a:r>
          </a:p>
          <a:p>
            <a:pPr lvl="1"/>
            <a:r>
              <a:rPr lang="en-US" altLang="zh-CN" dirty="0" smtClean="0"/>
              <a:t>The packet traces are output to</a:t>
            </a:r>
            <a:r>
              <a:rPr lang="zh-CN" altLang="en-US" dirty="0" smtClean="0"/>
              <a:t> </a:t>
            </a:r>
            <a:r>
              <a:rPr lang="en-US" altLang="zh-CN" dirty="0" smtClean="0"/>
              <a:t>"myfirst-0-0.pcap"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"myfirst-1-0.pcap", the numbers indicate the node in the network and the device on the node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to show the trace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8045032" cy="3600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5268044"/>
            <a:ext cx="9029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About ns-3 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Event-driven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simulator</a:t>
            </a:r>
          </a:p>
          <a:p>
            <a:r>
              <a:rPr lang="en-US" altLang="zh-CN" dirty="0" smtClean="0"/>
              <a:t>Open sourced</a:t>
            </a:r>
          </a:p>
          <a:p>
            <a:r>
              <a:rPr lang="en-US" altLang="zh-CN" dirty="0" smtClean="0"/>
              <a:t>Website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http://www.nsnam.org/</a:t>
            </a:r>
          </a:p>
          <a:p>
            <a:pPr lvl="1"/>
            <a:r>
              <a:rPr lang="en-US" altLang="zh-CN" dirty="0" smtClean="0"/>
              <a:t>Installation package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smtClean="0"/>
              <a:t>Linux)</a:t>
            </a:r>
          </a:p>
          <a:p>
            <a:pPr lvl="1"/>
            <a:r>
              <a:rPr lang="en-US" altLang="zh-CN" smtClean="0"/>
              <a:t>Document </a:t>
            </a:r>
            <a:r>
              <a:rPr lang="en-US" altLang="zh-CN" dirty="0" smtClean="0"/>
              <a:t>and technical support –"</a:t>
            </a:r>
            <a:r>
              <a:rPr lang="en-US" altLang="zh-CN" dirty="0" err="1" smtClean="0"/>
              <a:t>Doxygen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The ns-3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programming environment</a:t>
            </a:r>
          </a:p>
          <a:p>
            <a:pPr lvl="1"/>
            <a:r>
              <a:rPr lang="en-US" altLang="zh-CN" dirty="0" smtClean="0"/>
              <a:t>The simulation script is written with C++ or python, using ns-3 APIs</a:t>
            </a:r>
          </a:p>
          <a:p>
            <a:r>
              <a:rPr lang="en-US" altLang="zh-CN" dirty="0" smtClean="0"/>
              <a:t>Reference:</a:t>
            </a:r>
          </a:p>
          <a:p>
            <a:pPr lvl="1"/>
            <a:r>
              <a:rPr lang="en-US" altLang="zh-CN" dirty="0" smtClean="0"/>
              <a:t>ns-3 Tutorial, May 14, 2013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6151" name="AutoShape 7" descr="data:image/jpeg;base64,/9j/4AAQSkZJRgABAQAAAQABAAD/2wCEAAkGBhQQEBUQERMREBQSGBcWFxQVFBQYGhcXFRQVFhQYFhUZHicgGBojGRUUHy8gIycpLCwuFh4xNTAsNyYrLSkBCQoKDgwOGA8PGDUeHiQ1KTU1NTUyNi01NTU1NTU1NSszNSkpKTA1LzU1MykwLzUwKSw1LCk1KSoqMS8sKTIwNf/AABEIAKoBKQMBIgACEQEDEQH/xAAcAAEAAwADAQEAAAAAAAAAAAAABQYHAgMECAH/xABMEAABAwIDAgkFDAgDCQAAAAABAAIDBBEFEiEGMQcTMkFRYXGBsRQicpGhFyMlM0JSU5KywtHSQ2JzgpOis8EWVPAVJDREVWOU0/H/xAAYAQEBAQEBAAAAAAAAAAAAAAAAAQYFAv/EACcRAQABAwQBAgcBAAAAAAAAAAABAgQRAwUSQSFxsTE0NVFhgsET/9oADAMBAAIRAxEAPwDcUREBERAREQEREBERAREQEREBERAREQEREBERAREQEREBERAREQEREBERAREQEREBERAREQEREBERAREQEREBERAREQEREBERAREQEREBERAREQEREBERAREQEREBERAREQEREBERAREQEREBEXFkgO4g9hupkckRFQRLrodXRjQyMHa5v4oO9F1R1THcl7XdjgfBdqAiIgIi4vkDdSQB1myDki8/+0I/pI/rt/FdzXg6ggjqQckREBERAREQERdL6xjd72DtcAg7kXXHUtdyXNd2EHwXYgIiICIiAiIgIiICIiAi4veGi5IAHOTYetcIKpknIc19vmkHwXnlTE8c+R2E21Oi4RTtdyXNdboIPgoLa+chjGA2Di4nry2t4qCwicsnjLTa7mtPWHEAg+tcW53aNC5jQ45jxmfVVh2sqXNia0G2cm/YBu/10Kt4bUmOVjmm3nAHrBIBBU/tjyY+0+AVcpuW30m/aC4m611RfeJ+HHA0VZht5wpPhlfS0dg6Mlr5nAGzhvaxp00OhJvrfTnWnr5kxLWeUnUmST7blt0fmIYxPUG800sp/Xe4jubuHcF4eL6lduDvYlmIPkdM5zY4ct2t0Li7NYX5gMvbqtRg4O6BgsKWI9bszj63EoPnkMspfCtq6ulIMNRK0D5JcXN+o64W1VvBpQStI8nbGfnRlzSPbY94KxjajAfIquSmzZwwizrWu1zQ5tx02Nu5Br/B/t6MRa6ORojnjFyG3yvbe2Zt9RY2BHWNddLFjWMR0kD6iUkMjF9N5JNmtA6SSB3rHuCPTEh+yk8WK68MR+D2jpmZf6sh8QEGe7Q8JdZVOOSR1NHzMiNjb9aQecT2WHUquWvld8uVx9J7j4koWr6E2IoqaOjiNKGFrmtLni2ZzrednO/Ne+h3bkGCHZyotfyaot08TJ+VdEUkkLvNdJC4dBcxw9VivqJV7bTZRlfTOZlZxzReJ50yuGti4C+U7iOvqQZZs7wp1dM4CZxqoudr+WB+rJvv6V+7etrw7EGVETJojmZI0Oaeo9PQeayxz3Ha3ppv4j/yLT9icGko6KOnmLS9hfySSLOkc4WJA5ndCCdREQFmu33Ce+nldS0gbnZo+VwvldvysbuJHOTcc1lpSx7F+CitmqJpQ6ntJI94vI+9nPJF/M32KCjYjjlRUG8880vU57rdzeSO4JTbOVEozR008gPO2F5HrAWrbBcGzqSZ81W2GRwDRFlJeGm5zOs5oseTY9q0RB8x1WBTwDNLBNEOl8T2j1kL14TtbV0pBhqJQB8lzi9v1HXHqX0g5txY6g8ywPhHwyODEZGQtDGkMcWt3Nc5t3ADm6bfrINM2A2/GIgxSNEc8YzENvle24Bc2+osSLjrGvRcVhXBVpicdudkoPZkJ8QFuqAiIgIiICLqqapkYzPcGjr/ALdK40lcyUXjcHW323jtB1Xj/SjlwzGft2OyadrBmcQ0DnJsuFNWMkF2Oa62+x3doVc2wkOdjb6ZSbdd7f2Xg2ekIqWWO+4PWLH8AuJq7tNF3Ghx8ZiPz5VJ7Yyn3tl9DmJHWLAeJURgkxbUR2O9waesHQqU2x5UfY7xaojCfj4/Tb4ri31UxuOc90/wTW2P6L9/7igsO+Oj9Nn2gp3bH9F+/wDcUFh3x0fps+0FNy+oT60+0CwbY8mPtPgFXKblt9Jv2grHtjyY+0+AVcpuW30m/aCbt89P6+0DRV804g336T9o/wC2V9LL5ur2e/Sem/7ZW5Ro3AsPMqfSi8HrS1m3AyPMqfSj8HrSUBYXwnt+E5eyP+kxbosQ4TG/CcvZH/Sag58EzfhIfspPurVNq9nxXUr6cnKTZzHfNe03aT1cx6iVl/BS34RH7KT7q2hB84YxgM1I/i543RnmJ5Lutrtzgumir5YDmhkkiPSx7m37bHVfSM8DZGlr2te072uAIPaCoCv4PaGa94Gxk88ZLPY3T2IMxw/hProrAyMmA5pGA/zNyn1lWWg4ZhoJ6YjpdG8H+VwHiu2v4G4zcwVD2dUjQ4etuU+wqm7Q7C1NEM8jWvj3cZGbgX3ZgQC3vFutBrmA7a0tacsUln/RvGV3cDo7uJU6vmmNxaQ5pLXNIIINiCNxB5it/wBk8WNVRQzu5Tm2d6TSWOPeWk96DPcb4WKllRIyFkLWMe5gzNc5xyuLbk5gNbXsvD7rlb0U/wDDd+dXDFeCinnmfMJJYuMJcWtyEZnG7rXFwCdbLye43B9PP6o/wQePZLhOnqKuOCdkRbKcoLGuaWusSDq4gjSy05VDZ/gzgpJ2zh8srmXyh2UAEgi9gNTYq3oKdwg7YzYfxPEtidxue/GBxtlyWtlcPnFU73Yav6Kl+rL/AOxaJtRsdFiHF8a+RnFZrZC0XzZb3zA/NCgfcepfpan1x/kQVGs4WK2RuVvEw352MN+7O5w9ip9RK6Rxe9xe5xu5zjcknnJK1as4G4iPep5Wu5s7WOHflDSs4xnBX0k7oJbZmW1BuCCLgg9BCC+cE+yT2u8vk81paWxC+pzEZnm24WFh2nqvp6yDgoxh8dX5NcmOYOOXmD2jNmHRcAg9OnQtfQEREBERBUtr3njmjmDL26y51/AepefZl5FS0DnDgezKT4gKX2kwZ8pEkfnEDKW9VyQRftK6NnsDeyTjZBkyg2Fxcki3NuFrrI6lrrzuUVxTOOUTnrHqro2v+NZ6P3ivDgP/ABMfafslT20eDumyvj1c0EFt7XG/RePAcCkbKJJBkDb2BIuTa3NzaqXFprTuMVRTOMxOeseA2x5UfY7xaojCfj4/Tb4qzbR4S6ZrXM1cy+m64Nt3Xoo3BMAkErXyNyNYb6kXJG7QJeWetXuHKmmcTNPnrod22P6L9/7igsO+Oj9Nn2grZtDhTp2NLOUy9h0g2vr06BRGEbPyca10jcjWEO1IuSNQAB1pf2etXf8AKmmZiePnroevbHkx9p8Aq5TctvpN+0FccfwwzxgN5TTcA8+liFB4bs7KZGl7cjWkEkka2N7CxU3Kz1tS95U0zMTgXBfOle332T03/bK+i1jVXwe1rpHuEFwXOI98h3FxI+Wtgif4HR5lT6Ufg9aMqZwcbPT0bZhOzi85YW+cx17B1+STbeFc0BYpwkt+EpeyP+m1bWsx212MqqmtkmhizscGWOeMbmNB0c4HeEETwWt+EB+zk+6rtwnh/kOaMubkkYXFpIOU5m7xzXc1QmweyFVS1glmiyMyPbfPGdTlto1xPMtFqadsjHRvaHNcCHNO4g7wUHzz/tCX6WX+I/8AFazsxwg08kLGTyCGVrQ12fQOIFszXbtbXsdVDY1wTG5dSyC30cl7jqDxe/eO9Vuo2CrWf8u53W1zHeBQa5/iWl3+U038aP8AFVfbXbmmNLJBE8TvlaWebq1t9C4u3acwF9VQ/wDB1Z/lpvqr003B/Wv/AEBb1vcxv97+xBWsq23g6gLMNhBFr53dzpHFvrFj3qAwPgoDXB9W8PA14qO9j1OebEjqAHatCjYGgNaAABYAaAAbgAg5IiICw/aDG6uKrnj8oqG5ZHgASPAAzEtsL7rELcFWtqthoq48ZcxSgWzgXDgNwe3n7dCgpGxO3joJXCslmkjkAAc5zn5CCdbamxvrboC0mn2mpZBdtTAR+0YD6ibhZhW8GNZGfMayYdLHgex9v7qNfsVWDfTS9wafAoNeq9q6SIXfUQ9jXhx7mtufYsd2wxptZVvnYCGWa1t95DRvI5rm/sXdHsPWnQU0g7co8SpfDuCupkPvpjgbz653dwbp/Mg8nBhTF2ItcBoxkjj1XblHtcFsyiNnNmIaGMsiBLnWzyO5TiN3YBrYBS6AiIgIiICKk8IeM1UE1I2jcczzM50dgRIImxvym4vuzjSx1Uy/HxPhslXTuteCR7Tpdj2xuNj1tcPYgnUWf4xj1Q3BaWdkzmzSmAOkAbc575tCLexS3+Fav/qlT/Bg/KgtSKt4hs/Uu85mITxhrGggRQnM5rbOcbje4i5HWoPY+krK2ljqn4jOwvLrsEUJHmPLbXy31A9qDQEVY2SxOV09bTTvL3U812EgAiKQZoxoBcAD2qJ2R2nnmr5BM8mCpEr6YEDQQzFhtYX1bc633IL6iq1JjEj8TqgZCKakhYHNsLcY4Z3OJte4aCLXUdhUVXirTVOqpaKncXcTFAGhxaCQHyPIOptuQXpFTaGvqaCsjo6qY1UNTcQzuaGva9upY+2jr6a9Y67eeQ1VVilVTsrJaaOBsLmhjIncuNpdyh03PegvSKjVM9Xh9VStfVGsiqpBC5kkbGuaTuc1zOj/AFvuPfDjMgxieF8loI6VsmU5Q1rs7czi619195sgtSKn0WJ1GJTh9O99NQxH4wNGepINiG5h5se/Xf38m4ICKiwzT4lWVMQq5KOOlfxbY4cge+1wZHOcCbEjTm/vJbPx1lPVPpp3vqoCzPFUOaA4OzWMbyN53nu67ALQiqmy2Kyyy4i2R5eIZ3MjBA8xoBsBYeKi+C/aeeoDoqt5ke5jZonENF48xjeNANz2/wAxQX9FQuE7aWeANipHmN7WOnlcA0kRgiNg1B3vd/KpHaXFpoqjDmRvLWzy5ZAAPPblabG46zuQWxF5cUlLIJXNNnNjeQeghhIPrVIq9oKgYBHVCVwndxd5LNuc0wadLW3abkGgovwKG2wxk0lHLKz4y2SMdMjzlZYc9ib9yCaRU/ZWsqJG1VBUzEVUB0mDW3ySsBY9otY2N+boUVj9NW009LCMRneKqUxkmOEZRYajzdd6DRUVYmkkwymnqaiplrA1oyteyNtnXIABYPlFzR1WXiotnK6pjE9RXz08kgzCKBrGsjvqGkEEuI57nvO9BdEVV2YxmdtRLh1Y5sksTRJHM1uXjYibXLdwcCQDbr6LmH2ahrK5s0hxCeER1EsQa2OEjK3KRqW3+VbuQaEip2DV1TT4j5BUT+VskhMzJCxrHss7KQ7LoQbH2K4oCIiAiIgqm07fhLDep9R/TYonaCE4a6oDR/utfHKLDdFUGN1rdDX/AOtyutVhUcssUzwS+AuLDcixeAHaDfoBvXLEsNjqInQytzsdvGo3G4II1BBQZ9jcV8Bo266upxp37lY/c/i/zFf/AOS9SlTs1BJTspXNJijy5W5nAjLyfOBvzqP9z6k+bL/Gl/Mgn5W2jI10aRr2KtcGLbYZD2yf1Xqyw0zWRtjbfK1oaLknQCw1Op0XTheFx00QhhBaxt7AkneSTqdd5KCl7XVZoa2Wdtx5VSPYOuaMgM9jmrvxXDBQ0+HzDTyJ7GSEfMmbkmP1iCrTimBw1JjMzM5idnZqRY6b7bxoND0LuxHD2VEToZRmY/Qi5G4gjUbtQEFU2Yw509BVSbn17qhw7HB0cY7NPavfwfVzX0McY0fAOKkZztc0kajr3+tT9HRthjbFGMrGANaOgAWGvOorEdjqaeQylro5DvfE90Zd6WU69qCK2peJ8QoaaOznwy8fJb5DGAWzdF/w6Qo9uDOqMYrQ2eemysgN4XBpd70wWdcHRW7B9noKQHiWZS7lPJLnO7XHXuXdBhMbJ5KhoIkmDQ83OoYAG6bhoEFMqcGNFiNHK+WWsErnRA1BzOicW6OjIsBfs5j06cMTwBtZjUkcj3tj8njc9rSRxgDhZhI3DMQf3e9XbEcIjqDGZASYXiRhDiCHDcdN/YjMJjFQ6pAPGuYIy655IIIFt28BBWdl6t9DOcLqHXbq6lkPy4/oz+sNfUR0XuS8GK4JFVBnGtJMbszHBxa5rhzhzdRzeodC94QU4YTRYpLK8xvhqIJDG9zX5JPN0DvNNiDuBIvouGHGaixGOj8okqoZo3utKcz4sgJBz77G1v8A4pvFNkaeok417XMk55I3uY426S0683qXbg+zUFKS6Jhzu0dI5znvI6Mzje27TqQQOyDffsT66h/gVBYLHxFBh1eP0D3xy/sZpXtcT6LiD3rQqPB4oXSuY0gzuL36k3cd513dy64dn4WUvkYZ7zYtylxOjiSfO37zdBQ8Wj8oocRrzrx7mxRH/swysaCPSdc9ymNsrMlw2V3msjnbmcdwzNba55hofUrJJgELqbyMs95yhuUEjQEEedvvcXuvRW4bHNEYZWCRhAGU9W7XeD1oPPj9Q1lJM9xAaI369rSAB1kkDvVHxGnLdm4mkWNoT3GZpHsIVlj4PqQEXbLI1puGPlkcwfuk2UxieER1MRglbeM5fNBLeSQW6jdqAg9YVJ2rdNVV8NNTCN5pAKl4kc4Mz3AjDsovcA3A/WUn7n1J82X+NL+ZSuHYHFTue+NpDpcuYlznEhgytGp0ACCmVL6qlxCCtqm07GS2pnmFzyLOuWF+YaWNtehqk9tG3rMN6qg+DVY8VwmOqiMMzczCQbXINwbggjULjV4NHK6J7wXOp3ZmHM7Q2AufnbhvQQ/CLQOmw6UMGYsyyW6QxwLvZc9ym8LxJlRCyaMhzXgHTm6Qegg6WXrVdn2CpXOc5rZIs/KbFI9jT2tBt6kHhpJBU40+WPzmU1PxTnjUF7nl2W/UCfqlRGx2zrp2VD21dVTgVMwyRPaGnknMQQddbdwV8w3C4qaMRQsbGwa2HOekk6k9ZX5hmEx0zXNiBaHvdI65Ju51rnXsGiCqbOYcaPFZYHudUGaEStnkuZbB4aWF2619dANwV3XikwiN1Q2pIPGsaWB2Y8k3JBbuOpXt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571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52" name="Picture 8" descr="C:\Users\TianYe\Desktop\ns3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2032" y="188640"/>
            <a:ext cx="2721968" cy="15567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 object network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Two networks: a point-to-point network and a</a:t>
            </a:r>
            <a:r>
              <a:rPr lang="zh-CN" altLang="en-US" dirty="0" smtClean="0"/>
              <a:t> </a:t>
            </a:r>
            <a:r>
              <a:rPr lang="en-US" altLang="zh-CN" dirty="0" smtClean="0"/>
              <a:t>CSMA network, containing 2 and 4 nodes respectively</a:t>
            </a:r>
          </a:p>
          <a:p>
            <a:pPr lvl="1"/>
            <a:r>
              <a:rPr lang="en-US" altLang="zh-CN" dirty="0" smtClean="0"/>
              <a:t>n1 belongs to both networks, should have both </a:t>
            </a:r>
            <a:r>
              <a:rPr lang="en-US" altLang="zh-CN" dirty="0" err="1" smtClean="0"/>
              <a:t>NetDevice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nodes should have the packet forwarding capacity</a:t>
            </a:r>
          </a:p>
          <a:p>
            <a:r>
              <a:rPr lang="en-US" altLang="zh-CN" dirty="0" smtClean="0"/>
              <a:t>Source code: example/tutorial/second.cc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1531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4575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Declare "</a:t>
            </a:r>
            <a:r>
              <a:rPr lang="en-US" altLang="zh-CN" sz="2400" dirty="0" err="1" smtClean="0"/>
              <a:t>nCsma</a:t>
            </a:r>
            <a:r>
              <a:rPr lang="en-US" altLang="zh-CN" sz="2400" dirty="0" smtClean="0"/>
              <a:t>", which is the number of the "other" nodes on the CSMA network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79512" y="2132856"/>
            <a:ext cx="896448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bool</a:t>
            </a:r>
            <a:r>
              <a:rPr lang="en-US" altLang="zh-CN" sz="1900" dirty="0" smtClean="0"/>
              <a:t> verbose = true;</a:t>
            </a:r>
          </a:p>
          <a:p>
            <a:r>
              <a:rPr lang="en-US" altLang="zh-CN" sz="1900" dirty="0" smtClean="0"/>
              <a:t>    uint32_t </a:t>
            </a:r>
            <a:r>
              <a:rPr lang="en-US" altLang="zh-CN" sz="1900" dirty="0" err="1" smtClean="0"/>
              <a:t>nCsma</a:t>
            </a:r>
            <a:r>
              <a:rPr lang="en-US" altLang="zh-CN" sz="1900" dirty="0" smtClean="0"/>
              <a:t> = 3;</a:t>
            </a:r>
          </a:p>
          <a:p>
            <a:endParaRPr lang="en-US" altLang="zh-CN" sz="1900" dirty="0" smtClean="0"/>
          </a:p>
          <a:p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CommandLine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cmd</a:t>
            </a:r>
            <a:r>
              <a:rPr lang="en-US" altLang="zh-CN" sz="1900" dirty="0" smtClean="0"/>
              <a:t>;</a:t>
            </a:r>
          </a:p>
          <a:p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cmd.AddValue</a:t>
            </a:r>
            <a:r>
              <a:rPr lang="en-US" altLang="zh-CN" sz="1900" dirty="0" smtClean="0"/>
              <a:t> ("</a:t>
            </a:r>
            <a:r>
              <a:rPr lang="en-US" altLang="zh-CN" sz="1900" dirty="0" err="1" smtClean="0"/>
              <a:t>nCsma</a:t>
            </a:r>
            <a:r>
              <a:rPr lang="en-US" altLang="zh-CN" sz="1900" dirty="0" smtClean="0"/>
              <a:t>", "Number of \"extra\" CSMA nodes/devices", </a:t>
            </a:r>
            <a:r>
              <a:rPr lang="en-US" altLang="zh-CN" sz="1900" dirty="0" err="1" smtClean="0"/>
              <a:t>nCsma</a:t>
            </a:r>
            <a:r>
              <a:rPr lang="en-US" altLang="zh-CN" sz="1900" dirty="0" smtClean="0"/>
              <a:t>);</a:t>
            </a:r>
          </a:p>
          <a:p>
            <a:r>
              <a:rPr lang="en-US" altLang="zh-CN" sz="1900" dirty="0" smtClean="0"/>
              <a:t>   </a:t>
            </a:r>
            <a:r>
              <a:rPr lang="en-US" altLang="zh-CN" sz="1900" dirty="0" err="1" smtClean="0"/>
              <a:t>cmd.AddValue</a:t>
            </a:r>
            <a:r>
              <a:rPr lang="en-US" altLang="zh-CN" sz="1900" dirty="0" smtClean="0"/>
              <a:t> ("verbose", "Tell echo applications to log if true", verbose);</a:t>
            </a:r>
          </a:p>
          <a:p>
            <a:endParaRPr lang="en-US" altLang="zh-CN" sz="1900" dirty="0" smtClean="0"/>
          </a:p>
          <a:p>
            <a:r>
              <a:rPr lang="en-US" altLang="zh-CN" sz="1900" dirty="0" smtClean="0"/>
              <a:t>   </a:t>
            </a:r>
            <a:r>
              <a:rPr lang="en-US" altLang="zh-CN" sz="1900" dirty="0" err="1" smtClean="0"/>
              <a:t>cmd.Parse</a:t>
            </a:r>
            <a:r>
              <a:rPr lang="en-US" altLang="zh-CN" sz="1900" dirty="0" smtClean="0"/>
              <a:t> (</a:t>
            </a:r>
            <a:r>
              <a:rPr lang="en-US" altLang="zh-CN" sz="1900" dirty="0" err="1" smtClean="0"/>
              <a:t>argc,argv</a:t>
            </a:r>
            <a:r>
              <a:rPr lang="en-US" altLang="zh-CN" sz="1900" dirty="0" smtClean="0"/>
              <a:t>);</a:t>
            </a:r>
          </a:p>
          <a:p>
            <a:endParaRPr lang="en-US" altLang="zh-CN" sz="1900" dirty="0" smtClean="0"/>
          </a:p>
          <a:p>
            <a:r>
              <a:rPr lang="en-US" altLang="zh-CN" sz="1900" dirty="0" smtClean="0"/>
              <a:t>   if (verbose) {</a:t>
            </a:r>
          </a:p>
          <a:p>
            <a:r>
              <a:rPr lang="en-US" altLang="zh-CN" sz="1900" dirty="0" smtClean="0"/>
              <a:t>      </a:t>
            </a:r>
            <a:r>
              <a:rPr lang="en-US" altLang="zh-CN" sz="1900" dirty="0" err="1" smtClean="0"/>
              <a:t>LogComponentEnable</a:t>
            </a:r>
            <a:r>
              <a:rPr lang="en-US" altLang="zh-CN" sz="1900" dirty="0" smtClean="0"/>
              <a:t> ("</a:t>
            </a:r>
            <a:r>
              <a:rPr lang="en-US" altLang="zh-CN" sz="1900" dirty="0" err="1" smtClean="0"/>
              <a:t>UdpEchoClientApplication</a:t>
            </a:r>
            <a:r>
              <a:rPr lang="en-US" altLang="zh-CN" sz="1900" dirty="0" smtClean="0"/>
              <a:t>", LOG_LEVEL_INFO);</a:t>
            </a:r>
          </a:p>
          <a:p>
            <a:r>
              <a:rPr lang="en-US" altLang="zh-CN" sz="1900" dirty="0" smtClean="0"/>
              <a:t>      </a:t>
            </a:r>
            <a:r>
              <a:rPr lang="en-US" altLang="zh-CN" sz="1900" dirty="0" err="1" smtClean="0"/>
              <a:t>LogComponentEnable</a:t>
            </a:r>
            <a:r>
              <a:rPr lang="en-US" altLang="zh-CN" sz="1900" dirty="0" smtClean="0"/>
              <a:t> ("</a:t>
            </a:r>
            <a:r>
              <a:rPr lang="en-US" altLang="zh-CN" sz="1900" dirty="0" err="1" smtClean="0"/>
              <a:t>UdpEchoServerApplication</a:t>
            </a:r>
            <a:r>
              <a:rPr lang="en-US" altLang="zh-CN" sz="1900" dirty="0" smtClean="0"/>
              <a:t>", LOG_LEVEL_INFO);</a:t>
            </a:r>
          </a:p>
          <a:p>
            <a:r>
              <a:rPr lang="en-US" altLang="zh-CN" sz="1900" dirty="0" smtClean="0"/>
              <a:t>   }</a:t>
            </a:r>
          </a:p>
          <a:p>
            <a:r>
              <a:rPr lang="en-US" altLang="zh-CN" sz="1900" dirty="0" smtClean="0"/>
              <a:t>   </a:t>
            </a:r>
            <a:r>
              <a:rPr lang="en-US" altLang="zh-CN" sz="1900" dirty="0" err="1" smtClean="0"/>
              <a:t>nCsma</a:t>
            </a:r>
            <a:r>
              <a:rPr lang="en-US" altLang="zh-CN" sz="1900" dirty="0" smtClean="0"/>
              <a:t> = </a:t>
            </a:r>
            <a:r>
              <a:rPr lang="en-US" altLang="zh-CN" sz="1900" dirty="0" err="1" smtClean="0"/>
              <a:t>nCsma</a:t>
            </a:r>
            <a:r>
              <a:rPr lang="en-US" altLang="zh-CN" sz="1900" dirty="0" smtClean="0"/>
              <a:t> == 0 ? 1 : </a:t>
            </a:r>
            <a:r>
              <a:rPr lang="en-US" altLang="zh-CN" sz="1900" dirty="0" err="1" smtClean="0"/>
              <a:t>nCsma</a:t>
            </a:r>
            <a:r>
              <a:rPr lang="en-US" altLang="zh-CN" sz="1900" dirty="0" smtClean="0"/>
              <a:t>;</a:t>
            </a:r>
            <a:endParaRPr lang="zh-CN" alt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Create </a:t>
            </a:r>
            <a:r>
              <a:rPr lang="en-US" altLang="zh-CN" dirty="0" err="1" smtClean="0"/>
              <a:t>NodeContainer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n1 has already been created in the </a:t>
            </a:r>
            <a:r>
              <a:rPr lang="en-US" altLang="zh-CN" dirty="0" err="1" smtClean="0"/>
              <a:t>pointtopoint</a:t>
            </a:r>
            <a:r>
              <a:rPr lang="en-US" altLang="zh-CN" dirty="0" smtClean="0"/>
              <a:t> network, only need to create three other nodes for the CSMA network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2204864"/>
            <a:ext cx="5328592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NodeContainer</a:t>
            </a:r>
            <a:r>
              <a:rPr lang="en-US" altLang="zh-CN" sz="2200" dirty="0" smtClean="0"/>
              <a:t> p2pNodes;</a:t>
            </a:r>
          </a:p>
          <a:p>
            <a:r>
              <a:rPr lang="en-US" altLang="zh-CN" sz="2200" smtClean="0"/>
              <a:t>  p2pNodes.Create (2</a:t>
            </a:r>
            <a:r>
              <a:rPr lang="en-US" altLang="zh-CN" sz="2200" dirty="0" smtClean="0"/>
              <a:t>);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NodeContainer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csmaNodes</a:t>
            </a:r>
            <a:r>
              <a:rPr lang="en-US" altLang="zh-CN" sz="2200" dirty="0" smtClean="0"/>
              <a:t>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csmaNodes.Add</a:t>
            </a:r>
            <a:r>
              <a:rPr lang="en-US" altLang="zh-CN" sz="2200" dirty="0" smtClean="0"/>
              <a:t> (p2pNodes.Get (1));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csmaNodes.Create</a:t>
            </a:r>
            <a:r>
              <a:rPr lang="en-US" altLang="zh-CN" sz="2200" dirty="0" smtClean="0"/>
              <a:t> (</a:t>
            </a:r>
            <a:r>
              <a:rPr lang="en-US" altLang="zh-CN" sz="2200" dirty="0" err="1" smtClean="0"/>
              <a:t>nCsma</a:t>
            </a:r>
            <a:r>
              <a:rPr lang="en-US" altLang="zh-CN" sz="2200" dirty="0" smtClean="0"/>
              <a:t>);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1776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Construct the </a:t>
            </a:r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topology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mtClean="0"/>
          </a:p>
          <a:p>
            <a:r>
              <a:rPr lang="en-US" altLang="zh-CN" smtClean="0"/>
              <a:t>Create </a:t>
            </a:r>
            <a:r>
              <a:rPr lang="en-US" altLang="zh-CN" dirty="0" smtClean="0"/>
              <a:t>the CSMA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</a:t>
            </a:r>
            <a:r>
              <a:rPr lang="en-US" altLang="zh-CN" dirty="0" err="1" smtClean="0"/>
              <a:t>topo</a:t>
            </a:r>
            <a:r>
              <a:rPr lang="en-US" altLang="zh-CN" dirty="0" smtClean="0"/>
              <a:t>. (</a:t>
            </a:r>
            <a:r>
              <a:rPr lang="en-US" altLang="zh-CN" dirty="0" err="1" smtClean="0"/>
              <a:t>DataRate</a:t>
            </a:r>
            <a:r>
              <a:rPr lang="en-US" altLang="zh-CN" dirty="0" smtClean="0"/>
              <a:t> is a Channel attribute)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686287"/>
            <a:ext cx="87129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pointToPoint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pointToPoint.SetDeviceAttribute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("5Mbps"));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pointToPoint.SetChannelAttribute</a:t>
            </a:r>
            <a:r>
              <a:rPr lang="en-US" altLang="zh-CN" sz="2000" dirty="0" smtClean="0"/>
              <a:t> ("Delay",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("2ms"));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p2pDevices;</a:t>
            </a:r>
          </a:p>
          <a:p>
            <a:r>
              <a:rPr lang="en-US" altLang="zh-CN" sz="2000" dirty="0" smtClean="0"/>
              <a:t>  p2pDevices </a:t>
            </a:r>
            <a:r>
              <a:rPr lang="en-US" altLang="zh-CN" sz="2000" smtClean="0"/>
              <a:t>= pointToPoint.Install (p2pNodes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67544" y="4581128"/>
            <a:ext cx="8424936" cy="230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csma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csma.SetChannelAttribute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("100Mbps"));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csma.SetChannelAttribute</a:t>
            </a:r>
            <a:r>
              <a:rPr lang="en-US" altLang="zh-CN" sz="2000" dirty="0" smtClean="0"/>
              <a:t> ("Delay", </a:t>
            </a:r>
            <a:r>
              <a:rPr lang="en-US" altLang="zh-CN" sz="2000" dirty="0" err="1" smtClean="0"/>
              <a:t>TimeValue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NanoSeconds</a:t>
            </a:r>
            <a:r>
              <a:rPr lang="en-US" altLang="zh-CN" sz="2000" dirty="0" smtClean="0"/>
              <a:t> (6560)));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csmaDevices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csmaDevices</a:t>
            </a:r>
            <a:r>
              <a:rPr lang="en-US" altLang="zh-CN" sz="2000" dirty="0" smtClean="0"/>
              <a:t> </a:t>
            </a:r>
            <a:r>
              <a:rPr lang="en-US" altLang="zh-CN" sz="2000" smtClean="0"/>
              <a:t>= csma.Install (csmaNodes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Install protocol stack (a node can have only one stack)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Allocate addresses on the p2p network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node0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10.1.1.1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node1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10.1.1.2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2494355"/>
            <a:ext cx="5976663" cy="107866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21088"/>
            <a:ext cx="8168072" cy="144016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63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Allocate addresses on the CSMA network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n1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10.1.2.1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n2~4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10.1.2.2~4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smtClean="0"/>
              <a:t>1 </a:t>
            </a:r>
            <a:r>
              <a:rPr lang="en-US" altLang="zh-CN" dirty="0" smtClean="0"/>
              <a:t>has two devices, two addresses, two interfaces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echoServer</a:t>
            </a:r>
            <a:r>
              <a:rPr lang="en-US" altLang="zh-CN" dirty="0" smtClean="0"/>
              <a:t> on the most far node on the CSMA network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964488" cy="115820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0" y="4869160"/>
            <a:ext cx="91440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UdpEchoServerHelper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echoServer</a:t>
            </a:r>
            <a:r>
              <a:rPr lang="en-US" altLang="zh-CN" sz="2000" dirty="0" smtClean="0"/>
              <a:t> (9);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serverApps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echoServer.Install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csmaNodes.Get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serverApps.Start</a:t>
            </a:r>
            <a:r>
              <a:rPr lang="en-US" altLang="zh-CN" sz="2000" dirty="0" smtClean="0"/>
              <a:t> (Seconds (1.0));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serverApps.Stop</a:t>
            </a:r>
            <a:r>
              <a:rPr lang="en-US" altLang="zh-CN" sz="2000" dirty="0" smtClean="0"/>
              <a:t> (Seconds (10.0));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Install </a:t>
            </a:r>
            <a:r>
              <a:rPr lang="en-US" altLang="zh-CN" sz="2800" dirty="0" err="1" smtClean="0"/>
              <a:t>echoClient</a:t>
            </a:r>
            <a:r>
              <a:rPr lang="en-US" altLang="zh-CN" sz="2800" dirty="0" smtClean="0"/>
              <a:t> on n0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Enable global routing: so that every node on the network forward packets using the shortest path</a:t>
            </a:r>
          </a:p>
        </p:txBody>
      </p:sp>
      <p:sp>
        <p:nvSpPr>
          <p:cNvPr id="6" name="矩形 5"/>
          <p:cNvSpPr/>
          <p:nvPr/>
        </p:nvSpPr>
        <p:spPr>
          <a:xfrm>
            <a:off x="35496" y="1988840"/>
            <a:ext cx="8856984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UdpEchoClientHelper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echoClient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csmaInterfaces.GetAddress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), 9);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echoClient.SetAttribute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MaxPackets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(1));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echoClient.SetAttribute</a:t>
            </a:r>
            <a:r>
              <a:rPr lang="en-US" altLang="zh-CN" sz="2000" dirty="0" smtClean="0"/>
              <a:t> ("Interval", </a:t>
            </a:r>
            <a:r>
              <a:rPr lang="en-US" altLang="zh-CN" sz="2000" dirty="0" err="1" smtClean="0"/>
              <a:t>TimeValue</a:t>
            </a:r>
            <a:r>
              <a:rPr lang="en-US" altLang="zh-CN" sz="2000" dirty="0" smtClean="0"/>
              <a:t> (Seconds (1.)));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echoClient.SetAttribute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PacketSize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(1024));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clientApps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echoClient.Install</a:t>
            </a:r>
            <a:r>
              <a:rPr lang="en-US" altLang="zh-CN" sz="2000" dirty="0" smtClean="0"/>
              <a:t> (p2pNodes.Get (0));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clientApps.Start</a:t>
            </a:r>
            <a:r>
              <a:rPr lang="en-US" altLang="zh-CN" sz="2000" dirty="0" smtClean="0"/>
              <a:t> (Seconds (2.0));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clientApps.Stop</a:t>
            </a:r>
            <a:r>
              <a:rPr lang="en-US" altLang="zh-CN" sz="2000" dirty="0" smtClean="0"/>
              <a:t> (Seconds (10.0));</a:t>
            </a:r>
            <a:endParaRPr lang="zh-CN" altLang="en-US" sz="2000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09320"/>
            <a:ext cx="8726303" cy="28803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Configure the PCAP tracing</a:t>
            </a:r>
          </a:p>
          <a:p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Two tracing output files by two devices on the </a:t>
            </a:r>
            <a:r>
              <a:rPr lang="en-US" altLang="zh-CN" sz="2400" dirty="0" err="1" smtClean="0"/>
              <a:t>pointtopont</a:t>
            </a:r>
            <a:r>
              <a:rPr lang="en-US" altLang="zh-CN" sz="2400" dirty="0" smtClean="0"/>
              <a:t> network</a:t>
            </a:r>
          </a:p>
          <a:p>
            <a:pPr lvl="1"/>
            <a:r>
              <a:rPr lang="en-US" altLang="zh-CN" sz="2400" dirty="0" smtClean="0"/>
              <a:t>Tracing on the #1 device (n2) in the CSMA network, the device is set as promiscuous mode</a:t>
            </a:r>
          </a:p>
          <a:p>
            <a:r>
              <a:rPr lang="en-US" altLang="zh-CN" dirty="0" smtClean="0"/>
              <a:t>Compile and execution</a:t>
            </a:r>
          </a:p>
          <a:p>
            <a:endParaRPr lang="zh-CN" altLang="en-US" sz="28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274704"/>
            <a:ext cx="9144001" cy="6502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301208"/>
            <a:ext cx="8964488" cy="60629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6093296"/>
            <a:ext cx="6114134" cy="43204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Three </a:t>
            </a:r>
            <a:r>
              <a:rPr lang="en-US" altLang="zh-CN" sz="2800" dirty="0" err="1" smtClean="0"/>
              <a:t>pcap</a:t>
            </a:r>
            <a:r>
              <a:rPr lang="en-US" altLang="zh-CN" sz="2800" dirty="0" smtClean="0"/>
              <a:t> tracing files are generated </a:t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two for the p2p devices and one for the selected device on the CSMA network</a:t>
            </a:r>
          </a:p>
          <a:p>
            <a:pPr lvl="1"/>
            <a:r>
              <a:rPr lang="en-US" altLang="zh-CN" sz="2400" dirty="0" smtClean="0"/>
              <a:t>second-0-0.pcap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r>
              <a:rPr lang="en-US" altLang="zh-CN" sz="2400" dirty="0" smtClean="0"/>
              <a:t>second-1-0.pcap</a:t>
            </a:r>
          </a:p>
          <a:p>
            <a:endParaRPr lang="en-US" altLang="zh-CN" sz="2800" dirty="0" smtClean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8061623" cy="43204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3933056"/>
            <a:ext cx="9077325" cy="96202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357826"/>
            <a:ext cx="9067800" cy="90487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smtClean="0"/>
              <a:t>second-2-0.pcap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(n2, under the promiscuous mode)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sz="2800" dirty="0" smtClean="0"/>
              <a:t>Use the </a:t>
            </a:r>
            <a:r>
              <a:rPr lang="en-US" altLang="zh-CN" sz="2800" dirty="0" err="1" smtClean="0"/>
              <a:t>GetId</a:t>
            </a:r>
            <a:r>
              <a:rPr lang="en-US" altLang="zh-CN" sz="2800" dirty="0" smtClean="0"/>
              <a:t> method to identify node and device numbers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259" y="2143116"/>
            <a:ext cx="9174259" cy="2016224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77232" y="5199419"/>
            <a:ext cx="889536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pointToPoint.EnablePcap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("second", p2pNodes.Get (0)-&gt;</a:t>
            </a:r>
            <a:r>
              <a:rPr lang="en-US" altLang="zh-CN" sz="2000" dirty="0" err="1"/>
              <a:t>GetId</a:t>
            </a:r>
            <a:r>
              <a:rPr lang="en-US" altLang="zh-CN" sz="2000" dirty="0"/>
              <a:t> (), 0);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csma.EnablePcap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("second", </a:t>
            </a:r>
            <a:r>
              <a:rPr lang="en-US" altLang="zh-CN" sz="2000" dirty="0" err="1"/>
              <a:t>csmaNodes.Get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nCsma</a:t>
            </a:r>
            <a:r>
              <a:rPr lang="en-US" altLang="zh-CN" sz="2000" dirty="0"/>
              <a:t>)-&gt;</a:t>
            </a:r>
            <a:r>
              <a:rPr lang="en-US" altLang="zh-CN" sz="2000" dirty="0" err="1"/>
              <a:t>GetId</a:t>
            </a:r>
            <a:r>
              <a:rPr lang="en-US" altLang="zh-CN" sz="2000" dirty="0"/>
              <a:t> (), 0, false);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csma.EnablePcap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("second", </a:t>
            </a:r>
            <a:r>
              <a:rPr lang="en-US" altLang="zh-CN" sz="2000" dirty="0" err="1"/>
              <a:t>csmaNodes.Get</a:t>
            </a:r>
            <a:r>
              <a:rPr lang="en-US" altLang="zh-CN" sz="2000" dirty="0"/>
              <a:t> (nCsma-1)-&gt;</a:t>
            </a:r>
            <a:r>
              <a:rPr lang="en-US" altLang="zh-CN" sz="2000" dirty="0" err="1"/>
              <a:t>GetId</a:t>
            </a:r>
            <a:r>
              <a:rPr lang="en-US" altLang="zh-CN" sz="2000" dirty="0"/>
              <a:t> (), 0, false);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and Install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Download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unpack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Build ns-3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Enable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examples</a:t>
            </a:r>
          </a:p>
          <a:p>
            <a:pPr lvl="1"/>
            <a:r>
              <a:rPr lang="en-US" altLang="zh-CN" dirty="0" smtClean="0"/>
              <a:t>Enable tests</a:t>
            </a:r>
            <a:endParaRPr lang="zh-CN" altLang="en-US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638040"/>
            <a:ext cx="7776864" cy="37513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825842" y="2204864"/>
            <a:ext cx="7994630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cd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mkdir</a:t>
            </a:r>
            <a:r>
              <a:rPr lang="en-US" altLang="zh-CN" sz="2000" dirty="0" smtClean="0"/>
              <a:t> workspace</a:t>
            </a:r>
          </a:p>
          <a:p>
            <a:r>
              <a:rPr lang="en-US" altLang="zh-CN" sz="2000" dirty="0" err="1" smtClean="0"/>
              <a:t>cd</a:t>
            </a:r>
            <a:r>
              <a:rPr lang="en-US" altLang="zh-CN" sz="2000" dirty="0" smtClean="0"/>
              <a:t> workspace</a:t>
            </a:r>
          </a:p>
          <a:p>
            <a:r>
              <a:rPr lang="en-US" altLang="zh-CN" sz="2000" dirty="0" err="1" smtClean="0"/>
              <a:t>wget</a:t>
            </a:r>
            <a:r>
              <a:rPr lang="en-US" altLang="zh-CN" sz="2000" dirty="0" smtClean="0"/>
              <a:t> http://222.195.68.57/CS05112/ns-allinone-3.27.tar.bz2</a:t>
            </a:r>
          </a:p>
          <a:p>
            <a:r>
              <a:rPr lang="en-US" altLang="zh-CN" sz="2000" dirty="0" smtClean="0"/>
              <a:t>tar </a:t>
            </a:r>
            <a:r>
              <a:rPr lang="en-US" altLang="zh-CN" sz="2000" dirty="0" err="1" smtClean="0"/>
              <a:t>xjf</a:t>
            </a:r>
            <a:r>
              <a:rPr lang="en-US" altLang="zh-CN" sz="2000" dirty="0" smtClean="0"/>
              <a:t> ns-allinone-3.27.tar.bz2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444208" y="187394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Use the 3.17 version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CSMA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Simulate a CSMA network with 101 nodes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second-101-0.pcap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28868"/>
            <a:ext cx="7180226" cy="28803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23528" y="3933056"/>
            <a:ext cx="878497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/>
              <a:t>reading from file second-101-0.pcap, link-type EN10MB (Ethernet)</a:t>
            </a:r>
          </a:p>
          <a:p>
            <a:r>
              <a:rPr lang="en-US" altLang="zh-CN" sz="2000" dirty="0"/>
              <a:t>2.003696 </a:t>
            </a:r>
            <a:r>
              <a:rPr lang="en-US" altLang="zh-CN" sz="2000" dirty="0" err="1"/>
              <a:t>arp</a:t>
            </a:r>
            <a:r>
              <a:rPr lang="en-US" altLang="zh-CN" sz="2000" dirty="0"/>
              <a:t> who-has 10.1.2.101 (</a:t>
            </a:r>
            <a:r>
              <a:rPr lang="en-US" altLang="zh-CN" sz="2000" dirty="0" err="1"/>
              <a:t>ff:ff:ff:ff:ff:ff</a:t>
            </a:r>
            <a:r>
              <a:rPr lang="en-US" altLang="zh-CN" sz="2000" dirty="0"/>
              <a:t>) tell 10.1.2.1</a:t>
            </a:r>
          </a:p>
          <a:p>
            <a:r>
              <a:rPr lang="en-US" altLang="zh-CN" sz="2000" dirty="0"/>
              <a:t>2.003696 </a:t>
            </a:r>
            <a:r>
              <a:rPr lang="en-US" altLang="zh-CN" sz="2000" dirty="0" err="1"/>
              <a:t>arp</a:t>
            </a:r>
            <a:r>
              <a:rPr lang="en-US" altLang="zh-CN" sz="2000" dirty="0"/>
              <a:t> reply 10.1.2.101 is-at 00:00:00:00:00:67</a:t>
            </a:r>
          </a:p>
          <a:p>
            <a:r>
              <a:rPr lang="en-US" altLang="zh-CN" sz="2000" dirty="0"/>
              <a:t>2.003801 IP 10.1.1.1.49153 &gt; 10.1.2.101.9: UDP, length 1024</a:t>
            </a:r>
          </a:p>
          <a:p>
            <a:r>
              <a:rPr lang="en-US" altLang="zh-CN" sz="2000" dirty="0"/>
              <a:t>2.003801 </a:t>
            </a:r>
            <a:r>
              <a:rPr lang="en-US" altLang="zh-CN" sz="2000" dirty="0" err="1"/>
              <a:t>arp</a:t>
            </a:r>
            <a:r>
              <a:rPr lang="en-US" altLang="zh-CN" sz="2000" dirty="0"/>
              <a:t> who-has 10.1.2.1 (</a:t>
            </a:r>
            <a:r>
              <a:rPr lang="en-US" altLang="zh-CN" sz="2000" dirty="0" err="1"/>
              <a:t>ff:ff:ff:ff:ff:ff</a:t>
            </a:r>
            <a:r>
              <a:rPr lang="en-US" altLang="zh-CN" sz="2000" dirty="0"/>
              <a:t>) tell 10.1.2.101</a:t>
            </a:r>
          </a:p>
          <a:p>
            <a:r>
              <a:rPr lang="en-US" altLang="zh-CN" sz="2000" dirty="0"/>
              <a:t>2.003822 </a:t>
            </a:r>
            <a:r>
              <a:rPr lang="en-US" altLang="zh-CN" sz="2000" dirty="0" err="1"/>
              <a:t>arp</a:t>
            </a:r>
            <a:r>
              <a:rPr lang="en-US" altLang="zh-CN" sz="2000" dirty="0"/>
              <a:t> reply 10.1.2.1 is-at 00:00:00:00:00:03</a:t>
            </a:r>
          </a:p>
          <a:p>
            <a:r>
              <a:rPr lang="en-US" altLang="zh-CN" sz="2000" dirty="0"/>
              <a:t>2.003822 IP 10.1.2.101.9 &gt; 10.1.1.1.49153: UDP, length 1024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object network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n0 and n1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belong to two different networks, they should have two </a:t>
            </a:r>
            <a:r>
              <a:rPr lang="en-US" altLang="zh-CN" dirty="0" err="1" smtClean="0"/>
              <a:t>NetDevice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Nodes in the network should have the forwarding capacity</a:t>
            </a:r>
          </a:p>
          <a:p>
            <a:pPr lvl="1"/>
            <a:r>
              <a:rPr lang="en-US" altLang="zh-CN" dirty="0" smtClean="0"/>
              <a:t>There are station and AP nodes on the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network, station nodes are capable to move</a:t>
            </a:r>
          </a:p>
          <a:p>
            <a:r>
              <a:rPr lang="en-US" altLang="zh-CN" dirty="0" smtClean="0"/>
              <a:t>Source code: example/tutorial/third.cc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916832"/>
            <a:ext cx="6169918" cy="185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Command line arguments: </a:t>
            </a:r>
            <a:r>
              <a:rPr lang="en-US" altLang="zh-CN" sz="2800" dirty="0" err="1" smtClean="0"/>
              <a:t>nCsma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nWifi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0" y="2204865"/>
            <a:ext cx="9144000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main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char *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verbose = true;</a:t>
            </a:r>
          </a:p>
          <a:p>
            <a:r>
              <a:rPr lang="en-US" altLang="zh-CN" sz="2000" dirty="0" smtClean="0"/>
              <a:t>    uint32_t 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 = 3;</a:t>
            </a:r>
          </a:p>
          <a:p>
            <a:r>
              <a:rPr lang="en-US" altLang="zh-CN" sz="2000" dirty="0" smtClean="0"/>
              <a:t>    uint32_t </a:t>
            </a:r>
            <a:r>
              <a:rPr lang="en-US" altLang="zh-CN" sz="2000" dirty="0" err="1" smtClean="0"/>
              <a:t>nWifi</a:t>
            </a:r>
            <a:r>
              <a:rPr lang="en-US" altLang="zh-CN" sz="2000" dirty="0" smtClean="0"/>
              <a:t> = 3;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CommandLine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cmd.AddValue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", "Number of \"extra\" CSMA nodes/devices", 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cmd.AddValue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nWifi</a:t>
            </a:r>
            <a:r>
              <a:rPr lang="en-US" altLang="zh-CN" sz="2000" dirty="0" smtClean="0"/>
              <a:t>", "Number of </a:t>
            </a:r>
            <a:r>
              <a:rPr lang="en-US" altLang="zh-CN" sz="2000" dirty="0" err="1" smtClean="0"/>
              <a:t>wifi</a:t>
            </a:r>
            <a:r>
              <a:rPr lang="en-US" altLang="zh-CN" sz="2000" dirty="0" smtClean="0"/>
              <a:t> STA devices", </a:t>
            </a:r>
            <a:r>
              <a:rPr lang="en-US" altLang="zh-CN" sz="2000" dirty="0" err="1" smtClean="0"/>
              <a:t>nWifi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cmd.AddValue</a:t>
            </a:r>
            <a:r>
              <a:rPr lang="en-US" altLang="zh-CN" sz="2000" dirty="0" smtClean="0"/>
              <a:t> ("verbose", "Tell echo applications to log if true", verbose);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cmd.Parse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argc,argv</a:t>
            </a:r>
            <a:r>
              <a:rPr lang="en-US" altLang="zh-CN" sz="2000" dirty="0" smtClean="0"/>
              <a:t>);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Create </a:t>
            </a:r>
            <a:r>
              <a:rPr lang="en-US" altLang="zh-CN" sz="2800" dirty="0" err="1" smtClean="0"/>
              <a:t>pointtopoint</a:t>
            </a:r>
            <a:r>
              <a:rPr lang="en-US" altLang="zh-CN" sz="2800" dirty="0" smtClean="0"/>
              <a:t> nodes and network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7504" y="2190923"/>
            <a:ext cx="9036496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NodeContainer</a:t>
            </a:r>
            <a:r>
              <a:rPr lang="en-US" altLang="zh-CN" sz="2200" dirty="0" smtClean="0"/>
              <a:t> p2pNodes;</a:t>
            </a:r>
          </a:p>
          <a:p>
            <a:r>
              <a:rPr lang="en-US" altLang="zh-CN" sz="2200" dirty="0" smtClean="0"/>
              <a:t>  p2pNodes.Create(2);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PointToPointHelper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pointToPoint</a:t>
            </a:r>
            <a:r>
              <a:rPr lang="en-US" altLang="zh-CN" sz="2200" dirty="0" smtClean="0"/>
              <a:t>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pointToPoint.SetDeviceAttribute</a:t>
            </a:r>
            <a:r>
              <a:rPr lang="en-US" altLang="zh-CN" sz="2200" dirty="0" smtClean="0"/>
              <a:t> ("</a:t>
            </a:r>
            <a:r>
              <a:rPr lang="en-US" altLang="zh-CN" sz="2200" dirty="0" err="1" smtClean="0"/>
              <a:t>DataRate</a:t>
            </a:r>
            <a:r>
              <a:rPr lang="en-US" altLang="zh-CN" sz="2200" dirty="0" smtClean="0"/>
              <a:t>", </a:t>
            </a:r>
            <a:r>
              <a:rPr lang="en-US" altLang="zh-CN" sz="2200" dirty="0" err="1" smtClean="0"/>
              <a:t>StringValue</a:t>
            </a:r>
            <a:r>
              <a:rPr lang="en-US" altLang="zh-CN" sz="2200" dirty="0" smtClean="0"/>
              <a:t> ("5Mbps"));</a:t>
            </a:r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pointToPoint.SetChannelAttribute</a:t>
            </a:r>
            <a:r>
              <a:rPr lang="en-US" altLang="zh-CN" sz="2200" dirty="0" smtClean="0"/>
              <a:t> ("Delay", </a:t>
            </a:r>
            <a:r>
              <a:rPr lang="en-US" altLang="zh-CN" sz="2200" dirty="0" err="1" smtClean="0"/>
              <a:t>StringValue</a:t>
            </a:r>
            <a:r>
              <a:rPr lang="en-US" altLang="zh-CN" sz="2200" dirty="0" smtClean="0"/>
              <a:t> ("2ms"));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NetDeviceContainer</a:t>
            </a:r>
            <a:r>
              <a:rPr lang="en-US" altLang="zh-CN" sz="2200" dirty="0" smtClean="0"/>
              <a:t> p2pDevices;</a:t>
            </a:r>
          </a:p>
          <a:p>
            <a:r>
              <a:rPr lang="en-US" altLang="zh-CN" sz="2200" dirty="0" smtClean="0"/>
              <a:t>  p2pDevices = </a:t>
            </a:r>
            <a:r>
              <a:rPr lang="en-US" altLang="zh-CN" sz="2200" dirty="0" err="1" smtClean="0"/>
              <a:t>pointToPoint.Install</a:t>
            </a:r>
            <a:r>
              <a:rPr lang="en-US" altLang="zh-CN" sz="2200" dirty="0" smtClean="0"/>
              <a:t> (p2pNodes);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CSMA nodes and network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204864"/>
            <a:ext cx="889248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csmaNodes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csmaNodes.Add</a:t>
            </a:r>
            <a:r>
              <a:rPr lang="en-US" altLang="zh-CN" sz="2000" dirty="0" smtClean="0"/>
              <a:t> (p2pNodes.Get (1));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csmaNodes.Create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csma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csma.SetChannelAttribute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("100Mbps"));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csma.SetChannelAttribute</a:t>
            </a:r>
            <a:r>
              <a:rPr lang="en-US" altLang="zh-CN" sz="2000" dirty="0" smtClean="0"/>
              <a:t> ("Delay", </a:t>
            </a:r>
            <a:r>
              <a:rPr lang="en-US" altLang="zh-CN" sz="2000" dirty="0" err="1" smtClean="0"/>
              <a:t>TimeValue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NanoSeconds</a:t>
            </a:r>
            <a:r>
              <a:rPr lang="en-US" altLang="zh-CN" sz="2000" dirty="0" smtClean="0"/>
              <a:t> (6560)));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csmaDevices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csmaDevices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csma.Install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csmaNodes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Create </a:t>
            </a:r>
            <a:r>
              <a:rPr lang="en-US" altLang="zh-CN" sz="2800" dirty="0" err="1" smtClean="0"/>
              <a:t>Wifi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nodes, including station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 AP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Configure channel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 </a:t>
            </a:r>
            <a:r>
              <a:rPr lang="en-US" altLang="zh-CN" sz="2800" dirty="0" err="1" smtClean="0"/>
              <a:t>phy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helper, associate </a:t>
            </a:r>
            <a:r>
              <a:rPr lang="en-US" altLang="zh-CN" sz="2800" dirty="0" err="1" smtClean="0"/>
              <a:t>phy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 channel, so that all the physical layers generated by </a:t>
            </a:r>
            <a:r>
              <a:rPr lang="en-US" altLang="zh-CN" sz="2800" dirty="0" err="1" smtClean="0"/>
              <a:t>phy</a:t>
            </a:r>
            <a:r>
              <a:rPr lang="en-US" altLang="zh-CN" sz="2800" dirty="0" smtClean="0"/>
              <a:t> share the same channel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83568" y="2348880"/>
            <a:ext cx="799288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wifiStaNodes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wifiStaNodes.Create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nWifi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wifiApNode</a:t>
            </a:r>
            <a:r>
              <a:rPr lang="en-US" altLang="zh-CN" sz="2000" dirty="0" smtClean="0"/>
              <a:t> = p2pNodes.Get (0);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23528" y="5509681"/>
            <a:ext cx="88204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YansWifiChannelHelper</a:t>
            </a:r>
            <a:r>
              <a:rPr lang="en-US" altLang="zh-CN" sz="2000" dirty="0" smtClean="0"/>
              <a:t> channel = </a:t>
            </a:r>
            <a:r>
              <a:rPr lang="en-US" altLang="zh-CN" sz="2000" dirty="0" err="1" smtClean="0"/>
              <a:t>YansWifiChannelHelper</a:t>
            </a:r>
            <a:r>
              <a:rPr lang="en-US" altLang="zh-CN" sz="2000" dirty="0" smtClean="0"/>
              <a:t>::Default ();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YansWifiPhyHelper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phy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YansWifiPhyHelper</a:t>
            </a:r>
            <a:r>
              <a:rPr lang="en-US" altLang="zh-CN" sz="2000" dirty="0" smtClean="0"/>
              <a:t>::Default ();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phy.SetChannel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channel.Create</a:t>
            </a:r>
            <a:r>
              <a:rPr lang="en-US" altLang="zh-CN" sz="2000" dirty="0" smtClean="0"/>
              <a:t> ());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</a:t>
            </a:r>
            <a:r>
              <a:rPr lang="en-US" altLang="zh-CN" dirty="0" err="1" smtClean="0"/>
              <a:t>WifiHelper</a:t>
            </a:r>
            <a:r>
              <a:rPr lang="en-US" altLang="zh-CN" dirty="0" smtClean="0"/>
              <a:t>, set the rate control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algorithm; create the </a:t>
            </a:r>
            <a:r>
              <a:rPr lang="en-US" altLang="zh-CN" dirty="0" err="1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helper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257689"/>
            <a:ext cx="777686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WifiHelper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wifi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WifiHelper</a:t>
            </a:r>
            <a:r>
              <a:rPr lang="en-US" altLang="zh-CN" sz="2000" dirty="0" smtClean="0"/>
              <a:t>::Default ();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wifi.SetRemoteStationManager</a:t>
            </a:r>
            <a:r>
              <a:rPr lang="en-US" altLang="zh-CN" sz="2000" dirty="0" smtClean="0"/>
              <a:t> ("ns3::</a:t>
            </a:r>
            <a:r>
              <a:rPr lang="en-US" altLang="zh-CN" sz="2000" dirty="0" err="1" smtClean="0"/>
              <a:t>AarfWifiManager</a:t>
            </a:r>
            <a:r>
              <a:rPr lang="en-US" altLang="zh-CN" sz="2000" dirty="0" smtClean="0"/>
              <a:t>");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NqosWifiMacHelper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mac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NqosWifiMacHelper</a:t>
            </a:r>
            <a:r>
              <a:rPr lang="en-US" altLang="zh-CN" sz="2000" dirty="0" smtClean="0"/>
              <a:t>::Default ();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Configure the </a:t>
            </a:r>
            <a:r>
              <a:rPr lang="en-US" altLang="zh-CN" sz="2800" dirty="0" err="1" smtClean="0"/>
              <a:t>mac</a:t>
            </a:r>
            <a:r>
              <a:rPr lang="en-US" altLang="zh-CN" sz="2800" dirty="0" smtClean="0"/>
              <a:t> layer for the </a:t>
            </a:r>
            <a:r>
              <a:rPr lang="en-US" altLang="zh-CN" sz="2800" dirty="0" err="1" smtClean="0"/>
              <a:t>Wifi</a:t>
            </a:r>
            <a:r>
              <a:rPr lang="en-US" altLang="zh-CN" sz="2800" dirty="0" smtClean="0"/>
              <a:t> station nodes, including the </a:t>
            </a:r>
            <a:r>
              <a:rPr lang="en-US" altLang="zh-CN" sz="2800" dirty="0" err="1" smtClean="0"/>
              <a:t>ssid</a:t>
            </a:r>
            <a:endParaRPr lang="en-US" altLang="zh-CN" sz="2800" dirty="0" smtClean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Configure the </a:t>
            </a:r>
            <a:r>
              <a:rPr lang="en-US" altLang="zh-CN" sz="2800" dirty="0" err="1" smtClean="0"/>
              <a:t>mac</a:t>
            </a:r>
            <a:r>
              <a:rPr lang="en-US" altLang="zh-CN" sz="2800" dirty="0" smtClean="0"/>
              <a:t> layer for the AP node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536" y="2708920"/>
            <a:ext cx="842493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 ("ns-3-ssid");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mac.SetType</a:t>
            </a:r>
            <a:r>
              <a:rPr lang="en-US" altLang="zh-CN" sz="2000" dirty="0" smtClean="0"/>
              <a:t> ("ns3::</a:t>
            </a:r>
            <a:r>
              <a:rPr lang="en-US" altLang="zh-CN" sz="2000" dirty="0" err="1" smtClean="0"/>
              <a:t>StaWifiMac</a:t>
            </a:r>
            <a:r>
              <a:rPr lang="en-US" altLang="zh-CN" sz="2000" dirty="0" smtClean="0"/>
              <a:t>", "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SsidValue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),                "</a:t>
            </a:r>
            <a:r>
              <a:rPr lang="en-US" altLang="zh-CN" sz="2000" dirty="0" err="1" smtClean="0"/>
              <a:t>ActiveProbing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BooleanValue</a:t>
            </a:r>
            <a:r>
              <a:rPr lang="en-US" altLang="zh-CN" sz="2000" dirty="0" smtClean="0"/>
              <a:t> (false));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staDevices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staDevices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wifi.Install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phy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wifiStaNodes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95536" y="5301208"/>
            <a:ext cx="8424936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mac.SetType</a:t>
            </a:r>
            <a:r>
              <a:rPr lang="en-US" altLang="zh-CN" sz="2000" dirty="0" smtClean="0"/>
              <a:t> ("ns3::</a:t>
            </a:r>
            <a:r>
              <a:rPr lang="en-US" altLang="zh-CN" sz="2000" dirty="0" err="1" smtClean="0"/>
              <a:t>ApWifiMac</a:t>
            </a:r>
            <a:r>
              <a:rPr lang="en-US" altLang="zh-CN" sz="2000" dirty="0" smtClean="0"/>
              <a:t>", "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SsidValue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ssid</a:t>
            </a:r>
            <a:r>
              <a:rPr lang="en-US" altLang="zh-CN" sz="2000" dirty="0" smtClean="0"/>
              <a:t>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apDevices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apDevices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wifi.Install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phy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wifiApNode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Configure the mobility model for the 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station, first put the nodes on a 2D grid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284984"/>
            <a:ext cx="9144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MobilityHelper</a:t>
            </a:r>
            <a:r>
              <a:rPr lang="en-US" altLang="zh-CN" sz="2000" dirty="0" smtClean="0"/>
              <a:t> mobility;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mobility.SetPositionAllocator</a:t>
            </a:r>
            <a:r>
              <a:rPr lang="en-US" altLang="zh-CN" sz="2000" dirty="0" smtClean="0"/>
              <a:t> ("ns3::</a:t>
            </a:r>
            <a:r>
              <a:rPr lang="en-US" altLang="zh-CN" sz="2000" dirty="0" err="1" smtClean="0"/>
              <a:t>GridPositionAllocator</a:t>
            </a:r>
            <a:r>
              <a:rPr lang="en-US" altLang="zh-CN" sz="2000" dirty="0" smtClean="0"/>
              <a:t>",</a:t>
            </a:r>
          </a:p>
          <a:p>
            <a:r>
              <a:rPr lang="en-US" altLang="zh-CN" sz="2000" dirty="0" smtClean="0"/>
              <a:t>                                 "</a:t>
            </a:r>
            <a:r>
              <a:rPr lang="en-US" altLang="zh-CN" sz="2000" dirty="0" err="1" smtClean="0"/>
              <a:t>MinX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DoubleValue</a:t>
            </a:r>
            <a:r>
              <a:rPr lang="en-US" altLang="zh-CN" sz="2000" dirty="0" smtClean="0"/>
              <a:t> (0.0),</a:t>
            </a:r>
          </a:p>
          <a:p>
            <a:r>
              <a:rPr lang="en-US" altLang="zh-CN" sz="2000" dirty="0" smtClean="0"/>
              <a:t>                                 "</a:t>
            </a:r>
            <a:r>
              <a:rPr lang="en-US" altLang="zh-CN" sz="2000" dirty="0" err="1" smtClean="0"/>
              <a:t>MinY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DoubleValue</a:t>
            </a:r>
            <a:r>
              <a:rPr lang="en-US" altLang="zh-CN" sz="2000" dirty="0" smtClean="0"/>
              <a:t> (0.0),</a:t>
            </a:r>
          </a:p>
          <a:p>
            <a:r>
              <a:rPr lang="en-US" altLang="zh-CN" sz="2000" dirty="0" smtClean="0"/>
              <a:t>                                 "</a:t>
            </a:r>
            <a:r>
              <a:rPr lang="en-US" altLang="zh-CN" sz="2000" dirty="0" err="1" smtClean="0"/>
              <a:t>DeltaX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DoubleValue</a:t>
            </a:r>
            <a:r>
              <a:rPr lang="en-US" altLang="zh-CN" sz="2000" dirty="0" smtClean="0"/>
              <a:t> (5.0),</a:t>
            </a:r>
          </a:p>
          <a:p>
            <a:r>
              <a:rPr lang="en-US" altLang="zh-CN" sz="2000" dirty="0" smtClean="0"/>
              <a:t>                                 "</a:t>
            </a:r>
            <a:r>
              <a:rPr lang="en-US" altLang="zh-CN" sz="2000" dirty="0" err="1" smtClean="0"/>
              <a:t>DeltaY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DoubleValue</a:t>
            </a:r>
            <a:r>
              <a:rPr lang="en-US" altLang="zh-CN" sz="2000" dirty="0" smtClean="0"/>
              <a:t> (10.0),</a:t>
            </a:r>
          </a:p>
          <a:p>
            <a:r>
              <a:rPr lang="en-US" altLang="zh-CN" sz="2000" dirty="0" smtClean="0"/>
              <a:t>                                 "</a:t>
            </a:r>
            <a:r>
              <a:rPr lang="en-US" altLang="zh-CN" sz="2000" dirty="0" err="1" smtClean="0"/>
              <a:t>GridWidth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(3),</a:t>
            </a:r>
          </a:p>
          <a:p>
            <a:r>
              <a:rPr lang="en-US" altLang="zh-CN" sz="2000" dirty="0" smtClean="0"/>
              <a:t>                                 "</a:t>
            </a:r>
            <a:r>
              <a:rPr lang="en-US" altLang="zh-CN" sz="2000" dirty="0" err="1" smtClean="0"/>
              <a:t>LayoutType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RowFirst</a:t>
            </a:r>
            <a:r>
              <a:rPr lang="en-US" altLang="zh-CN" sz="2000" dirty="0" smtClean="0"/>
              <a:t>"));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Set the mobility model as "randomwalk2d"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doesn't move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0" y="2708920"/>
            <a:ext cx="9144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mobility.SetMobilityModel</a:t>
            </a:r>
            <a:r>
              <a:rPr lang="en-US" altLang="zh-CN" sz="2000" dirty="0" smtClean="0"/>
              <a:t> ("ns3::RandomWalk2dMobilityModel",</a:t>
            </a:r>
          </a:p>
          <a:p>
            <a:r>
              <a:rPr lang="en-US" altLang="zh-CN" sz="2000" dirty="0" smtClean="0"/>
              <a:t>                             "Bounds", </a:t>
            </a:r>
            <a:r>
              <a:rPr lang="en-US" altLang="zh-CN" sz="2000" dirty="0" err="1" smtClean="0"/>
              <a:t>RectangleValue</a:t>
            </a:r>
            <a:r>
              <a:rPr lang="en-US" altLang="zh-CN" sz="2000" dirty="0" smtClean="0"/>
              <a:t> (Rectangle (-50, 50, -50, 50)));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mobility.Install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wifiStaNodes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79512" y="4737338"/>
            <a:ext cx="882047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mobility.SetMobilityModel</a:t>
            </a:r>
            <a:r>
              <a:rPr lang="en-US" altLang="zh-CN" sz="2000" dirty="0" smtClean="0"/>
              <a:t> ("ns3::</a:t>
            </a:r>
            <a:r>
              <a:rPr lang="en-US" altLang="zh-CN" sz="2000" dirty="0" err="1" smtClean="0"/>
              <a:t>ConstantPositionMobilityModel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mobility.Install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wifiApNode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Download and Install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Or, use "</a:t>
            </a:r>
            <a:r>
              <a:rPr lang="en-US" altLang="zh-CN" dirty="0" err="1" smtClean="0"/>
              <a:t>waf</a:t>
            </a:r>
            <a:r>
              <a:rPr lang="en-US" altLang="zh-CN" dirty="0" smtClean="0"/>
              <a:t>" to build ns-3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waf</a:t>
            </a:r>
            <a:r>
              <a:rPr lang="en-US" altLang="zh-CN" dirty="0" smtClean="0"/>
              <a:t> supports many arguments, to show them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Test ns-3</a:t>
            </a:r>
          </a:p>
          <a:p>
            <a:r>
              <a:rPr lang="en-US" altLang="zh-CN" dirty="0" smtClean="0"/>
              <a:t>Run first ns-3 simulation script</a:t>
            </a:r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The simulation has only one line output</a:t>
            </a:r>
          </a:p>
          <a:p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519" y="2086130"/>
            <a:ext cx="8868985" cy="62279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07926"/>
            <a:ext cx="2038727" cy="432048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4155998"/>
            <a:ext cx="2762250" cy="371475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5236118"/>
            <a:ext cx="5904656" cy="40898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6172222"/>
            <a:ext cx="2524125" cy="40005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Install stack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Allocate </a:t>
            </a:r>
            <a:r>
              <a:rPr lang="en-US" altLang="zh-CN" sz="2800" dirty="0" err="1" smtClean="0"/>
              <a:t>addr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347864" y="1628800"/>
            <a:ext cx="45720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InternetStackHelper</a:t>
            </a:r>
            <a:r>
              <a:rPr lang="en-US" altLang="zh-CN" sz="2000" dirty="0" smtClean="0"/>
              <a:t> stack;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stack.Install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csmaNodes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stack.Install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wifiApNode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stack.Install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wifiStaNodes</a:t>
            </a:r>
            <a:r>
              <a:rPr lang="en-US" altLang="zh-CN" sz="2000" dirty="0" smtClean="0"/>
              <a:t>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91072" y="3164681"/>
            <a:ext cx="835292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  Ipv4AddressHelper address;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address.SetBase</a:t>
            </a:r>
            <a:r>
              <a:rPr lang="en-US" altLang="zh-CN" dirty="0" smtClean="0"/>
              <a:t> ("10.1.1.0", "255.255.255.0");</a:t>
            </a:r>
          </a:p>
          <a:p>
            <a:r>
              <a:rPr lang="en-US" altLang="zh-CN" dirty="0" smtClean="0"/>
              <a:t>  Ipv4InterfaceContainer p2pInterfaces;</a:t>
            </a:r>
          </a:p>
          <a:p>
            <a:r>
              <a:rPr lang="en-US" altLang="zh-CN" dirty="0" smtClean="0"/>
              <a:t>  p2pInterfaces = </a:t>
            </a:r>
            <a:r>
              <a:rPr lang="en-US" altLang="zh-CN" dirty="0" err="1" smtClean="0"/>
              <a:t>address.Assign</a:t>
            </a:r>
            <a:r>
              <a:rPr lang="en-US" altLang="zh-CN" dirty="0" smtClean="0"/>
              <a:t> (p2pDevices);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address.SetBase</a:t>
            </a:r>
            <a:r>
              <a:rPr lang="en-US" altLang="zh-CN" dirty="0" smtClean="0"/>
              <a:t> ("10.1.2.0", "255.255.255.0");</a:t>
            </a:r>
          </a:p>
          <a:p>
            <a:r>
              <a:rPr lang="en-US" altLang="zh-CN" dirty="0" smtClean="0"/>
              <a:t>  Ipv4InterfaceContainer </a:t>
            </a:r>
            <a:r>
              <a:rPr lang="en-US" altLang="zh-CN" dirty="0" err="1" smtClean="0"/>
              <a:t>csmaInterfaces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csmaInterfaces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address.Assign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csmaDevices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address.SetBase</a:t>
            </a:r>
            <a:r>
              <a:rPr lang="en-US" altLang="zh-CN" dirty="0" smtClean="0"/>
              <a:t> ("10.1.3.0", "255.255.255.0");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address.Assign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staDevices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address.Assign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apDevices</a:t>
            </a:r>
            <a:r>
              <a:rPr lang="en-US" altLang="zh-CN" dirty="0" smtClean="0"/>
              <a:t>);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Put </a:t>
            </a:r>
            <a:r>
              <a:rPr lang="en-US" altLang="zh-CN" sz="2800" dirty="0" err="1" smtClean="0"/>
              <a:t>echoserver</a:t>
            </a:r>
            <a:r>
              <a:rPr lang="en-US" altLang="zh-CN" sz="2800" dirty="0" smtClean="0"/>
              <a:t> at the most far node on the CSMA network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51520" y="2708920"/>
            <a:ext cx="8712968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UdpEchoServerHelper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echoServer</a:t>
            </a:r>
            <a:r>
              <a:rPr lang="en-US" altLang="zh-CN" sz="2000" dirty="0" smtClean="0"/>
              <a:t> (9);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serverApps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echoServer.Install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csmaNodes.Get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serverApps.Start</a:t>
            </a:r>
            <a:r>
              <a:rPr lang="en-US" altLang="zh-CN" sz="2000" dirty="0" smtClean="0"/>
              <a:t> (Seconds (1.0));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serverApps.Stop</a:t>
            </a:r>
            <a:r>
              <a:rPr lang="en-US" altLang="zh-CN" sz="2000" dirty="0" smtClean="0"/>
              <a:t> (Seconds (10.0));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Put </a:t>
            </a:r>
            <a:r>
              <a:rPr lang="en-US" altLang="zh-CN" dirty="0" err="1" smtClean="0"/>
              <a:t>echoclient</a:t>
            </a:r>
            <a:r>
              <a:rPr lang="en-US" altLang="zh-CN" dirty="0" smtClean="0"/>
              <a:t> at the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station with the largest #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2643877"/>
            <a:ext cx="8928992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UdpEchoClientHelper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echoClient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csmaInterfaces.GetAddress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nCsma</a:t>
            </a:r>
            <a:r>
              <a:rPr lang="en-US" altLang="zh-CN" sz="2000" dirty="0" smtClean="0"/>
              <a:t>), 9);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echoClient.SetAttribute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MaxPackets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(1));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echoClient.SetAttribute</a:t>
            </a:r>
            <a:r>
              <a:rPr lang="en-US" altLang="zh-CN" sz="2000" dirty="0" smtClean="0"/>
              <a:t> ("Interval", </a:t>
            </a:r>
            <a:r>
              <a:rPr lang="en-US" altLang="zh-CN" sz="2000" dirty="0" err="1" smtClean="0"/>
              <a:t>TimeValue</a:t>
            </a:r>
            <a:r>
              <a:rPr lang="en-US" altLang="zh-CN" sz="2000" dirty="0" smtClean="0"/>
              <a:t> (Seconds (1.)));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echoClient.SetAttribute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PacketSize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(1024));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clientApps</a:t>
            </a:r>
            <a:r>
              <a:rPr lang="en-US" altLang="zh-CN" sz="2000" dirty="0" smtClean="0"/>
              <a:t> = 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echoClient.Install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wifiStaNodes.Get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nWifi</a:t>
            </a:r>
            <a:r>
              <a:rPr lang="en-US" altLang="zh-CN" sz="2000" dirty="0" smtClean="0"/>
              <a:t> - 1));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clientApps.Start</a:t>
            </a:r>
            <a:r>
              <a:rPr lang="en-US" altLang="zh-CN" sz="2000" dirty="0" smtClean="0"/>
              <a:t> (Seconds (2.0));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clientApps.Stop</a:t>
            </a:r>
            <a:r>
              <a:rPr lang="en-US" altLang="zh-CN" sz="2000" dirty="0" smtClean="0"/>
              <a:t> (Seconds (10.0));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Enable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shortest path routing</a:t>
            </a:r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Sicne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Wifi</a:t>
            </a:r>
            <a:r>
              <a:rPr lang="en-US" altLang="zh-CN" sz="2800" dirty="0" smtClean="0"/>
              <a:t> AP's periodical beacon, we need to tell the simulator when to stop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Trace at the p2p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network, AP in the </a:t>
            </a:r>
            <a:r>
              <a:rPr lang="en-US" altLang="zh-CN" sz="2800" dirty="0" err="1" smtClean="0"/>
              <a:t>Wifi</a:t>
            </a:r>
            <a:r>
              <a:rPr lang="en-US" altLang="zh-CN" sz="2800" dirty="0" smtClean="0"/>
              <a:t> network, and the first node in </a:t>
            </a:r>
            <a:r>
              <a:rPr lang="en-US" altLang="zh-CN" sz="2800" dirty="0" err="1" smtClean="0"/>
              <a:t>Csma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827584" y="2132856"/>
            <a:ext cx="669674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Ipv4GlobalRoutingHelper::</a:t>
            </a:r>
            <a:r>
              <a:rPr lang="en-US" altLang="zh-CN" sz="2000" dirty="0" err="1" smtClean="0"/>
              <a:t>PopulateRoutingTables</a:t>
            </a:r>
            <a:r>
              <a:rPr lang="en-US" altLang="zh-CN" sz="2000" dirty="0" smtClean="0"/>
              <a:t> ();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71600" y="3573016"/>
            <a:ext cx="405591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smtClean="0"/>
              <a:t> Simulator::Stop (Seconds (10.0));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395536" y="4941168"/>
            <a:ext cx="7974632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pointToPoint.EnablePcapAll</a:t>
            </a:r>
            <a:r>
              <a:rPr lang="en-US" altLang="zh-CN" sz="2000" dirty="0" smtClean="0"/>
              <a:t> ("third");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phy.EnablePcap</a:t>
            </a:r>
            <a:r>
              <a:rPr lang="en-US" altLang="zh-CN" sz="2000" dirty="0" smtClean="0"/>
              <a:t> ("third", </a:t>
            </a:r>
            <a:r>
              <a:rPr lang="en-US" altLang="zh-CN" sz="2000" dirty="0" err="1" smtClean="0"/>
              <a:t>apDevices.Get</a:t>
            </a:r>
            <a:r>
              <a:rPr lang="en-US" altLang="zh-CN" sz="2000" dirty="0" smtClean="0"/>
              <a:t> (0));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csma.EnablePcap</a:t>
            </a:r>
            <a:r>
              <a:rPr lang="en-US" altLang="zh-CN" sz="2000" dirty="0" smtClean="0"/>
              <a:t> ("third", </a:t>
            </a:r>
            <a:r>
              <a:rPr lang="en-US" altLang="zh-CN" sz="2000" dirty="0" err="1" smtClean="0"/>
              <a:t>csmaDevices.Get</a:t>
            </a:r>
            <a:r>
              <a:rPr lang="en-US" altLang="zh-CN" sz="2000" dirty="0" smtClean="0"/>
              <a:t> (0), true);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Simulator::Run ();</a:t>
            </a:r>
          </a:p>
          <a:p>
            <a:r>
              <a:rPr lang="en-US" altLang="zh-CN" sz="2000" dirty="0" smtClean="0"/>
              <a:t>  Simulator::Destroy 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pcap</a:t>
            </a:r>
            <a:r>
              <a:rPr lang="en-US" altLang="zh-CN" sz="2800" dirty="0" smtClean="0"/>
              <a:t> trace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 obtained after simulation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P2p network</a:t>
            </a:r>
            <a:endParaRPr lang="zh-CN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964488" cy="40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lum contrast="40000"/>
          </a:blip>
          <a:srcRect/>
          <a:stretch>
            <a:fillRect/>
          </a:stretch>
        </p:blipFill>
        <p:spPr bwMode="auto">
          <a:xfrm>
            <a:off x="3851920" y="2852936"/>
            <a:ext cx="5292080" cy="3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6992"/>
            <a:ext cx="8820472" cy="96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3" y="4581128"/>
            <a:ext cx="5788335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229200"/>
            <a:ext cx="887426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 on 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AP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4864"/>
            <a:ext cx="921446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Trace on </a:t>
            </a:r>
            <a:r>
              <a:rPr lang="en-US" altLang="zh-CN" dirty="0" err="1" smtClean="0"/>
              <a:t>Csma</a:t>
            </a:r>
            <a:r>
              <a:rPr lang="en-US" altLang="zh-CN" dirty="0" smtClean="0"/>
              <a:t> node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132856"/>
            <a:ext cx="9144001" cy="156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Tracing mobility of 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station</a:t>
            </a:r>
          </a:p>
          <a:p>
            <a:pPr lvl="1"/>
            <a:r>
              <a:rPr lang="en-US" altLang="zh-CN" dirty="0" smtClean="0"/>
              <a:t>Define the recall function, recall on the event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9512" y="3198455"/>
            <a:ext cx="87129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void</a:t>
            </a:r>
          </a:p>
          <a:p>
            <a:r>
              <a:rPr lang="en-US" altLang="zh-CN" sz="2000" dirty="0" err="1" smtClean="0"/>
              <a:t>CourseChange</a:t>
            </a:r>
            <a:r>
              <a:rPr lang="en-US" altLang="zh-CN" sz="2000" dirty="0" smtClean="0"/>
              <a:t> (std::string context, </a:t>
            </a:r>
            <a:r>
              <a:rPr lang="en-US" altLang="zh-CN" sz="2000" dirty="0" err="1" smtClean="0"/>
              <a:t>Ptr</a:t>
            </a:r>
            <a:r>
              <a:rPr lang="en-US" altLang="zh-CN" sz="2000" dirty="0" smtClean="0"/>
              <a:t>&lt;const </a:t>
            </a:r>
            <a:r>
              <a:rPr lang="en-US" altLang="zh-CN" sz="2000" dirty="0" err="1" smtClean="0"/>
              <a:t>MobilityModel</a:t>
            </a:r>
            <a:r>
              <a:rPr lang="en-US" altLang="zh-CN" sz="2000" dirty="0" smtClean="0"/>
              <a:t>&gt; model)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Vector position = model-&gt;</a:t>
            </a:r>
            <a:r>
              <a:rPr lang="en-US" altLang="zh-CN" sz="2000" dirty="0" err="1" smtClean="0"/>
              <a:t>GetPosition</a:t>
            </a:r>
            <a:r>
              <a:rPr lang="en-US" altLang="zh-CN" sz="2000" dirty="0" smtClean="0"/>
              <a:t> ();</a:t>
            </a:r>
          </a:p>
          <a:p>
            <a:r>
              <a:rPr lang="en-US" altLang="zh-CN" sz="2000" dirty="0" smtClean="0"/>
              <a:t>    NS_LOG_UNCOND (context &lt;&lt;</a:t>
            </a:r>
          </a:p>
          <a:p>
            <a:r>
              <a:rPr lang="en-US" altLang="zh-CN" sz="2000" dirty="0" smtClean="0"/>
              <a:t>" x = " &lt;&lt; </a:t>
            </a:r>
            <a:r>
              <a:rPr lang="en-US" altLang="zh-CN" sz="2000" dirty="0" err="1" smtClean="0"/>
              <a:t>position.x</a:t>
            </a:r>
            <a:r>
              <a:rPr lang="en-US" altLang="zh-CN" sz="2000" dirty="0" smtClean="0"/>
              <a:t> &lt;&lt; ", y = " &lt;&lt; </a:t>
            </a:r>
            <a:r>
              <a:rPr lang="en-US" altLang="zh-CN" sz="2000" dirty="0" err="1" smtClean="0"/>
              <a:t>position.y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Before Simulator::Run, associate the </a:t>
            </a:r>
            <a:r>
              <a:rPr lang="en-US" altLang="zh-CN" dirty="0" err="1" smtClean="0"/>
              <a:t>CourseChange</a:t>
            </a:r>
            <a:r>
              <a:rPr lang="en-US" altLang="zh-CN" dirty="0" smtClean="0"/>
              <a:t> event with the recall function.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5373216"/>
            <a:ext cx="741682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NodeList</a:t>
            </a:r>
            <a:r>
              <a:rPr lang="en-US" altLang="zh-CN" sz="2000" dirty="0" smtClean="0"/>
              <a:t>/7/$ns3::</a:t>
            </a:r>
            <a:r>
              <a:rPr lang="en-US" altLang="zh-CN" sz="2000" dirty="0" err="1" smtClean="0"/>
              <a:t>MobilityModel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CourseChange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0" y="1844824"/>
            <a:ext cx="91440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std::</a:t>
            </a:r>
            <a:r>
              <a:rPr lang="en-US" altLang="zh-CN" sz="2000" dirty="0" err="1" smtClean="0"/>
              <a:t>ostringstream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oss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oss</a:t>
            </a:r>
            <a:r>
              <a:rPr lang="en-US" altLang="zh-CN" sz="2000" dirty="0" smtClean="0"/>
              <a:t> &lt;&lt;"/</a:t>
            </a:r>
            <a:r>
              <a:rPr lang="en-US" altLang="zh-CN" sz="2000" dirty="0" err="1" smtClean="0"/>
              <a:t>NodeList</a:t>
            </a:r>
            <a:r>
              <a:rPr lang="en-US" altLang="zh-CN" sz="2000" dirty="0" smtClean="0"/>
              <a:t>/" &lt;&lt; </a:t>
            </a:r>
            <a:r>
              <a:rPr lang="en-US" altLang="zh-CN" sz="2000" dirty="0" err="1" smtClean="0"/>
              <a:t>wifiStaNodes.Get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nWifi</a:t>
            </a:r>
            <a:r>
              <a:rPr lang="en-US" altLang="zh-CN" sz="2000" dirty="0" smtClean="0"/>
              <a:t> - 1)-&gt;</a:t>
            </a:r>
            <a:r>
              <a:rPr lang="en-US" altLang="zh-CN" sz="2000" dirty="0" err="1" smtClean="0"/>
              <a:t>GetId</a:t>
            </a:r>
            <a:r>
              <a:rPr lang="en-US" altLang="zh-CN" sz="2000" dirty="0" smtClean="0"/>
              <a:t> () &lt;&lt;</a:t>
            </a:r>
          </a:p>
          <a:p>
            <a:r>
              <a:rPr lang="en-US" altLang="zh-CN" sz="2000" dirty="0" smtClean="0"/>
              <a:t>"/$ns3::</a:t>
            </a:r>
            <a:r>
              <a:rPr lang="en-US" altLang="zh-CN" sz="2000" dirty="0" err="1" smtClean="0"/>
              <a:t>MobilityModel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CourseChange</a:t>
            </a:r>
            <a:r>
              <a:rPr lang="en-US" altLang="zh-CN" sz="2000" dirty="0" smtClean="0"/>
              <a:t>";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::Connect (oss.str (), </a:t>
            </a:r>
            <a:r>
              <a:rPr lang="en-US" altLang="zh-CN" sz="2000" dirty="0" err="1" smtClean="0"/>
              <a:t>MakeCallback</a:t>
            </a:r>
            <a:r>
              <a:rPr lang="en-US" altLang="zh-CN" sz="2000" dirty="0" smtClean="0"/>
              <a:t> (&amp;</a:t>
            </a:r>
            <a:r>
              <a:rPr lang="en-US" altLang="zh-CN" sz="2000" dirty="0" err="1" smtClean="0"/>
              <a:t>CourseChange</a:t>
            </a:r>
            <a:r>
              <a:rPr lang="en-US" altLang="zh-CN" sz="2000" dirty="0" smtClean="0"/>
              <a:t>));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Wifi</a:t>
            </a:r>
            <a:r>
              <a:rPr lang="en-US" altLang="zh-CN" dirty="0" smtClean="0"/>
              <a:t> 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Simulation results, mobility traced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098905"/>
            <a:ext cx="9108504" cy="413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in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</a:p>
          <a:p>
            <a:pPr lvl="1"/>
            <a:r>
              <a:rPr lang="en-US" altLang="zh-CN" dirty="0" smtClean="0"/>
              <a:t>Represents host, router, switch on the physical network</a:t>
            </a:r>
          </a:p>
          <a:p>
            <a:pPr lvl="1"/>
            <a:r>
              <a:rPr lang="en-US" altLang="zh-CN" smtClean="0"/>
              <a:t>ns-3 </a:t>
            </a:r>
            <a:r>
              <a:rPr lang="en-US" altLang="zh-CN" dirty="0" smtClean="0"/>
              <a:t>defines the </a:t>
            </a:r>
            <a:r>
              <a:rPr lang="en-US" altLang="zh-CN" dirty="0" smtClean="0">
                <a:solidFill>
                  <a:srgbClr val="FF0000"/>
                </a:solidFill>
              </a:rPr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</a:p>
          <a:p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smtClean="0"/>
              <a:t>Represents the network applications, such as server applications, client applications, etc.</a:t>
            </a:r>
          </a:p>
          <a:p>
            <a:pPr lvl="1"/>
            <a:r>
              <a:rPr lang="en-US" altLang="zh-CN" smtClean="0"/>
              <a:t>ns-3 defines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Simulate a single TCP flow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331640" y="2276872"/>
            <a:ext cx="5192577" cy="316835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Define and enable log components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2348880"/>
            <a:ext cx="871296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using namespace ns3;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NS_LOG_COMPONENT_DEFINE ("</a:t>
            </a:r>
            <a:r>
              <a:rPr lang="en-US" altLang="zh-CN" sz="2000" dirty="0" err="1" smtClean="0"/>
              <a:t>SingleFlow</a:t>
            </a:r>
            <a:r>
              <a:rPr lang="en-US" altLang="zh-CN" sz="2000" dirty="0" smtClean="0"/>
              <a:t>");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r>
              <a:rPr lang="en-US" altLang="zh-CN" sz="2000" dirty="0" smtClean="0"/>
              <a:t>main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char *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LogComponentEnable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PacketSink</a:t>
            </a:r>
            <a:r>
              <a:rPr lang="en-US" altLang="zh-CN" sz="2000" dirty="0" smtClean="0"/>
              <a:t>", LOG_LEVEL_INFO);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LogComponentEnable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OnOffApplication</a:t>
            </a:r>
            <a:r>
              <a:rPr lang="en-US" altLang="zh-CN" sz="2000" dirty="0" smtClean="0"/>
              <a:t>", LOG_LEVEL_INFO);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85712"/>
          </a:xfrm>
        </p:spPr>
        <p:txBody>
          <a:bodyPr/>
          <a:lstStyle/>
          <a:p>
            <a:r>
              <a:rPr lang="en-US" altLang="zh-CN" dirty="0" smtClean="0"/>
              <a:t>Construct </a:t>
            </a:r>
            <a:r>
              <a:rPr lang="en-US" altLang="zh-CN" dirty="0" err="1" smtClean="0"/>
              <a:t>pointtopoint</a:t>
            </a:r>
            <a:r>
              <a:rPr lang="en-US" altLang="zh-CN" dirty="0" smtClean="0"/>
              <a:t> network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492896"/>
            <a:ext cx="91440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NodeContainer</a:t>
            </a:r>
            <a:r>
              <a:rPr lang="en-US" altLang="zh-CN" sz="2000" dirty="0" smtClean="0"/>
              <a:t> nodes;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nodes.Create</a:t>
            </a:r>
            <a:r>
              <a:rPr lang="en-US" altLang="zh-CN" sz="2000" dirty="0" smtClean="0"/>
              <a:t> (2);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pointToPoint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pointToPoint.SetDeviceAttribute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(“1.5Mbps"));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pointToPoint.SetChannelAttribute</a:t>
            </a:r>
            <a:r>
              <a:rPr lang="en-US" altLang="zh-CN" sz="2000" dirty="0" smtClean="0"/>
              <a:t> ("Delay",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(“10ms"));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devices;</a:t>
            </a:r>
          </a:p>
          <a:p>
            <a:r>
              <a:rPr lang="en-US" altLang="zh-CN" sz="2000" dirty="0" smtClean="0"/>
              <a:t>  devices = </a:t>
            </a:r>
            <a:r>
              <a:rPr lang="en-US" altLang="zh-CN" sz="2000" dirty="0" err="1" smtClean="0"/>
              <a:t>pointToPoint.Install</a:t>
            </a:r>
            <a:r>
              <a:rPr lang="en-US" altLang="zh-CN" sz="2000" dirty="0" smtClean="0"/>
              <a:t> (nodes);</a:t>
            </a:r>
          </a:p>
          <a:p>
            <a:endParaRPr lang="en-US" altLang="zh-CN" sz="2000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Install protocol stack, allocate address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0384" y="2852936"/>
            <a:ext cx="8003232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InternetStackHelper</a:t>
            </a:r>
            <a:r>
              <a:rPr lang="en-US" altLang="zh-CN" sz="2000" dirty="0" smtClean="0"/>
              <a:t> stack;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stack.Install</a:t>
            </a:r>
            <a:r>
              <a:rPr lang="en-US" altLang="zh-CN" sz="2000" dirty="0" smtClean="0"/>
              <a:t> (nodes);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Ipv4AddressHelper address;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address.SetBase</a:t>
            </a:r>
            <a:r>
              <a:rPr lang="en-US" altLang="zh-CN" sz="2000" dirty="0" smtClean="0"/>
              <a:t> ("10.1.1.0", "255.255.255.0");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Ipv4InterfaceContainer interfaces = </a:t>
            </a:r>
            <a:r>
              <a:rPr lang="en-US" altLang="zh-CN" sz="2000" dirty="0" err="1" smtClean="0"/>
              <a:t>address.Assign</a:t>
            </a:r>
            <a:r>
              <a:rPr lang="en-US" altLang="zh-CN" sz="2000" dirty="0" smtClean="0"/>
              <a:t> (devices);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 up </a:t>
            </a:r>
            <a:r>
              <a:rPr lang="en-US" altLang="zh-CN" dirty="0" err="1" smtClean="0"/>
              <a:t>SinkApplication</a:t>
            </a:r>
            <a:r>
              <a:rPr lang="en-US" altLang="zh-CN" dirty="0" smtClean="0"/>
              <a:t> at n1 at </a:t>
            </a:r>
            <a:r>
              <a:rPr lang="en-US" altLang="zh-CN" smtClean="0"/>
              <a:t>port 8080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Sink</a:t>
            </a:r>
            <a:r>
              <a:rPr lang="zh-CN" altLang="en-US" dirty="0" smtClean="0"/>
              <a:t>接收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流数据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492896"/>
            <a:ext cx="9144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int16_t </a:t>
            </a:r>
            <a:r>
              <a:rPr lang="en-US" altLang="zh-CN" sz="2000" dirty="0" err="1" smtClean="0"/>
              <a:t>sinkPort</a:t>
            </a:r>
            <a:r>
              <a:rPr lang="en-US" altLang="zh-CN" sz="2000" dirty="0" smtClean="0"/>
              <a:t> = 8080;</a:t>
            </a:r>
          </a:p>
          <a:p>
            <a:r>
              <a:rPr lang="en-US" altLang="zh-CN" sz="2000" dirty="0" smtClean="0"/>
              <a:t>  Address </a:t>
            </a:r>
            <a:r>
              <a:rPr lang="en-US" altLang="zh-CN" sz="2000" dirty="0" err="1" smtClean="0"/>
              <a:t>sinkAddress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InetSocketAddress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interfaces.GetAddress</a:t>
            </a:r>
            <a:r>
              <a:rPr lang="en-US" altLang="zh-CN" sz="2000" dirty="0" smtClean="0"/>
              <a:t>(1),</a:t>
            </a:r>
            <a:r>
              <a:rPr lang="en-US" altLang="zh-CN" sz="2000" dirty="0" err="1" smtClean="0"/>
              <a:t>sinkPort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PacketSinkHelper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packetSinkHelper</a:t>
            </a:r>
            <a:r>
              <a:rPr lang="en-US" altLang="zh-CN" sz="2000" dirty="0" smtClean="0"/>
              <a:t>("ns3::</a:t>
            </a:r>
            <a:r>
              <a:rPr lang="en-US" altLang="zh-CN" sz="2000" dirty="0" err="1" smtClean="0"/>
              <a:t>TcpSocketFactory",InetSocketAddress</a:t>
            </a:r>
            <a:r>
              <a:rPr lang="en-US" altLang="zh-CN" sz="2000" dirty="0" smtClean="0"/>
              <a:t>(Ipv4Address::</a:t>
            </a:r>
            <a:r>
              <a:rPr lang="en-US" altLang="zh-CN" sz="2000" dirty="0" err="1" smtClean="0"/>
              <a:t>GetAny</a:t>
            </a:r>
            <a:r>
              <a:rPr lang="en-US" altLang="zh-CN" sz="2000" dirty="0" smtClean="0"/>
              <a:t>(),</a:t>
            </a:r>
            <a:r>
              <a:rPr lang="en-US" altLang="zh-CN" sz="2000" dirty="0" err="1" smtClean="0"/>
              <a:t>sinkPort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sinkApps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packetSinkHelper.Install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nodes.Get</a:t>
            </a:r>
            <a:r>
              <a:rPr lang="en-US" altLang="zh-CN" sz="2000" dirty="0" smtClean="0"/>
              <a:t>(1));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sinkApps.Start</a:t>
            </a:r>
            <a:r>
              <a:rPr lang="en-US" altLang="zh-CN" sz="2000" dirty="0" smtClean="0"/>
              <a:t>(Seconds(0.));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sinkApps.Stop</a:t>
            </a:r>
            <a:r>
              <a:rPr lang="en-US" altLang="zh-CN" sz="2000" dirty="0" smtClean="0"/>
              <a:t>(Seconds(50.));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Set up </a:t>
            </a:r>
            <a:r>
              <a:rPr lang="en-US" altLang="zh-CN" sz="2800" dirty="0" err="1" smtClean="0"/>
              <a:t>OnOffApplication</a:t>
            </a:r>
            <a:r>
              <a:rPr lang="en-US" altLang="zh-CN" sz="2800" dirty="0" smtClean="0"/>
              <a:t> at n0, send out TCP traffic</a:t>
            </a:r>
          </a:p>
          <a:p>
            <a:pPr lvl="1"/>
            <a:r>
              <a:rPr lang="en-US" altLang="zh-CN" sz="2400" dirty="0" smtClean="0"/>
              <a:t>On state has a mean period of 50 sec., but Off state has the period of 0 sec.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0" y="3356992"/>
            <a:ext cx="9144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OnOffHelper</a:t>
            </a:r>
            <a:r>
              <a:rPr lang="en-US" altLang="zh-CN" sz="2000" dirty="0" smtClean="0"/>
              <a:t> client("ns3::</a:t>
            </a:r>
            <a:r>
              <a:rPr lang="en-US" altLang="zh-CN" sz="2000" dirty="0" err="1" smtClean="0"/>
              <a:t>TcpSocketFactory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InetSocketAddress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interfaces.GetAddress</a:t>
            </a:r>
            <a:r>
              <a:rPr lang="en-US" altLang="zh-CN" sz="2000" dirty="0" smtClean="0"/>
              <a:t> (1), </a:t>
            </a:r>
            <a:r>
              <a:rPr lang="en-US" altLang="zh-CN" sz="2000" dirty="0" err="1" smtClean="0"/>
              <a:t>sinkPort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OnTime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("ns3::</a:t>
            </a:r>
            <a:r>
              <a:rPr lang="en-US" altLang="zh-CN" sz="2000" dirty="0" err="1" smtClean="0"/>
              <a:t>ConstantRandomVariable</a:t>
            </a:r>
            <a:r>
              <a:rPr lang="en-US" altLang="zh-CN" sz="2000" dirty="0" smtClean="0"/>
              <a:t>[Constant=50]"));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OffTime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("ns3::</a:t>
            </a:r>
            <a:r>
              <a:rPr lang="en-US" altLang="zh-CN" sz="2000" dirty="0" err="1" smtClean="0"/>
              <a:t>ConstantRandomVariable</a:t>
            </a:r>
            <a:r>
              <a:rPr lang="en-US" altLang="zh-CN" sz="2000" dirty="0" smtClean="0"/>
              <a:t>[Constant=0]"));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DataRateValue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 ("1.5Mbps")));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PacketSize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(2000));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clientApp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client.Install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nodes.Get</a:t>
            </a:r>
            <a:r>
              <a:rPr lang="en-US" altLang="zh-CN" sz="2000" dirty="0" smtClean="0"/>
              <a:t> (0));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clientApp.Start</a:t>
            </a:r>
            <a:r>
              <a:rPr lang="en-US" altLang="zh-CN" sz="2000" dirty="0" smtClean="0"/>
              <a:t>(Seconds (1.0 ));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clientApp.Stop</a:t>
            </a:r>
            <a:r>
              <a:rPr lang="en-US" altLang="zh-CN" sz="2000" dirty="0" smtClean="0"/>
              <a:t> (Seconds (51.0));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PCAP tracing, and run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2132856"/>
            <a:ext cx="631844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pointToPoint.EnablePcapAll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sflow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  Simulator::Stop (Seconds(50));</a:t>
            </a:r>
          </a:p>
          <a:p>
            <a:r>
              <a:rPr lang="en-US" altLang="zh-CN" sz="2000" dirty="0" smtClean="0"/>
              <a:t>  Simulator::Run ();</a:t>
            </a:r>
          </a:p>
          <a:p>
            <a:r>
              <a:rPr lang="en-US" altLang="zh-CN" sz="2000" dirty="0" smtClean="0"/>
              <a:t>  Simulator::Destroy ();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to analyze the trace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71700"/>
            <a:ext cx="7877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packets displayed in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204864"/>
            <a:ext cx="8892480" cy="428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Examine the packet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4000" cy="387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in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Channel</a:t>
            </a:r>
          </a:p>
          <a:p>
            <a:pPr lvl="1"/>
            <a:r>
              <a:rPr lang="en-US" altLang="zh-CN" dirty="0" smtClean="0"/>
              <a:t>The communication channel between nodes</a:t>
            </a:r>
          </a:p>
          <a:p>
            <a:pPr lvl="1"/>
            <a:r>
              <a:rPr lang="en-US" altLang="zh-CN" smtClean="0"/>
              <a:t>ns-3 defines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Channel </a:t>
            </a:r>
            <a:r>
              <a:rPr lang="en-US" altLang="zh-CN" dirty="0" smtClean="0"/>
              <a:t>class, some subclasses</a:t>
            </a:r>
          </a:p>
          <a:p>
            <a:pPr lvl="2"/>
            <a:r>
              <a:rPr lang="en-US" altLang="zh-CN" dirty="0" err="1" smtClean="0"/>
              <a:t>CsmaChannel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PointToPointChannel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WifiChannel</a:t>
            </a:r>
            <a:endParaRPr lang="en-US" altLang="zh-CN" dirty="0" smtClean="0"/>
          </a:p>
          <a:p>
            <a:r>
              <a:rPr lang="en-US" altLang="zh-CN" dirty="0" smtClean="0"/>
              <a:t>Net Device</a:t>
            </a:r>
          </a:p>
          <a:p>
            <a:pPr lvl="1"/>
            <a:r>
              <a:rPr lang="en-US" altLang="zh-CN" dirty="0" smtClean="0"/>
              <a:t>The communication device (including driver) attached on the node; a node without a net device can not communicate in ns-3</a:t>
            </a:r>
          </a:p>
          <a:p>
            <a:pPr lvl="1"/>
            <a:r>
              <a:rPr lang="en-US" altLang="zh-CN" dirty="0" smtClean="0"/>
              <a:t>ns-3  defines the </a:t>
            </a:r>
            <a:r>
              <a:rPr lang="en-US" altLang="zh-CN" dirty="0" err="1" smtClean="0">
                <a:solidFill>
                  <a:srgbClr val="FF0000"/>
                </a:solidFill>
              </a:rPr>
              <a:t>NetDevice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class, some subclasses</a:t>
            </a:r>
          </a:p>
          <a:p>
            <a:pPr lvl="2"/>
            <a:r>
              <a:rPr lang="en-US" altLang="zh-CN" dirty="0" err="1" smtClean="0"/>
              <a:t>CsmaNetDevice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PointToPointNetDevice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WifiNetDevice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Throughput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rtt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the first packet of the flow, select the menu</a:t>
            </a:r>
            <a:r>
              <a:rPr lang="zh-CN" altLang="en-US" dirty="0" smtClean="0"/>
              <a:t> </a:t>
            </a:r>
            <a:r>
              <a:rPr lang="en-US" altLang="zh-CN" dirty="0" smtClean="0"/>
              <a:t>"Statistics-&gt;TCP Stream Graph"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12976"/>
            <a:ext cx="8604448" cy="3552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Throughput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88533"/>
            <a:ext cx="7429520" cy="466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rtt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7872" y="1857364"/>
            <a:ext cx="7504682" cy="468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Single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 size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6786578" cy="427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8632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Simulate multiple TCP flows on a single p2p link</a:t>
            </a:r>
          </a:p>
          <a:p>
            <a:pPr lvl="1"/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mutiple</a:t>
            </a:r>
            <a:r>
              <a:rPr lang="en-US" altLang="zh-CN" sz="2400" dirty="0" smtClean="0"/>
              <a:t> flows compete for bandwidth</a:t>
            </a:r>
          </a:p>
          <a:p>
            <a:r>
              <a:rPr lang="en-US" altLang="zh-CN" sz="2800" dirty="0" err="1" smtClean="0"/>
              <a:t>Cmd</a:t>
            </a:r>
            <a:r>
              <a:rPr lang="en-US" altLang="zh-CN" sz="2800" dirty="0" smtClean="0"/>
              <a:t> line arguments and log components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755576" y="3375933"/>
            <a:ext cx="8136904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r>
              <a:rPr lang="en-US" altLang="zh-CN" sz="2000" dirty="0" smtClean="0"/>
              <a:t>main 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char *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 smtClean="0"/>
              <a:t>  uint32_t 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 = 5;</a:t>
            </a:r>
          </a:p>
          <a:p>
            <a:r>
              <a:rPr lang="en-US" altLang="zh-CN" sz="2000" dirty="0" smtClean="0"/>
              <a:t>  uint16_t port = 50000;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CommandLine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cmd.AddValue</a:t>
            </a:r>
            <a:r>
              <a:rPr lang="en-US" altLang="zh-CN" sz="2000" dirty="0" smtClean="0"/>
              <a:t>("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", "Number of parallel flows", 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cmd.Parse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argc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);</a:t>
            </a:r>
          </a:p>
          <a:p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LogComponentEnable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PacketSink</a:t>
            </a:r>
            <a:r>
              <a:rPr lang="en-US" altLang="zh-CN" sz="2000" dirty="0" smtClean="0"/>
              <a:t>", LOG_LEVEL_INFO);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LogComponentEnable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OnOffApplication</a:t>
            </a:r>
            <a:r>
              <a:rPr lang="en-US" altLang="zh-CN" sz="2000" dirty="0" smtClean="0"/>
              <a:t>", LOG_LEVEL_INFO);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Construct </a:t>
            </a:r>
            <a:r>
              <a:rPr lang="en-US" altLang="zh-CN" dirty="0" err="1" smtClean="0"/>
              <a:t>pointtopoint</a:t>
            </a:r>
            <a:r>
              <a:rPr lang="en-US" altLang="zh-CN" dirty="0" smtClean="0"/>
              <a:t> network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176403"/>
            <a:ext cx="9107488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NodeContainer</a:t>
            </a:r>
            <a:r>
              <a:rPr lang="en-US" altLang="zh-CN" sz="2000" dirty="0" smtClean="0"/>
              <a:t> nodes;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nodes.Create</a:t>
            </a:r>
            <a:r>
              <a:rPr lang="en-US" altLang="zh-CN" sz="2000" dirty="0" smtClean="0"/>
              <a:t> (2);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pointToPoint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pointToPoint.SetDeviceAttribute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("1.5Mbps"));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pointToPoint.SetChannelAttribute</a:t>
            </a:r>
            <a:r>
              <a:rPr lang="en-US" altLang="zh-CN" sz="2000" dirty="0" smtClean="0"/>
              <a:t> ("Delay",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 ("10ms"));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NetDeviceContainer</a:t>
            </a:r>
            <a:r>
              <a:rPr lang="en-US" altLang="zh-CN" sz="2000" dirty="0" smtClean="0"/>
              <a:t> devices;</a:t>
            </a:r>
          </a:p>
          <a:p>
            <a:r>
              <a:rPr lang="en-US" altLang="zh-CN" sz="2000" dirty="0" smtClean="0"/>
              <a:t>  devices = </a:t>
            </a:r>
            <a:r>
              <a:rPr lang="en-US" altLang="zh-CN" sz="2000" dirty="0" err="1" smtClean="0"/>
              <a:t>pointToPoint.Install</a:t>
            </a:r>
            <a:r>
              <a:rPr lang="en-US" altLang="zh-CN" sz="2000" dirty="0" smtClean="0"/>
              <a:t> (nodes);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InternetStackHelper</a:t>
            </a:r>
            <a:r>
              <a:rPr lang="en-US" altLang="zh-CN" sz="2000" dirty="0" smtClean="0"/>
              <a:t> stack;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stack.Install</a:t>
            </a:r>
            <a:r>
              <a:rPr lang="en-US" altLang="zh-CN" sz="2000" dirty="0" smtClean="0"/>
              <a:t> (nodes);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Ipv4AddressHelper address;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address.SetBase</a:t>
            </a:r>
            <a:r>
              <a:rPr lang="en-US" altLang="zh-CN" sz="2000" dirty="0" smtClean="0"/>
              <a:t> ("10.1.1.0", "255.255.255.0");</a:t>
            </a:r>
          </a:p>
          <a:p>
            <a:r>
              <a:rPr lang="en-US" altLang="zh-CN" sz="2000" dirty="0" smtClean="0"/>
              <a:t>  Ipv4InterfaceContainer interfaces = </a:t>
            </a:r>
            <a:r>
              <a:rPr lang="en-US" altLang="zh-CN" sz="2000" dirty="0" err="1" smtClean="0"/>
              <a:t>address.Assign</a:t>
            </a:r>
            <a:r>
              <a:rPr lang="en-US" altLang="zh-CN" sz="2000" dirty="0" smtClean="0"/>
              <a:t> (devices);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 up multiple </a:t>
            </a:r>
            <a:r>
              <a:rPr lang="en-US" altLang="zh-CN" dirty="0" err="1" smtClean="0"/>
              <a:t>sinkApplications</a:t>
            </a:r>
            <a:r>
              <a:rPr lang="en-US" altLang="zh-CN" dirty="0" smtClean="0"/>
              <a:t> on n1, each sink uses a different port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780928"/>
            <a:ext cx="8316416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clientApp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];</a:t>
            </a:r>
          </a:p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ApplicationContainer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sinkApp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];</a:t>
            </a:r>
          </a:p>
          <a:p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  for(unsigned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  {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PacketSinkHelper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packetSinkHelper</a:t>
            </a:r>
            <a:r>
              <a:rPr lang="en-US" altLang="zh-CN" sz="2000" dirty="0" smtClean="0"/>
              <a:t> ("ns3::</a:t>
            </a:r>
            <a:r>
              <a:rPr lang="en-US" altLang="zh-CN" sz="2000" dirty="0" err="1" smtClean="0"/>
              <a:t>TcpSocketFactory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InetSocketAddress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interfaces.GetAddress</a:t>
            </a:r>
            <a:r>
              <a:rPr lang="en-US" altLang="zh-CN" sz="2000" dirty="0" smtClean="0"/>
              <a:t> (1), port +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sinkApp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 smtClean="0"/>
              <a:t>packetSinkHelper.Install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nodes.Get</a:t>
            </a:r>
            <a:r>
              <a:rPr lang="en-US" altLang="zh-CN" sz="2000" dirty="0" smtClean="0"/>
              <a:t> (1));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sinkApp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].Start(Seconds (1.0));</a:t>
            </a:r>
          </a:p>
          <a:p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sinkApp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].Stop(Seconds (60.0));</a:t>
            </a:r>
          </a:p>
          <a:p>
            <a:r>
              <a:rPr lang="en-US" altLang="zh-CN" sz="2000" dirty="0" smtClean="0"/>
              <a:t>  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17760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Set up multiple </a:t>
            </a:r>
            <a:r>
              <a:rPr lang="en-US" altLang="zh-CN" sz="2800" dirty="0" err="1" smtClean="0"/>
              <a:t>OnOffApplications</a:t>
            </a:r>
            <a:r>
              <a:rPr lang="en-US" altLang="zh-CN" sz="2800" dirty="0" smtClean="0"/>
              <a:t> on n0, resulting multiple flows</a:t>
            </a:r>
          </a:p>
          <a:p>
            <a:endParaRPr lang="zh-CN" altLang="en-US" sz="2800" dirty="0" smtClean="0"/>
          </a:p>
          <a:p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0" y="2149019"/>
            <a:ext cx="9217024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for(unsigned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= 0;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&lt; </a:t>
            </a:r>
            <a:r>
              <a:rPr lang="en-US" altLang="zh-CN" sz="2000" dirty="0" err="1" smtClean="0"/>
              <a:t>nFlows</a:t>
            </a:r>
            <a:r>
              <a:rPr lang="en-US" altLang="zh-CN" sz="2000" dirty="0" smtClean="0"/>
              <a:t>;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++)</a:t>
            </a:r>
          </a:p>
          <a:p>
            <a:r>
              <a:rPr lang="en-US" altLang="zh-CN" sz="2000" dirty="0" smtClean="0"/>
              <a:t>  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OnOffHelper</a:t>
            </a:r>
            <a:r>
              <a:rPr lang="en-US" altLang="zh-CN" sz="2000" dirty="0" smtClean="0"/>
              <a:t> client("ns3::</a:t>
            </a:r>
            <a:r>
              <a:rPr lang="en-US" altLang="zh-CN" sz="2000" dirty="0" err="1" smtClean="0"/>
              <a:t>TcpSocketFactory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InetSocketAddress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interfaces.GetAddress</a:t>
            </a:r>
            <a:r>
              <a:rPr lang="en-US" altLang="zh-CN" sz="2000" dirty="0" smtClean="0"/>
              <a:t> (1), port +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OnTime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("ns3::</a:t>
            </a:r>
            <a:r>
              <a:rPr lang="en-US" altLang="zh-CN" sz="2000" dirty="0" err="1" smtClean="0"/>
              <a:t>ConstantRandomVariable</a:t>
            </a:r>
            <a:r>
              <a:rPr lang="en-US" altLang="zh-CN" sz="2000" dirty="0" smtClean="0"/>
              <a:t>[Constant=50]"));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OffTime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StringValue</a:t>
            </a:r>
            <a:r>
              <a:rPr lang="en-US" altLang="zh-CN" sz="2000" dirty="0" smtClean="0"/>
              <a:t>("ns3::</a:t>
            </a:r>
            <a:r>
              <a:rPr lang="en-US" altLang="zh-CN" sz="2000" dirty="0" err="1" smtClean="0"/>
              <a:t>ConstantRandomVariable</a:t>
            </a:r>
            <a:r>
              <a:rPr lang="en-US" altLang="zh-CN" sz="2000" dirty="0" smtClean="0"/>
              <a:t>[Constant=0]"));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DataRateValue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DataRate</a:t>
            </a:r>
            <a:r>
              <a:rPr lang="en-US" altLang="zh-CN" sz="2000" dirty="0" smtClean="0"/>
              <a:t> ("1.5Mbps")));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client.SetAttribute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PacketSize</a:t>
            </a:r>
            <a:r>
              <a:rPr lang="en-US" altLang="zh-CN" sz="2000" dirty="0" smtClean="0"/>
              <a:t>", </a:t>
            </a:r>
            <a:r>
              <a:rPr lang="en-US" altLang="zh-CN" sz="2000" dirty="0" err="1" smtClean="0"/>
              <a:t>UintegerValue</a:t>
            </a:r>
            <a:r>
              <a:rPr lang="en-US" altLang="zh-CN" sz="2000" dirty="0" smtClean="0"/>
              <a:t> (2000));</a:t>
            </a:r>
          </a:p>
          <a:p>
            <a:r>
              <a:rPr lang="en-US" altLang="zh-CN" sz="2000" dirty="0" smtClean="0"/>
              <a:t>    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= </a:t>
            </a:r>
            <a:r>
              <a:rPr lang="en-US" altLang="zh-CN" sz="2000" dirty="0" err="1" smtClean="0"/>
              <a:t>client.Install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nodes.Get</a:t>
            </a:r>
            <a:r>
              <a:rPr lang="en-US" altLang="zh-CN" sz="2000" dirty="0" smtClean="0"/>
              <a:t> (0));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].Start(Seconds (1.0 + 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* 8)));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clientApp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].Stop (Seconds (51.0));</a:t>
            </a:r>
          </a:p>
          <a:p>
            <a:r>
              <a:rPr lang="en-US" altLang="zh-CN" sz="2000" dirty="0" smtClean="0"/>
              <a:t>  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Tracing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run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204864"/>
            <a:ext cx="561662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pointToPoint.EnablePcapAll</a:t>
            </a:r>
            <a:r>
              <a:rPr lang="en-US" altLang="zh-CN" sz="2000" dirty="0" smtClean="0"/>
              <a:t> ("</a:t>
            </a:r>
            <a:r>
              <a:rPr lang="en-US" altLang="zh-CN" sz="2000" dirty="0" err="1" smtClean="0"/>
              <a:t>nflow</a:t>
            </a:r>
            <a:r>
              <a:rPr lang="en-US" altLang="zh-CN" sz="2000" dirty="0" smtClean="0"/>
              <a:t>");</a:t>
            </a:r>
          </a:p>
          <a:p>
            <a:r>
              <a:rPr lang="en-US" altLang="zh-CN" sz="2000" dirty="0" smtClean="0"/>
              <a:t>  </a:t>
            </a:r>
          </a:p>
          <a:p>
            <a:r>
              <a:rPr lang="en-US" altLang="zh-CN" sz="2000" dirty="0" smtClean="0"/>
              <a:t>  Simulator::Stop (Seconds(50));</a:t>
            </a:r>
          </a:p>
          <a:p>
            <a:r>
              <a:rPr lang="en-US" altLang="zh-CN" sz="2000" dirty="0" smtClean="0"/>
              <a:t>  Simulator::Run ();</a:t>
            </a:r>
          </a:p>
          <a:p>
            <a:r>
              <a:rPr lang="en-US" altLang="zh-CN" sz="2000" dirty="0" smtClean="0"/>
              <a:t>  Simulator::Destroy ();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TCP </a:t>
            </a:r>
            <a:br>
              <a:rPr lang="en-US" altLang="zh-CN" dirty="0" smtClean="0"/>
            </a:br>
            <a:r>
              <a:rPr lang="en-US" altLang="zh-CN" dirty="0" smtClean="0"/>
              <a:t>conversations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412776"/>
            <a:ext cx="5040560" cy="16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68377"/>
            <a:ext cx="90582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in ns-3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Topology Helper</a:t>
            </a:r>
          </a:p>
          <a:p>
            <a:pPr lvl="1"/>
            <a:r>
              <a:rPr lang="en-US" altLang="zh-CN" dirty="0" smtClean="0"/>
              <a:t>There are many different topology helpers</a:t>
            </a:r>
          </a:p>
          <a:p>
            <a:pPr lvl="1"/>
            <a:r>
              <a:rPr lang="en-US" altLang="zh-CN" dirty="0" smtClean="0"/>
              <a:t>Use a topology helper to attach </a:t>
            </a:r>
            <a:r>
              <a:rPr lang="en-US" altLang="zh-CN" dirty="0" err="1" smtClean="0"/>
              <a:t>NetDevice</a:t>
            </a:r>
            <a:r>
              <a:rPr lang="en-US" altLang="zh-CN" dirty="0" smtClean="0"/>
              <a:t> to 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Channel</a:t>
            </a:r>
          </a:p>
          <a:p>
            <a:pPr lvl="1"/>
            <a:r>
              <a:rPr lang="en-US" altLang="zh-CN" dirty="0" smtClean="0"/>
              <a:t>Use a topology helper to configure </a:t>
            </a:r>
            <a:r>
              <a:rPr lang="en-US" altLang="zh-CN" dirty="0" err="1" smtClean="0"/>
              <a:t>NetDevice</a:t>
            </a:r>
            <a:r>
              <a:rPr lang="en-US" altLang="zh-CN" dirty="0" smtClean="0"/>
              <a:t> and Channel</a:t>
            </a:r>
          </a:p>
          <a:p>
            <a:pPr lvl="2"/>
            <a:r>
              <a:rPr lang="en-US" altLang="zh-CN" dirty="0" smtClean="0"/>
              <a:t>For example</a:t>
            </a:r>
            <a:r>
              <a:rPr lang="en-US" altLang="zh-CN" smtClean="0"/>
              <a:t>, allocating </a:t>
            </a:r>
            <a:r>
              <a:rPr lang="en-US" altLang="zh-CN" dirty="0" smtClean="0"/>
              <a:t>IP addresses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 the 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 flow</a:t>
            </a:r>
          </a:p>
          <a:p>
            <a:pPr lvl="1"/>
            <a:r>
              <a:rPr lang="en-US" altLang="zh-CN" dirty="0" smtClean="0"/>
              <a:t>In the filter, input the condition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Select the first packet to see the </a:t>
            </a:r>
            <a:r>
              <a:rPr lang="en-US" altLang="zh-CN" dirty="0" smtClean="0"/>
              <a:t>throughput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59632" y="2636912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tcp.srcport</a:t>
            </a:r>
            <a:r>
              <a:rPr lang="en-US" altLang="zh-CN" sz="2400" dirty="0" smtClean="0"/>
              <a:t> == 50000 || </a:t>
            </a:r>
            <a:r>
              <a:rPr lang="en-US" altLang="zh-CN" sz="2400" dirty="0" err="1" smtClean="0"/>
              <a:t>tcp.dstport</a:t>
            </a:r>
            <a:r>
              <a:rPr lang="en-US" altLang="zh-CN" sz="2400" dirty="0" smtClean="0"/>
              <a:t> == 50000</a:t>
            </a:r>
            <a:endParaRPr lang="zh-CN" alt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799" y="3642838"/>
            <a:ext cx="7261657" cy="321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Throughput of the first flow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71678"/>
            <a:ext cx="7477122" cy="461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flow's throughput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tcp.srcport</a:t>
            </a:r>
            <a:r>
              <a:rPr lang="en-US" altLang="zh-CN" sz="2400" dirty="0" smtClean="0"/>
              <a:t> == 50001 || </a:t>
            </a:r>
            <a:r>
              <a:rPr lang="en-US" altLang="zh-CN" sz="2400" dirty="0" err="1" smtClean="0"/>
              <a:t>tcp.dstport</a:t>
            </a:r>
            <a:r>
              <a:rPr lang="en-US" altLang="zh-CN" sz="2400" dirty="0" smtClean="0"/>
              <a:t> == 50001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571745"/>
            <a:ext cx="6891301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flow's throughput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tcp.srcport</a:t>
            </a:r>
            <a:r>
              <a:rPr lang="en-US" altLang="zh-CN" sz="2400" dirty="0" smtClean="0"/>
              <a:t> == 50002 || </a:t>
            </a:r>
            <a:r>
              <a:rPr lang="en-US" altLang="zh-CN" sz="2400" dirty="0" err="1" smtClean="0"/>
              <a:t>tcp.dstport</a:t>
            </a:r>
            <a:r>
              <a:rPr lang="en-US" altLang="zh-CN" sz="2400" dirty="0" smtClean="0"/>
              <a:t> == 50002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00306"/>
            <a:ext cx="6667491" cy="420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4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flow's throughput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tcp.srcport</a:t>
            </a:r>
            <a:r>
              <a:rPr lang="en-US" altLang="zh-CN" sz="2400" dirty="0" smtClean="0"/>
              <a:t> == 50003 || </a:t>
            </a:r>
            <a:r>
              <a:rPr lang="en-US" altLang="zh-CN" sz="2400" dirty="0" err="1" smtClean="0"/>
              <a:t>tcp.dstport</a:t>
            </a:r>
            <a:r>
              <a:rPr lang="en-US" altLang="zh-CN" sz="2400" dirty="0" smtClean="0"/>
              <a:t> == 50003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704588"/>
            <a:ext cx="6600816" cy="415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 Multiple 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5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flow's throughput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tcp.srcport</a:t>
            </a:r>
            <a:r>
              <a:rPr lang="en-US" altLang="zh-CN" sz="2400" dirty="0" smtClean="0"/>
              <a:t> == 50004 || </a:t>
            </a:r>
            <a:r>
              <a:rPr lang="en-US" altLang="zh-CN" sz="2400" dirty="0" err="1" smtClean="0"/>
              <a:t>tcp.dstport</a:t>
            </a:r>
            <a:r>
              <a:rPr lang="en-US" altLang="zh-CN" sz="2400" dirty="0" smtClean="0"/>
              <a:t> == 50004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38683"/>
            <a:ext cx="6657966" cy="411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Install the ns3 simulator</a:t>
            </a:r>
          </a:p>
          <a:p>
            <a:r>
              <a:rPr lang="en-US" altLang="zh-CN" sz="2800" dirty="0" smtClean="0"/>
              <a:t>Run the five experiments discussed in this tutorial</a:t>
            </a:r>
          </a:p>
          <a:p>
            <a:pPr lvl="1"/>
            <a:r>
              <a:rPr lang="en-US" altLang="zh-CN" sz="2400" dirty="0" smtClean="0"/>
              <a:t>first.cc</a:t>
            </a:r>
          </a:p>
          <a:p>
            <a:pPr lvl="1"/>
            <a:r>
              <a:rPr lang="en-US" altLang="zh-CN" sz="2400" dirty="0" smtClean="0"/>
              <a:t>second.cc</a:t>
            </a:r>
          </a:p>
          <a:p>
            <a:pPr lvl="1"/>
            <a:r>
              <a:rPr lang="en-US" altLang="zh-CN" sz="2400" dirty="0" smtClean="0"/>
              <a:t>third.cc</a:t>
            </a:r>
          </a:p>
          <a:p>
            <a:pPr lvl="1"/>
            <a:r>
              <a:rPr lang="en-US" altLang="zh-CN" sz="2400" dirty="0" smtClean="0"/>
              <a:t>sflow.cc</a:t>
            </a:r>
          </a:p>
          <a:p>
            <a:pPr lvl="1"/>
            <a:r>
              <a:rPr lang="en-US" altLang="zh-CN" sz="2400" dirty="0" smtClean="0"/>
              <a:t>nflow.cc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PointToPoint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 Simulation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Simulation script  "first.cc", in "example/tutorial"</a:t>
            </a:r>
          </a:p>
          <a:p>
            <a:r>
              <a:rPr lang="en-US" altLang="zh-CN" dirty="0" smtClean="0"/>
              <a:t>Include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header files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Use the ns3 namespace (no need to use "ns3:</a:t>
            </a:r>
            <a:r>
              <a:rPr lang="en-US" altLang="zh-CN" dirty="0" smtClean="0">
                <a:sym typeface="Wingdings" pitchFamily="2" charset="2"/>
              </a:rPr>
              <a:t>:" afterwards)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Define a log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</a:t>
            </a:r>
            <a:endParaRPr lang="zh-CN" altLang="en-US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048" y="5157192"/>
            <a:ext cx="3654952" cy="3600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093296"/>
            <a:ext cx="73723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971600" y="2708920"/>
            <a:ext cx="518457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smtClean="0"/>
              <a:t>#include "ns3/core-</a:t>
            </a:r>
            <a:r>
              <a:rPr lang="en-US" altLang="zh-CN" sz="2000" dirty="0" err="1" smtClean="0"/>
              <a:t>module.h</a:t>
            </a:r>
            <a:r>
              <a:rPr lang="en-US" altLang="zh-CN" sz="2000" dirty="0" smtClean="0"/>
              <a:t>"</a:t>
            </a:r>
          </a:p>
          <a:p>
            <a:r>
              <a:rPr lang="en-US" altLang="zh-CN" sz="2000" dirty="0" smtClean="0"/>
              <a:t>#include "ns3/network-</a:t>
            </a:r>
            <a:r>
              <a:rPr lang="en-US" altLang="zh-CN" sz="2000" dirty="0" err="1" smtClean="0"/>
              <a:t>module.h</a:t>
            </a:r>
            <a:r>
              <a:rPr lang="en-US" altLang="zh-CN" sz="2000" dirty="0" smtClean="0"/>
              <a:t>"</a:t>
            </a:r>
          </a:p>
          <a:p>
            <a:r>
              <a:rPr lang="en-US" altLang="zh-CN" sz="2000" dirty="0" smtClean="0"/>
              <a:t>#include "ns3/internet-</a:t>
            </a:r>
            <a:r>
              <a:rPr lang="en-US" altLang="zh-CN" sz="2000" dirty="0" err="1" smtClean="0"/>
              <a:t>module.h</a:t>
            </a:r>
            <a:r>
              <a:rPr lang="en-US" altLang="zh-CN" sz="2000" dirty="0" smtClean="0"/>
              <a:t>"</a:t>
            </a:r>
          </a:p>
          <a:p>
            <a:r>
              <a:rPr lang="en-US" altLang="zh-CN" sz="2000" dirty="0" smtClean="0"/>
              <a:t>#include "ns3/point-to-point-</a:t>
            </a:r>
            <a:r>
              <a:rPr lang="en-US" altLang="zh-CN" sz="2000" dirty="0" err="1" smtClean="0"/>
              <a:t>module.h</a:t>
            </a:r>
            <a:r>
              <a:rPr lang="en-US" altLang="zh-CN" sz="2000" dirty="0" smtClean="0"/>
              <a:t>"</a:t>
            </a:r>
          </a:p>
          <a:p>
            <a:r>
              <a:rPr lang="en-US" altLang="zh-CN" sz="2000" dirty="0" smtClean="0"/>
              <a:t>#include "ns3/applications-</a:t>
            </a:r>
            <a:r>
              <a:rPr lang="en-US" altLang="zh-CN" sz="2000" dirty="0" err="1" smtClean="0"/>
              <a:t>module.h</a:t>
            </a:r>
            <a:r>
              <a:rPr lang="en-US" altLang="zh-CN" sz="2000" dirty="0" smtClean="0"/>
              <a:t>"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C7EDCC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2921</TotalTime>
  <Words>3713</Words>
  <Application>Microsoft Office PowerPoint</Application>
  <PresentationFormat>全屏显示(4:3)</PresentationFormat>
  <Paragraphs>780</Paragraphs>
  <Slides>86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87" baseType="lpstr">
      <vt:lpstr>暗香扑面</vt:lpstr>
      <vt:lpstr>ns-3 Tutorial</vt:lpstr>
      <vt:lpstr>Get the Environment</vt:lpstr>
      <vt:lpstr>About ns-3 </vt:lpstr>
      <vt:lpstr>Download and Install ns-3</vt:lpstr>
      <vt:lpstr>Download and Install ns-3</vt:lpstr>
      <vt:lpstr>Concepts in ns-3</vt:lpstr>
      <vt:lpstr>Concepts in ns-3</vt:lpstr>
      <vt:lpstr>Concepts in ns-3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PointToPoint Network Simulation</vt:lpstr>
      <vt:lpstr>Log Components in ns-3</vt:lpstr>
      <vt:lpstr>Log Components in ns-3</vt:lpstr>
      <vt:lpstr>Command Line Arguments</vt:lpstr>
      <vt:lpstr>Command Line Arguments</vt:lpstr>
      <vt:lpstr>Command Line Arguments</vt:lpstr>
      <vt:lpstr>Command Line Arguments</vt:lpstr>
      <vt:lpstr>Tracing</vt:lpstr>
      <vt:lpstr>Tracing</vt:lpstr>
      <vt:lpstr>Tracing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CSMA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Wifi Network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Single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TCP Multiple Flow Simulation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TianYe</dc:creator>
  <cp:lastModifiedBy>Administrator</cp:lastModifiedBy>
  <cp:revision>255</cp:revision>
  <dcterms:created xsi:type="dcterms:W3CDTF">2013-07-19T09:18:42Z</dcterms:created>
  <dcterms:modified xsi:type="dcterms:W3CDTF">2018-03-12T02:23:16Z</dcterms:modified>
</cp:coreProperties>
</file>