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97" r:id="rId4"/>
    <p:sldId id="258" r:id="rId5"/>
    <p:sldId id="260" r:id="rId6"/>
    <p:sldId id="259" r:id="rId7"/>
    <p:sldId id="261" r:id="rId8"/>
    <p:sldId id="267" r:id="rId9"/>
    <p:sldId id="262" r:id="rId10"/>
    <p:sldId id="268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11" r:id="rId35"/>
    <p:sldId id="313" r:id="rId36"/>
    <p:sldId id="312" r:id="rId37"/>
    <p:sldId id="288" r:id="rId38"/>
    <p:sldId id="289" r:id="rId39"/>
    <p:sldId id="290" r:id="rId40"/>
    <p:sldId id="292" r:id="rId41"/>
    <p:sldId id="314" r:id="rId42"/>
    <p:sldId id="294" r:id="rId43"/>
    <p:sldId id="295" r:id="rId44"/>
    <p:sldId id="315" r:id="rId45"/>
    <p:sldId id="316" r:id="rId46"/>
    <p:sldId id="317" r:id="rId47"/>
    <p:sldId id="318" r:id="rId48"/>
    <p:sldId id="319" r:id="rId49"/>
    <p:sldId id="29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68" autoAdjust="0"/>
  </p:normalViewPr>
  <p:slideViewPr>
    <p:cSldViewPr>
      <p:cViewPr>
        <p:scale>
          <a:sx n="66" d="100"/>
          <a:sy n="66" d="100"/>
        </p:scale>
        <p:origin x="-730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3200400" cy="283800"/>
          </a:xfrm>
        </p:spPr>
        <p:txBody>
          <a:bodyPr/>
          <a:lstStyle/>
          <a:p>
            <a:fld id="{D4C3DDF5-B59D-4F04-B3FA-4D95F1376561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795B-BD8E-45B9-99C1-D0446CE437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33795" name="Picture 3" descr="C:\WORK\Work\Research\Talks\科大视觉\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71800" cy="7048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59B-2C79-4653-B1BD-2D1932ABFA62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2011-B2AF-41A3-A233-A4EBB9232E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3235-DF62-489D-BA20-16E90D0CB0BA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F35E-8445-4DD7-AD83-E79898BD25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552" y="6400800"/>
            <a:ext cx="2734000" cy="283800"/>
          </a:xfrm>
        </p:spPr>
        <p:txBody>
          <a:bodyPr/>
          <a:lstStyle/>
          <a:p>
            <a:fld id="{B2A86175-C425-40CB-ACEC-4A96DA30BDB9}" type="datetimeFigureOut">
              <a:rPr lang="en-US" altLang="zh-CN" smtClean="0"/>
              <a:pPr/>
              <a:t>3/29/2018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E2D4-E394-48AF-B5FB-7708D2CC5F4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Picture 2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9320"/>
            <a:ext cx="548680" cy="5486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044-1468-4799-A69B-ED11FFDE73F2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D68-4A17-4E1F-A371-5DCEA9CD01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65F-9956-4974-AB5B-31EEFB3F3076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CB3B-B52B-46CD-B2B0-82CBD92964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903E-CC0E-4A00-8CCA-9AB3CBE2347A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C826-46FD-40DE-AD54-43CF932E3E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4242-2979-4CCF-AF17-965804E545FE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4881-CF0C-4F77-B868-9ECD9DE6F4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DDA9-5843-4F9F-85EE-1074F798612A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60-67BC-4092-89A9-D82421A094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2A4-6265-43B0-B62D-FE6DDA680EDE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263-F994-4872-B616-DCBE351D24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179D-6A67-40EB-93AA-3C3A0BDEFC79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AD58-8941-4268-A1DC-45BE91F978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1552DE6-CCD5-4588-A99C-100B920DC1ED}" type="datetimeFigureOut">
              <a:rPr lang="en-US" altLang="zh-CN" smtClean="0"/>
              <a:pPr/>
              <a:t>3/29/2018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826D75-ED1F-450F-BBC3-3659E6D382D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chive.openflow.org/wk/index.php/File:Putty_x11_fwdin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222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Mininet</a:t>
            </a:r>
            <a:r>
              <a:rPr lang="en-US" altLang="zh-CN" dirty="0" smtClean="0"/>
              <a:t> Simulation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1371600" y="3260576"/>
            <a:ext cx="6400800" cy="1752600"/>
          </a:xfrm>
        </p:spPr>
        <p:txBody>
          <a:bodyPr/>
          <a:lstStyle/>
          <a:p>
            <a:pPr marR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 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2" y="1628800"/>
            <a:ext cx="910289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 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Or, use </a:t>
            </a:r>
            <a:r>
              <a:rPr lang="en-US" altLang="zh-CN" dirty="0" err="1" smtClean="0"/>
              <a:t>puTTY</a:t>
            </a:r>
            <a:r>
              <a:rPr lang="en-US" altLang="zh-CN" dirty="0" smtClean="0"/>
              <a:t> GUI </a:t>
            </a:r>
            <a:br>
              <a:rPr lang="en-US" altLang="zh-CN" dirty="0" smtClean="0"/>
            </a:br>
            <a:r>
              <a:rPr lang="en-US" altLang="zh-CN" dirty="0" smtClean="0"/>
              <a:t>to log in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Install any needed </a:t>
            </a:r>
            <a:br>
              <a:rPr lang="en-US" altLang="zh-CN" dirty="0" smtClean="0"/>
            </a:br>
            <a:r>
              <a:rPr lang="en-US" altLang="zh-CN" dirty="0" smtClean="0"/>
              <a:t>software, e.g., </a:t>
            </a:r>
            <a:br>
              <a:rPr lang="en-US" altLang="zh-CN" dirty="0" smtClean="0"/>
            </a:b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3426" name="Picture 2" descr="Putty x11 fwdin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124744"/>
            <a:ext cx="4343400" cy="4143376"/>
          </a:xfrm>
          <a:prstGeom prst="rect">
            <a:avLst/>
          </a:prstGeom>
          <a:noFill/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>
            <a:lum bright="20000" contrast="40000"/>
          </a:blip>
          <a:srcRect/>
          <a:stretch>
            <a:fillRect/>
          </a:stretch>
        </p:blipFill>
        <p:spPr bwMode="auto">
          <a:xfrm>
            <a:off x="683568" y="5805265"/>
            <a:ext cx="8280920" cy="39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Simulate 3-host single switch topology</a:t>
            </a:r>
            <a:endParaRPr lang="zh-CN" altLang="en-US" sz="2800" dirty="0"/>
          </a:p>
        </p:txBody>
      </p:sp>
      <p:pic>
        <p:nvPicPr>
          <p:cNvPr id="102403" name="Picture 3" descr="C:\Users\TianYe\Desktop\Untitled drawing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2246" y="2276872"/>
            <a:ext cx="6771754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 SSH terminal, enter</a:t>
            </a:r>
            <a:br>
              <a:rPr lang="en-US" altLang="zh-CN" sz="2800" dirty="0" smtClean="0"/>
            </a:br>
            <a:endParaRPr lang="en-US" altLang="zh-CN" sz="28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400" dirty="0" smtClean="0"/>
              <a:t>Created 3 virtual hosts, each with a separate IP. </a:t>
            </a:r>
          </a:p>
          <a:p>
            <a:pPr lvl="1"/>
            <a:r>
              <a:rPr lang="en-US" altLang="zh-CN" sz="2400" dirty="0" smtClean="0"/>
              <a:t>Created a single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software switch in the kernel with 3 ports (Open </a:t>
            </a:r>
            <a:r>
              <a:rPr lang="en-US" altLang="zh-CN" sz="2400" dirty="0" err="1" smtClean="0"/>
              <a:t>vSwitch</a:t>
            </a:r>
            <a:r>
              <a:rPr lang="en-US" altLang="zh-CN" sz="2400" dirty="0" smtClean="0"/>
              <a:t>). </a:t>
            </a:r>
          </a:p>
          <a:p>
            <a:pPr lvl="1"/>
            <a:r>
              <a:rPr lang="en-US" altLang="zh-CN" sz="2400" dirty="0" smtClean="0"/>
              <a:t>Connected each virtual host to the switch with a virtual Ethernet cable. </a:t>
            </a:r>
          </a:p>
          <a:p>
            <a:pPr lvl="1"/>
            <a:r>
              <a:rPr lang="en-US" altLang="zh-CN" sz="2400" dirty="0" smtClean="0"/>
              <a:t>Set the MAC address of each host equal to its IP. </a:t>
            </a:r>
          </a:p>
          <a:p>
            <a:pPr lvl="1"/>
            <a:r>
              <a:rPr lang="en-US" altLang="zh-CN" sz="2400" dirty="0" smtClean="0"/>
              <a:t>Configure the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 to connect to a remote controller.</a:t>
            </a:r>
          </a:p>
          <a:p>
            <a:pPr lvl="1"/>
            <a:endParaRPr lang="zh-CN" altLang="en-US" sz="2400" dirty="0"/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8964488" cy="4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controller to connect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 bright="20000" contrast="40000"/>
          </a:blip>
          <a:srcRect/>
          <a:stretch>
            <a:fillRect/>
          </a:stretch>
        </p:blipFill>
        <p:spPr bwMode="auto">
          <a:xfrm>
            <a:off x="-20616" y="2276872"/>
            <a:ext cx="920112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Mininet</a:t>
            </a:r>
            <a:r>
              <a:rPr lang="en-US" altLang="zh-CN" dirty="0" smtClean="0"/>
              <a:t> 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Lists all nodes</a:t>
            </a:r>
            <a:br>
              <a:rPr lang="en-US" altLang="zh-CN" sz="2800" dirty="0" smtClean="0"/>
            </a:b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/>
              <a:t>Run a single command on a node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Spawn an </a:t>
            </a:r>
            <a:r>
              <a:rPr lang="en-US" altLang="zh-CN" sz="2800" dirty="0" err="1" smtClean="0"/>
              <a:t>xterm</a:t>
            </a:r>
            <a:r>
              <a:rPr lang="en-US" altLang="zh-CN" sz="2800" dirty="0" smtClean="0"/>
              <a:t> for one or more hosts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Use exit command to quit </a:t>
            </a:r>
            <a:r>
              <a:rPr lang="en-US" altLang="zh-CN" sz="2800" dirty="0" err="1" smtClean="0"/>
              <a:t>mininet</a:t>
            </a:r>
            <a:r>
              <a:rPr lang="en-US" altLang="zh-CN" sz="2800" dirty="0" smtClean="0"/>
              <a:t>, and clearing residual state or processes </a:t>
            </a:r>
            <a:br>
              <a:rPr lang="en-US" altLang="zh-CN" sz="2800" dirty="0" smtClean="0"/>
            </a:b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29737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140968"/>
            <a:ext cx="43050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005064"/>
            <a:ext cx="3816424" cy="59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7" y="5445224"/>
            <a:ext cx="275230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dpctl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dpctl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is a utility that comes with the </a:t>
            </a:r>
            <a:r>
              <a:rPr lang="en-US" altLang="zh-CN" sz="2800" dirty="0" err="1" smtClean="0"/>
              <a:t>OpenFlow</a:t>
            </a:r>
            <a:r>
              <a:rPr lang="en-US" altLang="zh-CN" sz="2800" dirty="0" smtClean="0"/>
              <a:t> reference distribution and enables visibility and control over a single switch's flow table.</a:t>
            </a:r>
          </a:p>
          <a:p>
            <a:r>
              <a:rPr lang="en-US" altLang="zh-CN" sz="2800" dirty="0" smtClean="0"/>
              <a:t>Connects to the switch and dumps out its port state and capabilities</a:t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or</a:t>
            </a:r>
          </a:p>
          <a:p>
            <a:pPr lvl="1"/>
            <a:r>
              <a:rPr lang="en-US" altLang="zh-CN" sz="2400" dirty="0" smtClean="0"/>
              <a:t>Show nothing</a:t>
            </a:r>
          </a:p>
          <a:p>
            <a:endParaRPr lang="zh-CN" altLang="en-US" sz="28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71942"/>
            <a:ext cx="54406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5786454"/>
            <a:ext cx="696142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Ping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Try to ping h2 from h1</a:t>
            </a:r>
          </a:p>
          <a:p>
            <a:endParaRPr lang="en-US" altLang="zh-CN" sz="2800" dirty="0" smtClean="0"/>
          </a:p>
          <a:p>
            <a:pPr lvl="1"/>
            <a:r>
              <a:rPr lang="en-US" altLang="zh-CN" sz="2400" dirty="0" smtClean="0"/>
              <a:t>Do not get any reply.</a:t>
            </a:r>
          </a:p>
          <a:p>
            <a:pPr lvl="1"/>
            <a:r>
              <a:rPr lang="en-US" altLang="zh-CN" sz="2400" dirty="0" smtClean="0"/>
              <a:t>There is no controller connected to the switch, the switch doesn't know what to do with incoming traffic</a:t>
            </a:r>
          </a:p>
          <a:p>
            <a:pPr lvl="1"/>
            <a:r>
              <a:rPr lang="en-US" altLang="zh-CN" sz="2400" dirty="0" smtClean="0"/>
              <a:t>Manually install flows on the switch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 flows on switch</a:t>
            </a:r>
            <a:endParaRPr lang="zh-CN" altLang="en-US" sz="2400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4040503" cy="45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19" y="4500570"/>
            <a:ext cx="90394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Ping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Dump flows on switch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Ping again</a:t>
            </a:r>
            <a:endParaRPr lang="zh-CN" altLang="en-US" sz="2400" dirty="0" smtClean="0"/>
          </a:p>
          <a:p>
            <a:pPr lvl="1"/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40000"/>
          </a:blip>
          <a:srcRect/>
          <a:stretch>
            <a:fillRect/>
          </a:stretch>
        </p:blipFill>
        <p:spPr bwMode="auto">
          <a:xfrm>
            <a:off x="74004" y="2132856"/>
            <a:ext cx="9069996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683474"/>
            <a:ext cx="4680521" cy="6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bright="20000" contrast="40000"/>
          </a:blip>
          <a:srcRect/>
          <a:stretch>
            <a:fillRect/>
          </a:stretch>
        </p:blipFill>
        <p:spPr bwMode="auto">
          <a:xfrm>
            <a:off x="1043608" y="5301208"/>
            <a:ext cx="72755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Start </a:t>
            </a:r>
            <a:r>
              <a:rPr lang="en-US" altLang="zh-CN" sz="2800" dirty="0" err="1" smtClean="0"/>
              <a:t>Wireshark</a:t>
            </a:r>
            <a:r>
              <a:rPr lang="en-US" altLang="zh-CN" sz="2800" dirty="0" smtClean="0"/>
              <a:t> on the VM</a:t>
            </a:r>
          </a:p>
          <a:p>
            <a:pPr lvl="1"/>
            <a:r>
              <a:rPr lang="en-US" altLang="zh-CN" sz="2400" dirty="0" smtClean="0"/>
              <a:t>Capture on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lo</a:t>
            </a:r>
            <a:r>
              <a:rPr lang="en-US" altLang="zh-CN" sz="2400" dirty="0" smtClean="0"/>
              <a:t> interface</a:t>
            </a:r>
          </a:p>
          <a:p>
            <a:pPr lvl="1"/>
            <a:r>
              <a:rPr lang="en-US" altLang="zh-CN" sz="2400" dirty="0" smtClean="0"/>
              <a:t>Filter packet with “of”: only display the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packets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56991"/>
            <a:ext cx="7488832" cy="339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Mininet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err="1" smtClean="0"/>
              <a:t>Mininet</a:t>
            </a:r>
            <a:r>
              <a:rPr lang="en-US" altLang="zh-CN" sz="2600" dirty="0" smtClean="0"/>
              <a:t> creates a realistic virtual network, running real kernel, switch and application code, on a single machine, in seconds, with a single command: </a:t>
            </a:r>
            <a:br>
              <a:rPr lang="en-US" altLang="zh-CN" sz="2600" dirty="0" smtClean="0"/>
            </a:b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err="1" smtClean="0"/>
              <a:t>Mininet</a:t>
            </a:r>
            <a:r>
              <a:rPr lang="en-US" altLang="zh-CN" sz="2600" dirty="0" smtClean="0"/>
              <a:t> is at </a:t>
            </a:r>
            <a:r>
              <a:rPr lang="en-US" altLang="zh-CN" sz="2600" dirty="0" smtClean="0">
                <a:solidFill>
                  <a:srgbClr val="FF0000"/>
                </a:solidFill>
              </a:rPr>
              <a:t>http://mininet.org/</a:t>
            </a:r>
          </a:p>
          <a:p>
            <a:r>
              <a:rPr lang="en-US" altLang="zh-CN" sz="2600" dirty="0" smtClean="0"/>
              <a:t>An easy and fun way to experiment with </a:t>
            </a:r>
            <a:r>
              <a:rPr lang="en-US" altLang="zh-CN" sz="2600" dirty="0" err="1" smtClean="0"/>
              <a:t>OpenFlow</a:t>
            </a:r>
            <a:r>
              <a:rPr lang="en-US" altLang="zh-CN" sz="2600" dirty="0" smtClean="0"/>
              <a:t> and SDN!</a:t>
            </a:r>
            <a:endParaRPr lang="zh-CN" altLang="en-US" sz="2600" dirty="0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00372"/>
            <a:ext cx="6366320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Start the </a:t>
            </a:r>
            <a:r>
              <a:rPr lang="en-US" altLang="zh-CN" sz="2800" dirty="0" err="1" smtClean="0"/>
              <a:t>OpenFlow</a:t>
            </a:r>
            <a:r>
              <a:rPr lang="en-US" altLang="zh-CN" sz="2800" dirty="0" smtClean="0"/>
              <a:t> reference controller</a:t>
            </a:r>
          </a:p>
          <a:p>
            <a:endParaRPr lang="en-US" altLang="zh-CN" sz="2800" dirty="0" smtClean="0"/>
          </a:p>
          <a:p>
            <a:pPr lvl="1"/>
            <a:r>
              <a:rPr lang="en-US" altLang="zh-CN" sz="2400" dirty="0" smtClean="0"/>
              <a:t>Acts as a learning switch without installing any flow-entries</a:t>
            </a:r>
          </a:p>
          <a:p>
            <a:pPr lvl="1"/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3960382" cy="54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3753"/>
            <a:ext cx="9144000" cy="330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OpenFlow</a:t>
            </a:r>
            <a:r>
              <a:rPr lang="en-US" altLang="zh-CN" dirty="0" smtClean="0"/>
              <a:t> 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Openflow</a:t>
            </a:r>
            <a:r>
              <a:rPr lang="en-US" altLang="zh-CN" sz="2800" dirty="0" smtClean="0"/>
              <a:t> messages: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Hello</a:t>
            </a:r>
            <a:r>
              <a:rPr lang="en-US" altLang="zh-CN" sz="2400" dirty="0" smtClean="0"/>
              <a:t>: Controller </a:t>
            </a:r>
            <a:r>
              <a:rPr lang="en-US" altLang="zh-CN" sz="2400" dirty="0" smtClean="0">
                <a:sym typeface="Wingdings" pitchFamily="2" charset="2"/>
              </a:rPr>
              <a:t> Switch</a:t>
            </a:r>
            <a:br>
              <a:rPr lang="en-US" altLang="zh-CN" sz="2400" dirty="0" smtClean="0">
                <a:sym typeface="Wingdings" pitchFamily="2" charset="2"/>
              </a:rPr>
            </a:br>
            <a:r>
              <a:rPr lang="en-US" altLang="zh-CN" sz="2400" dirty="0" smtClean="0"/>
              <a:t>TCP handshake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Features Request</a:t>
            </a:r>
            <a:r>
              <a:rPr lang="en-US" altLang="zh-CN" sz="2400" dirty="0" smtClean="0"/>
              <a:t>: Controller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smtClean="0"/>
              <a:t>Switch</a:t>
            </a:r>
            <a:br>
              <a:rPr lang="en-US" altLang="zh-CN" sz="2400" dirty="0" smtClean="0"/>
            </a:br>
            <a:r>
              <a:rPr lang="en-US" altLang="zh-CN" sz="2400" dirty="0" smtClean="0"/>
              <a:t>controller asks to see which ports are available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Set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Controller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smtClean="0"/>
              <a:t>Switch</a:t>
            </a:r>
            <a:br>
              <a:rPr lang="en-US" altLang="zh-CN" sz="2400" dirty="0" smtClean="0"/>
            </a:br>
            <a:r>
              <a:rPr lang="en-US" altLang="zh-CN" sz="2400" dirty="0" smtClean="0"/>
              <a:t>controller asks the switch to send flow expirations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Features Reply</a:t>
            </a:r>
            <a:r>
              <a:rPr lang="en-US" altLang="zh-CN" sz="2400" dirty="0" smtClean="0"/>
              <a:t>: Switch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smtClean="0"/>
              <a:t>Controller </a:t>
            </a:r>
            <a:br>
              <a:rPr lang="en-US" altLang="zh-CN" sz="2400" dirty="0" smtClean="0"/>
            </a:br>
            <a:r>
              <a:rPr lang="en-US" altLang="zh-CN" sz="2400" dirty="0" smtClean="0"/>
              <a:t>switch replies with a list of ports, port speeds, and supported tables and actions.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OpenFlow</a:t>
            </a:r>
            <a:r>
              <a:rPr lang="en-US" altLang="zh-CN" dirty="0" smtClean="0"/>
              <a:t> Messages for 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ignore the echo-request/reply messages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Ping  </a:t>
            </a:r>
          </a:p>
          <a:p>
            <a:r>
              <a:rPr lang="en-US" altLang="zh-CN" sz="2800" dirty="0" smtClean="0"/>
              <a:t>Some message types: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Packet-In</a:t>
            </a:r>
            <a:r>
              <a:rPr lang="en-US" altLang="zh-CN" sz="2400" dirty="0" smtClean="0"/>
              <a:t>: Switch </a:t>
            </a:r>
            <a:r>
              <a:rPr lang="en-US" altLang="zh-CN" sz="2400" dirty="0" smtClean="0">
                <a:sym typeface="Wingdings" pitchFamily="2" charset="2"/>
              </a:rPr>
              <a:t> Controller</a:t>
            </a:r>
            <a:br>
              <a:rPr lang="en-US" altLang="zh-CN" sz="2400" dirty="0" smtClean="0">
                <a:sym typeface="Wingdings" pitchFamily="2" charset="2"/>
              </a:rPr>
            </a:br>
            <a:r>
              <a:rPr lang="en-US" altLang="zh-CN" sz="2400" dirty="0" smtClean="0"/>
              <a:t>a packet received and doesn't match any entry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Packet-Out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ym typeface="Wingdings" pitchFamily="2" charset="2"/>
              </a:rPr>
              <a:t>Controller  Switch</a:t>
            </a:r>
            <a:br>
              <a:rPr lang="en-US" altLang="zh-CN" sz="2400" dirty="0" smtClean="0">
                <a:sym typeface="Wingdings" pitchFamily="2" charset="2"/>
              </a:rPr>
            </a:br>
            <a:r>
              <a:rPr lang="en-US" altLang="zh-CN" sz="2400" dirty="0" smtClean="0"/>
              <a:t>controller send a packet out to one or more switch ports. </a:t>
            </a:r>
            <a:endParaRPr lang="en-US" altLang="zh-CN" sz="20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Flow-Mod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ym typeface="Wingdings" pitchFamily="2" charset="2"/>
              </a:rPr>
              <a:t>Controller  Switch</a:t>
            </a:r>
            <a:br>
              <a:rPr lang="en-US" altLang="zh-CN" sz="2400" dirty="0" smtClean="0">
                <a:sym typeface="Wingdings" pitchFamily="2" charset="2"/>
              </a:rPr>
            </a:br>
            <a:r>
              <a:rPr lang="en-US" altLang="zh-CN" sz="2400" dirty="0" smtClean="0"/>
              <a:t>instructs a switch to add a particular flow</a:t>
            </a:r>
          </a:p>
          <a:p>
            <a:pPr lvl="1"/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060848"/>
            <a:ext cx="737642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636912"/>
            <a:ext cx="45673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OpenFlow</a:t>
            </a:r>
            <a:r>
              <a:rPr lang="en-US" altLang="zh-CN" dirty="0" smtClean="0"/>
              <a:t> Messages for 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8976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Three steps in ping</a:t>
            </a:r>
          </a:p>
          <a:p>
            <a:pPr lvl="1"/>
            <a:r>
              <a:rPr lang="en-US" altLang="zh-CN" sz="2400" dirty="0" smtClean="0"/>
              <a:t>ARP request/response (h1 learns h2's MAC)</a:t>
            </a:r>
          </a:p>
          <a:p>
            <a:pPr lvl="1"/>
            <a:r>
              <a:rPr lang="en-US" altLang="zh-CN" sz="2400" dirty="0" smtClean="0"/>
              <a:t>Ping request/reply</a:t>
            </a:r>
          </a:p>
          <a:p>
            <a:pPr lvl="1"/>
            <a:r>
              <a:rPr lang="en-US" altLang="zh-CN" sz="2400" dirty="0" smtClean="0"/>
              <a:t>ARP request/response (h2 polls h1 for </a:t>
            </a:r>
            <a:r>
              <a:rPr lang="en-US" altLang="zh-CN" sz="2400" dirty="0" err="1" smtClean="0"/>
              <a:t>liveness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9144000" cy="331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75656" y="6488668"/>
            <a:ext cx="691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Controller here helps to broadcast instead of replying ARP directly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Run </a:t>
            </a:r>
            <a:r>
              <a:rPr lang="en-US" altLang="zh-CN" sz="2800" dirty="0" err="1" smtClean="0"/>
              <a:t>iperf</a:t>
            </a:r>
            <a:r>
              <a:rPr lang="en-US" altLang="zh-CN" sz="2800" dirty="0" smtClean="0"/>
              <a:t> command</a:t>
            </a:r>
          </a:p>
          <a:p>
            <a:pPr lvl="1"/>
            <a:r>
              <a:rPr lang="en-US" altLang="zh-CN" sz="2400" dirty="0" smtClean="0"/>
              <a:t>runs an </a:t>
            </a:r>
            <a:r>
              <a:rPr lang="en-US" altLang="zh-CN" sz="2400" dirty="0" err="1" smtClean="0"/>
              <a:t>iperf</a:t>
            </a:r>
            <a:r>
              <a:rPr lang="en-US" altLang="zh-CN" sz="2400" dirty="0" smtClean="0"/>
              <a:t> TCP server on one virtual host, then runs an </a:t>
            </a:r>
            <a:r>
              <a:rPr lang="en-US" altLang="zh-CN" sz="2400" dirty="0" err="1" smtClean="0"/>
              <a:t>iperf</a:t>
            </a:r>
            <a:r>
              <a:rPr lang="en-US" altLang="zh-CN" sz="2400" dirty="0" smtClean="0"/>
              <a:t> client on a second virtual host. 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Mininet</a:t>
            </a:r>
            <a:r>
              <a:rPr lang="en-US" altLang="zh-CN" sz="2400" dirty="0" smtClean="0"/>
              <a:t> wraps the original </a:t>
            </a:r>
            <a:r>
              <a:rPr lang="en-US" altLang="zh-CN" sz="2400" dirty="0" err="1" smtClean="0"/>
              <a:t>iperf</a:t>
            </a:r>
            <a:r>
              <a:rPr lang="en-US" altLang="zh-CN" sz="2400" dirty="0" smtClean="0"/>
              <a:t> command to automatically test from the first host to the last host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40000"/>
          </a:blip>
          <a:srcRect/>
          <a:stretch>
            <a:fillRect/>
          </a:stretch>
        </p:blipFill>
        <p:spPr bwMode="auto">
          <a:xfrm>
            <a:off x="0" y="3087222"/>
            <a:ext cx="9144000" cy="91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POX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POX is a Python-based SDN controller platform </a:t>
            </a:r>
          </a:p>
          <a:p>
            <a:r>
              <a:rPr lang="en-US" altLang="zh-CN" sz="2800" dirty="0" smtClean="0"/>
              <a:t>VM should already contain POX, if not, download POX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Simulate the network again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01008"/>
            <a:ext cx="70531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13103"/>
            <a:ext cx="9144000" cy="83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POX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Run POX controller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Enable verbose logging </a:t>
            </a:r>
          </a:p>
          <a:p>
            <a:pPr lvl="1"/>
            <a:r>
              <a:rPr lang="en-US" altLang="zh-CN" sz="2400" dirty="0" smtClean="0"/>
              <a:t>The switch will behave like a </a:t>
            </a:r>
            <a:r>
              <a:rPr lang="en-US" altLang="zh-CN" sz="2400" dirty="0" smtClean="0">
                <a:solidFill>
                  <a:srgbClr val="FF0000"/>
                </a:solidFill>
              </a:rPr>
              <a:t>hub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40000"/>
          </a:blip>
          <a:srcRect/>
          <a:stretch>
            <a:fillRect/>
          </a:stretch>
        </p:blipFill>
        <p:spPr bwMode="auto">
          <a:xfrm>
            <a:off x="107504" y="2636912"/>
            <a:ext cx="892072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2132856"/>
            <a:ext cx="7992888" cy="43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81129"/>
            <a:ext cx="3744415" cy="47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Verify Hub Behavior with 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Open </a:t>
            </a:r>
            <a:r>
              <a:rPr lang="en-US" altLang="zh-CN" sz="2800" dirty="0" err="1" smtClean="0"/>
              <a:t>xterm</a:t>
            </a:r>
            <a:r>
              <a:rPr lang="en-US" altLang="zh-CN" sz="2800" dirty="0" smtClean="0"/>
              <a:t> at h1, h2, h3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At h2 and h3 terminal, run </a:t>
            </a:r>
            <a:r>
              <a:rPr lang="en-US" altLang="zh-CN" sz="2800" dirty="0" err="1" smtClean="0"/>
              <a:t>tcpdump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Ping h2 from h1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Try ping a non-existent host 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4968553" cy="48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162000"/>
            <a:ext cx="5675532" cy="48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432" y="3580631"/>
            <a:ext cx="5688946" cy="49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6165304"/>
            <a:ext cx="42026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Verify Hub Behavior with 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Same packets captured at h2 and h3 (since connected to hub)</a:t>
            </a:r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384" y="0"/>
            <a:ext cx="74492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Ping and performance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Connectivity test</a:t>
            </a:r>
          </a:p>
          <a:p>
            <a:r>
              <a:rPr lang="en-US" altLang="zh-CN" sz="2800" dirty="0" smtClean="0"/>
              <a:t>Performance test</a:t>
            </a:r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819" y="1628800"/>
            <a:ext cx="3588533" cy="44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132856"/>
            <a:ext cx="3303240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lum bright="20000" contrast="40000"/>
          </a:blip>
          <a:srcRect/>
          <a:stretch>
            <a:fillRect/>
          </a:stretch>
        </p:blipFill>
        <p:spPr bwMode="auto">
          <a:xfrm>
            <a:off x="323527" y="2852936"/>
            <a:ext cx="861682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Mininet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workthrough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http://mininet.org/walkthrough</a:t>
            </a:r>
          </a:p>
          <a:p>
            <a:r>
              <a:rPr lang="en-US" altLang="zh-CN" sz="2800" dirty="0" err="1" smtClean="0"/>
              <a:t>Openflow</a:t>
            </a:r>
            <a:r>
              <a:rPr lang="en-US" altLang="zh-CN" sz="2800" dirty="0" smtClean="0"/>
              <a:t> Tutorial</a:t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http://archive.openflow.org/wk/index.php/OpenFlow_Tutorial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Pyretic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Pyretic: a programmer friendly controller</a:t>
            </a:r>
          </a:p>
          <a:p>
            <a:r>
              <a:rPr lang="en-US" altLang="zh-CN" sz="2800" dirty="0" smtClean="0"/>
              <a:t>Clean up and re-simulate the network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Download and run the controller script</a:t>
            </a:r>
          </a:p>
          <a:p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controller behaves like a hub</a:t>
            </a: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827584" y="2564904"/>
            <a:ext cx="4248472" cy="39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9496" y="3057775"/>
            <a:ext cx="9104504" cy="94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4726885"/>
            <a:ext cx="903649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~/pyretic/pyretic/examples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http://222.195.68.57/CS05112/mininet/pyretic_hub.py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Run the controller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h1 ping h2 and h3, use </a:t>
            </a:r>
            <a:r>
              <a:rPr lang="en-US" altLang="zh-CN" sz="2800" dirty="0" err="1" smtClean="0"/>
              <a:t>tcpdump</a:t>
            </a:r>
            <a:r>
              <a:rPr lang="en-US" altLang="zh-CN" sz="2800" dirty="0" smtClean="0"/>
              <a:t> to verify hub</a:t>
            </a:r>
            <a:endParaRPr lang="zh-CN" altLang="en-US" sz="2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04432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lum bright="20000" contrast="40000"/>
          </a:blip>
          <a:srcRect/>
          <a:stretch>
            <a:fillRect/>
          </a:stretch>
        </p:blipFill>
        <p:spPr bwMode="auto">
          <a:xfrm>
            <a:off x="0" y="2708920"/>
            <a:ext cx="908874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157192"/>
            <a:ext cx="4596507" cy="37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541235"/>
            <a:ext cx="5280582" cy="4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583" y="5949280"/>
            <a:ext cx="534059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6381328"/>
            <a:ext cx="3744412" cy="30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Download learning switch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Run the learning switch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Verify the learning switch behaviors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67544" y="3645024"/>
            <a:ext cx="833092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11560" y="4149080"/>
            <a:ext cx="4596507" cy="37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11560" y="4533123"/>
            <a:ext cx="5280582" cy="4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599559" y="4941168"/>
            <a:ext cx="534059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11560" y="5373216"/>
            <a:ext cx="3744412" cy="30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07504" y="2204864"/>
            <a:ext cx="903649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~/pyretic/pyretic/examples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http://222.195.68.57/CS05112/mininet/pyretic_switch.py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2568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6"/>
            <a:ext cx="9144000" cy="161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a custom topology</a:t>
            </a:r>
          </a:p>
          <a:p>
            <a:pPr lvl="1"/>
            <a:r>
              <a:rPr lang="en-US" altLang="zh-CN" dirty="0" smtClean="0"/>
              <a:t>2 switch 2 host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5072098" cy="400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000372"/>
            <a:ext cx="57244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Classes, methods, functions and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err="1" smtClean="0">
                <a:solidFill>
                  <a:srgbClr val="FF0000"/>
                </a:solidFill>
              </a:rPr>
              <a:t>Topo</a:t>
            </a:r>
            <a:r>
              <a:rPr lang="en-US" altLang="zh-CN" sz="2600" dirty="0" smtClean="0"/>
              <a:t>: the base class for </a:t>
            </a:r>
            <a:r>
              <a:rPr lang="en-US" altLang="zh-CN" sz="2600" dirty="0" err="1" smtClean="0"/>
              <a:t>Mininet</a:t>
            </a:r>
            <a:r>
              <a:rPr lang="en-US" altLang="zh-CN" sz="2600" dirty="0" smtClean="0"/>
              <a:t> topologies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addSwitch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en-US" altLang="zh-CN" sz="2600" dirty="0" smtClean="0"/>
              <a:t>: adds a switch to a topology and returns the switch name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addHost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en-US" altLang="zh-CN" sz="2600" dirty="0" smtClean="0"/>
              <a:t>: adds a host to a topology and returns the host name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addLink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en-US" altLang="zh-CN" sz="2600" dirty="0" smtClean="0"/>
              <a:t>: adds a bidirectional link to a topology (and returns a link key, but this is not important). Links in </a:t>
            </a:r>
            <a:r>
              <a:rPr lang="en-US" altLang="zh-CN" sz="2600" dirty="0" err="1" smtClean="0"/>
              <a:t>Mininet</a:t>
            </a:r>
            <a:r>
              <a:rPr lang="en-US" altLang="zh-CN" sz="2600" dirty="0" smtClean="0"/>
              <a:t> are bidirectional unless noted otherwise.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Simulate the network from command line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 smtClean="0"/>
              <a:t>an external </a:t>
            </a:r>
            <a:r>
              <a:rPr lang="en-US" altLang="zh-CN" dirty="0" smtClean="0"/>
              <a:t>controller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56" y="2214554"/>
            <a:ext cx="79295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mn</a:t>
            </a:r>
            <a:r>
              <a:rPr lang="en-US" altLang="zh-CN" sz="2000" dirty="0" smtClean="0"/>
              <a:t> --custom ~/mininet/custom/topo-2sw-2host.py --</a:t>
            </a:r>
            <a:r>
              <a:rPr lang="en-US" altLang="zh-CN" sz="2000" dirty="0" err="1" smtClean="0"/>
              <a:t>topo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mytopo</a:t>
            </a:r>
            <a:r>
              <a:rPr lang="en-US" altLang="zh-CN" sz="2000" dirty="0" smtClean="0"/>
              <a:t> --controller remote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928662" y="4071942"/>
            <a:ext cx="592933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 ./</a:t>
            </a:r>
            <a:r>
              <a:rPr lang="en-US" altLang="zh-CN" sz="2000" dirty="0" err="1" smtClean="0"/>
              <a:t>pyretic.py</a:t>
            </a:r>
            <a:r>
              <a:rPr lang="en-US" altLang="zh-CN" sz="2000" dirty="0" smtClean="0"/>
              <a:t> -v high </a:t>
            </a:r>
            <a:r>
              <a:rPr lang="en-US" altLang="zh-CN" sz="2000" dirty="0" err="1" smtClean="0"/>
              <a:t>pyretic.examples.pyretic_hub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714348" y="4643446"/>
            <a:ext cx="757788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 in One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number of hosts (h1 through </a:t>
            </a:r>
            <a:r>
              <a:rPr lang="en-US" altLang="zh-CN" sz="2800" dirty="0" err="1" smtClean="0"/>
              <a:t>hN</a:t>
            </a:r>
            <a:r>
              <a:rPr lang="en-US" altLang="zh-CN" sz="2800" dirty="0" smtClean="0"/>
              <a:t>)</a:t>
            </a:r>
            <a:br>
              <a:rPr lang="en-US" altLang="zh-CN" sz="2800" dirty="0" smtClean="0"/>
            </a:br>
            <a:r>
              <a:rPr lang="en-US" altLang="zh-CN" sz="2800" dirty="0" smtClean="0"/>
              <a:t>connected to their </a:t>
            </a:r>
            <a:br>
              <a:rPr lang="en-US" altLang="zh-CN" sz="2800" dirty="0" smtClean="0"/>
            </a:br>
            <a:r>
              <a:rPr lang="en-US" altLang="zh-CN" sz="2800" dirty="0" smtClean="0"/>
              <a:t>individual switches </a:t>
            </a:r>
            <a:br>
              <a:rPr lang="en-US" altLang="zh-CN" sz="2800" dirty="0" smtClean="0"/>
            </a:br>
            <a:r>
              <a:rPr lang="en-US" altLang="zh-CN" sz="2800" dirty="0" smtClean="0"/>
              <a:t>(s1 through </a:t>
            </a:r>
            <a:r>
              <a:rPr lang="en-US" altLang="zh-CN" sz="2800" dirty="0" err="1" smtClean="0"/>
              <a:t>sN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17410" name="Picture 2" descr="C:\Users\TianYe\Desktop\sAYbXRCYLjeMAgYFtyNCK8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0028" y="2348880"/>
            <a:ext cx="5163972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Import components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060848"/>
            <a:ext cx="625906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Construct the topology</a:t>
            </a:r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088231"/>
            <a:ext cx="6839257" cy="465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Required 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> virtual machine image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http://222.195.68.57/CS05112/pyretic_0.2.0_32bit.ova</a:t>
            </a:r>
          </a:p>
          <a:p>
            <a:pPr lvl="1"/>
            <a:r>
              <a:rPr lang="en-US" altLang="zh-CN" dirty="0" smtClean="0"/>
              <a:t>(32 bit image, pyretic_0.2.0_32bit.ova)</a:t>
            </a:r>
          </a:p>
          <a:p>
            <a:r>
              <a:rPr lang="en-US" altLang="zh-CN" dirty="0" smtClean="0"/>
              <a:t>Virtualization software</a:t>
            </a:r>
          </a:p>
          <a:p>
            <a:pPr lvl="1"/>
            <a:r>
              <a:rPr lang="en-US" altLang="zh-CN" dirty="0" smtClean="0"/>
              <a:t>Windows: 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VirtualBox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Test the network</a:t>
            </a:r>
          </a:p>
          <a:p>
            <a:endParaRPr lang="zh-CN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079" y="2060849"/>
            <a:ext cx="6289921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Classes, methods, functions and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err="1" smtClean="0">
                <a:solidFill>
                  <a:srgbClr val="FF0000"/>
                </a:solidFill>
              </a:rPr>
              <a:t>Mininet</a:t>
            </a:r>
            <a:r>
              <a:rPr lang="en-US" altLang="zh-CN" sz="2600" dirty="0" smtClean="0"/>
              <a:t>: main class to create and manage a network</a:t>
            </a:r>
            <a:endParaRPr lang="zh-CN" altLang="en-US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start()</a:t>
            </a:r>
            <a:r>
              <a:rPr lang="en-US" altLang="zh-CN" sz="2600" dirty="0" smtClean="0"/>
              <a:t>: starts your network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pingAll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en-US" altLang="zh-CN" sz="2600" dirty="0" smtClean="0"/>
              <a:t>: tests connectivity by trying to have all nodes ping each other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stop()</a:t>
            </a:r>
            <a:r>
              <a:rPr lang="en-US" altLang="zh-CN" sz="2600" dirty="0" smtClean="0"/>
              <a:t>: stops your network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net.hosts</a:t>
            </a:r>
            <a:r>
              <a:rPr lang="en-US" altLang="zh-CN" sz="2600" dirty="0" smtClean="0"/>
              <a:t>: all the hosts in a network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dumpNodeConnections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en-US" altLang="zh-CN" sz="2600" dirty="0" smtClean="0"/>
              <a:t>: dumps connections to/from a set of nodes.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</a:rPr>
              <a:t>setLogLevel</a:t>
            </a:r>
            <a:r>
              <a:rPr lang="en-US" altLang="zh-CN" sz="2600" dirty="0" smtClean="0">
                <a:solidFill>
                  <a:srgbClr val="FF0000"/>
                </a:solidFill>
              </a:rPr>
              <a:t>( 'info' | 'debug' | 'output' )</a:t>
            </a:r>
            <a:r>
              <a:rPr lang="en-US" altLang="zh-CN" sz="2600" dirty="0" smtClean="0"/>
              <a:t>: set </a:t>
            </a:r>
            <a:r>
              <a:rPr lang="en-US" altLang="zh-CN" sz="2600" dirty="0" err="1" smtClean="0"/>
              <a:t>Mininet's</a:t>
            </a:r>
            <a:r>
              <a:rPr lang="en-US" altLang="zh-CN" sz="2600" dirty="0" smtClean="0"/>
              <a:t> default output level; </a:t>
            </a:r>
          </a:p>
          <a:p>
            <a:pPr lvl="1"/>
            <a:r>
              <a:rPr lang="en-US" altLang="zh-CN" sz="2200" dirty="0" smtClean="0"/>
              <a:t>'info' is recommended as it provides useful information.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Run simulation script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Simulation output</a:t>
            </a:r>
            <a:endParaRPr lang="zh-CN" altLang="en-US" sz="2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1151" y="1628800"/>
            <a:ext cx="43728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398615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lum bright="20000" contrast="40000"/>
          </a:blip>
          <a:srcRect/>
          <a:stretch>
            <a:fillRect/>
          </a:stretch>
        </p:blipFill>
        <p:spPr bwMode="auto">
          <a:xfrm>
            <a:off x="395536" y="3068960"/>
            <a:ext cx="8742683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lum bright="20000" contrast="40000"/>
          </a:blip>
          <a:srcRect/>
          <a:stretch>
            <a:fillRect/>
          </a:stretch>
        </p:blipFill>
        <p:spPr bwMode="auto">
          <a:xfrm>
            <a:off x="107504" y="1584740"/>
            <a:ext cx="8964488" cy="499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choices for controller, switch, and host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742885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03785"/>
            <a:ext cx="6772280" cy="56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991235" cy="48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With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 the network without controller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Run the remote controller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Emulate link down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100" y="2143116"/>
            <a:ext cx="240238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chmod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a+x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Test.py</a:t>
            </a:r>
            <a:endParaRPr lang="en-US" altLang="zh-CN" sz="2000" dirty="0" smtClean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./</a:t>
            </a:r>
            <a:r>
              <a:rPr lang="en-US" altLang="zh-CN" sz="2000" dirty="0" err="1" smtClean="0"/>
              <a:t>Test.py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57224" y="3286124"/>
            <a:ext cx="592933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 ./</a:t>
            </a:r>
            <a:r>
              <a:rPr lang="en-US" altLang="zh-CN" sz="2000" dirty="0" err="1" smtClean="0"/>
              <a:t>pyretic.py</a:t>
            </a:r>
            <a:r>
              <a:rPr lang="en-US" altLang="zh-CN" sz="2000" dirty="0" smtClean="0"/>
              <a:t> -v high </a:t>
            </a:r>
            <a:r>
              <a:rPr lang="en-US" altLang="zh-CN" sz="2000" dirty="0" err="1" smtClean="0"/>
              <a:t>pyretic.examples.pyretic_hub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4572008"/>
            <a:ext cx="666754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Without Controller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Manually add flow entries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77099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Build </a:t>
            </a:r>
            <a:r>
              <a:rPr lang="en-US" altLang="zh-CN" sz="2800" dirty="0" err="1" smtClean="0"/>
              <a:t>Mininet</a:t>
            </a:r>
            <a:r>
              <a:rPr lang="en-US" altLang="zh-CN" sz="2800" dirty="0" smtClean="0"/>
              <a:t> simulation environment</a:t>
            </a:r>
          </a:p>
          <a:p>
            <a:r>
              <a:rPr lang="en-US" altLang="zh-CN" sz="2800" dirty="0" smtClean="0"/>
              <a:t>Experiment with various networks, controllers, and software</a:t>
            </a:r>
          </a:p>
          <a:p>
            <a:pPr lvl="1"/>
            <a:r>
              <a:rPr lang="en-US" altLang="zh-CN" sz="2400" dirty="0" smtClean="0"/>
              <a:t>3-host single-controller network</a:t>
            </a:r>
          </a:p>
          <a:p>
            <a:pPr lvl="1"/>
            <a:r>
              <a:rPr lang="en-US" altLang="zh-CN" sz="2400" dirty="0" smtClean="0"/>
              <a:t>Custom topology</a:t>
            </a:r>
          </a:p>
          <a:p>
            <a:pPr lvl="1"/>
            <a:r>
              <a:rPr lang="en-US" altLang="zh-CN" sz="2400" dirty="0" smtClean="0"/>
              <a:t>Linear topology network</a:t>
            </a:r>
          </a:p>
          <a:p>
            <a:pPr lvl="1"/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referred controller</a:t>
            </a:r>
          </a:p>
          <a:p>
            <a:pPr lvl="1"/>
            <a:r>
              <a:rPr lang="en-US" altLang="zh-CN" sz="2400" dirty="0" smtClean="0"/>
              <a:t>POX, Pyretic</a:t>
            </a:r>
          </a:p>
          <a:p>
            <a:pPr lvl="1"/>
            <a:r>
              <a:rPr lang="en-US" altLang="zh-CN" sz="2400" dirty="0" err="1" smtClean="0"/>
              <a:t>Wireshark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tcpdump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File-open, select the image ova file</a:t>
            </a:r>
          </a:p>
          <a:p>
            <a:r>
              <a:rPr lang="en-US" altLang="zh-CN" dirty="0" smtClean="0"/>
              <a:t>Specify the path for the virtual machine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User name – </a:t>
            </a:r>
            <a:r>
              <a:rPr lang="en-US" altLang="zh-CN" dirty="0" err="1" smtClean="0">
                <a:solidFill>
                  <a:srgbClr val="FF0000"/>
                </a:solidFill>
              </a:rPr>
              <a:t>mininet</a:t>
            </a:r>
            <a:r>
              <a:rPr lang="en-US" altLang="zh-CN" dirty="0" smtClean="0"/>
              <a:t>; Password -- </a:t>
            </a:r>
            <a:r>
              <a:rPr lang="en-US" altLang="zh-CN" dirty="0" err="1" smtClean="0">
                <a:solidFill>
                  <a:srgbClr val="FF0000"/>
                </a:solidFill>
              </a:rPr>
              <a:t>mininet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608512" cy="292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 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Make sure the VM has two network interfaces</a:t>
            </a:r>
          </a:p>
          <a:p>
            <a:pPr lvl="1"/>
            <a:r>
              <a:rPr lang="en-US" altLang="zh-CN" sz="2400" dirty="0" smtClean="0"/>
              <a:t>Network Adapter: NAT; eth0</a:t>
            </a:r>
          </a:p>
          <a:p>
            <a:pPr lvl="1"/>
            <a:r>
              <a:rPr lang="en-US" altLang="zh-CN" sz="2400" dirty="0" smtClean="0"/>
              <a:t>Network Adapter: Host-only; eth1</a:t>
            </a:r>
          </a:p>
          <a:p>
            <a:pPr lvl="1"/>
            <a:r>
              <a:rPr lang="en-US" altLang="zh-CN" sz="2400" dirty="0" smtClean="0"/>
              <a:t>Both are configured using DHCP</a:t>
            </a:r>
          </a:p>
          <a:p>
            <a:r>
              <a:rPr lang="en-US" altLang="zh-CN" sz="2800" dirty="0" smtClean="0"/>
              <a:t>The host-only interface </a:t>
            </a:r>
            <a:br>
              <a:rPr lang="en-US" altLang="zh-CN" sz="2800" dirty="0" smtClean="0"/>
            </a:br>
            <a:r>
              <a:rPr lang="en-US" altLang="zh-CN" sz="2800" dirty="0" smtClean="0"/>
              <a:t>is used to communicate </a:t>
            </a:r>
            <a:br>
              <a:rPr lang="en-US" altLang="zh-CN" sz="2800" dirty="0" smtClean="0"/>
            </a:br>
            <a:r>
              <a:rPr lang="en-US" altLang="zh-CN" sz="2800" dirty="0" smtClean="0"/>
              <a:t>with the host machine</a:t>
            </a:r>
          </a:p>
          <a:p>
            <a:endParaRPr lang="en-US" altLang="zh-CN" sz="2800" dirty="0" smtClean="0"/>
          </a:p>
          <a:p>
            <a:pPr lvl="1"/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005064"/>
            <a:ext cx="3962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 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 out the assigned IP addresses</a:t>
            </a:r>
            <a:br>
              <a:rPr lang="en-US" altLang="zh-CN" sz="2800" dirty="0" smtClean="0"/>
            </a:b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Assign IP address on interface (if not assigned)</a:t>
            </a:r>
            <a:br>
              <a:rPr lang="en-US" altLang="zh-CN" sz="2800" dirty="0" smtClean="0"/>
            </a:b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 smtClean="0"/>
          </a:p>
          <a:p>
            <a:endParaRPr lang="zh-CN" altLang="en-US" sz="2800" dirty="0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55576" y="2132856"/>
            <a:ext cx="285314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55576" y="4005064"/>
            <a:ext cx="3960440" cy="59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 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964488" cy="46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843808" y="1988840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3808" y="4149080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 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Download and install “</a:t>
            </a:r>
            <a:r>
              <a:rPr lang="en-US" altLang="zh-CN" sz="2800" dirty="0" err="1" smtClean="0"/>
              <a:t>Xming</a:t>
            </a:r>
            <a:r>
              <a:rPr lang="en-US" altLang="zh-CN" sz="2800" dirty="0" smtClean="0"/>
              <a:t>”</a:t>
            </a:r>
          </a:p>
          <a:p>
            <a:pPr lvl="1"/>
            <a:r>
              <a:rPr lang="en-US" altLang="zh-CN" sz="2400" dirty="0" smtClean="0"/>
              <a:t>An X-Window server running on the host machine</a:t>
            </a:r>
          </a:p>
          <a:p>
            <a:r>
              <a:rPr lang="en-US" altLang="zh-CN" sz="2800" dirty="0" smtClean="0"/>
              <a:t>Log on to VM</a:t>
            </a:r>
          </a:p>
          <a:p>
            <a:pPr lvl="1"/>
            <a:r>
              <a:rPr lang="en-US" altLang="zh-CN" sz="2400" dirty="0" smtClean="0"/>
              <a:t>Run </a:t>
            </a:r>
            <a:r>
              <a:rPr lang="en-US" altLang="zh-CN" sz="2400" dirty="0" err="1" smtClean="0"/>
              <a:t>Xming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Download and run </a:t>
            </a:r>
            <a:r>
              <a:rPr lang="en-US" altLang="zh-CN" sz="2400" dirty="0" err="1" smtClean="0"/>
              <a:t>puTTY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400" dirty="0" smtClean="0"/>
              <a:t>-X means enabling the X window</a:t>
            </a:r>
          </a:p>
          <a:p>
            <a:pPr lvl="1"/>
            <a:r>
              <a:rPr lang="en-US" altLang="zh-CN" sz="2400" dirty="0" smtClean="0"/>
              <a:t>Test X-Window</a:t>
            </a:r>
            <a:br>
              <a:rPr lang="en-US" altLang="zh-CN" sz="2400" dirty="0" smtClean="0"/>
            </a:br>
            <a:endParaRPr lang="en-US" altLang="zh-CN" sz="2400" dirty="0" smtClean="0">
              <a:solidFill>
                <a:srgbClr val="0070C0"/>
              </a:solidFill>
            </a:endParaRPr>
          </a:p>
          <a:p>
            <a:pPr lvl="1"/>
            <a:endParaRPr lang="zh-CN" altLang="en-US" sz="2400" dirty="0"/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4221088"/>
            <a:ext cx="773969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187624" y="5589240"/>
            <a:ext cx="1805921" cy="52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7EDCC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3051</TotalTime>
  <Words>902</Words>
  <Application>Microsoft Office PowerPoint</Application>
  <PresentationFormat>全屏显示(4:3)</PresentationFormat>
  <Paragraphs>253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暗香扑面</vt:lpstr>
      <vt:lpstr>Mininet Simulation</vt:lpstr>
      <vt:lpstr>Mininet</vt:lpstr>
      <vt:lpstr>Reference</vt:lpstr>
      <vt:lpstr>Install Required Software</vt:lpstr>
      <vt:lpstr>Install VM</vt:lpstr>
      <vt:lpstr>Enable SSH</vt:lpstr>
      <vt:lpstr>Enable SSH</vt:lpstr>
      <vt:lpstr>Enable SSH</vt:lpstr>
      <vt:lpstr>Enable SSH</vt:lpstr>
      <vt:lpstr>Enable SSH</vt:lpstr>
      <vt:lpstr>Enable SSH</vt:lpstr>
      <vt:lpstr>Development Tools</vt:lpstr>
      <vt:lpstr>Development Tools</vt:lpstr>
      <vt:lpstr>Development Tools</vt:lpstr>
      <vt:lpstr>Mininet Intro</vt:lpstr>
      <vt:lpstr>dpctl</vt:lpstr>
      <vt:lpstr>Ping test</vt:lpstr>
      <vt:lpstr>Ping test</vt:lpstr>
      <vt:lpstr>Start Wireshark</vt:lpstr>
      <vt:lpstr>Start Controller</vt:lpstr>
      <vt:lpstr>OpenFlow Messages</vt:lpstr>
      <vt:lpstr>OpenFlow Messages for Ping</vt:lpstr>
      <vt:lpstr>OpenFlow Messages for Ping</vt:lpstr>
      <vt:lpstr>Performance Test</vt:lpstr>
      <vt:lpstr>The POX Controller</vt:lpstr>
      <vt:lpstr>The POX Controller</vt:lpstr>
      <vt:lpstr>Verify Hub Behavior with tcpdump </vt:lpstr>
      <vt:lpstr>Verify Hub Behavior with tcpdump </vt:lpstr>
      <vt:lpstr>Ping and performance test</vt:lpstr>
      <vt:lpstr>The Pyretic Controller</vt:lpstr>
      <vt:lpstr>Hub</vt:lpstr>
      <vt:lpstr>Learning Switch</vt:lpstr>
      <vt:lpstr>幻灯片 33</vt:lpstr>
      <vt:lpstr>Custom Topology</vt:lpstr>
      <vt:lpstr>Classes, methods, functions and variables</vt:lpstr>
      <vt:lpstr>Custom Topology</vt:lpstr>
      <vt:lpstr>All in One Program</vt:lpstr>
      <vt:lpstr>Source Code</vt:lpstr>
      <vt:lpstr>Source Code</vt:lpstr>
      <vt:lpstr>Source Code</vt:lpstr>
      <vt:lpstr>Classes, methods, functions and variables</vt:lpstr>
      <vt:lpstr>Run Simulation</vt:lpstr>
      <vt:lpstr>Run Simulation</vt:lpstr>
      <vt:lpstr>Another Example</vt:lpstr>
      <vt:lpstr>Source Code</vt:lpstr>
      <vt:lpstr>Source Code</vt:lpstr>
      <vt:lpstr>With Controller</vt:lpstr>
      <vt:lpstr>Without Controller 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TianYe</dc:creator>
  <cp:lastModifiedBy>Administrator</cp:lastModifiedBy>
  <cp:revision>257</cp:revision>
  <dcterms:created xsi:type="dcterms:W3CDTF">2013-07-19T09:18:42Z</dcterms:created>
  <dcterms:modified xsi:type="dcterms:W3CDTF">2018-03-29T13:31:12Z</dcterms:modified>
</cp:coreProperties>
</file>