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7" r:id="rId6"/>
    <p:sldId id="261" r:id="rId7"/>
    <p:sldId id="272" r:id="rId8"/>
    <p:sldId id="274" r:id="rId9"/>
    <p:sldId id="282" r:id="rId10"/>
    <p:sldId id="284" r:id="rId11"/>
    <p:sldId id="285" r:id="rId12"/>
    <p:sldId id="273" r:id="rId13"/>
    <p:sldId id="275" r:id="rId14"/>
    <p:sldId id="268" r:id="rId15"/>
    <p:sldId id="269" r:id="rId16"/>
    <p:sldId id="280" r:id="rId17"/>
    <p:sldId id="281" r:id="rId18"/>
    <p:sldId id="266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2045-097D-40A0-A6C2-856B3643CA81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F51DF-D5C1-4CC0-9015-D8DF2C597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9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56059" y="1531610"/>
            <a:ext cx="5295252" cy="876724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2486435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48" name="组合 47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22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 5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6430934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6272992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85801" y="2032000"/>
            <a:ext cx="5016500" cy="1360489"/>
          </a:xfrm>
        </p:spPr>
        <p:txBody>
          <a:bodyPr anchor="b">
            <a:normAutofit/>
          </a:bodyPr>
          <a:lstStyle>
            <a:lvl1pPr>
              <a:defRPr sz="66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5801" y="3427411"/>
            <a:ext cx="5016500" cy="142239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>
            <a:grpSpLocks noChangeAspect="1"/>
          </p:cNvGrpSpPr>
          <p:nvPr userDrawn="1"/>
        </p:nvGrpSpPr>
        <p:grpSpPr>
          <a:xfrm>
            <a:off x="6772453" y="6234193"/>
            <a:ext cx="2014188" cy="340029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47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69829" y="1531610"/>
            <a:ext cx="5295252" cy="1568918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3100528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39" name="组合 38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15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66342" r="663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228070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1081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7" name="任意多边形 76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1479304"/>
            <a:ext cx="2351081" cy="1040377"/>
          </a:xfrm>
          <a:custGeom>
            <a:avLst/>
            <a:gdLst>
              <a:gd name="connsiteX0" fmla="*/ 0 w 2185431"/>
              <a:gd name="connsiteY0" fmla="*/ 0 h 1040377"/>
              <a:gd name="connsiteX1" fmla="*/ 2185431 w 2185431"/>
              <a:gd name="connsiteY1" fmla="*/ 0 h 1040377"/>
              <a:gd name="connsiteX2" fmla="*/ 2018089 w 2185431"/>
              <a:gd name="connsiteY2" fmla="*/ 1040377 h 1040377"/>
              <a:gd name="connsiteX3" fmla="*/ 0 w 2185431"/>
              <a:gd name="connsiteY3" fmla="*/ 1040377 h 104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431" h="1040377">
                <a:moveTo>
                  <a:pt x="0" y="0"/>
                </a:moveTo>
                <a:lnTo>
                  <a:pt x="2185431" y="0"/>
                </a:lnTo>
                <a:lnTo>
                  <a:pt x="2018089" y="1040377"/>
                </a:lnTo>
                <a:lnTo>
                  <a:pt x="0" y="10403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16" name="任意多边形 15"/>
          <p:cNvSpPr/>
          <p:nvPr userDrawn="1"/>
        </p:nvSpPr>
        <p:spPr>
          <a:xfrm>
            <a:off x="2" y="1376197"/>
            <a:ext cx="2157971" cy="1050059"/>
          </a:xfrm>
          <a:custGeom>
            <a:avLst/>
            <a:gdLst>
              <a:gd name="connsiteX0" fmla="*/ 0 w 2005927"/>
              <a:gd name="connsiteY0" fmla="*/ 0 h 1050059"/>
              <a:gd name="connsiteX1" fmla="*/ 2005927 w 2005927"/>
              <a:gd name="connsiteY1" fmla="*/ 0 h 1050059"/>
              <a:gd name="connsiteX2" fmla="*/ 1828373 w 2005927"/>
              <a:gd name="connsiteY2" fmla="*/ 1050059 h 1050059"/>
              <a:gd name="connsiteX3" fmla="*/ 0 w 2005927"/>
              <a:gd name="connsiteY3" fmla="*/ 1050059 h 105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927" h="1050059">
                <a:moveTo>
                  <a:pt x="0" y="0"/>
                </a:moveTo>
                <a:lnTo>
                  <a:pt x="2005927" y="0"/>
                </a:lnTo>
                <a:lnTo>
                  <a:pt x="1828373" y="1050059"/>
                </a:lnTo>
                <a:lnTo>
                  <a:pt x="0" y="10500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-1" y="1376197"/>
            <a:ext cx="1964268" cy="1050059"/>
          </a:xfrm>
        </p:spPr>
        <p:txBody>
          <a:bodyPr anchor="ctr">
            <a:normAutofit/>
          </a:bodyPr>
          <a:lstStyle>
            <a:lvl1pPr algn="r"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558876" y="1487414"/>
            <a:ext cx="4954190" cy="4343400"/>
          </a:xfrm>
        </p:spPr>
        <p:txBody>
          <a:bodyPr>
            <a:normAutofit/>
          </a:bodyPr>
          <a:lstStyle>
            <a:lvl1pPr marL="428625" indent="-428625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0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0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70290" r="70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1643922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1766933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4"/>
            <a:ext cx="129315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142261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2570125" y="1206856"/>
            <a:ext cx="6211430" cy="1152806"/>
          </a:xfrm>
        </p:spPr>
        <p:txBody>
          <a:bodyPr anchor="b"/>
          <a:lstStyle>
            <a:lvl1pPr>
              <a:defRPr sz="45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70125" y="2386651"/>
            <a:ext cx="6211430" cy="51377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479303"/>
            <a:ext cx="1004552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4" name="任意多边形 13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5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98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459"/>
            <a:ext cx="8058150" cy="665816"/>
          </a:xfrm>
        </p:spPr>
        <p:txBody>
          <a:bodyPr>
            <a:noAutofit/>
          </a:bodyPr>
          <a:lstStyle>
            <a:lvl1pPr>
              <a:defRPr sz="27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8"/>
            <a:ext cx="8055866" cy="469899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任意多边形 49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1" name="任意多边形 50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2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3" name="组合 52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任意多边形 7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3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35001"/>
            <a:ext cx="8055866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901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228093" y="221381"/>
            <a:ext cx="8124229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16989" y="385562"/>
            <a:ext cx="1488080" cy="640515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5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22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60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067" y="781579"/>
            <a:ext cx="8055866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889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3298" y="6142411"/>
            <a:ext cx="460164" cy="461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64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第七小组实验汇报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56058" y="2486435"/>
            <a:ext cx="5582891" cy="526501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31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符号的类型在声明时确定，保存在符号表中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(*p[2])[3] </a:t>
            </a:r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是 大小为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的数组，存储指针，指针指向大小为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的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数组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统一了变量、指针与数组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类型的定义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010E9E-4EE4-C61A-C9E7-AA2F6C9B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110" y="3361930"/>
            <a:ext cx="4751868" cy="232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09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符号表存储了当前作用域内的标识符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即当前过程及其祖先过程中的标识符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离开一个过程后，其中的标识符就离开符号表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文法 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scope </a:t>
            </a:r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分析一个带作用域的标识符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如 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::p1::x </a:t>
            </a:r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和 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p2::p3::x</a:t>
            </a:r>
          </a:p>
          <a:p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将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 procedure</a:t>
            </a:r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放入符号表中，层级为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-1</a:t>
            </a:r>
          </a:p>
          <a:p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处理以 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:: </a:t>
            </a:r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开头的标识符，先定位到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</a:t>
            </a:r>
          </a:p>
          <a:p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否则逆序查找符号表，找到第一个匹配的过程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之后的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::</a:t>
            </a:r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从当前过程出发，找其作用域中的符号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作用域可通过符号的层级判断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92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新增指令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指令 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(PRT,--,c) 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，输出栈顶的值和一个字符 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`c`</a:t>
            </a:r>
          </a:p>
          <a:p>
            <a:pPr lvl="1"/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指令 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(STA,--,--)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，将栈顶的内容，存入到次栈顶内容所代表的栈单元里，然后弹出栈顶和次栈顶</a:t>
            </a:r>
          </a:p>
          <a:p>
            <a:pPr lvl="1"/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指令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(LEA,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层次差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相对偏移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，取绝对地址压入栈顶</a:t>
            </a:r>
          </a:p>
          <a:p>
            <a:pPr lvl="1"/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指令 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(LDA,--,--)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，以当前栈顶单元的内容为地址来读取相应单元的值，并将该值存储到原先的栈顶单元中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指令 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(SWP,--,--)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，交换栈顶的两个元素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指令 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(POP,--,--)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，删除栈顶元素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853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4F0AA-2ECB-FA58-E22A-C94E415D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85A86-219F-1BB1-82DA-770070A12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新增符号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`SYM_ADDRESS`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代表取地址符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`&amp; `</a:t>
            </a:r>
          </a:p>
          <a:p>
            <a:pPr lvl="1"/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`SYM_LMIDPAREN` 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代表 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`[`</a:t>
            </a:r>
          </a:p>
          <a:p>
            <a:pPr lvl="1"/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`SYM_RMIDPAREN` 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代表 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`]`</a:t>
            </a:r>
          </a:p>
          <a:p>
            <a:pPr lvl="1"/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`SYM_SCOPE` 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代表 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`::`</a:t>
            </a:r>
          </a:p>
          <a:p>
            <a:pPr lvl="1"/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`SYM_PRINT` 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代表 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`print`</a:t>
            </a:r>
          </a:p>
          <a:p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F718C7-88AF-ACB1-3B52-9EE4D220F5D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079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测试用例及结果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218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测试用例及结果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针对不同功能，编写了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类共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13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个样例程序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简单样例，用框架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加上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print)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即可运行</a:t>
            </a:r>
          </a:p>
          <a:p>
            <a:pPr lvl="1"/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包含数组与指针的声明，但不含使用</a:t>
            </a:r>
          </a:p>
          <a:p>
            <a:pPr lvl="1"/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包含数组与指针的声明与使用</a:t>
            </a:r>
          </a:p>
          <a:p>
            <a:pPr lvl="1"/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包含作用域运算符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包含所有实验要求的特性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测试结果：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通过了所有符合实验要求的测试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955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298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28B46-A4A3-3881-7796-7E5DE57E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DA19B-F5F5-2B09-C07B-12F00EED1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</a:t>
            </a:r>
          </a:p>
          <a:p>
            <a:pPr lvl="1"/>
            <a:r>
              <a:rPr lang="zh-CN" altLang="en-US" dirty="0"/>
              <a:t>实现类型、作用域、输出，编写实验文档，改进数组和指针，重构框架</a:t>
            </a:r>
            <a:endParaRPr lang="en-US" altLang="zh-CN" dirty="0"/>
          </a:p>
          <a:p>
            <a:r>
              <a:rPr lang="en-US" altLang="zh-CN" dirty="0"/>
              <a:t>f</a:t>
            </a:r>
          </a:p>
          <a:p>
            <a:pPr lvl="1"/>
            <a:r>
              <a:rPr lang="zh-CN" altLang="en-US" dirty="0"/>
              <a:t>参与重构框架，设计文法，编写部分声明与表达式的代码，编写实验文档</a:t>
            </a:r>
            <a:endParaRPr lang="en-US" altLang="zh-CN" dirty="0"/>
          </a:p>
          <a:p>
            <a:r>
              <a:rPr lang="en-US" altLang="zh-CN" dirty="0"/>
              <a:t>c</a:t>
            </a:r>
          </a:p>
          <a:p>
            <a:pPr lvl="1"/>
            <a:r>
              <a:rPr lang="zh-CN" altLang="en-US" dirty="0"/>
              <a:t>实现数组和指针的声明、赋值、读写，参与重构框架</a:t>
            </a:r>
            <a:endParaRPr lang="en-US" altLang="zh-CN" dirty="0"/>
          </a:p>
          <a:p>
            <a:r>
              <a:rPr lang="en-US" altLang="zh-CN" dirty="0"/>
              <a:t>q</a:t>
            </a:r>
          </a:p>
          <a:p>
            <a:pPr lvl="1"/>
            <a:r>
              <a:rPr lang="zh-CN" altLang="en-US" dirty="0"/>
              <a:t>制作</a:t>
            </a:r>
            <a:r>
              <a:rPr lang="en-US" altLang="zh-CN" dirty="0"/>
              <a:t>PPT</a:t>
            </a:r>
            <a:r>
              <a:rPr lang="zh-CN" altLang="en-US" dirty="0"/>
              <a:t>，参与讨论，编写解释器，添加报错信息</a:t>
            </a:r>
            <a:endParaRPr lang="en-US" altLang="zh-CN" dirty="0"/>
          </a:p>
          <a:p>
            <a:r>
              <a:rPr lang="en-US" altLang="zh-CN" dirty="0"/>
              <a:t>x</a:t>
            </a:r>
          </a:p>
          <a:p>
            <a:pPr lvl="1"/>
            <a:r>
              <a:rPr lang="zh-CN" altLang="en-US" dirty="0"/>
              <a:t>提供参考资料，参与讨论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9BF2B3-3864-D279-6639-F01AA2F10E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063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8732F0F-E858-9692-6D8C-2FB3F3BDC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77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  <a:endParaRPr lang="en-US" altLang="zh-CN" dirty="0"/>
          </a:p>
          <a:p>
            <a:r>
              <a:rPr lang="zh-CN" altLang="en-US" dirty="0"/>
              <a:t>代码设计思路</a:t>
            </a:r>
            <a:endParaRPr lang="en-US" altLang="zh-CN" dirty="0"/>
          </a:p>
          <a:p>
            <a:r>
              <a:rPr lang="zh-CN" altLang="en-US" dirty="0"/>
              <a:t>测试用例及结果</a:t>
            </a:r>
            <a:endParaRPr lang="en-US" altLang="zh-CN" dirty="0"/>
          </a:p>
          <a:p>
            <a:r>
              <a:rPr lang="zh-CN" altLang="en-US" dirty="0"/>
              <a:t>小组分工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6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97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实现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</a:p>
          <a:p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实现数组与指针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数组与指针的声明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类型推导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指针相关运算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数组相关运算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运算及赋值的类型检查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实现作用域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86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代码设计思路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13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指针与数组声明的文法</a:t>
            </a:r>
            <a:endParaRPr lang="en-US" altLang="zh-CN" dirty="0"/>
          </a:p>
          <a:p>
            <a:r>
              <a:rPr lang="en-US" altLang="zh-C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var_dec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-&gt; var </a:t>
            </a:r>
            <a:r>
              <a:rPr lang="en-US" altLang="zh-C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arrs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US" altLang="zh-C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arrs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-&gt; </a:t>
            </a:r>
            <a:r>
              <a:rPr lang="en-US" altLang="zh-C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| </a:t>
            </a:r>
            <a:r>
              <a:rPr lang="en-US" altLang="zh-C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arrs,arr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altLang="zh-C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-&gt; </a:t>
            </a:r>
            <a:r>
              <a:rPr lang="en-US" altLang="zh-C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ptr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| </a:t>
            </a:r>
            <a:r>
              <a:rPr lang="en-US" altLang="zh-C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[size]</a:t>
            </a:r>
          </a:p>
          <a:p>
            <a:r>
              <a:rPr lang="en-US" altLang="zh-C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ptr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-&gt; id | *</a:t>
            </a:r>
            <a:r>
              <a:rPr lang="en-US" altLang="zh-C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ptr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| (</a:t>
            </a:r>
            <a:r>
              <a:rPr lang="en-US" altLang="zh-C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37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支持指针、数组、作用域的表达式文法</a:t>
            </a:r>
            <a:endParaRPr lang="en-US" altLang="zh-CN" dirty="0"/>
          </a:p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 -&gt; term | </a:t>
            </a:r>
            <a:r>
              <a:rPr lang="en-US" altLang="zh-C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expr+term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| expr-term</a:t>
            </a:r>
          </a:p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term -&gt; unary | term*unary | term/unary</a:t>
            </a:r>
          </a:p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unary -&gt; </a:t>
            </a:r>
            <a:r>
              <a:rPr lang="en-US" altLang="zh-C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| &amp;unary | *unary</a:t>
            </a:r>
          </a:p>
          <a:p>
            <a:r>
              <a:rPr lang="en-US" altLang="zh-C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-&gt; fact | </a:t>
            </a:r>
            <a:r>
              <a:rPr lang="en-US" altLang="zh-C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[expr]</a:t>
            </a:r>
          </a:p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fact -&gt; scope | num | -fact | (expr)</a:t>
            </a:r>
          </a:p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scope -&gt; </a:t>
            </a:r>
            <a:r>
              <a:rPr lang="en-US" altLang="zh-C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pscope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| ::</a:t>
            </a:r>
            <a:r>
              <a:rPr lang="en-US" altLang="zh-C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pscope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altLang="zh-C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pscope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-&gt; id | </a:t>
            </a:r>
            <a:r>
              <a:rPr lang="en-US" altLang="zh-C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pscope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::id</a:t>
            </a:r>
          </a:p>
          <a:p>
            <a:r>
              <a:rPr lang="zh-CN" altLang="en-US" dirty="0"/>
              <a:t>分析时只需向前看一个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token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8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赋值操作的文法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US" altLang="zh-CN" b="0" dirty="0">
                <a:solidFill>
                  <a:srgbClr val="00206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assign -&gt; </a:t>
            </a:r>
            <a:r>
              <a:rPr lang="en-US" altLang="zh-CN" b="0" dirty="0" err="1">
                <a:solidFill>
                  <a:srgbClr val="00206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lexpr</a:t>
            </a:r>
            <a:r>
              <a:rPr lang="en-US" altLang="zh-CN" b="0" dirty="0">
                <a:solidFill>
                  <a:srgbClr val="00206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:=expr</a:t>
            </a:r>
          </a:p>
          <a:p>
            <a:pPr lvl="1"/>
            <a:r>
              <a:rPr lang="zh-CN" altLang="en-US" b="0" dirty="0">
                <a:solidFill>
                  <a:srgbClr val="00206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其中 </a:t>
            </a:r>
            <a:r>
              <a:rPr lang="en-US" altLang="zh-CN" b="0" dirty="0" err="1">
                <a:solidFill>
                  <a:srgbClr val="00206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lexpr</a:t>
            </a:r>
            <a:r>
              <a:rPr lang="en-US" altLang="zh-CN" b="0" dirty="0">
                <a:solidFill>
                  <a:srgbClr val="00206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zh-CN" altLang="en-US" b="0" dirty="0">
                <a:solidFill>
                  <a:srgbClr val="00206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文法同 </a:t>
            </a:r>
            <a:r>
              <a:rPr lang="en-US" altLang="zh-CN" b="0" dirty="0">
                <a:solidFill>
                  <a:srgbClr val="00206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expr, </a:t>
            </a:r>
            <a:r>
              <a:rPr lang="zh-CN" altLang="en-US" b="0" dirty="0">
                <a:solidFill>
                  <a:srgbClr val="00206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但运行时计算的不是值而是地址</a:t>
            </a:r>
            <a:endParaRPr lang="en-US" altLang="zh-CN" b="0" dirty="0">
              <a:solidFill>
                <a:srgbClr val="00206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zh-CN" altLang="en-US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分析完成后，</a:t>
            </a:r>
            <a:r>
              <a:rPr lang="en-US" altLang="zh-CN" dirty="0" err="1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lexpr</a:t>
            </a:r>
            <a:r>
              <a:rPr lang="en-US" altLang="zh-CN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zh-CN" altLang="en-US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的地址和 </a:t>
            </a:r>
            <a:r>
              <a:rPr lang="en-US" altLang="zh-CN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 </a:t>
            </a:r>
            <a:r>
              <a:rPr lang="zh-CN" altLang="en-US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的值放在栈顶</a:t>
            </a:r>
            <a:endParaRPr lang="en-US" altLang="zh-CN" dirty="0">
              <a:solidFill>
                <a:srgbClr val="00206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zh-CN" altLang="en-US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再生成一条 </a:t>
            </a:r>
            <a:r>
              <a:rPr lang="en-US" altLang="zh-CN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 </a:t>
            </a:r>
            <a:r>
              <a:rPr lang="zh-CN" altLang="en-US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指令即可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输出：修改语句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(statement)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的文法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新增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fr-FR" altLang="zh-CN" b="0" dirty="0">
                <a:solidFill>
                  <a:srgbClr val="00206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 -&gt; print(exprs)</a:t>
            </a:r>
          </a:p>
          <a:p>
            <a:pPr lvl="1"/>
            <a:r>
              <a:rPr lang="fr-FR" altLang="zh-CN" b="0" dirty="0">
                <a:solidFill>
                  <a:srgbClr val="00206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exprs -&gt; expr | expr,exprs</a:t>
            </a:r>
          </a:p>
          <a:p>
            <a:pPr lvl="1"/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计算完一个表达式后其值在栈顶，使用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PRT </a:t>
            </a:r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指令  输出并弹出栈顶的值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34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支持指针、数组、作用域的表达式文法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对每个文法设计一个函数，计算其值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地址并放到栈中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函数返回值为表达式的类型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赋值语句中对左边的表达式求地址，右边的求值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取地址操作时，对要取地址的表达式求地址</a:t>
            </a:r>
            <a:endParaRPr lang="en-US" altLang="zh-CN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支持对表达式求地址，如 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&amp;(*(a+2))[3]</a:t>
            </a:r>
          </a:p>
          <a:p>
            <a:pPr lvl="1"/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若要求地址的表达式是指针访问 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unary -&gt; *unary</a:t>
            </a:r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，则直接返回子表达式的值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访问指针只需生成一条 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LDA </a:t>
            </a:r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指令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访问数组和访问指针等价，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x[y] </a:t>
            </a:r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等价于 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*(</a:t>
            </a:r>
            <a:r>
              <a:rPr lang="en-US" altLang="zh-C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x+y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只需实现指针和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的加法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把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的值放到栈顶，乘上指针指向类型的大小，然后与指针相加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49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923</Words>
  <Application>Microsoft Office PowerPoint</Application>
  <PresentationFormat>全屏显示(4:3)</PresentationFormat>
  <Paragraphs>131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Arial</vt:lpstr>
      <vt:lpstr>Candara</vt:lpstr>
      <vt:lpstr>Cascadia Code</vt:lpstr>
      <vt:lpstr>Wingdings</vt:lpstr>
      <vt:lpstr>Office 主题​​</vt:lpstr>
      <vt:lpstr>第七小组实验汇报</vt:lpstr>
      <vt:lpstr>目录</vt:lpstr>
      <vt:lpstr>实现功能</vt:lpstr>
      <vt:lpstr>实现功能</vt:lpstr>
      <vt:lpstr>代码设计思路</vt:lpstr>
      <vt:lpstr>代码设计思路</vt:lpstr>
      <vt:lpstr>代码设计思路</vt:lpstr>
      <vt:lpstr>代码设计思路</vt:lpstr>
      <vt:lpstr>代码设计思路</vt:lpstr>
      <vt:lpstr>代码设计思路</vt:lpstr>
      <vt:lpstr>代码设计思路</vt:lpstr>
      <vt:lpstr>代码设计思路</vt:lpstr>
      <vt:lpstr>代码设计思路</vt:lpstr>
      <vt:lpstr>测试用例及结果</vt:lpstr>
      <vt:lpstr>测试用例及结果</vt:lpstr>
      <vt:lpstr>小组分工</vt:lpstr>
      <vt:lpstr>小组分工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konjac AM</cp:lastModifiedBy>
  <cp:revision>40</cp:revision>
  <dcterms:created xsi:type="dcterms:W3CDTF">2019-09-17T05:09:33Z</dcterms:created>
  <dcterms:modified xsi:type="dcterms:W3CDTF">2023-12-29T03:40:33Z</dcterms:modified>
</cp:coreProperties>
</file>