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268" r:id="rId3"/>
    <p:sldId id="392" r:id="rId4"/>
    <p:sldId id="386" r:id="rId5"/>
    <p:sldId id="388" r:id="rId6"/>
    <p:sldId id="381" r:id="rId7"/>
    <p:sldId id="384" r:id="rId8"/>
    <p:sldId id="383" r:id="rId9"/>
    <p:sldId id="391" r:id="rId10"/>
    <p:sldId id="395" r:id="rId11"/>
    <p:sldId id="394" r:id="rId12"/>
    <p:sldId id="389" r:id="rId13"/>
    <p:sldId id="390" r:id="rId14"/>
    <p:sldId id="393" r:id="rId15"/>
    <p:sldId id="382" r:id="rId1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华文楷体" pitchFamily="2" charset="-122"/>
        <a:ea typeface="华文楷体"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90"/>
    <a:srgbClr val="009900"/>
    <a:srgbClr val="33CC33"/>
    <a:srgbClr val="FF99FF"/>
    <a:srgbClr val="66FFCC"/>
    <a:srgbClr val="CCFFFF"/>
    <a:srgbClr val="3333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5"/>
  </p:normalViewPr>
  <p:slideViewPr>
    <p:cSldViewPr showGuides="1">
      <p:cViewPr varScale="1">
        <p:scale>
          <a:sx n="110" d="100"/>
          <a:sy n="110" d="100"/>
        </p:scale>
        <p:origin x="1680" y="176"/>
      </p:cViewPr>
      <p:guideLst>
        <p:guide orient="horz" pos="2098"/>
        <p:guide pos="2880"/>
      </p:guideLst>
    </p:cSldViewPr>
  </p:slideViewPr>
  <p:outlineViewPr>
    <p:cViewPr>
      <p:scale>
        <a:sx n="50" d="100"/>
        <a:sy n="50"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CE54E8-812A-42B6-AEB8-DD40DB84FFE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2931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latin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latin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latin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3A20F280-CCEF-4E02-B127-4AE70BCEE543}"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134915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4"/>
            <p:cNvSpPr>
              <a:spLocks noChangeArrowheads="1"/>
            </p:cNvSpPr>
            <p:nvPr/>
          </p:nvSpPr>
          <p:spPr bwMode="hidden">
            <a:xfrm>
              <a:off x="1081" y="1065"/>
              <a:ext cx="4679" cy="1596"/>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9" name="Group 5"/>
            <p:cNvGrpSpPr/>
            <p:nvPr/>
          </p:nvGrpSpPr>
          <p:grpSpPr>
            <a:xfrm>
              <a:off x="0" y="672"/>
              <a:ext cx="1806" cy="1989"/>
              <a:chOff x="0" y="672"/>
              <a:chExt cx="1806" cy="1989"/>
            </a:xfrm>
          </p:grpSpPr>
          <p:sp>
            <p:nvSpPr>
              <p:cNvPr id="22" name="Rectangle 6"/>
              <p:cNvSpPr>
                <a:spLocks noChangeArrowheads="1"/>
              </p:cNvSpPr>
              <p:nvPr/>
            </p:nvSpPr>
            <p:spPr bwMode="auto">
              <a:xfrm>
                <a:off x="361" y="2257"/>
                <a:ext cx="363" cy="404"/>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8"/>
              <p:cNvSpPr>
                <a:spLocks noChangeArrowheads="1"/>
              </p:cNvSpPr>
              <p:nvPr/>
            </p:nvSpPr>
            <p:spPr bwMode="auto">
              <a:xfrm>
                <a:off x="1437" y="672"/>
                <a:ext cx="369" cy="400"/>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9"/>
              <p:cNvSpPr>
                <a:spLocks noChangeArrowheads="1"/>
              </p:cNvSpPr>
              <p:nvPr/>
            </p:nvSpPr>
            <p:spPr bwMode="auto">
              <a:xfrm>
                <a:off x="719" y="2257"/>
                <a:ext cx="368" cy="404"/>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2"/>
              <p:cNvSpPr>
                <a:spLocks noChangeArrowheads="1"/>
              </p:cNvSpPr>
              <p:nvPr/>
            </p:nvSpPr>
            <p:spPr bwMode="auto">
              <a:xfrm>
                <a:off x="0" y="1464"/>
                <a:ext cx="367" cy="399"/>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Rectangle 15"/>
              <p:cNvSpPr>
                <a:spLocks noChangeArrowheads="1"/>
              </p:cNvSpPr>
              <p:nvPr/>
            </p:nvSpPr>
            <p:spPr bwMode="auto">
              <a:xfrm>
                <a:off x="719" y="1857"/>
                <a:ext cx="368" cy="406"/>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pic>
        <p:nvPicPr>
          <p:cNvPr id="2051" name="Picture 21" descr="Renmin Logo"/>
          <p:cNvPicPr>
            <a:picLocks noChangeAspect="1"/>
          </p:cNvPicPr>
          <p:nvPr userDrawn="1"/>
        </p:nvPicPr>
        <p:blipFill>
          <a:blip r:embed="rId2"/>
          <a:stretch>
            <a:fillRect/>
          </a:stretch>
        </p:blipFill>
        <p:spPr>
          <a:xfrm>
            <a:off x="7523163" y="80963"/>
            <a:ext cx="1512887" cy="1403350"/>
          </a:xfrm>
          <a:prstGeom prst="rect">
            <a:avLst/>
          </a:prstGeom>
          <a:noFill/>
          <a:ln w="9525">
            <a:noFill/>
          </a:ln>
        </p:spPr>
      </p:pic>
      <p:sp>
        <p:nvSpPr>
          <p:cNvPr id="2191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191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
        <p:nvSpPr>
          <p:cNvPr id="33"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369873-B6C0-4678-89D9-A73F8B0DC876}"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4"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5"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0D45235-BF07-49B8-881C-4B36CD242F4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4"/>
            <p:cNvSpPr>
              <a:spLocks noChangeArrowheads="1"/>
            </p:cNvSpPr>
            <p:nvPr/>
          </p:nvSpPr>
          <p:spPr bwMode="hidden">
            <a:xfrm>
              <a:off x="1081" y="1065"/>
              <a:ext cx="4679" cy="1596"/>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9" name="Group 5"/>
            <p:cNvGrpSpPr/>
            <p:nvPr/>
          </p:nvGrpSpPr>
          <p:grpSpPr>
            <a:xfrm>
              <a:off x="0" y="672"/>
              <a:ext cx="1806" cy="1989"/>
              <a:chOff x="0" y="672"/>
              <a:chExt cx="1806" cy="1989"/>
            </a:xfrm>
          </p:grpSpPr>
          <p:sp>
            <p:nvSpPr>
              <p:cNvPr id="22" name="Rectangle 6"/>
              <p:cNvSpPr>
                <a:spLocks noChangeArrowheads="1"/>
              </p:cNvSpPr>
              <p:nvPr/>
            </p:nvSpPr>
            <p:spPr bwMode="auto">
              <a:xfrm>
                <a:off x="361" y="2257"/>
                <a:ext cx="363" cy="404"/>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8"/>
              <p:cNvSpPr>
                <a:spLocks noChangeArrowheads="1"/>
              </p:cNvSpPr>
              <p:nvPr/>
            </p:nvSpPr>
            <p:spPr bwMode="auto">
              <a:xfrm>
                <a:off x="1437" y="672"/>
                <a:ext cx="369" cy="400"/>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9"/>
              <p:cNvSpPr>
                <a:spLocks noChangeArrowheads="1"/>
              </p:cNvSpPr>
              <p:nvPr/>
            </p:nvSpPr>
            <p:spPr bwMode="auto">
              <a:xfrm>
                <a:off x="719" y="2257"/>
                <a:ext cx="368" cy="404"/>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2"/>
              <p:cNvSpPr>
                <a:spLocks noChangeArrowheads="1"/>
              </p:cNvSpPr>
              <p:nvPr/>
            </p:nvSpPr>
            <p:spPr bwMode="auto">
              <a:xfrm>
                <a:off x="0" y="1464"/>
                <a:ext cx="367" cy="399"/>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Rectangle 15"/>
              <p:cNvSpPr>
                <a:spLocks noChangeArrowheads="1"/>
              </p:cNvSpPr>
              <p:nvPr/>
            </p:nvSpPr>
            <p:spPr bwMode="auto">
              <a:xfrm>
                <a:off x="719" y="1857"/>
                <a:ext cx="368" cy="406"/>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pic>
        <p:nvPicPr>
          <p:cNvPr id="2051" name="Picture 21" descr="Renmin Logo"/>
          <p:cNvPicPr>
            <a:picLocks noChangeAspect="1"/>
          </p:cNvPicPr>
          <p:nvPr userDrawn="1"/>
        </p:nvPicPr>
        <p:blipFill>
          <a:blip r:embed="rId2"/>
          <a:stretch>
            <a:fillRect/>
          </a:stretch>
        </p:blipFill>
        <p:spPr>
          <a:xfrm>
            <a:off x="7523163" y="80963"/>
            <a:ext cx="1512887" cy="1403350"/>
          </a:xfrm>
          <a:prstGeom prst="rect">
            <a:avLst/>
          </a:prstGeom>
          <a:noFill/>
          <a:ln w="9525">
            <a:noFill/>
          </a:ln>
        </p:spPr>
      </p:pic>
      <p:sp>
        <p:nvSpPr>
          <p:cNvPr id="2191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191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
        <p:nvSpPr>
          <p:cNvPr id="33"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369873-B6C0-4678-89D9-A73F8B0DC876}"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4"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5"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0D45235-BF07-49B8-881C-4B36CD242F4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181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a:latin typeface="Arial Black" panose="020B0A040201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lstStyle/>
          <a:p>
            <a:pPr lvl="0"/>
            <a:r>
              <a:rPr lang="zh-CN" altLang="en-US" dirty="0"/>
              <a:t>单击此处编辑母版标题样式</a:t>
            </a:r>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81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pic>
        <p:nvPicPr>
          <p:cNvPr id="1032" name="Picture 17" descr="Renmin Logo"/>
          <p:cNvPicPr>
            <a:picLocks noChangeAspect="1"/>
          </p:cNvPicPr>
          <p:nvPr userDrawn="1"/>
        </p:nvPicPr>
        <p:blipFill>
          <a:blip r:embed="rId13"/>
          <a:stretch>
            <a:fillRect/>
          </a:stretch>
        </p:blipFill>
        <p:spPr>
          <a:xfrm>
            <a:off x="7451725" y="115888"/>
            <a:ext cx="1546225" cy="14747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181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a:latin typeface="Arial Black" panose="020B0A040201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ACC0A6-06B5-4D78-AB45-82EFE6AC1F39}"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p:spPr>
          <p:txBody>
            <a:bodyPr/>
            <a:lstStyle>
              <a:lvl1pPr>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1pPr>
              <a:lvl2pPr marL="742950" indent="-28575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2pPr>
              <a:lvl3pPr marL="11430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华文楷体" pitchFamily="2" charset="-122"/>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lstStyle/>
          <a:p>
            <a:pPr lvl="0"/>
            <a:r>
              <a:rPr lang="zh-CN" altLang="en-US" dirty="0"/>
              <a:t>单击此处编辑母版标题样式</a:t>
            </a:r>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81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pic>
        <p:nvPicPr>
          <p:cNvPr id="1032" name="Picture 17" descr="Renmin Logo"/>
          <p:cNvPicPr>
            <a:picLocks noChangeAspect="1"/>
          </p:cNvPicPr>
          <p:nvPr userDrawn="1"/>
        </p:nvPicPr>
        <p:blipFill>
          <a:blip r:embed="rId13"/>
          <a:stretch>
            <a:fillRect/>
          </a:stretch>
        </p:blipFill>
        <p:spPr>
          <a:xfrm>
            <a:off x="7451725" y="115888"/>
            <a:ext cx="1546225" cy="14747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txBox="1">
            <a:spLocks noGrp="1" noChangeArrowheads="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1FECA42-ACE0-43D5-983C-84FDBA69E9F1}"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123" name="Rectangle 18"/>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ea typeface="+mn-ea"/>
                <a:cs typeface="+mn-cs"/>
              </a:rPr>
              <a:t>1</a:t>
            </a:fld>
            <a:endParaRPr lang="en-US" altLang="zh-CN" sz="1200" dirty="0">
              <a:latin typeface="Arial Black" panose="020B0A04020102020204" pitchFamily="34" charset="0"/>
              <a:ea typeface="+mn-ea"/>
              <a:cs typeface="+mn-cs"/>
            </a:endParaRPr>
          </a:p>
        </p:txBody>
      </p:sp>
      <p:sp>
        <p:nvSpPr>
          <p:cNvPr id="5124" name="Rectangle 2"/>
          <p:cNvSpPr>
            <a:spLocks noGrp="1"/>
          </p:cNvSpPr>
          <p:nvPr>
            <p:ph type="ctrTitle"/>
          </p:nvPr>
        </p:nvSpPr>
        <p:spPr>
          <a:xfrm>
            <a:off x="2700338" y="1844675"/>
            <a:ext cx="5686425" cy="1455738"/>
          </a:xfrm>
        </p:spPr>
        <p:txBody>
          <a:bodyPr vert="horz" wrap="square" lIns="91440" tIns="45720" rIns="91440" bIns="45720" anchor="ctr"/>
          <a:lstStyle/>
          <a:p>
            <a:pPr algn="ctr">
              <a:buClrTx/>
              <a:buSzTx/>
              <a:buFontTx/>
            </a:pPr>
            <a:r>
              <a:rPr lang="zh-CN" altLang="en-US" sz="4400" b="1" dirty="0">
                <a:solidFill>
                  <a:srgbClr val="FFFFFF"/>
                </a:solidFill>
                <a:latin typeface="微软雅黑" panose="020B0503020204020204" pitchFamily="34" charset="-122"/>
                <a:ea typeface="微软雅黑" panose="020B0503020204020204" pitchFamily="34" charset="-122"/>
                <a:cs typeface="+mj-cs"/>
              </a:rPr>
              <a:t>学术论文规范和写作</a:t>
            </a:r>
            <a:endParaRPr lang="zh-CN" altLang="en-US" sz="4400" dirty="0">
              <a:solidFill>
                <a:srgbClr val="FFFFFF"/>
              </a:solidFill>
              <a:latin typeface="微软雅黑" panose="020B0503020204020204" pitchFamily="34" charset="-122"/>
              <a:ea typeface="微软雅黑" panose="020B0503020204020204" pitchFamily="34" charset="-122"/>
              <a:cs typeface="+mj-cs"/>
            </a:endParaRPr>
          </a:p>
        </p:txBody>
      </p:sp>
      <p:sp>
        <p:nvSpPr>
          <p:cNvPr id="5125" name="Rectangle 3"/>
          <p:cNvSpPr>
            <a:spLocks noGrp="1"/>
          </p:cNvSpPr>
          <p:nvPr>
            <p:ph type="subTitle" idx="1"/>
          </p:nvPr>
        </p:nvSpPr>
        <p:spPr>
          <a:xfrm>
            <a:off x="1763713" y="4478338"/>
            <a:ext cx="6769100" cy="1770062"/>
          </a:xfrm>
        </p:spPr>
        <p:txBody>
          <a:bodyPr vert="horz" wrap="square" lIns="91440" tIns="45720" rIns="91440" bIns="45720" anchor="t"/>
          <a:lstStyle/>
          <a:p>
            <a:pPr eaLnBrk="1" hangingPunct="1">
              <a:buSzPct val="75000"/>
            </a:pPr>
            <a:r>
              <a:rPr lang="zh-CN" altLang="en-US" b="1" dirty="0">
                <a:latin typeface="宋体" panose="02010600030101010101" pitchFamily="2" charset="-122"/>
                <a:ea typeface="+mn-ea"/>
                <a:cs typeface="+mn-cs"/>
              </a:rPr>
              <a:t>左美云  </a:t>
            </a:r>
            <a:r>
              <a:rPr lang="zh-CN" altLang="en-US" sz="2800" dirty="0">
                <a:latin typeface="宋体" panose="02010600030101010101" pitchFamily="2" charset="-122"/>
                <a:ea typeface="+mn-ea"/>
                <a:cs typeface="+mn-cs"/>
              </a:rPr>
              <a:t>指导老师</a:t>
            </a:r>
            <a:endParaRPr lang="en-US" altLang="zh-CN" sz="2800" dirty="0">
              <a:latin typeface="宋体" panose="02010600030101010101" pitchFamily="2" charset="-122"/>
              <a:ea typeface="+mn-ea"/>
              <a:cs typeface="+mn-cs"/>
            </a:endParaRPr>
          </a:p>
          <a:p>
            <a:pPr eaLnBrk="1" hangingPunct="1"/>
            <a:r>
              <a:rPr lang="zh-CN" altLang="en-US" sz="2800" dirty="0">
                <a:latin typeface="宋体" panose="02010600030101010101" pitchFamily="2" charset="-122"/>
                <a:ea typeface="+mn-ea"/>
                <a:cs typeface="+mn-cs"/>
              </a:rPr>
              <a:t>汇报人 窦艳伟 </a:t>
            </a:r>
            <a:r>
              <a:rPr lang="zh-CN" altLang="en-US" sz="2800" dirty="0"/>
              <a:t>张小源 </a:t>
            </a:r>
            <a:r>
              <a:rPr lang="zh-CN" altLang="en-US" sz="2800" dirty="0">
                <a:latin typeface="宋体" panose="02010600030101010101" pitchFamily="2" charset="-122"/>
                <a:ea typeface="+mn-ea"/>
                <a:cs typeface="+mn-cs"/>
              </a:rPr>
              <a:t>曹宏伟 张磊</a:t>
            </a:r>
            <a:endParaRPr lang="en-US" altLang="zh-CN" sz="2800" dirty="0">
              <a:latin typeface="宋体" panose="02010600030101010101" pitchFamily="2" charset="-122"/>
              <a:ea typeface="+mn-ea"/>
              <a:cs typeface="+mn-cs"/>
            </a:endParaRPr>
          </a:p>
          <a:p>
            <a:pPr eaLnBrk="1" hangingPunct="1"/>
            <a:r>
              <a:rPr lang="zh-CN" altLang="en-US" sz="2800" dirty="0">
                <a:latin typeface="宋体" panose="02010600030101010101" pitchFamily="2" charset="-122"/>
                <a:ea typeface="+mn-ea"/>
                <a:cs typeface="+mn-cs"/>
              </a:rPr>
              <a:t>中国人民大学信息学院</a:t>
            </a:r>
          </a:p>
        </p:txBody>
      </p:sp>
      <p:sp>
        <p:nvSpPr>
          <p:cNvPr id="6" name="Rectangle 2"/>
          <p:cNvSpPr txBox="1">
            <a:spLocks noChangeArrowheads="1"/>
          </p:cNvSpPr>
          <p:nvPr/>
        </p:nvSpPr>
        <p:spPr bwMode="auto">
          <a:xfrm>
            <a:off x="6137275" y="3190875"/>
            <a:ext cx="2755900" cy="366713"/>
          </a:xfrm>
          <a:prstGeom prst="rect">
            <a:avLst/>
          </a:prstGeom>
          <a:noFill/>
          <a:ln>
            <a:noFill/>
          </a:ln>
        </p:spPr>
        <p:txBody>
          <a:bodyPr anchor="ctr"/>
          <a:lstStyle>
            <a:lvl1pPr algn="l" rtl="0" eaLnBrk="0" fontAlgn="base" hangingPunct="0">
              <a:spcBef>
                <a:spcPct val="0"/>
              </a:spcBef>
              <a:spcAft>
                <a:spcPct val="0"/>
              </a:spcAft>
              <a:defRPr sz="5000">
                <a:solidFill>
                  <a:srgbClr val="FFFFFF"/>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rPr>
              <a:t>--</a:t>
            </a:r>
            <a:r>
              <a:rPr kumimoji="0" lang="zh-CN" altLang="en-US" sz="2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rPr>
              <a:t>小组讨论汇报</a:t>
            </a:r>
            <a:endPar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分析与讨论</a:t>
            </a:r>
          </a:p>
        </p:txBody>
      </p:sp>
      <p:sp>
        <p:nvSpPr>
          <p:cNvPr id="3" name="内容占位符 2"/>
          <p:cNvSpPr>
            <a:spLocks noGrp="1"/>
          </p:cNvSpPr>
          <p:nvPr>
            <p:ph idx="1"/>
          </p:nvPr>
        </p:nvSpPr>
        <p:spPr/>
        <p:txBody>
          <a:bodyPr/>
          <a:lstStyle/>
          <a:p>
            <a:r>
              <a:rPr lang="zh-CN" altLang="en-US" sz="2000" dirty="0"/>
              <a:t>当前的互联网金融企业依旧是通过政府,银行等中心化权威机构来建立信用,而区块链技术的应用,可以使互联网金融平台通过技术本书来存成交易。供应链金融数据写在区块链上不可篡改，就会形成非常宝贵的信用资料，方便融资，也方便企业提高自己的信用，对于信用差的企业，他们就会被淘汰。</a:t>
            </a:r>
          </a:p>
          <a:p>
            <a:r>
              <a:rPr lang="zh-CN" altLang="en-US" sz="2000" dirty="0"/>
              <a:t>区块链对整个经济和社会的颠覆意义是深远的，区块链的技术就和互联网技术一样，能够有巨大的经济价值、社会价值，目前在这个行业内也能够保持一定的领先地位。</a:t>
            </a: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结束语</a:t>
            </a:r>
            <a:r>
              <a:rPr lang="en-US" altLang="zh-CN"/>
              <a:t>,</a:t>
            </a:r>
            <a:r>
              <a:rPr lang="zh-CN" altLang="en-US"/>
              <a:t>观点</a:t>
            </a:r>
          </a:p>
        </p:txBody>
      </p:sp>
      <p:sp>
        <p:nvSpPr>
          <p:cNvPr id="4" name="内容占位符 3"/>
          <p:cNvSpPr>
            <a:spLocks noGrp="1"/>
          </p:cNvSpPr>
          <p:nvPr>
            <p:ph idx="1"/>
          </p:nvPr>
        </p:nvSpPr>
        <p:spPr/>
        <p:txBody>
          <a:bodyPr/>
          <a:lstStyle/>
          <a:p>
            <a:r>
              <a:rPr lang="zh-CN" altLang="en-US" sz="2000" dirty="0"/>
              <a:t>区块链时代的来临让我们看到了改造互联网金融行业痛点和难题的曙光，作为一个与区块链技术有着内在联系的行业，互联网金融将会与其产生更加深度的融合与联系。在区块链技术成为风口的同时，互联网金融或许能找到昏暗天空下的一抹亮色。</a:t>
            </a:r>
          </a:p>
        </p:txBody>
      </p:sp>
      <p:sp>
        <p:nvSpPr>
          <p:cNvPr id="2" name="日期占位符 1"/>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致谢</a:t>
            </a:r>
          </a:p>
        </p:txBody>
      </p:sp>
      <p:sp>
        <p:nvSpPr>
          <p:cNvPr id="3" name="内容占位符 2"/>
          <p:cNvSpPr>
            <a:spLocks noGrp="1"/>
          </p:cNvSpPr>
          <p:nvPr>
            <p:ph idx="1"/>
          </p:nvPr>
        </p:nvSpPr>
        <p:spPr/>
        <p:txBody>
          <a:bodyPr/>
          <a:lstStyle/>
          <a:p>
            <a:r>
              <a:rPr lang="zh-CN" altLang="en-US" sz="2000" dirty="0"/>
              <a:t>感谢信息学院副院长左美云老师的指导；</a:t>
            </a:r>
          </a:p>
          <a:p>
            <a:r>
              <a:rPr lang="zh-CN" altLang="en-US" sz="2000" dirty="0"/>
              <a:t>感谢小组成员们的团结努力</a:t>
            </a:r>
            <a:r>
              <a:rPr lang="en-US" altLang="zh-CN" sz="2000" dirty="0"/>
              <a:t>,</a:t>
            </a:r>
            <a:r>
              <a:rPr lang="zh-CN" altLang="en-US" sz="2000" dirty="0"/>
              <a:t>共同付出</a:t>
            </a:r>
            <a:r>
              <a:rPr lang="en-US" altLang="zh-CN" sz="2000" dirty="0"/>
              <a:t>;</a:t>
            </a:r>
            <a:endParaRPr lang="zh-CN" altLang="en-US" sz="2000" dirty="0"/>
          </a:p>
          <a:p>
            <a:r>
              <a:rPr lang="zh-CN" altLang="en-US" sz="2000" dirty="0"/>
              <a:t>感觉为区块链在技术发展做出研究的技术工作者。</a:t>
            </a: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lstStyle/>
          <a:p>
            <a:r>
              <a:rPr lang="zh-CN" altLang="en-US" sz="2000" dirty="0"/>
              <a:t>【1】《区块链技术发展现状与展望》袁勇，王飞跃；</a:t>
            </a:r>
          </a:p>
          <a:p>
            <a:r>
              <a:rPr lang="zh-CN" altLang="en-US" sz="2000" dirty="0"/>
              <a:t>【2】《电子货币激励机制综述》何云华，耿子烨，李红等；</a:t>
            </a:r>
          </a:p>
          <a:p>
            <a:r>
              <a:rPr lang="zh-CN" altLang="en-US" sz="2000" dirty="0">
                <a:sym typeface="+mn-ea"/>
              </a:rPr>
              <a:t>【</a:t>
            </a:r>
            <a:r>
              <a:rPr lang="en-US" altLang="zh-CN" sz="2000" dirty="0">
                <a:sym typeface="+mn-ea"/>
              </a:rPr>
              <a:t>3</a:t>
            </a:r>
            <a:r>
              <a:rPr lang="zh-CN" altLang="en-US" sz="2000" dirty="0">
                <a:sym typeface="+mn-ea"/>
              </a:rPr>
              <a:t>】</a:t>
            </a:r>
            <a:r>
              <a:rPr lang="zh-CN" altLang="en-US" sz="2000" dirty="0"/>
              <a:t>区块链----从数字货币到信用社会，长铗、韩锋等</a:t>
            </a: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p:cNvSpPr>
          <p:nvPr>
            <p:ph type="sldNum" sz="quarter" idx="11"/>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t>14</a:t>
            </a:fld>
            <a:endParaRPr lang="en-US" altLang="zh-CN" sz="1200" dirty="0">
              <a:latin typeface="Arial Black" panose="020B0A04020102020204" pitchFamily="34" charset="0"/>
            </a:endParaRPr>
          </a:p>
        </p:txBody>
      </p:sp>
      <p:sp>
        <p:nvSpPr>
          <p:cNvPr id="5" name="日期占位符 5"/>
          <p:cNvSpPr txBox="1">
            <a:spLocks noGrp="1"/>
          </p:cNvSpPr>
          <p:nvPr>
            <p:ph type="dt" sz="half" idx="12"/>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94D9F9D-6AFB-482B-B40E-C49E3FAC089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矩形 6"/>
          <p:cNvSpPr/>
          <p:nvPr/>
        </p:nvSpPr>
        <p:spPr>
          <a:xfrm>
            <a:off x="0" y="1571625"/>
            <a:ext cx="9115425" cy="229393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
        <p:nvSpPr>
          <p:cNvPr id="8197" name="TextBox 4"/>
          <p:cNvSpPr txBox="1"/>
          <p:nvPr/>
        </p:nvSpPr>
        <p:spPr>
          <a:xfrm>
            <a:off x="1500188" y="2071688"/>
            <a:ext cx="60007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lnSpc>
                <a:spcPct val="120000"/>
              </a:lnSpc>
              <a:spcBef>
                <a:spcPct val="0"/>
              </a:spcBef>
              <a:buClrTx/>
              <a:buSzTx/>
              <a:buFontTx/>
              <a:buNone/>
            </a:pPr>
            <a:r>
              <a:rPr lang="en-US" altLang="zh-CN" sz="4000" b="1" dirty="0">
                <a:latin typeface="微软雅黑" panose="020B0503020204020204" pitchFamily="34" charset="-122"/>
                <a:ea typeface="微软雅黑" panose="020B0503020204020204" pitchFamily="34" charset="-122"/>
              </a:rPr>
              <a:t>Thank you</a:t>
            </a:r>
          </a:p>
          <a:p>
            <a:pPr marL="0" lvl="0" indent="0" algn="ctr">
              <a:lnSpc>
                <a:spcPct val="120000"/>
              </a:lnSpc>
              <a:spcBef>
                <a:spcPct val="0"/>
              </a:spcBef>
              <a:buClrTx/>
              <a:buSzTx/>
              <a:buFontTx/>
              <a:buNone/>
            </a:pPr>
            <a:r>
              <a:rPr lang="en-US" altLang="zh-CN" sz="2000" b="1" dirty="0">
                <a:latin typeface="微软雅黑" panose="020B0503020204020204" pitchFamily="34" charset="-122"/>
                <a:ea typeface="微软雅黑" panose="020B0503020204020204" pitchFamily="34" charset="-122"/>
              </a:rPr>
              <a:t>Comments and Suggestions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题目</a:t>
            </a:r>
          </a:p>
        </p:txBody>
      </p:sp>
      <p:sp>
        <p:nvSpPr>
          <p:cNvPr id="4" name="内容占位符 3"/>
          <p:cNvSpPr>
            <a:spLocks noGrp="1"/>
          </p:cNvSpPr>
          <p:nvPr>
            <p:ph idx="1"/>
          </p:nvPr>
        </p:nvSpPr>
        <p:spPr/>
        <p:txBody>
          <a:bodyPr/>
          <a:lstStyle/>
          <a:p>
            <a:r>
              <a:rPr lang="zh-CN" altLang="en-US"/>
              <a:t>区块链在互联网金融行业的现状与展望</a:t>
            </a:r>
          </a:p>
        </p:txBody>
      </p:sp>
      <p:sp>
        <p:nvSpPr>
          <p:cNvPr id="2" name="日期占位符 1"/>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作者</a:t>
            </a:r>
          </a:p>
        </p:txBody>
      </p:sp>
      <p:sp>
        <p:nvSpPr>
          <p:cNvPr id="3" name="内容占位符 2"/>
          <p:cNvSpPr>
            <a:spLocks noGrp="1"/>
          </p:cNvSpPr>
          <p:nvPr>
            <p:ph idx="1"/>
          </p:nvPr>
        </p:nvSpPr>
        <p:spPr>
          <a:xfrm>
            <a:off x="457200" y="1988840"/>
            <a:ext cx="8229600" cy="3886200"/>
          </a:xfrm>
        </p:spPr>
        <p:txBody>
          <a:bodyPr/>
          <a:lstStyle/>
          <a:p>
            <a:r>
              <a:rPr lang="zh-CN" altLang="en-US" dirty="0"/>
              <a:t>窦艳伟        张小源         曹</a:t>
            </a:r>
            <a:r>
              <a:rPr lang="zh-CN" altLang="en-US"/>
              <a:t>宏伟      </a:t>
            </a:r>
            <a:r>
              <a:rPr lang="zh-CN" altLang="en-US">
                <a:sym typeface="+mn-ea"/>
              </a:rPr>
              <a:t>张  磊</a:t>
            </a:r>
            <a:endParaRPr lang="en-US" altLang="zh-CN" dirty="0"/>
          </a:p>
          <a:p>
            <a:pPr marL="0" indent="0">
              <a:buNone/>
            </a:pPr>
            <a:r>
              <a:rPr lang="en-US" altLang="zh-CN" sz="2000" dirty="0">
                <a:sym typeface="+mn-ea"/>
              </a:rPr>
              <a:t>    (91310057)             (91310124)             (91310227)        (91310385)</a:t>
            </a:r>
            <a:endParaRPr lang="en-US" altLang="zh-CN" sz="2000" dirty="0"/>
          </a:p>
          <a:p>
            <a:pPr marL="0" indent="0">
              <a:buNone/>
            </a:pPr>
            <a:endParaRPr lang="en-US" altLang="zh-CN" sz="2000" dirty="0"/>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图片 4" descr="白底一寸f"/>
          <p:cNvPicPr>
            <a:picLocks noChangeAspect="1"/>
          </p:cNvPicPr>
          <p:nvPr/>
        </p:nvPicPr>
        <p:blipFill>
          <a:blip r:embed="rId2"/>
          <a:stretch>
            <a:fillRect/>
          </a:stretch>
        </p:blipFill>
        <p:spPr>
          <a:xfrm>
            <a:off x="875665" y="3305175"/>
            <a:ext cx="1296035" cy="1814195"/>
          </a:xfrm>
          <a:prstGeom prst="rect">
            <a:avLst/>
          </a:prstGeom>
        </p:spPr>
      </p:pic>
      <p:pic>
        <p:nvPicPr>
          <p:cNvPr id="7" name="Picture 6"/>
          <p:cNvPicPr>
            <a:picLocks noChangeAspect="1"/>
          </p:cNvPicPr>
          <p:nvPr/>
        </p:nvPicPr>
        <p:blipFill>
          <a:blip r:embed="rId3"/>
          <a:stretch>
            <a:fillRect/>
          </a:stretch>
        </p:blipFill>
        <p:spPr>
          <a:xfrm>
            <a:off x="5148064" y="3242970"/>
            <a:ext cx="1368152" cy="1814195"/>
          </a:xfrm>
          <a:prstGeom prst="rect">
            <a:avLst/>
          </a:prstGeom>
        </p:spPr>
      </p:pic>
      <p:pic>
        <p:nvPicPr>
          <p:cNvPr id="6" name="Picture 5"/>
          <p:cNvPicPr>
            <a:picLocks noChangeAspect="1"/>
          </p:cNvPicPr>
          <p:nvPr/>
        </p:nvPicPr>
        <p:blipFill>
          <a:blip r:embed="rId4"/>
          <a:stretch>
            <a:fillRect/>
          </a:stretch>
        </p:blipFill>
        <p:spPr>
          <a:xfrm>
            <a:off x="7236296" y="3331107"/>
            <a:ext cx="1296144" cy="1751991"/>
          </a:xfrm>
          <a:prstGeom prst="rect">
            <a:avLst/>
          </a:prstGeom>
        </p:spPr>
      </p:pic>
      <p:pic>
        <p:nvPicPr>
          <p:cNvPr id="8" name="Picture 7"/>
          <p:cNvPicPr>
            <a:picLocks noChangeAspect="1"/>
          </p:cNvPicPr>
          <p:nvPr/>
        </p:nvPicPr>
        <p:blipFill>
          <a:blip r:embed="rId5"/>
          <a:stretch>
            <a:fillRect/>
          </a:stretch>
        </p:blipFill>
        <p:spPr>
          <a:xfrm>
            <a:off x="2891780" y="3331107"/>
            <a:ext cx="1464196" cy="1788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单位</a:t>
            </a:r>
          </a:p>
        </p:txBody>
      </p:sp>
      <p:sp>
        <p:nvSpPr>
          <p:cNvPr id="4" name="内容占位符 3"/>
          <p:cNvSpPr>
            <a:spLocks noGrp="1"/>
          </p:cNvSpPr>
          <p:nvPr>
            <p:ph idx="1"/>
          </p:nvPr>
        </p:nvSpPr>
        <p:spPr/>
        <p:txBody>
          <a:bodyPr/>
          <a:lstStyle/>
          <a:p>
            <a:pPr marL="0" indent="0">
              <a:buNone/>
            </a:pPr>
            <a:r>
              <a:rPr lang="zh-CN" altLang="en-US"/>
              <a:t>中国人民大学信息学院</a:t>
            </a:r>
          </a:p>
        </p:txBody>
      </p:sp>
      <p:sp>
        <p:nvSpPr>
          <p:cNvPr id="2" name="日期占位符 1"/>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txBox="1">
            <a:spLocks noGrp="1"/>
          </p:cNvSpPr>
          <p:nvPr>
            <p:ph type="sldNum" sz="quarter" idx="11"/>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t>5</a:t>
            </a:fld>
            <a:endParaRPr lang="en-US" altLang="zh-CN" sz="1200" dirty="0">
              <a:latin typeface="Arial Black" panose="020B0A04020102020204" pitchFamily="34" charset="0"/>
            </a:endParaRPr>
          </a:p>
        </p:txBody>
      </p:sp>
      <p:sp>
        <p:nvSpPr>
          <p:cNvPr id="5" name="日期占位符 5"/>
          <p:cNvSpPr txBox="1">
            <a:spLocks noGrp="1"/>
          </p:cNvSpPr>
          <p:nvPr>
            <p:ph type="dt" sz="half" idx="12"/>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94D9F9D-6AFB-482B-B40E-C49E3FAC089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172" name="Rectangle 2"/>
          <p:cNvSpPr>
            <a:spLocks noGrp="1"/>
          </p:cNvSpPr>
          <p:nvPr>
            <p:ph type="title"/>
          </p:nvPr>
        </p:nvSpPr>
        <p:spPr/>
        <p:txBody>
          <a:bodyPr vert="horz" wrap="square" lIns="91440" tIns="45720" rIns="91440" bIns="45720" anchor="ctr"/>
          <a:lstStyle/>
          <a:p>
            <a:pPr eaLnBrk="1" hangingPunct="1"/>
            <a:r>
              <a:rPr lang="zh-CN" altLang="en-US" dirty="0"/>
              <a:t>摘要</a:t>
            </a:r>
          </a:p>
        </p:txBody>
      </p:sp>
      <p:sp>
        <p:nvSpPr>
          <p:cNvPr id="7173" name="内容占位符 1"/>
          <p:cNvSpPr>
            <a:spLocks noGrp="1"/>
          </p:cNvSpPr>
          <p:nvPr>
            <p:ph idx="1"/>
          </p:nvPr>
        </p:nvSpPr>
        <p:spPr/>
        <p:txBody>
          <a:bodyPr vert="horz" wrap="square" lIns="91440" tIns="45720" rIns="91440" bIns="45720" anchor="t"/>
          <a:lstStyle/>
          <a:p>
            <a:r>
              <a:rPr lang="zh-CN" altLang="en-US" sz="2000" dirty="0"/>
              <a:t>区块链是随着比特币等数字加密货币的日益普及而逐渐兴起的一种全新的去中心化基础架构与分布式计算范式,目前已经引起政府部门、金融机构、科技企业和资本市场的高度重视与广泛关注.本文通过解构区块链的核心要素,提出了区块链系统的基础架构模型,详细阐述了区块链及与之相关的比特币的基本原理、技术、方法与应用现状,讨论了智能合约的理念、应用和意义,说明区块链模式对于互联网金融的适应条件，并在具体产业发展变革的阶段性过程中，从信用验证、资金流转、交易效率、风险管理这四个方面展开论证，为相关研究提供参考材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关键字</a:t>
            </a:r>
          </a:p>
        </p:txBody>
      </p:sp>
      <p:sp>
        <p:nvSpPr>
          <p:cNvPr id="4" name="内容占位符 3"/>
          <p:cNvSpPr>
            <a:spLocks noGrp="1"/>
          </p:cNvSpPr>
          <p:nvPr>
            <p:ph idx="1"/>
          </p:nvPr>
        </p:nvSpPr>
        <p:spPr/>
        <p:txBody>
          <a:bodyPr/>
          <a:lstStyle/>
          <a:p>
            <a:r>
              <a:rPr lang="zh-CN" altLang="en-US"/>
              <a:t>区块链</a:t>
            </a:r>
          </a:p>
          <a:p>
            <a:r>
              <a:rPr lang="zh-CN" altLang="en-US"/>
              <a:t>去中心化</a:t>
            </a:r>
          </a:p>
          <a:p>
            <a:r>
              <a:rPr lang="zh-CN" altLang="en-US"/>
              <a:t>互联网金融</a:t>
            </a:r>
          </a:p>
          <a:p>
            <a:r>
              <a:rPr lang="zh-CN" altLang="en-US"/>
              <a:t>征信</a:t>
            </a:r>
          </a:p>
          <a:p>
            <a:r>
              <a:rPr lang="zh-CN" altLang="en-US"/>
              <a:t>风控</a:t>
            </a:r>
          </a:p>
          <a:p>
            <a:r>
              <a:rPr lang="zh-CN" altLang="en-US"/>
              <a:t>智能合约</a:t>
            </a:r>
          </a:p>
        </p:txBody>
      </p:sp>
      <p:sp>
        <p:nvSpPr>
          <p:cNvPr id="2" name="日期占位符 1"/>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引言</a:t>
            </a:r>
          </a:p>
        </p:txBody>
      </p:sp>
      <p:sp>
        <p:nvSpPr>
          <p:cNvPr id="4" name="内容占位符 3"/>
          <p:cNvSpPr>
            <a:spLocks noGrp="1"/>
          </p:cNvSpPr>
          <p:nvPr>
            <p:ph idx="1"/>
          </p:nvPr>
        </p:nvSpPr>
        <p:spPr/>
        <p:txBody>
          <a:bodyPr/>
          <a:lstStyle/>
          <a:p>
            <a:r>
              <a:rPr lang="zh-CN" altLang="en-US" sz="2000" dirty="0"/>
              <a:t>区块链技术无疑是当下中国市场最火爆的新技术，尽管它的母体——数字货币遭遇了政策层面的监管，但是有关区块链技术本身的优势让人们看到了它对于传统行业，特别是互联网金融行业具备的巨大的改造作用。这既是一种偶然，也是一种必然.区块链技术的母体是数字货币，而数字货币从某种意义上来讲可以归为互联网金融的一种。通过诞生与互联网金融内部的技术来改造自身，颇有一种自我更新的味道。凭借着区块链技术与互联网金融的这种天然联系，我们也能够对互联网金融进行更加彻底的改造。互联网金融之所以会出现问题在很大程度上是由于风控的缺失所导致的。区块链技术的信任机制和不可篡改的特点如何能够来弥补互联网金融在风控方面的缺失，让互联网金融真正变成一个安全透明的存在?</a:t>
            </a:r>
          </a:p>
        </p:txBody>
      </p:sp>
      <p:sp>
        <p:nvSpPr>
          <p:cNvPr id="2" name="日期占位符 1"/>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数据来源</a:t>
            </a:r>
          </a:p>
        </p:txBody>
      </p:sp>
      <p:sp>
        <p:nvSpPr>
          <p:cNvPr id="3" name="内容占位符 2"/>
          <p:cNvSpPr>
            <a:spLocks noGrp="1"/>
          </p:cNvSpPr>
          <p:nvPr>
            <p:ph idx="1"/>
          </p:nvPr>
        </p:nvSpPr>
        <p:spPr/>
        <p:txBody>
          <a:bodyPr/>
          <a:lstStyle/>
          <a:p>
            <a:r>
              <a:rPr lang="zh-CN" altLang="en-US"/>
              <a:t>银行</a:t>
            </a:r>
          </a:p>
          <a:p>
            <a:r>
              <a:rPr lang="zh-CN" altLang="en-US"/>
              <a:t>贷款公司</a:t>
            </a:r>
          </a:p>
          <a:p>
            <a:r>
              <a:rPr lang="zh-CN" altLang="en-US"/>
              <a:t>征信机构</a:t>
            </a:r>
          </a:p>
          <a:p>
            <a:r>
              <a:rPr lang="zh-CN" altLang="en-US"/>
              <a:t>监管机构</a:t>
            </a: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研究过程</a:t>
            </a:r>
            <a:r>
              <a:rPr lang="en-US" altLang="zh-CN" sz="4000"/>
              <a:t>:</a:t>
            </a: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2FBBB6-2B4A-4561-B76D-D1FC560376B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2019/12/19</a:t>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内容占位符 4"/>
          <p:cNvPicPr>
            <a:picLocks noGrp="1" noChangeAspect="1"/>
          </p:cNvPicPr>
          <p:nvPr>
            <p:ph idx="1"/>
          </p:nvPr>
        </p:nvPicPr>
        <p:blipFill>
          <a:blip r:embed="rId2"/>
          <a:stretch>
            <a:fillRect/>
          </a:stretch>
        </p:blipFill>
        <p:spPr>
          <a:xfrm>
            <a:off x="2973705" y="1425575"/>
            <a:ext cx="4598670" cy="2315210"/>
          </a:xfrm>
          <a:prstGeom prst="rect">
            <a:avLst/>
          </a:prstGeom>
        </p:spPr>
      </p:pic>
      <p:pic>
        <p:nvPicPr>
          <p:cNvPr id="6" name="图片 5"/>
          <p:cNvPicPr>
            <a:picLocks noChangeAspect="1"/>
          </p:cNvPicPr>
          <p:nvPr/>
        </p:nvPicPr>
        <p:blipFill>
          <a:blip r:embed="rId3"/>
          <a:stretch>
            <a:fillRect/>
          </a:stretch>
        </p:blipFill>
        <p:spPr>
          <a:xfrm>
            <a:off x="2973705" y="3820160"/>
            <a:ext cx="4434840" cy="2640330"/>
          </a:xfrm>
          <a:prstGeom prst="rect">
            <a:avLst/>
          </a:prstGeom>
        </p:spPr>
      </p:pic>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FF"/>
        </a:solidFill>
        <a:ln w="9525" cap="flat" cmpd="sng" algn="ctr">
          <a:noFill/>
          <a:prstDash val="solid"/>
          <a:round/>
          <a:headEnd type="none" w="med" len="med"/>
          <a:tailEnd type="none" w="med" len="med"/>
        </a:ln>
      </a:spPr>
      <a:bodyPr vert="horz" wrap="square" lIns="92075" tIns="46038" rIns="92075" bIns="46038"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kumimoji="0" lang="zh-CN" altLang="en-US" sz="2000" b="0" i="0" u="none" strike="noStrike" cap="none" normalizeH="0" baseline="0" smtClean="0">
            <a:ln>
              <a:noFill/>
            </a:ln>
            <a:solidFill>
              <a:schemeClr val="tx1"/>
            </a:solidFill>
            <a:effectLst/>
            <a:latin typeface="华文楷体" pitchFamily="2" charset="-122"/>
            <a:ea typeface="华文楷体" pitchFamily="2" charset="-122"/>
          </a:defRPr>
        </a:defPPr>
      </a:lstStyle>
    </a:spDef>
    <a:lnDef>
      <a:spPr bwMode="auto">
        <a:xfrm>
          <a:off x="0" y="0"/>
          <a:ext cx="1" cy="1"/>
        </a:xfrm>
        <a:custGeom>
          <a:avLst/>
          <a:gdLst/>
          <a:ahLst/>
          <a:cxnLst/>
          <a:rect l="0" t="0" r="0" b="0"/>
          <a:pathLst/>
        </a:custGeom>
        <a:solidFill>
          <a:srgbClr val="FFCCFF"/>
        </a:solidFill>
        <a:ln w="9525" cap="flat" cmpd="sng" algn="ctr">
          <a:noFill/>
          <a:prstDash val="solid"/>
          <a:round/>
          <a:headEnd type="none" w="med" len="med"/>
          <a:tailEnd type="none" w="med" len="med"/>
        </a:ln>
      </a:spPr>
      <a:bodyPr vert="horz" wrap="square" lIns="92075" tIns="46038" rIns="92075" bIns="46038"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kumimoji="0" lang="zh-CN" altLang="en-US" sz="2000" b="0" i="0" u="none" strike="noStrike" cap="none" normalizeH="0" baseline="0" smtClean="0">
            <a:ln>
              <a:noFill/>
            </a:ln>
            <a:solidFill>
              <a:schemeClr val="tx1"/>
            </a:solidFill>
            <a:effectLst/>
            <a:latin typeface="华文楷体" pitchFamily="2" charset="-122"/>
            <a:ea typeface="华文楷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FF"/>
        </a:solidFill>
        <a:ln w="9525" cap="flat" cmpd="sng" algn="ctr">
          <a:noFill/>
          <a:prstDash val="solid"/>
          <a:round/>
          <a:headEnd type="none" w="med" len="med"/>
          <a:tailEnd type="none" w="med" len="med"/>
        </a:ln>
      </a:spPr>
      <a:bodyPr vert="horz" wrap="square" lIns="92075" tIns="46038" rIns="92075" bIns="46038"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kumimoji="0" lang="zh-CN" altLang="en-US" sz="2000" b="0" i="0" u="none" strike="noStrike" cap="none" normalizeH="0" baseline="0" smtClean="0">
            <a:ln>
              <a:noFill/>
            </a:ln>
            <a:solidFill>
              <a:schemeClr val="tx1"/>
            </a:solidFill>
            <a:effectLst/>
            <a:latin typeface="华文楷体" pitchFamily="2" charset="-122"/>
            <a:ea typeface="华文楷体" pitchFamily="2" charset="-122"/>
          </a:defRPr>
        </a:defPPr>
      </a:lstStyle>
    </a:spDef>
    <a:lnDef>
      <a:spPr bwMode="auto">
        <a:xfrm>
          <a:off x="0" y="0"/>
          <a:ext cx="1" cy="1"/>
        </a:xfrm>
        <a:custGeom>
          <a:avLst/>
          <a:gdLst/>
          <a:ahLst/>
          <a:cxnLst/>
          <a:rect l="0" t="0" r="0" b="0"/>
          <a:pathLst/>
        </a:custGeom>
        <a:solidFill>
          <a:srgbClr val="FFCCFF"/>
        </a:solidFill>
        <a:ln w="9525" cap="flat" cmpd="sng" algn="ctr">
          <a:noFill/>
          <a:prstDash val="solid"/>
          <a:round/>
          <a:headEnd type="none" w="med" len="med"/>
          <a:tailEnd type="none" w="med" len="med"/>
        </a:ln>
      </a:spPr>
      <a:bodyPr vert="horz" wrap="square" lIns="92075" tIns="46038" rIns="92075" bIns="46038"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kumimoji="0" lang="zh-CN" altLang="en-US" sz="2000" b="0" i="0" u="none" strike="noStrike" cap="none" normalizeH="0" baseline="0" smtClean="0">
            <a:ln>
              <a:noFill/>
            </a:ln>
            <a:solidFill>
              <a:schemeClr val="tx1"/>
            </a:solidFill>
            <a:effectLst/>
            <a:latin typeface="华文楷体" pitchFamily="2" charset="-122"/>
            <a:ea typeface="华文楷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4</TotalTime>
  <Words>739</Words>
  <Application>Microsoft Macintosh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 Black</vt:lpstr>
      <vt:lpstr>Times New Roman</vt:lpstr>
      <vt:lpstr>Wingdings</vt:lpstr>
      <vt:lpstr>华文楷体</vt:lpstr>
      <vt:lpstr>宋体</vt:lpstr>
      <vt:lpstr>微软雅黑</vt:lpstr>
      <vt:lpstr>Arial</vt:lpstr>
      <vt:lpstr>Pixel</vt:lpstr>
      <vt:lpstr>1_Pixel</vt:lpstr>
      <vt:lpstr>学术论文规范和写作</vt:lpstr>
      <vt:lpstr>题目</vt:lpstr>
      <vt:lpstr>作者</vt:lpstr>
      <vt:lpstr>单位</vt:lpstr>
      <vt:lpstr>摘要</vt:lpstr>
      <vt:lpstr>关键字</vt:lpstr>
      <vt:lpstr>引言</vt:lpstr>
      <vt:lpstr>数据来源</vt:lpstr>
      <vt:lpstr>研究过程:</vt:lpstr>
      <vt:lpstr>分析与讨论</vt:lpstr>
      <vt:lpstr>结束语,观点</vt:lpstr>
      <vt:lpstr>致谢</vt:lpstr>
      <vt:lpstr>参考文献：</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User</cp:lastModifiedBy>
  <cp:revision>200</cp:revision>
  <dcterms:created xsi:type="dcterms:W3CDTF">2019-12-17T03:05:00Z</dcterms:created>
  <dcterms:modified xsi:type="dcterms:W3CDTF">2019-12-19T06:53:55Z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