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2" r:id="rId3"/>
    <p:sldId id="257" r:id="rId4"/>
    <p:sldId id="260" r:id="rId5"/>
    <p:sldId id="27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1" r:id="rId16"/>
    <p:sldId id="273" r:id="rId17"/>
    <p:sldId id="274" r:id="rId18"/>
  </p:sldIdLst>
  <p:sldSz cx="9144000" cy="6858000" type="screen4x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4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マスター字幕の書式設定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BA27-F998-474A-9441-D9FFA67BAC3B}" type="datetimeFigureOut">
              <a:rPr kumimoji="1" lang="ja-JP" altLang="en-US" smtClean="0"/>
              <a:t>2018/4/18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89CE-3531-497D-8011-91D6E4FF21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197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BA27-F998-474A-9441-D9FFA67BAC3B}" type="datetimeFigureOut">
              <a:rPr kumimoji="1" lang="ja-JP" altLang="en-US" smtClean="0"/>
              <a:t>2018/4/18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89CE-3531-497D-8011-91D6E4FF21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01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BA27-F998-474A-9441-D9FFA67BAC3B}" type="datetimeFigureOut">
              <a:rPr kumimoji="1" lang="ja-JP" altLang="en-US" smtClean="0"/>
              <a:t>2018/4/18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89CE-3531-497D-8011-91D6E4FF21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752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BA27-F998-474A-9441-D9FFA67BAC3B}" type="datetimeFigureOut">
              <a:rPr kumimoji="1" lang="ja-JP" altLang="en-US" smtClean="0"/>
              <a:t>2018/4/18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89CE-3531-497D-8011-91D6E4FF21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4843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BA27-F998-474A-9441-D9FFA67BAC3B}" type="datetimeFigureOut">
              <a:rPr kumimoji="1" lang="ja-JP" altLang="en-US" smtClean="0"/>
              <a:t>2018/4/18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89CE-3531-497D-8011-91D6E4FF21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409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BA27-F998-474A-9441-D9FFA67BAC3B}" type="datetimeFigureOut">
              <a:rPr kumimoji="1" lang="ja-JP" altLang="en-US" smtClean="0"/>
              <a:t>2018/4/18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89CE-3531-497D-8011-91D6E4FF21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6499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BA27-F998-474A-9441-D9FFA67BAC3B}" type="datetimeFigureOut">
              <a:rPr kumimoji="1" lang="ja-JP" altLang="en-US" smtClean="0"/>
              <a:t>2018/4/18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89CE-3531-497D-8011-91D6E4FF21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917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BA27-F998-474A-9441-D9FFA67BAC3B}" type="datetimeFigureOut">
              <a:rPr kumimoji="1" lang="ja-JP" altLang="en-US" smtClean="0"/>
              <a:t>2018/4/18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89CE-3531-497D-8011-91D6E4FF21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168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BA27-F998-474A-9441-D9FFA67BAC3B}" type="datetimeFigureOut">
              <a:rPr kumimoji="1" lang="ja-JP" altLang="en-US" smtClean="0"/>
              <a:t>2018/4/18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89CE-3531-497D-8011-91D6E4FF21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2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BA27-F998-474A-9441-D9FFA67BAC3B}" type="datetimeFigureOut">
              <a:rPr kumimoji="1" lang="ja-JP" altLang="en-US" smtClean="0"/>
              <a:t>2018/4/18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89CE-3531-497D-8011-91D6E4FF21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6686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BA27-F998-474A-9441-D9FFA67BAC3B}" type="datetimeFigureOut">
              <a:rPr kumimoji="1" lang="ja-JP" altLang="en-US" smtClean="0"/>
              <a:t>2018/4/18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89CE-3531-497D-8011-91D6E4FF21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40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BA27-F998-474A-9441-D9FFA67BAC3B}" type="datetimeFigureOut">
              <a:rPr kumimoji="1" lang="ja-JP" altLang="en-US" smtClean="0"/>
              <a:t>2018/4/18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89CE-3531-497D-8011-91D6E4FF21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13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BA27-F998-474A-9441-D9FFA67BAC3B}" type="datetimeFigureOut">
              <a:rPr kumimoji="1" lang="ja-JP" altLang="en-US" smtClean="0"/>
              <a:t>2018/4/18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89CE-3531-497D-8011-91D6E4FF21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24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BA27-F998-474A-9441-D9FFA67BAC3B}" type="datetimeFigureOut">
              <a:rPr kumimoji="1" lang="ja-JP" altLang="en-US" smtClean="0"/>
              <a:t>2018/4/18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89CE-3531-497D-8011-91D6E4FF21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16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BA27-F998-474A-9441-D9FFA67BAC3B}" type="datetimeFigureOut">
              <a:rPr kumimoji="1" lang="ja-JP" altLang="en-US" smtClean="0"/>
              <a:t>2018/4/18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89CE-3531-497D-8011-91D6E4FF21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89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BA27-F998-474A-9441-D9FFA67BAC3B}" type="datetimeFigureOut">
              <a:rPr kumimoji="1" lang="ja-JP" altLang="en-US" smtClean="0"/>
              <a:t>2018/4/18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89CE-3531-497D-8011-91D6E4FF21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13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BA27-F998-474A-9441-D9FFA67BAC3B}" type="datetimeFigureOut">
              <a:rPr kumimoji="1" lang="ja-JP" altLang="en-US" smtClean="0"/>
              <a:t>2018/4/18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89CE-3531-497D-8011-91D6E4FF21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83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F6BA27-F998-474A-9441-D9FFA67BAC3B}" type="datetimeFigureOut">
              <a:rPr kumimoji="1" lang="ja-JP" altLang="en-US" smtClean="0"/>
              <a:t>2018/4/18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19789CE-3531-497D-8011-91D6E4FF21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1648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yclespot.net/shops/cyclespotkourakuen/" TargetMode="External"/><Relationship Id="rId2" Type="http://schemas.openxmlformats.org/officeDocument/2006/relationships/hyperlink" Target="https://www.u-tokyo.ac.jp/ja/news/events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-tokyo.cobuy.jp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9141618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E3A9E30-53AD-4B3D-8141-D159266D1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159" y="685799"/>
            <a:ext cx="7259241" cy="3673474"/>
          </a:xfrm>
        </p:spPr>
        <p:txBody>
          <a:bodyPr>
            <a:normAutofit/>
          </a:bodyPr>
          <a:lstStyle/>
          <a:p>
            <a:r>
              <a:rPr lang="en-US" altLang="ja-JP" sz="4000" b="1" dirty="0">
                <a:solidFill>
                  <a:schemeClr val="tx2"/>
                </a:solidFill>
              </a:rPr>
              <a:t>2018</a:t>
            </a:r>
            <a:r>
              <a:rPr lang="ja-JP" altLang="en-US" sz="4000" b="1" dirty="0">
                <a:solidFill>
                  <a:schemeClr val="tx2"/>
                </a:solidFill>
              </a:rPr>
              <a:t>年度</a:t>
            </a:r>
            <a:br>
              <a:rPr lang="en-US" altLang="ja-JP" sz="4000" b="1" dirty="0">
                <a:solidFill>
                  <a:schemeClr val="tx2"/>
                </a:solidFill>
              </a:rPr>
            </a:br>
            <a:r>
              <a:rPr lang="ja-JP" altLang="en-US" sz="4000" b="1" dirty="0">
                <a:solidFill>
                  <a:schemeClr val="tx2"/>
                </a:solidFill>
              </a:rPr>
              <a:t>交通・地域ラボ</a:t>
            </a:r>
            <a:br>
              <a:rPr lang="en-US" altLang="ja-JP" sz="4000" b="1" dirty="0">
                <a:solidFill>
                  <a:schemeClr val="tx2"/>
                </a:solidFill>
              </a:rPr>
            </a:br>
            <a:r>
              <a:rPr lang="ja-JP" altLang="en-US" sz="4000" b="1" dirty="0">
                <a:solidFill>
                  <a:schemeClr val="tx2"/>
                </a:solidFill>
              </a:rPr>
              <a:t>庶務のお仕事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79C8552-15B0-4444-B53D-5E865E978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159" y="4648198"/>
            <a:ext cx="6814398" cy="1143002"/>
          </a:xfrm>
        </p:spPr>
        <p:txBody>
          <a:bodyPr>
            <a:normAutofit/>
          </a:bodyPr>
          <a:lstStyle/>
          <a:p>
            <a:r>
              <a:rPr kumimoji="1" lang="ja-JP" altLang="en-US" b="1" dirty="0">
                <a:solidFill>
                  <a:schemeClr val="tx2">
                    <a:alpha val="80000"/>
                  </a:schemeClr>
                </a:solidFill>
              </a:rPr>
              <a:t>－印刷用紙の管理・研究室共有自転車メンテナンス編</a:t>
            </a:r>
            <a:r>
              <a:rPr lang="ja-JP" altLang="en-US" b="1" dirty="0">
                <a:solidFill>
                  <a:schemeClr val="tx2">
                    <a:alpha val="80000"/>
                  </a:schemeClr>
                </a:solidFill>
              </a:rPr>
              <a:t>－</a:t>
            </a:r>
            <a:endParaRPr kumimoji="1" lang="ja-JP" altLang="en-US" b="1" dirty="0">
              <a:solidFill>
                <a:schemeClr val="tx2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68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32BCCE2-8CDA-4AE9-8928-4B33D2E24A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41650"/>
          <a:stretch/>
        </p:blipFill>
        <p:spPr>
          <a:xfrm>
            <a:off x="669850" y="3071383"/>
            <a:ext cx="7804298" cy="3244357"/>
          </a:xfrm>
          <a:prstGeom prst="rect">
            <a:avLst/>
          </a:prstGeom>
        </p:spPr>
      </p:pic>
      <p:sp>
        <p:nvSpPr>
          <p:cNvPr id="4" name="タイトル 1">
            <a:extLst>
              <a:ext uri="{FF2B5EF4-FFF2-40B4-BE49-F238E27FC236}">
                <a16:creationId xmlns:a16="http://schemas.microsoft.com/office/drawing/2014/main" id="{336F746C-CF0D-45BE-9130-3B3ECDA1196A}"/>
              </a:ext>
            </a:extLst>
          </p:cNvPr>
          <p:cNvSpPr txBox="1">
            <a:spLocks/>
          </p:cNvSpPr>
          <p:nvPr/>
        </p:nvSpPr>
        <p:spPr>
          <a:xfrm>
            <a:off x="1" y="1"/>
            <a:ext cx="9144000" cy="15842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b="1" dirty="0"/>
              <a:t>　</a:t>
            </a:r>
            <a:r>
              <a:rPr lang="en-US" altLang="ja-JP" b="1" dirty="0"/>
              <a:t>UT</a:t>
            </a:r>
            <a:r>
              <a:rPr lang="ja-JP" altLang="en-US" b="1" dirty="0"/>
              <a:t>購買の使い方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08488AF-3AF9-4103-AA26-94042E297E7C}"/>
              </a:ext>
            </a:extLst>
          </p:cNvPr>
          <p:cNvSpPr txBox="1"/>
          <p:nvPr/>
        </p:nvSpPr>
        <p:spPr>
          <a:xfrm>
            <a:off x="0" y="627321"/>
            <a:ext cx="9143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　　</a:t>
            </a:r>
            <a:r>
              <a:rPr kumimoji="1" lang="ja-JP" altLang="en-US" b="1" dirty="0"/>
              <a:t>⑥商品一覧が出てくるので、欲しい商品の商品名を</a:t>
            </a:r>
            <a:r>
              <a:rPr kumimoji="1" lang="ja-JP" altLang="en-US" b="1" dirty="0">
                <a:solidFill>
                  <a:schemeClr val="accent1"/>
                </a:solidFill>
              </a:rPr>
              <a:t>ダブルクリック</a:t>
            </a:r>
            <a:r>
              <a:rPr kumimoji="1" lang="ja-JP" altLang="en-US" b="1" dirty="0"/>
              <a:t>する。</a:t>
            </a:r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　</a:t>
            </a:r>
            <a:r>
              <a:rPr kumimoji="1" lang="en-US" altLang="ja-JP" b="1" dirty="0"/>
              <a:t> (ex.) A4</a:t>
            </a:r>
            <a:r>
              <a:rPr kumimoji="1" lang="ja-JP" altLang="en-US" b="1" dirty="0"/>
              <a:t>用紙が欲しい場合</a:t>
            </a:r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en-US" altLang="ja-JP" b="1" dirty="0"/>
              <a:t>                     </a:t>
            </a:r>
            <a:r>
              <a:rPr kumimoji="1" lang="ja-JP" altLang="en-US" b="1" dirty="0"/>
              <a:t>スマートバリュー</a:t>
            </a:r>
            <a:r>
              <a:rPr kumimoji="1" lang="en-US" altLang="ja-JP" b="1" dirty="0"/>
              <a:t>A032J  </a:t>
            </a:r>
            <a:r>
              <a:rPr kumimoji="1" lang="ja-JP" altLang="en-US" b="1" dirty="0"/>
              <a:t>文華堂</a:t>
            </a:r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en-US" altLang="ja-JP" b="1" dirty="0"/>
              <a:t>                     </a:t>
            </a:r>
            <a:r>
              <a:rPr kumimoji="1" lang="ja-JP" altLang="en-US" b="1" dirty="0"/>
              <a:t>　マルチコピーペーパー</a:t>
            </a:r>
            <a:r>
              <a:rPr kumimoji="1" lang="en-US" altLang="ja-JP" b="1" dirty="0"/>
              <a:t>HB(</a:t>
            </a:r>
            <a:r>
              <a:rPr kumimoji="1" lang="ja-JP" altLang="en-US" b="1" dirty="0"/>
              <a:t>高白色</a:t>
            </a:r>
            <a:r>
              <a:rPr kumimoji="1" lang="en-US" altLang="ja-JP" b="1" dirty="0"/>
              <a:t>)</a:t>
            </a:r>
            <a:r>
              <a:rPr kumimoji="1" lang="ja-JP" altLang="en-US" b="1" dirty="0"/>
              <a:t> </a:t>
            </a:r>
            <a:r>
              <a:rPr kumimoji="1" lang="en-US" altLang="ja-JP" b="1" dirty="0"/>
              <a:t>A4</a:t>
            </a:r>
            <a:r>
              <a:rPr kumimoji="1" lang="ja-JP" altLang="en-US" b="1" dirty="0"/>
              <a:t> </a:t>
            </a:r>
            <a:r>
              <a:rPr kumimoji="1" lang="en-US" altLang="ja-JP" b="1" dirty="0"/>
              <a:t>1</a:t>
            </a:r>
            <a:r>
              <a:rPr kumimoji="1" lang="ja-JP" altLang="en-US" b="1" dirty="0"/>
              <a:t>冊</a:t>
            </a:r>
            <a:r>
              <a:rPr kumimoji="1" lang="en-US" altLang="ja-JP" b="1" dirty="0"/>
              <a:t>(500</a:t>
            </a:r>
            <a:r>
              <a:rPr kumimoji="1" lang="ja-JP" altLang="en-US" b="1" dirty="0"/>
              <a:t>枚</a:t>
            </a:r>
            <a:r>
              <a:rPr kumimoji="1" lang="en-US" altLang="ja-JP" b="1" dirty="0"/>
              <a:t>)</a:t>
            </a:r>
            <a:r>
              <a:rPr kumimoji="1" lang="ja-JP" altLang="en-US" b="1" dirty="0"/>
              <a:t>　</a:t>
            </a:r>
            <a:r>
              <a:rPr kumimoji="1" lang="en-US" altLang="ja-JP" b="1" dirty="0"/>
              <a:t>\340.00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C7B1FA3-A205-4EC6-8C74-A6418961654B}"/>
              </a:ext>
            </a:extLst>
          </p:cNvPr>
          <p:cNvSpPr/>
          <p:nvPr/>
        </p:nvSpPr>
        <p:spPr>
          <a:xfrm>
            <a:off x="3896831" y="5817430"/>
            <a:ext cx="1876647" cy="2643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E3980515-3D0C-45C5-B5A9-29ED79394E8F}"/>
              </a:ext>
            </a:extLst>
          </p:cNvPr>
          <p:cNvSpPr/>
          <p:nvPr/>
        </p:nvSpPr>
        <p:spPr>
          <a:xfrm rot="16200000">
            <a:off x="3349255" y="5729000"/>
            <a:ext cx="318977" cy="44125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66C6C9-74EE-4AD1-9C12-8C373B3EA588}"/>
              </a:ext>
            </a:extLst>
          </p:cNvPr>
          <p:cNvSpPr txBox="1"/>
          <p:nvPr/>
        </p:nvSpPr>
        <p:spPr>
          <a:xfrm>
            <a:off x="2793702" y="5758381"/>
            <a:ext cx="483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3298B9D2-9BD2-43B5-B2ED-341C3F95BA87}"/>
              </a:ext>
            </a:extLst>
          </p:cNvPr>
          <p:cNvSpPr/>
          <p:nvPr/>
        </p:nvSpPr>
        <p:spPr>
          <a:xfrm>
            <a:off x="5288693" y="1705816"/>
            <a:ext cx="3621392" cy="754911"/>
          </a:xfrm>
          <a:prstGeom prst="wedgeRoundRectCallout">
            <a:avLst>
              <a:gd name="adj1" fmla="val -56608"/>
              <a:gd name="adj2" fmla="val 5062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去年はこれを注文していました、参考までに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6C9C4E0-DE74-46C8-B9CA-771AD5D50214}"/>
              </a:ext>
            </a:extLst>
          </p:cNvPr>
          <p:cNvSpPr txBox="1"/>
          <p:nvPr/>
        </p:nvSpPr>
        <p:spPr>
          <a:xfrm>
            <a:off x="0" y="268906"/>
            <a:ext cx="8920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b="1" dirty="0"/>
              <a:t>8 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06034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5474FB3-9159-496D-8432-5ACA1E5506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407"/>
          <a:stretch/>
        </p:blipFill>
        <p:spPr>
          <a:xfrm>
            <a:off x="1192177" y="2615841"/>
            <a:ext cx="6759645" cy="3778830"/>
          </a:xfrm>
          <a:prstGeom prst="rect">
            <a:avLst/>
          </a:prstGeom>
        </p:spPr>
      </p:pic>
      <p:sp>
        <p:nvSpPr>
          <p:cNvPr id="4" name="タイトル 1">
            <a:extLst>
              <a:ext uri="{FF2B5EF4-FFF2-40B4-BE49-F238E27FC236}">
                <a16:creationId xmlns:a16="http://schemas.microsoft.com/office/drawing/2014/main" id="{336F746C-CF0D-45BE-9130-3B3ECDA1196A}"/>
              </a:ext>
            </a:extLst>
          </p:cNvPr>
          <p:cNvSpPr txBox="1">
            <a:spLocks/>
          </p:cNvSpPr>
          <p:nvPr/>
        </p:nvSpPr>
        <p:spPr>
          <a:xfrm>
            <a:off x="1" y="1"/>
            <a:ext cx="9144000" cy="15842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b="1" dirty="0"/>
              <a:t>　</a:t>
            </a:r>
            <a:r>
              <a:rPr lang="en-US" altLang="ja-JP" b="1" dirty="0"/>
              <a:t>UT</a:t>
            </a:r>
            <a:r>
              <a:rPr lang="ja-JP" altLang="en-US" b="1" dirty="0"/>
              <a:t>購買の使い方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08488AF-3AF9-4103-AA26-94042E297E7C}"/>
              </a:ext>
            </a:extLst>
          </p:cNvPr>
          <p:cNvSpPr txBox="1"/>
          <p:nvPr/>
        </p:nvSpPr>
        <p:spPr>
          <a:xfrm>
            <a:off x="0" y="627321"/>
            <a:ext cx="9143999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　　</a:t>
            </a:r>
            <a:r>
              <a:rPr kumimoji="1" lang="ja-JP" altLang="en-US" b="1" dirty="0"/>
              <a:t>⑦数量を入力する。</a:t>
            </a:r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⑧アクションの「購入依頼へ商品を追加」をクリックする。</a:t>
            </a:r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⑨上部の「状況確認」にカーソルを合わせ、「購入依頼一覧」をクリックする。　　　　　</a:t>
            </a:r>
            <a:endParaRPr kumimoji="1" lang="en-US" altLang="ja-JP" b="1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7BA297E-31DE-4FAF-8527-2F82CF79B864}"/>
              </a:ext>
            </a:extLst>
          </p:cNvPr>
          <p:cNvSpPr/>
          <p:nvPr/>
        </p:nvSpPr>
        <p:spPr>
          <a:xfrm>
            <a:off x="5417284" y="5174392"/>
            <a:ext cx="664536" cy="2643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BCE61B9-DC79-4264-9BF7-C70EEEDD6FAB}"/>
              </a:ext>
            </a:extLst>
          </p:cNvPr>
          <p:cNvSpPr/>
          <p:nvPr/>
        </p:nvSpPr>
        <p:spPr>
          <a:xfrm>
            <a:off x="2110567" y="5333370"/>
            <a:ext cx="207334" cy="210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9C0754D-573D-4AF3-95A3-7C31DAB1FF0B}"/>
              </a:ext>
            </a:extLst>
          </p:cNvPr>
          <p:cNvSpPr txBox="1"/>
          <p:nvPr/>
        </p:nvSpPr>
        <p:spPr>
          <a:xfrm>
            <a:off x="3060845" y="5239846"/>
            <a:ext cx="483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</a:rPr>
              <a:t>⑧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9AE9615-D4DD-4550-ADB8-6D9A136B48B9}"/>
              </a:ext>
            </a:extLst>
          </p:cNvPr>
          <p:cNvSpPr txBox="1"/>
          <p:nvPr/>
        </p:nvSpPr>
        <p:spPr>
          <a:xfrm>
            <a:off x="6743689" y="5075755"/>
            <a:ext cx="483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</a:rPr>
              <a:t>⑦</a:t>
            </a:r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BF6AF58C-6D98-45AD-809F-D57FBB484F41}"/>
              </a:ext>
            </a:extLst>
          </p:cNvPr>
          <p:cNvSpPr/>
          <p:nvPr/>
        </p:nvSpPr>
        <p:spPr>
          <a:xfrm rot="5400000">
            <a:off x="6321049" y="5058670"/>
            <a:ext cx="318977" cy="44125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1DC18909-634C-4EE2-8AB0-CD1914A94894}"/>
              </a:ext>
            </a:extLst>
          </p:cNvPr>
          <p:cNvSpPr/>
          <p:nvPr/>
        </p:nvSpPr>
        <p:spPr>
          <a:xfrm rot="5400000">
            <a:off x="2599656" y="5224180"/>
            <a:ext cx="318977" cy="44125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B31E82D-72A3-4D11-9A48-510B3761D29A}"/>
              </a:ext>
            </a:extLst>
          </p:cNvPr>
          <p:cNvSpPr/>
          <p:nvPr/>
        </p:nvSpPr>
        <p:spPr>
          <a:xfrm>
            <a:off x="2356431" y="2761873"/>
            <a:ext cx="441251" cy="193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8C6536F6-3A60-4563-B4FB-0BA8DDDAA148}"/>
              </a:ext>
            </a:extLst>
          </p:cNvPr>
          <p:cNvSpPr/>
          <p:nvPr/>
        </p:nvSpPr>
        <p:spPr>
          <a:xfrm rot="10800000">
            <a:off x="2412251" y="3003697"/>
            <a:ext cx="318977" cy="44125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3F7ABD2-6B5E-4B70-9125-9F4E26B0C08D}"/>
              </a:ext>
            </a:extLst>
          </p:cNvPr>
          <p:cNvSpPr txBox="1"/>
          <p:nvPr/>
        </p:nvSpPr>
        <p:spPr>
          <a:xfrm>
            <a:off x="2731228" y="3051544"/>
            <a:ext cx="483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</a:rPr>
              <a:t>⑨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0D96547-73AF-4BB6-8B7C-A8B762AE75A0}"/>
              </a:ext>
            </a:extLst>
          </p:cNvPr>
          <p:cNvSpPr txBox="1"/>
          <p:nvPr/>
        </p:nvSpPr>
        <p:spPr>
          <a:xfrm>
            <a:off x="0" y="268906"/>
            <a:ext cx="8920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b="1" dirty="0"/>
              <a:t>9 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5443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336F746C-CF0D-45BE-9130-3B3ECDA1196A}"/>
              </a:ext>
            </a:extLst>
          </p:cNvPr>
          <p:cNvSpPr txBox="1">
            <a:spLocks/>
          </p:cNvSpPr>
          <p:nvPr/>
        </p:nvSpPr>
        <p:spPr>
          <a:xfrm>
            <a:off x="1" y="1"/>
            <a:ext cx="9144000" cy="15842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b="1" dirty="0"/>
              <a:t>　</a:t>
            </a:r>
            <a:r>
              <a:rPr lang="en-US" altLang="ja-JP" b="1" dirty="0"/>
              <a:t>UT</a:t>
            </a:r>
            <a:r>
              <a:rPr lang="ja-JP" altLang="en-US" b="1" dirty="0"/>
              <a:t>購買の使い方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08488AF-3AF9-4103-AA26-94042E297E7C}"/>
              </a:ext>
            </a:extLst>
          </p:cNvPr>
          <p:cNvSpPr txBox="1"/>
          <p:nvPr/>
        </p:nvSpPr>
        <p:spPr>
          <a:xfrm>
            <a:off x="0" y="627321"/>
            <a:ext cx="914399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　　</a:t>
            </a:r>
            <a:r>
              <a:rPr kumimoji="1" lang="ja-JP" altLang="en-US" b="1" dirty="0"/>
              <a:t>⑩アクションの「編集」をクリックする。　　　　</a:t>
            </a:r>
            <a:endParaRPr kumimoji="1" lang="en-US" altLang="ja-JP" b="1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6F793653-1C3E-4EE0-81C0-197AA59B9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50" y="1874936"/>
            <a:ext cx="7804298" cy="2366978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5C0F9DD-2055-4925-8548-D944C874803C}"/>
              </a:ext>
            </a:extLst>
          </p:cNvPr>
          <p:cNvSpPr/>
          <p:nvPr/>
        </p:nvSpPr>
        <p:spPr>
          <a:xfrm>
            <a:off x="7352418" y="3781016"/>
            <a:ext cx="207334" cy="210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B26D7367-FADF-40CA-8B6D-C5F27B6CF870}"/>
              </a:ext>
            </a:extLst>
          </p:cNvPr>
          <p:cNvSpPr/>
          <p:nvPr/>
        </p:nvSpPr>
        <p:spPr>
          <a:xfrm rot="10800000">
            <a:off x="7288621" y="4109004"/>
            <a:ext cx="318977" cy="44125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BB2B2C3-355E-4BA0-AE1E-0F7BC7E8A359}"/>
              </a:ext>
            </a:extLst>
          </p:cNvPr>
          <p:cNvSpPr txBox="1"/>
          <p:nvPr/>
        </p:nvSpPr>
        <p:spPr>
          <a:xfrm>
            <a:off x="7607598" y="4156851"/>
            <a:ext cx="483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</a:rPr>
              <a:t>⑩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D9626E7-CD7C-4CDA-9A59-13D9CEB96962}"/>
              </a:ext>
            </a:extLst>
          </p:cNvPr>
          <p:cNvSpPr txBox="1"/>
          <p:nvPr/>
        </p:nvSpPr>
        <p:spPr>
          <a:xfrm>
            <a:off x="0" y="268906"/>
            <a:ext cx="8920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b="1" dirty="0"/>
              <a:t>10 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12698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4464185-4E61-4546-9DD2-5116BFAB1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50" y="3872727"/>
            <a:ext cx="7804298" cy="2761990"/>
          </a:xfrm>
          <a:prstGeom prst="rect">
            <a:avLst/>
          </a:prstGeom>
        </p:spPr>
      </p:pic>
      <p:sp>
        <p:nvSpPr>
          <p:cNvPr id="4" name="タイトル 1">
            <a:extLst>
              <a:ext uri="{FF2B5EF4-FFF2-40B4-BE49-F238E27FC236}">
                <a16:creationId xmlns:a16="http://schemas.microsoft.com/office/drawing/2014/main" id="{336F746C-CF0D-45BE-9130-3B3ECDA1196A}"/>
              </a:ext>
            </a:extLst>
          </p:cNvPr>
          <p:cNvSpPr txBox="1">
            <a:spLocks/>
          </p:cNvSpPr>
          <p:nvPr/>
        </p:nvSpPr>
        <p:spPr>
          <a:xfrm>
            <a:off x="1" y="1"/>
            <a:ext cx="9144000" cy="15842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b="1" dirty="0"/>
              <a:t>　</a:t>
            </a:r>
            <a:r>
              <a:rPr lang="en-US" altLang="ja-JP" b="1" dirty="0"/>
              <a:t>UT</a:t>
            </a:r>
            <a:r>
              <a:rPr lang="ja-JP" altLang="en-US" b="1" dirty="0"/>
              <a:t>購買の使い方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08488AF-3AF9-4103-AA26-94042E297E7C}"/>
              </a:ext>
            </a:extLst>
          </p:cNvPr>
          <p:cNvSpPr txBox="1"/>
          <p:nvPr/>
        </p:nvSpPr>
        <p:spPr>
          <a:xfrm>
            <a:off x="0" y="627321"/>
            <a:ext cx="91439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　　</a:t>
            </a:r>
            <a:r>
              <a:rPr kumimoji="1" lang="ja-JP" altLang="en-US" b="1" dirty="0"/>
              <a:t>⑪商品名、販売元、数量、合計が正しいか確認する。</a:t>
            </a:r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⑫購入依頼理由を入力する。</a:t>
            </a:r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   </a:t>
            </a:r>
            <a:r>
              <a:rPr kumimoji="1" lang="en-US" altLang="ja-JP" b="1" dirty="0"/>
              <a:t> (ex.) A4</a:t>
            </a:r>
            <a:r>
              <a:rPr kumimoji="1" lang="ja-JP" altLang="en-US" b="1" dirty="0"/>
              <a:t>用紙が欲しい場合</a:t>
            </a:r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en-US" altLang="ja-JP" b="1" dirty="0"/>
              <a:t>                    </a:t>
            </a:r>
            <a:r>
              <a:rPr kumimoji="1" lang="ja-JP" altLang="en-US" b="1" dirty="0"/>
              <a:t>「研究室内のコピー用紙が切れたため」など</a:t>
            </a:r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⑬送信ボタンをクリックする。</a:t>
            </a:r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　→原先生に購入依頼のメールが送信される。</a:t>
            </a:r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</a:t>
            </a:r>
            <a:endParaRPr kumimoji="1" lang="en-US" altLang="ja-JP" b="1" dirty="0"/>
          </a:p>
          <a:p>
            <a:pPr>
              <a:lnSpc>
                <a:spcPct val="150000"/>
              </a:lnSpc>
            </a:pPr>
            <a:endParaRPr kumimoji="1" lang="en-US" altLang="ja-JP" b="1" dirty="0"/>
          </a:p>
          <a:p>
            <a:pPr>
              <a:lnSpc>
                <a:spcPct val="150000"/>
              </a:lnSpc>
            </a:pPr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　　　　　</a:t>
            </a:r>
            <a:endParaRPr kumimoji="1" lang="en-US" altLang="ja-JP" b="1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5C0F9DD-2055-4925-8548-D944C874803C}"/>
              </a:ext>
            </a:extLst>
          </p:cNvPr>
          <p:cNvSpPr/>
          <p:nvPr/>
        </p:nvSpPr>
        <p:spPr>
          <a:xfrm>
            <a:off x="669849" y="6106795"/>
            <a:ext cx="2860159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B26D7367-FADF-40CA-8B6D-C5F27B6CF870}"/>
              </a:ext>
            </a:extLst>
          </p:cNvPr>
          <p:cNvSpPr/>
          <p:nvPr/>
        </p:nvSpPr>
        <p:spPr>
          <a:xfrm rot="5400000">
            <a:off x="3758610" y="6106795"/>
            <a:ext cx="318977" cy="44125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BB2B2C3-355E-4BA0-AE1E-0F7BC7E8A359}"/>
              </a:ext>
            </a:extLst>
          </p:cNvPr>
          <p:cNvSpPr txBox="1"/>
          <p:nvPr/>
        </p:nvSpPr>
        <p:spPr>
          <a:xfrm>
            <a:off x="4170624" y="6122743"/>
            <a:ext cx="483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</a:rPr>
              <a:t>⑫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6D9A7CA-9F79-44E6-8420-B4635AF593E3}"/>
              </a:ext>
            </a:extLst>
          </p:cNvPr>
          <p:cNvSpPr/>
          <p:nvPr/>
        </p:nvSpPr>
        <p:spPr>
          <a:xfrm>
            <a:off x="8088721" y="4714018"/>
            <a:ext cx="406694" cy="2183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C9F8985C-9A09-4A6D-A5A4-B86AFFCA43B6}"/>
              </a:ext>
            </a:extLst>
          </p:cNvPr>
          <p:cNvSpPr/>
          <p:nvPr/>
        </p:nvSpPr>
        <p:spPr>
          <a:xfrm rot="10800000">
            <a:off x="8132579" y="5032493"/>
            <a:ext cx="318977" cy="44125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94E4381-C6A3-4F17-A44A-ABCE4B154690}"/>
              </a:ext>
            </a:extLst>
          </p:cNvPr>
          <p:cNvSpPr txBox="1"/>
          <p:nvPr/>
        </p:nvSpPr>
        <p:spPr>
          <a:xfrm>
            <a:off x="7648795" y="4967052"/>
            <a:ext cx="483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</a:rPr>
              <a:t>⑬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C89BFC9-EB75-43E6-8955-E4DF41BFF5CE}"/>
              </a:ext>
            </a:extLst>
          </p:cNvPr>
          <p:cNvSpPr txBox="1"/>
          <p:nvPr/>
        </p:nvSpPr>
        <p:spPr>
          <a:xfrm>
            <a:off x="0" y="268906"/>
            <a:ext cx="8920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b="1" dirty="0"/>
              <a:t>11 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24110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336F746C-CF0D-45BE-9130-3B3ECDA1196A}"/>
              </a:ext>
            </a:extLst>
          </p:cNvPr>
          <p:cNvSpPr txBox="1">
            <a:spLocks/>
          </p:cNvSpPr>
          <p:nvPr/>
        </p:nvSpPr>
        <p:spPr>
          <a:xfrm>
            <a:off x="1" y="1"/>
            <a:ext cx="9144000" cy="15842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b="1" dirty="0"/>
              <a:t>　</a:t>
            </a:r>
            <a:r>
              <a:rPr lang="en-US" altLang="ja-JP" b="1" dirty="0"/>
              <a:t>UT</a:t>
            </a:r>
            <a:r>
              <a:rPr lang="ja-JP" altLang="en-US" b="1" dirty="0"/>
              <a:t>購買の使い方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08488AF-3AF9-4103-AA26-94042E297E7C}"/>
              </a:ext>
            </a:extLst>
          </p:cNvPr>
          <p:cNvSpPr txBox="1"/>
          <p:nvPr/>
        </p:nvSpPr>
        <p:spPr>
          <a:xfrm>
            <a:off x="0" y="627321"/>
            <a:ext cx="9143999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　　</a:t>
            </a:r>
            <a:r>
              <a:rPr kumimoji="1" lang="ja-JP" altLang="en-US" b="1" dirty="0"/>
              <a:t>⑭購入依頼を送信したことを原先生に伝える。</a:t>
            </a:r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　→原先生の確認後、商品の発注が行われ、数日後に研究室に商品が届く。</a:t>
            </a:r>
            <a:endParaRPr kumimoji="1" lang="en-US" altLang="ja-JP" b="1" dirty="0"/>
          </a:p>
          <a:p>
            <a:pPr>
              <a:lnSpc>
                <a:spcPct val="150000"/>
              </a:lnSpc>
            </a:pPr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</a:t>
            </a:r>
            <a:r>
              <a:rPr kumimoji="1" lang="en-US" altLang="ja-JP" b="1" dirty="0"/>
              <a:t>※</a:t>
            </a:r>
            <a:r>
              <a:rPr kumimoji="1" lang="ja-JP" altLang="en-US" b="1" dirty="0"/>
              <a:t>購入依頼送信後の動向は「状況確認」→「注文依頼一覧」で確認できる。</a:t>
            </a:r>
            <a:endParaRPr kumimoji="1" lang="en-US" altLang="ja-JP" b="1" dirty="0"/>
          </a:p>
          <a:p>
            <a:pPr>
              <a:lnSpc>
                <a:spcPct val="150000"/>
              </a:lnSpc>
            </a:pPr>
            <a:endParaRPr kumimoji="1" lang="en-US" altLang="ja-JP" b="1" dirty="0"/>
          </a:p>
          <a:p>
            <a:pPr>
              <a:lnSpc>
                <a:spcPct val="150000"/>
              </a:lnSpc>
            </a:pPr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　　　　　</a:t>
            </a:r>
            <a:endParaRPr kumimoji="1" lang="en-US" altLang="ja-JP" b="1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E3597965-43E5-4E6D-A88B-017E7E34D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338" y="2993866"/>
            <a:ext cx="5199321" cy="3606442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0B88D15-FADE-4CD1-81EE-0C264AB8E8CD}"/>
              </a:ext>
            </a:extLst>
          </p:cNvPr>
          <p:cNvSpPr/>
          <p:nvPr/>
        </p:nvSpPr>
        <p:spPr>
          <a:xfrm>
            <a:off x="6618773" y="4239580"/>
            <a:ext cx="207334" cy="210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9933F5FF-FDB7-43EE-8841-BAA158B56F2E}"/>
              </a:ext>
            </a:extLst>
          </p:cNvPr>
          <p:cNvSpPr/>
          <p:nvPr/>
        </p:nvSpPr>
        <p:spPr>
          <a:xfrm rot="10800000">
            <a:off x="6554976" y="4567568"/>
            <a:ext cx="318977" cy="44125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91788F1-089D-42CE-869B-87331FD4CEDD}"/>
              </a:ext>
            </a:extLst>
          </p:cNvPr>
          <p:cNvSpPr/>
          <p:nvPr/>
        </p:nvSpPr>
        <p:spPr>
          <a:xfrm>
            <a:off x="3030274" y="4578627"/>
            <a:ext cx="3051549" cy="19391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63484B-40B2-4BDA-920E-ECF2F4FC1E73}"/>
              </a:ext>
            </a:extLst>
          </p:cNvPr>
          <p:cNvSpPr txBox="1"/>
          <p:nvPr/>
        </p:nvSpPr>
        <p:spPr>
          <a:xfrm>
            <a:off x="0" y="268906"/>
            <a:ext cx="8920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b="1" dirty="0"/>
              <a:t>12 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29283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6F97D37-5FD7-4B09-A80D-CC961B7B053E}"/>
              </a:ext>
            </a:extLst>
          </p:cNvPr>
          <p:cNvSpPr txBox="1"/>
          <p:nvPr/>
        </p:nvSpPr>
        <p:spPr>
          <a:xfrm>
            <a:off x="0" y="627321"/>
            <a:ext cx="9143999" cy="642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　　</a:t>
            </a:r>
            <a:r>
              <a:rPr kumimoji="1" lang="ja-JP" altLang="en-US" b="1" dirty="0"/>
              <a:t>＜概要＞</a:t>
            </a:r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</a:t>
            </a:r>
            <a:r>
              <a:rPr kumimoji="1" lang="ja-JP" altLang="en-US" b="1" u="sng" dirty="0"/>
              <a:t>○自転車駐輪許可申請書の提出</a:t>
            </a:r>
            <a:endParaRPr kumimoji="1" lang="en-US" altLang="ja-JP" b="1" u="sng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　時期：</a:t>
            </a:r>
            <a:r>
              <a:rPr kumimoji="1" lang="en-US" altLang="ja-JP" b="1" dirty="0"/>
              <a:t>3</a:t>
            </a:r>
            <a:r>
              <a:rPr kumimoji="1" lang="ja-JP" altLang="en-US" b="1" dirty="0"/>
              <a:t>月</a:t>
            </a:r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　詳細：第二購買部のサービスカウンターに行って申請書を書く</a:t>
            </a:r>
            <a:endParaRPr kumimoji="1" lang="en-US" altLang="ja-JP" b="1" dirty="0"/>
          </a:p>
          <a:p>
            <a:pPr>
              <a:lnSpc>
                <a:spcPct val="150000"/>
              </a:lnSpc>
            </a:pPr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</a:t>
            </a:r>
            <a:r>
              <a:rPr kumimoji="1" lang="ja-JP" altLang="en-US" b="1" u="sng" dirty="0"/>
              <a:t>○自転車の清掃</a:t>
            </a:r>
            <a:endParaRPr kumimoji="1" lang="en-US" altLang="ja-JP" b="1" u="sng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　時期：研究室の定期清掃の時</a:t>
            </a:r>
            <a:endParaRPr kumimoji="1" lang="en-US" altLang="ja-JP" b="1" dirty="0"/>
          </a:p>
          <a:p>
            <a:pPr>
              <a:lnSpc>
                <a:spcPct val="150000"/>
              </a:lnSpc>
            </a:pPr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</a:t>
            </a:r>
            <a:r>
              <a:rPr kumimoji="1" lang="ja-JP" altLang="en-US" b="1" u="sng" dirty="0"/>
              <a:t>○自転車の定期点検</a:t>
            </a:r>
            <a:endParaRPr kumimoji="1" lang="en-US" altLang="ja-JP" b="1" u="sng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　時期：年に数回、または自転車の調子が悪い時</a:t>
            </a:r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　詳細：春と秋の大学構内自転車無料点検を利用する</a:t>
            </a:r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　　　　学外の自転車修理サービスを行っている店を利用する</a:t>
            </a:r>
            <a:endParaRPr kumimoji="1" lang="en-US" altLang="ja-JP" b="1" dirty="0"/>
          </a:p>
          <a:p>
            <a:pPr>
              <a:lnSpc>
                <a:spcPct val="150000"/>
              </a:lnSpc>
            </a:pPr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　　　　　</a:t>
            </a:r>
            <a:endParaRPr kumimoji="1" lang="en-US" altLang="ja-JP" b="1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2455C162-497A-4118-AD09-EA58278ABD19}"/>
              </a:ext>
            </a:extLst>
          </p:cNvPr>
          <p:cNvSpPr txBox="1">
            <a:spLocks/>
          </p:cNvSpPr>
          <p:nvPr/>
        </p:nvSpPr>
        <p:spPr>
          <a:xfrm>
            <a:off x="1" y="1"/>
            <a:ext cx="9144000" cy="15842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b="1" dirty="0"/>
              <a:t>　②研究室共有自転車のメンテナンス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5F09635-ED6B-4242-9A89-E0E10E1FF31D}"/>
              </a:ext>
            </a:extLst>
          </p:cNvPr>
          <p:cNvSpPr txBox="1"/>
          <p:nvPr/>
        </p:nvSpPr>
        <p:spPr>
          <a:xfrm>
            <a:off x="0" y="268906"/>
            <a:ext cx="8920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b="1" dirty="0"/>
              <a:t>13 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22902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6F97D37-5FD7-4B09-A80D-CC961B7B053E}"/>
              </a:ext>
            </a:extLst>
          </p:cNvPr>
          <p:cNvSpPr txBox="1"/>
          <p:nvPr/>
        </p:nvSpPr>
        <p:spPr>
          <a:xfrm>
            <a:off x="0" y="627321"/>
            <a:ext cx="9143999" cy="6013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　　</a:t>
            </a:r>
            <a:r>
              <a:rPr kumimoji="1" lang="ja-JP" altLang="en-US" b="1" dirty="0"/>
              <a:t>＜持ち物＞</a:t>
            </a:r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　</a:t>
            </a:r>
            <a:r>
              <a:rPr kumimoji="1" lang="en-US" altLang="ja-JP" b="1" dirty="0"/>
              <a:t>1000</a:t>
            </a:r>
            <a:r>
              <a:rPr kumimoji="1" lang="ja-JP" altLang="en-US" b="1" dirty="0"/>
              <a:t>円</a:t>
            </a:r>
            <a:r>
              <a:rPr kumimoji="1" lang="en-US" altLang="ja-JP" b="1" dirty="0"/>
              <a:t>(</a:t>
            </a:r>
            <a:r>
              <a:rPr kumimoji="1" lang="ja-JP" altLang="en-US" b="1" dirty="0"/>
              <a:t>共益費から出す</a:t>
            </a:r>
            <a:r>
              <a:rPr kumimoji="1" lang="en-US" altLang="ja-JP" b="1" dirty="0"/>
              <a:t>/</a:t>
            </a:r>
            <a:r>
              <a:rPr kumimoji="1" lang="ja-JP" altLang="en-US" b="1" dirty="0"/>
              <a:t>交通研</a:t>
            </a:r>
            <a:r>
              <a:rPr kumimoji="1" lang="en-US" altLang="ja-JP" b="1" dirty="0"/>
              <a:t>500</a:t>
            </a:r>
            <a:r>
              <a:rPr kumimoji="1" lang="ja-JP" altLang="en-US" b="1" dirty="0"/>
              <a:t>円、地情研</a:t>
            </a:r>
            <a:r>
              <a:rPr kumimoji="1" lang="en-US" altLang="ja-JP" b="1" dirty="0"/>
              <a:t>500</a:t>
            </a:r>
            <a:r>
              <a:rPr kumimoji="1" lang="ja-JP" altLang="en-US" b="1" dirty="0"/>
              <a:t>円</a:t>
            </a:r>
            <a:r>
              <a:rPr kumimoji="1" lang="en-US" altLang="ja-JP" b="1" dirty="0"/>
              <a:t>)</a:t>
            </a:r>
            <a:r>
              <a:rPr kumimoji="1" lang="ja-JP" altLang="en-US" b="1" dirty="0"/>
              <a:t>　　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　</a:t>
            </a:r>
            <a:r>
              <a:rPr kumimoji="1" lang="ja-JP" altLang="en-US" b="1" u="sng" dirty="0">
                <a:solidFill>
                  <a:schemeClr val="accent1"/>
                </a:solidFill>
              </a:rPr>
              <a:t>学生証</a:t>
            </a:r>
            <a:endParaRPr kumimoji="1" lang="en-US" altLang="ja-JP" b="1" u="sng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＜記入事項＞</a:t>
            </a:r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○申請者</a:t>
            </a:r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　所属部局、学科・専攻、氏名、学生証番号：</a:t>
            </a:r>
            <a:r>
              <a:rPr kumimoji="1" lang="en-US" altLang="ja-JP" b="1" dirty="0"/>
              <a:t>(</a:t>
            </a:r>
            <a:r>
              <a:rPr kumimoji="1" lang="ja-JP" altLang="en-US" b="1" dirty="0"/>
              <a:t>申請者の情報</a:t>
            </a:r>
            <a:r>
              <a:rPr kumimoji="1" lang="en-US" altLang="ja-JP" b="1" dirty="0"/>
              <a:t>)</a:t>
            </a:r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○身分：</a:t>
            </a:r>
            <a:r>
              <a:rPr kumimoji="1" lang="en-US" altLang="ja-JP" b="1" dirty="0"/>
              <a:t>(</a:t>
            </a:r>
            <a:r>
              <a:rPr kumimoji="1" lang="ja-JP" altLang="en-US" b="1" dirty="0"/>
              <a:t>申請者の身分、大学院学生とか</a:t>
            </a:r>
            <a:r>
              <a:rPr kumimoji="1" lang="en-US" altLang="ja-JP" b="1" dirty="0"/>
              <a:t>)</a:t>
            </a:r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○連絡先</a:t>
            </a:r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　内線：</a:t>
            </a:r>
            <a:r>
              <a:rPr kumimoji="1" lang="en-US" altLang="ja-JP" b="1" u="sng" dirty="0">
                <a:solidFill>
                  <a:schemeClr val="accent1"/>
                </a:solidFill>
              </a:rPr>
              <a:t>26118</a:t>
            </a:r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　携帯電話番号、</a:t>
            </a:r>
            <a:r>
              <a:rPr kumimoji="1" lang="en-US" altLang="ja-JP" b="1" dirty="0"/>
              <a:t>E-mail</a:t>
            </a:r>
            <a:r>
              <a:rPr kumimoji="1" lang="ja-JP" altLang="en-US" b="1" dirty="0"/>
              <a:t>：</a:t>
            </a:r>
            <a:r>
              <a:rPr kumimoji="1" lang="en-US" altLang="ja-JP" b="1" dirty="0"/>
              <a:t>(</a:t>
            </a:r>
            <a:r>
              <a:rPr kumimoji="1" lang="ja-JP" altLang="en-US" b="1" dirty="0"/>
              <a:t>申請者の携帯電話番号、</a:t>
            </a:r>
            <a:r>
              <a:rPr kumimoji="1" lang="en-US" altLang="ja-JP" b="1" dirty="0"/>
              <a:t>E-mail)</a:t>
            </a:r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○防犯登録番号：</a:t>
            </a:r>
            <a:r>
              <a:rPr kumimoji="1" lang="ja-JP" altLang="en-US" b="1" u="sng" dirty="0">
                <a:solidFill>
                  <a:schemeClr val="accent1"/>
                </a:solidFill>
              </a:rPr>
              <a:t>本富士</a:t>
            </a:r>
            <a:r>
              <a:rPr kumimoji="1" lang="en-US" altLang="ja-JP" b="1" u="sng" dirty="0">
                <a:solidFill>
                  <a:schemeClr val="accent1"/>
                </a:solidFill>
              </a:rPr>
              <a:t>B 37903</a:t>
            </a:r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○用途：</a:t>
            </a:r>
            <a:r>
              <a:rPr kumimoji="1" lang="ja-JP" altLang="en-US" b="1" u="sng" dirty="0">
                <a:solidFill>
                  <a:schemeClr val="accent1"/>
                </a:solidFill>
              </a:rPr>
              <a:t>学内移動専用</a:t>
            </a:r>
            <a:endParaRPr kumimoji="1" lang="en-US" altLang="ja-JP" b="1" u="sng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○住所：</a:t>
            </a:r>
            <a:r>
              <a:rPr kumimoji="1" lang="en-US" altLang="ja-JP" b="1" dirty="0"/>
              <a:t>(</a:t>
            </a:r>
            <a:r>
              <a:rPr kumimoji="1" lang="ja-JP" altLang="en-US" b="1" dirty="0"/>
              <a:t>申請者の住所</a:t>
            </a:r>
            <a:r>
              <a:rPr kumimoji="1" lang="en-US" altLang="ja-JP" b="1" dirty="0"/>
              <a:t>)</a:t>
            </a:r>
            <a:r>
              <a:rPr kumimoji="1" lang="ja-JP" altLang="en-US" b="1" dirty="0"/>
              <a:t>　　　　　　　　</a:t>
            </a:r>
            <a:endParaRPr kumimoji="1" lang="en-US" altLang="ja-JP" b="1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2455C162-497A-4118-AD09-EA58278ABD19}"/>
              </a:ext>
            </a:extLst>
          </p:cNvPr>
          <p:cNvSpPr txBox="1">
            <a:spLocks/>
          </p:cNvSpPr>
          <p:nvPr/>
        </p:nvSpPr>
        <p:spPr>
          <a:xfrm>
            <a:off x="1" y="1"/>
            <a:ext cx="9144000" cy="15842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b="1" dirty="0"/>
              <a:t>　自転車駐輪許可申請書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C6E7335-F749-43EB-B2BF-1A99ADA4996C}"/>
              </a:ext>
            </a:extLst>
          </p:cNvPr>
          <p:cNvSpPr txBox="1"/>
          <p:nvPr/>
        </p:nvSpPr>
        <p:spPr>
          <a:xfrm>
            <a:off x="0" y="268906"/>
            <a:ext cx="8920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b="1" dirty="0"/>
              <a:t>14 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88615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6F97D37-5FD7-4B09-A80D-CC961B7B053E}"/>
              </a:ext>
            </a:extLst>
          </p:cNvPr>
          <p:cNvSpPr txBox="1"/>
          <p:nvPr/>
        </p:nvSpPr>
        <p:spPr>
          <a:xfrm>
            <a:off x="0" y="627321"/>
            <a:ext cx="9143999" cy="4351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　　</a:t>
            </a:r>
            <a:r>
              <a:rPr kumimoji="1" lang="ja-JP" altLang="en-US" b="1" dirty="0"/>
              <a:t>＜イベント＞</a:t>
            </a:r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</a:t>
            </a:r>
            <a:r>
              <a:rPr kumimoji="1" lang="ja-JP" altLang="en-US" b="1" u="sng" dirty="0"/>
              <a:t>○本郷地区キャンパス春</a:t>
            </a:r>
            <a:r>
              <a:rPr kumimoji="1" lang="en-US" altLang="ja-JP" b="1" u="sng" dirty="0"/>
              <a:t>(</a:t>
            </a:r>
            <a:r>
              <a:rPr kumimoji="1" lang="ja-JP" altLang="en-US" b="1" u="sng" dirty="0"/>
              <a:t>秋</a:t>
            </a:r>
            <a:r>
              <a:rPr kumimoji="1" lang="en-US" altLang="ja-JP" b="1" u="sng" dirty="0"/>
              <a:t>)</a:t>
            </a:r>
            <a:r>
              <a:rPr kumimoji="1" lang="ja-JP" altLang="en-US" b="1" u="sng" dirty="0"/>
              <a:t>の自転車無料点検</a:t>
            </a:r>
            <a:endParaRPr kumimoji="1" lang="en-US" altLang="ja-JP" b="1" u="sng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　東大</a:t>
            </a:r>
            <a:r>
              <a:rPr kumimoji="1" lang="en-US" altLang="ja-JP" b="1" dirty="0"/>
              <a:t>HP</a:t>
            </a:r>
            <a:r>
              <a:rPr kumimoji="1" lang="ja-JP" altLang="en-US" b="1" dirty="0"/>
              <a:t>のイベント</a:t>
            </a:r>
            <a:r>
              <a:rPr kumimoji="1" lang="en-US" altLang="ja-JP" b="1" dirty="0"/>
              <a:t>(</a:t>
            </a:r>
            <a:r>
              <a:rPr kumimoji="1" lang="en-US" altLang="ja-JP" b="1" dirty="0">
                <a:hlinkClick r:id="rId2"/>
              </a:rPr>
              <a:t>https://www.u-tokyo.ac.jp/ja/news/events/index.html</a:t>
            </a:r>
            <a:r>
              <a:rPr kumimoji="1" lang="en-US" altLang="ja-JP" b="1" dirty="0"/>
              <a:t>)</a:t>
            </a:r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　を定期的に確認する。</a:t>
            </a:r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　</a:t>
            </a:r>
            <a:endParaRPr kumimoji="1" lang="en-US" altLang="ja-JP" b="1" u="sng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＜本郷界隈の店＞</a:t>
            </a:r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</a:t>
            </a:r>
            <a:r>
              <a:rPr kumimoji="1" lang="ja-JP" altLang="en-US" b="1" u="sng" dirty="0"/>
              <a:t>○サイクルスポット後楽園店</a:t>
            </a:r>
            <a:endParaRPr kumimoji="1" lang="en-US" altLang="ja-JP" b="1" u="sng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　</a:t>
            </a:r>
            <a:r>
              <a:rPr kumimoji="1" lang="en-US" altLang="ja-JP" b="1" dirty="0"/>
              <a:t>URL</a:t>
            </a:r>
            <a:r>
              <a:rPr kumimoji="1" lang="ja-JP" altLang="en-US" b="1" dirty="0"/>
              <a:t>：</a:t>
            </a:r>
            <a:r>
              <a:rPr kumimoji="1" lang="en-US" altLang="ja-JP" b="1" dirty="0">
                <a:hlinkClick r:id="rId3"/>
              </a:rPr>
              <a:t>https://www.cyclespot.net/shops/cyclespotkourakuen/</a:t>
            </a:r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　　　　　　　　</a:t>
            </a:r>
            <a:endParaRPr kumimoji="1" lang="en-US" altLang="ja-JP" b="1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2455C162-497A-4118-AD09-EA58278ABD19}"/>
              </a:ext>
            </a:extLst>
          </p:cNvPr>
          <p:cNvSpPr txBox="1">
            <a:spLocks/>
          </p:cNvSpPr>
          <p:nvPr/>
        </p:nvSpPr>
        <p:spPr>
          <a:xfrm>
            <a:off x="1" y="1"/>
            <a:ext cx="9144000" cy="15842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b="1" dirty="0"/>
              <a:t>　自転車点検が可能なイベント・店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32EC711-EFC7-4732-840B-3BA19C6427C6}"/>
              </a:ext>
            </a:extLst>
          </p:cNvPr>
          <p:cNvSpPr txBox="1"/>
          <p:nvPr/>
        </p:nvSpPr>
        <p:spPr>
          <a:xfrm>
            <a:off x="0" y="268906"/>
            <a:ext cx="8920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b="1" dirty="0"/>
              <a:t>15 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57643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C63AD9-7079-4890-B02A-4B1B135F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9144000" cy="1584250"/>
          </a:xfrm>
        </p:spPr>
        <p:txBody>
          <a:bodyPr>
            <a:normAutofit/>
          </a:bodyPr>
          <a:lstStyle/>
          <a:p>
            <a:r>
              <a:rPr kumimoji="1" lang="ja-JP" altLang="en-US" sz="3200" b="1" dirty="0"/>
              <a:t>　目次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AD0607F-A9E9-4334-980B-CBB33CB4D793}"/>
              </a:ext>
            </a:extLst>
          </p:cNvPr>
          <p:cNvSpPr txBox="1"/>
          <p:nvPr/>
        </p:nvSpPr>
        <p:spPr>
          <a:xfrm>
            <a:off x="0" y="627321"/>
            <a:ext cx="9143999" cy="4332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b="1" dirty="0"/>
          </a:p>
          <a:p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</a:t>
            </a:r>
            <a:r>
              <a:rPr kumimoji="1" lang="ja-JP" altLang="en-US" b="1" u="sng" dirty="0"/>
              <a:t>年間スケジュール</a:t>
            </a:r>
            <a:endParaRPr kumimoji="1" lang="en-US" altLang="ja-JP" b="1" u="sng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</a:t>
            </a:r>
            <a:r>
              <a:rPr kumimoji="1" lang="ja-JP" altLang="en-US" b="1" u="sng" dirty="0"/>
              <a:t>①印刷用紙の管理</a:t>
            </a:r>
            <a:endParaRPr kumimoji="1" lang="en-US" altLang="ja-JP" b="1" u="sng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　概要</a:t>
            </a:r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　</a:t>
            </a:r>
            <a:r>
              <a:rPr kumimoji="1" lang="en-US" altLang="ja-JP" b="1" dirty="0"/>
              <a:t>UT</a:t>
            </a:r>
            <a:r>
              <a:rPr kumimoji="1" lang="ja-JP" altLang="en-US" b="1" dirty="0"/>
              <a:t>購買の仕組み</a:t>
            </a:r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　</a:t>
            </a:r>
            <a:r>
              <a:rPr kumimoji="1" lang="en-US" altLang="ja-JP" b="1" dirty="0"/>
              <a:t>UT</a:t>
            </a:r>
            <a:r>
              <a:rPr kumimoji="1" lang="ja-JP" altLang="en-US" b="1" dirty="0"/>
              <a:t>購買の使い方</a:t>
            </a:r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</a:t>
            </a:r>
            <a:r>
              <a:rPr kumimoji="1" lang="ja-JP" altLang="en-US" b="1" u="sng" dirty="0"/>
              <a:t>②研究室共有自転車のメンテナンス</a:t>
            </a:r>
            <a:endParaRPr kumimoji="1" lang="en-US" altLang="ja-JP" b="1" u="sng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　概要</a:t>
            </a:r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　自転車駐輪許可申請書</a:t>
            </a:r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　自転車点検が可能なイベント・店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D32DC47-F025-4049-B54E-9CC56DCEAB49}"/>
              </a:ext>
            </a:extLst>
          </p:cNvPr>
          <p:cNvSpPr txBox="1"/>
          <p:nvPr/>
        </p:nvSpPr>
        <p:spPr>
          <a:xfrm>
            <a:off x="2162433" y="627321"/>
            <a:ext cx="7920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b="1" dirty="0"/>
          </a:p>
          <a:p>
            <a:endParaRPr kumimoji="1" lang="ja-JP" altLang="en-US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7CAA4C8-C497-432E-9977-11BCE7EBB8F7}"/>
              </a:ext>
            </a:extLst>
          </p:cNvPr>
          <p:cNvSpPr txBox="1"/>
          <p:nvPr/>
        </p:nvSpPr>
        <p:spPr>
          <a:xfrm>
            <a:off x="2162433" y="627321"/>
            <a:ext cx="4572001" cy="4351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kumimoji="1" lang="en-US" altLang="ja-JP" b="1" dirty="0"/>
          </a:p>
          <a:p>
            <a:pPr algn="r"/>
            <a:endParaRPr kumimoji="1" lang="en-US" altLang="ja-JP" b="1" dirty="0"/>
          </a:p>
          <a:p>
            <a:pPr algn="r">
              <a:lnSpc>
                <a:spcPct val="150000"/>
              </a:lnSpc>
            </a:pPr>
            <a:r>
              <a:rPr kumimoji="1" lang="ja-JP" altLang="en-US" b="1" dirty="0"/>
              <a:t>　　</a:t>
            </a:r>
            <a:r>
              <a:rPr kumimoji="1" lang="en-US" altLang="ja-JP" b="1" dirty="0"/>
              <a:t>1</a:t>
            </a:r>
            <a:endParaRPr kumimoji="1" lang="en-US" altLang="ja-JP" b="1" u="sng" dirty="0"/>
          </a:p>
          <a:p>
            <a:pPr algn="r">
              <a:lnSpc>
                <a:spcPct val="150000"/>
              </a:lnSpc>
            </a:pPr>
            <a:r>
              <a:rPr kumimoji="1" lang="ja-JP" altLang="en-US" b="1" dirty="0"/>
              <a:t>　　</a:t>
            </a:r>
            <a:endParaRPr kumimoji="1" lang="en-US" altLang="ja-JP" b="1" dirty="0"/>
          </a:p>
          <a:p>
            <a:pPr algn="r">
              <a:lnSpc>
                <a:spcPct val="150000"/>
              </a:lnSpc>
            </a:pPr>
            <a:r>
              <a:rPr kumimoji="1" lang="en-US" altLang="ja-JP" b="1" dirty="0"/>
              <a:t>2</a:t>
            </a:r>
          </a:p>
          <a:p>
            <a:pPr algn="r">
              <a:lnSpc>
                <a:spcPct val="150000"/>
              </a:lnSpc>
            </a:pPr>
            <a:r>
              <a:rPr kumimoji="1" lang="en-US" altLang="ja-JP" b="1" dirty="0"/>
              <a:t>3</a:t>
            </a:r>
          </a:p>
          <a:p>
            <a:pPr algn="r">
              <a:lnSpc>
                <a:spcPct val="150000"/>
              </a:lnSpc>
            </a:pPr>
            <a:r>
              <a:rPr kumimoji="1" lang="en-US" altLang="ja-JP" b="1" dirty="0"/>
              <a:t>4-12</a:t>
            </a:r>
          </a:p>
          <a:p>
            <a:pPr algn="r">
              <a:lnSpc>
                <a:spcPct val="150000"/>
              </a:lnSpc>
            </a:pPr>
            <a:endParaRPr kumimoji="1" lang="en-US" altLang="ja-JP" b="1" dirty="0"/>
          </a:p>
          <a:p>
            <a:pPr algn="r">
              <a:lnSpc>
                <a:spcPct val="150000"/>
              </a:lnSpc>
            </a:pPr>
            <a:r>
              <a:rPr kumimoji="1" lang="en-US" altLang="ja-JP" b="1" dirty="0"/>
              <a:t>13</a:t>
            </a:r>
          </a:p>
          <a:p>
            <a:pPr algn="r">
              <a:lnSpc>
                <a:spcPct val="150000"/>
              </a:lnSpc>
            </a:pPr>
            <a:r>
              <a:rPr kumimoji="1" lang="en-US" altLang="ja-JP" b="1" dirty="0"/>
              <a:t>14</a:t>
            </a:r>
          </a:p>
          <a:p>
            <a:pPr algn="r">
              <a:lnSpc>
                <a:spcPct val="150000"/>
              </a:lnSpc>
            </a:pPr>
            <a:r>
              <a:rPr kumimoji="1" lang="en-US" altLang="ja-JP" b="1" dirty="0"/>
              <a:t>15</a:t>
            </a:r>
            <a:r>
              <a:rPr kumimoji="1" lang="ja-JP" altLang="en-US" b="1" dirty="0"/>
              <a:t>　　　</a:t>
            </a:r>
          </a:p>
        </p:txBody>
      </p:sp>
    </p:spTree>
    <p:extLst>
      <p:ext uri="{BB962C8B-B14F-4D97-AF65-F5344CB8AC3E}">
        <p14:creationId xmlns:p14="http://schemas.microsoft.com/office/powerpoint/2010/main" val="1081917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78FEC97D-FE56-4212-A318-5A137A9C7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706448"/>
              </p:ext>
            </p:extLst>
          </p:nvPr>
        </p:nvGraphicFramePr>
        <p:xfrm>
          <a:off x="426309" y="1202156"/>
          <a:ext cx="8291381" cy="2443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4483">
                  <a:extLst>
                    <a:ext uri="{9D8B030D-6E8A-4147-A177-3AD203B41FA5}">
                      <a16:colId xmlns:a16="http://schemas.microsoft.com/office/drawing/2014/main" val="1476124078"/>
                    </a:ext>
                  </a:extLst>
                </a:gridCol>
                <a:gridCol w="1184483">
                  <a:extLst>
                    <a:ext uri="{9D8B030D-6E8A-4147-A177-3AD203B41FA5}">
                      <a16:colId xmlns:a16="http://schemas.microsoft.com/office/drawing/2014/main" val="1483933107"/>
                    </a:ext>
                  </a:extLst>
                </a:gridCol>
                <a:gridCol w="1184483">
                  <a:extLst>
                    <a:ext uri="{9D8B030D-6E8A-4147-A177-3AD203B41FA5}">
                      <a16:colId xmlns:a16="http://schemas.microsoft.com/office/drawing/2014/main" val="1306638398"/>
                    </a:ext>
                  </a:extLst>
                </a:gridCol>
                <a:gridCol w="1184483">
                  <a:extLst>
                    <a:ext uri="{9D8B030D-6E8A-4147-A177-3AD203B41FA5}">
                      <a16:colId xmlns:a16="http://schemas.microsoft.com/office/drawing/2014/main" val="2033907170"/>
                    </a:ext>
                  </a:extLst>
                </a:gridCol>
                <a:gridCol w="1184483">
                  <a:extLst>
                    <a:ext uri="{9D8B030D-6E8A-4147-A177-3AD203B41FA5}">
                      <a16:colId xmlns:a16="http://schemas.microsoft.com/office/drawing/2014/main" val="1904169938"/>
                    </a:ext>
                  </a:extLst>
                </a:gridCol>
                <a:gridCol w="1184483">
                  <a:extLst>
                    <a:ext uri="{9D8B030D-6E8A-4147-A177-3AD203B41FA5}">
                      <a16:colId xmlns:a16="http://schemas.microsoft.com/office/drawing/2014/main" val="2202202555"/>
                    </a:ext>
                  </a:extLst>
                </a:gridCol>
                <a:gridCol w="1184483">
                  <a:extLst>
                    <a:ext uri="{9D8B030D-6E8A-4147-A177-3AD203B41FA5}">
                      <a16:colId xmlns:a16="http://schemas.microsoft.com/office/drawing/2014/main" val="3786894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仕事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822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bg2"/>
                          </a:solidFill>
                        </a:rPr>
                        <a:t>印刷用紙</a:t>
                      </a:r>
                      <a:endParaRPr kumimoji="1" lang="en-US" altLang="ja-JP" sz="1400" b="1" dirty="0">
                        <a:solidFill>
                          <a:schemeClr val="bg2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bg2"/>
                          </a:solidFill>
                        </a:rPr>
                        <a:t>購入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339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bg2"/>
                          </a:solidFill>
                        </a:rPr>
                        <a:t>論文用紙</a:t>
                      </a:r>
                      <a:endParaRPr kumimoji="1" lang="en-US" altLang="ja-JP" sz="1400" b="1" dirty="0">
                        <a:solidFill>
                          <a:schemeClr val="bg2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bg2"/>
                          </a:solidFill>
                        </a:rPr>
                        <a:t>購入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898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bg2"/>
                          </a:solidFill>
                        </a:rPr>
                        <a:t>自転車駐車許可申請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93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bg2"/>
                          </a:solidFill>
                        </a:rPr>
                        <a:t>自転車</a:t>
                      </a:r>
                      <a:endParaRPr kumimoji="1" lang="en-US" altLang="ja-JP" sz="1400" b="1" dirty="0">
                        <a:solidFill>
                          <a:schemeClr val="bg2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bg2"/>
                          </a:solidFill>
                        </a:rPr>
                        <a:t>定期点検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558946"/>
                  </a:ext>
                </a:extLst>
              </a:tr>
            </a:tbl>
          </a:graphicData>
        </a:graphic>
      </p:graphicFrame>
      <p:sp>
        <p:nvSpPr>
          <p:cNvPr id="4" name="矢印: 右 3">
            <a:extLst>
              <a:ext uri="{FF2B5EF4-FFF2-40B4-BE49-F238E27FC236}">
                <a16:creationId xmlns:a16="http://schemas.microsoft.com/office/drawing/2014/main" id="{9A98CD33-9643-4635-B7E4-5D0823B63648}"/>
              </a:ext>
            </a:extLst>
          </p:cNvPr>
          <p:cNvSpPr/>
          <p:nvPr/>
        </p:nvSpPr>
        <p:spPr>
          <a:xfrm rot="10800000">
            <a:off x="7531441" y="3232474"/>
            <a:ext cx="1186249" cy="25043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0C63AD9-7079-4890-B02A-4B1B135F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9144000" cy="1584250"/>
          </a:xfrm>
        </p:spPr>
        <p:txBody>
          <a:bodyPr>
            <a:normAutofit/>
          </a:bodyPr>
          <a:lstStyle/>
          <a:p>
            <a:r>
              <a:rPr kumimoji="1" lang="ja-JP" altLang="en-US" sz="3200" b="1" dirty="0"/>
              <a:t>　年間スケジュール　</a:t>
            </a:r>
            <a:r>
              <a:rPr kumimoji="1" lang="ja-JP" altLang="en-US" sz="1600" b="1" dirty="0">
                <a:solidFill>
                  <a:schemeClr val="accent5"/>
                </a:solidFill>
              </a:rPr>
              <a:t>橙</a:t>
            </a:r>
            <a:r>
              <a:rPr kumimoji="1" lang="en-US" altLang="ja-JP" sz="1600" b="1" dirty="0">
                <a:solidFill>
                  <a:schemeClr val="accent5"/>
                </a:solidFill>
              </a:rPr>
              <a:t>…</a:t>
            </a:r>
            <a:r>
              <a:rPr lang="ja-JP" altLang="en-US" sz="1600" b="1" dirty="0">
                <a:solidFill>
                  <a:schemeClr val="accent5"/>
                </a:solidFill>
              </a:rPr>
              <a:t>特定の期間</a:t>
            </a:r>
            <a:r>
              <a:rPr kumimoji="1" lang="ja-JP" altLang="en-US" sz="1600" b="1" dirty="0"/>
              <a:t>　白</a:t>
            </a:r>
            <a:r>
              <a:rPr lang="en-US" altLang="ja-JP" sz="1600" b="1" dirty="0"/>
              <a:t>…</a:t>
            </a:r>
            <a:r>
              <a:rPr kumimoji="1" lang="ja-JP" altLang="en-US" sz="1600" b="1" dirty="0"/>
              <a:t>必要に応じて</a:t>
            </a:r>
            <a:endParaRPr kumimoji="1" lang="ja-JP" altLang="en-US" sz="32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7B96ECD-5F15-4B2C-B5D3-9F840C9D0AEE}"/>
              </a:ext>
            </a:extLst>
          </p:cNvPr>
          <p:cNvSpPr txBox="1"/>
          <p:nvPr/>
        </p:nvSpPr>
        <p:spPr>
          <a:xfrm>
            <a:off x="0" y="268906"/>
            <a:ext cx="8920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b="1" dirty="0"/>
              <a:t>1 </a:t>
            </a:r>
            <a:endParaRPr kumimoji="1" lang="ja-JP" altLang="en-US" sz="2800" b="1" dirty="0"/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B0A76107-7DDF-486E-869A-BADE2C6D3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520060"/>
              </p:ext>
            </p:extLst>
          </p:nvPr>
        </p:nvGraphicFramePr>
        <p:xfrm>
          <a:off x="426309" y="3957712"/>
          <a:ext cx="8291381" cy="2443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4483">
                  <a:extLst>
                    <a:ext uri="{9D8B030D-6E8A-4147-A177-3AD203B41FA5}">
                      <a16:colId xmlns:a16="http://schemas.microsoft.com/office/drawing/2014/main" val="1476124078"/>
                    </a:ext>
                  </a:extLst>
                </a:gridCol>
                <a:gridCol w="1184483">
                  <a:extLst>
                    <a:ext uri="{9D8B030D-6E8A-4147-A177-3AD203B41FA5}">
                      <a16:colId xmlns:a16="http://schemas.microsoft.com/office/drawing/2014/main" val="1483933107"/>
                    </a:ext>
                  </a:extLst>
                </a:gridCol>
                <a:gridCol w="1184483">
                  <a:extLst>
                    <a:ext uri="{9D8B030D-6E8A-4147-A177-3AD203B41FA5}">
                      <a16:colId xmlns:a16="http://schemas.microsoft.com/office/drawing/2014/main" val="1306638398"/>
                    </a:ext>
                  </a:extLst>
                </a:gridCol>
                <a:gridCol w="1184483">
                  <a:extLst>
                    <a:ext uri="{9D8B030D-6E8A-4147-A177-3AD203B41FA5}">
                      <a16:colId xmlns:a16="http://schemas.microsoft.com/office/drawing/2014/main" val="2033907170"/>
                    </a:ext>
                  </a:extLst>
                </a:gridCol>
                <a:gridCol w="1184483">
                  <a:extLst>
                    <a:ext uri="{9D8B030D-6E8A-4147-A177-3AD203B41FA5}">
                      <a16:colId xmlns:a16="http://schemas.microsoft.com/office/drawing/2014/main" val="1904169938"/>
                    </a:ext>
                  </a:extLst>
                </a:gridCol>
                <a:gridCol w="1184483">
                  <a:extLst>
                    <a:ext uri="{9D8B030D-6E8A-4147-A177-3AD203B41FA5}">
                      <a16:colId xmlns:a16="http://schemas.microsoft.com/office/drawing/2014/main" val="2202202555"/>
                    </a:ext>
                  </a:extLst>
                </a:gridCol>
                <a:gridCol w="1184483">
                  <a:extLst>
                    <a:ext uri="{9D8B030D-6E8A-4147-A177-3AD203B41FA5}">
                      <a16:colId xmlns:a16="http://schemas.microsoft.com/office/drawing/2014/main" val="3786894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仕事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11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12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822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bg2"/>
                          </a:solidFill>
                        </a:rPr>
                        <a:t>印刷用紙</a:t>
                      </a:r>
                      <a:endParaRPr kumimoji="1" lang="en-US" altLang="ja-JP" sz="1400" b="1" dirty="0">
                        <a:solidFill>
                          <a:schemeClr val="bg2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bg2"/>
                          </a:solidFill>
                        </a:rPr>
                        <a:t>購入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339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bg2"/>
                          </a:solidFill>
                        </a:rPr>
                        <a:t>論文用紙</a:t>
                      </a:r>
                      <a:endParaRPr kumimoji="1" lang="en-US" altLang="ja-JP" sz="1400" b="1" dirty="0">
                        <a:solidFill>
                          <a:schemeClr val="bg2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bg2"/>
                          </a:solidFill>
                        </a:rPr>
                        <a:t>購入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898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bg2"/>
                          </a:solidFill>
                        </a:rPr>
                        <a:t>自転車駐車許可申請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93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bg2"/>
                          </a:solidFill>
                        </a:rPr>
                        <a:t>自転車</a:t>
                      </a:r>
                      <a:endParaRPr kumimoji="1" lang="en-US" altLang="ja-JP" sz="1400" b="1" dirty="0">
                        <a:solidFill>
                          <a:schemeClr val="bg2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bg2"/>
                          </a:solidFill>
                        </a:rPr>
                        <a:t>定期点検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558946"/>
                  </a:ext>
                </a:extLst>
              </a:tr>
            </a:tbl>
          </a:graphicData>
        </a:graphic>
      </p:graphicFrame>
      <p:sp>
        <p:nvSpPr>
          <p:cNvPr id="3" name="矢印: 左右 2">
            <a:extLst>
              <a:ext uri="{FF2B5EF4-FFF2-40B4-BE49-F238E27FC236}">
                <a16:creationId xmlns:a16="http://schemas.microsoft.com/office/drawing/2014/main" id="{8038D372-58FD-499F-A0AA-DD62B156E224}"/>
              </a:ext>
            </a:extLst>
          </p:cNvPr>
          <p:cNvSpPr/>
          <p:nvPr/>
        </p:nvSpPr>
        <p:spPr>
          <a:xfrm>
            <a:off x="7531439" y="5481061"/>
            <a:ext cx="1186249" cy="250430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矢印: 左右 9">
            <a:extLst>
              <a:ext uri="{FF2B5EF4-FFF2-40B4-BE49-F238E27FC236}">
                <a16:creationId xmlns:a16="http://schemas.microsoft.com/office/drawing/2014/main" id="{2CF6B67E-174A-44FB-AAEE-F2D28EA72E9C}"/>
              </a:ext>
            </a:extLst>
          </p:cNvPr>
          <p:cNvSpPr/>
          <p:nvPr/>
        </p:nvSpPr>
        <p:spPr>
          <a:xfrm>
            <a:off x="1606378" y="3232474"/>
            <a:ext cx="1186249" cy="250430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矢印: 左右 13">
            <a:extLst>
              <a:ext uri="{FF2B5EF4-FFF2-40B4-BE49-F238E27FC236}">
                <a16:creationId xmlns:a16="http://schemas.microsoft.com/office/drawing/2014/main" id="{1711ABE0-93F0-4B78-B8B9-B15706F6ADA8}"/>
              </a:ext>
            </a:extLst>
          </p:cNvPr>
          <p:cNvSpPr/>
          <p:nvPr/>
        </p:nvSpPr>
        <p:spPr>
          <a:xfrm>
            <a:off x="5162034" y="4958901"/>
            <a:ext cx="1186249" cy="250430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左右 15">
            <a:extLst>
              <a:ext uri="{FF2B5EF4-FFF2-40B4-BE49-F238E27FC236}">
                <a16:creationId xmlns:a16="http://schemas.microsoft.com/office/drawing/2014/main" id="{EF6D9CB5-6D74-465B-9CD7-2145BAB75A81}"/>
              </a:ext>
            </a:extLst>
          </p:cNvPr>
          <p:cNvSpPr/>
          <p:nvPr/>
        </p:nvSpPr>
        <p:spPr>
          <a:xfrm>
            <a:off x="2792627" y="3232474"/>
            <a:ext cx="4738814" cy="250430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左右 17">
            <a:extLst>
              <a:ext uri="{FF2B5EF4-FFF2-40B4-BE49-F238E27FC236}">
                <a16:creationId xmlns:a16="http://schemas.microsoft.com/office/drawing/2014/main" id="{F3C3F74A-E255-467F-9E09-8D46F416C3D1}"/>
              </a:ext>
            </a:extLst>
          </p:cNvPr>
          <p:cNvSpPr/>
          <p:nvPr/>
        </p:nvSpPr>
        <p:spPr>
          <a:xfrm>
            <a:off x="2792626" y="6012744"/>
            <a:ext cx="5925063" cy="250430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8E44F756-38B1-40E7-B2B8-0EB0907B55F1}"/>
              </a:ext>
            </a:extLst>
          </p:cNvPr>
          <p:cNvSpPr/>
          <p:nvPr/>
        </p:nvSpPr>
        <p:spPr>
          <a:xfrm>
            <a:off x="1606378" y="6012744"/>
            <a:ext cx="1186249" cy="25043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21A5E16-8BFB-4DFA-A4E4-2A057A24C8F2}"/>
              </a:ext>
            </a:extLst>
          </p:cNvPr>
          <p:cNvSpPr/>
          <p:nvPr/>
        </p:nvSpPr>
        <p:spPr>
          <a:xfrm rot="10800000">
            <a:off x="1606377" y="1699769"/>
            <a:ext cx="7111311" cy="29451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73707578-2188-4BB5-8A5B-2DE0E1978536}"/>
              </a:ext>
            </a:extLst>
          </p:cNvPr>
          <p:cNvSpPr/>
          <p:nvPr/>
        </p:nvSpPr>
        <p:spPr>
          <a:xfrm>
            <a:off x="1606377" y="4449049"/>
            <a:ext cx="7111311" cy="29451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454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0B33CBC-67BB-4FEF-9822-5D573600E1AB}"/>
              </a:ext>
            </a:extLst>
          </p:cNvPr>
          <p:cNvSpPr txBox="1"/>
          <p:nvPr/>
        </p:nvSpPr>
        <p:spPr>
          <a:xfrm>
            <a:off x="0" y="627321"/>
            <a:ext cx="9143999" cy="3916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b="1" dirty="0"/>
          </a:p>
          <a:p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＜概要＞</a:t>
            </a:r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○印刷用紙の補充</a:t>
            </a:r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　時期：研究室内の紙が切れそうになったら</a:t>
            </a:r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　詳細：</a:t>
            </a:r>
            <a:r>
              <a:rPr kumimoji="1" lang="en-US" altLang="ja-JP" b="1" dirty="0"/>
              <a:t>UT</a:t>
            </a:r>
            <a:r>
              <a:rPr kumimoji="1" lang="ja-JP" altLang="en-US" b="1" dirty="0"/>
              <a:t>購買</a:t>
            </a:r>
            <a:r>
              <a:rPr kumimoji="1" lang="en-US" altLang="ja-JP" b="1" dirty="0"/>
              <a:t>(</a:t>
            </a:r>
            <a:r>
              <a:rPr kumimoji="1" lang="ja-JP" altLang="en-US" b="1" dirty="0"/>
              <a:t>後述</a:t>
            </a:r>
            <a:r>
              <a:rPr kumimoji="1" lang="en-US" altLang="ja-JP" b="1" dirty="0"/>
              <a:t>)</a:t>
            </a:r>
            <a:r>
              <a:rPr kumimoji="1" lang="ja-JP" altLang="en-US" b="1" dirty="0"/>
              <a:t>で購入手続きをする</a:t>
            </a:r>
            <a:endParaRPr kumimoji="1" lang="en-US" altLang="ja-JP" b="1" dirty="0"/>
          </a:p>
          <a:p>
            <a:pPr>
              <a:lnSpc>
                <a:spcPct val="150000"/>
              </a:lnSpc>
            </a:pPr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○論文用の紙の購入</a:t>
            </a:r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　時期：</a:t>
            </a:r>
            <a:r>
              <a:rPr kumimoji="1" lang="en-US" altLang="ja-JP" b="1" dirty="0"/>
              <a:t>1</a:t>
            </a:r>
            <a:r>
              <a:rPr kumimoji="1" lang="ja-JP" altLang="en-US" b="1" dirty="0"/>
              <a:t>月頃</a:t>
            </a:r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　詳細：</a:t>
            </a:r>
            <a:r>
              <a:rPr kumimoji="1" lang="en-US" altLang="ja-JP" b="1" dirty="0"/>
              <a:t>UT</a:t>
            </a:r>
            <a:r>
              <a:rPr kumimoji="1" lang="ja-JP" altLang="en-US" b="1" dirty="0"/>
              <a:t>購買</a:t>
            </a:r>
            <a:r>
              <a:rPr kumimoji="1" lang="en-US" altLang="ja-JP" b="1" dirty="0"/>
              <a:t>(</a:t>
            </a:r>
            <a:r>
              <a:rPr kumimoji="1" lang="ja-JP" altLang="en-US" b="1" dirty="0"/>
              <a:t>後述</a:t>
            </a:r>
            <a:r>
              <a:rPr kumimoji="1" lang="en-US" altLang="ja-JP" b="1" dirty="0"/>
              <a:t>)</a:t>
            </a:r>
            <a:r>
              <a:rPr kumimoji="1" lang="ja-JP" altLang="en-US" b="1" dirty="0"/>
              <a:t>で購入手続きをする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336F746C-CF0D-45BE-9130-3B3ECDA1196A}"/>
              </a:ext>
            </a:extLst>
          </p:cNvPr>
          <p:cNvSpPr txBox="1">
            <a:spLocks/>
          </p:cNvSpPr>
          <p:nvPr/>
        </p:nvSpPr>
        <p:spPr>
          <a:xfrm>
            <a:off x="1" y="1"/>
            <a:ext cx="9144000" cy="15842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b="1" dirty="0"/>
              <a:t>　①印刷用紙の管理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5469C39-B803-4F4F-B9E8-E8A9E59005B9}"/>
              </a:ext>
            </a:extLst>
          </p:cNvPr>
          <p:cNvSpPr txBox="1"/>
          <p:nvPr/>
        </p:nvSpPr>
        <p:spPr>
          <a:xfrm>
            <a:off x="0" y="268906"/>
            <a:ext cx="8920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b="1" dirty="0"/>
              <a:t>2 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47696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336F746C-CF0D-45BE-9130-3B3ECDA1196A}"/>
              </a:ext>
            </a:extLst>
          </p:cNvPr>
          <p:cNvSpPr txBox="1">
            <a:spLocks/>
          </p:cNvSpPr>
          <p:nvPr/>
        </p:nvSpPr>
        <p:spPr>
          <a:xfrm>
            <a:off x="1" y="1"/>
            <a:ext cx="9144000" cy="15842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b="1" dirty="0"/>
              <a:t>　</a:t>
            </a:r>
            <a:r>
              <a:rPr lang="en-US" altLang="ja-JP" b="1" dirty="0"/>
              <a:t>UT</a:t>
            </a:r>
            <a:r>
              <a:rPr lang="ja-JP" altLang="en-US" b="1" dirty="0"/>
              <a:t>購買の仕組み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E3EE183-6FC6-4705-BA32-ED5E1AC5B2E3}"/>
              </a:ext>
            </a:extLst>
          </p:cNvPr>
          <p:cNvSpPr txBox="1"/>
          <p:nvPr/>
        </p:nvSpPr>
        <p:spPr>
          <a:xfrm>
            <a:off x="3721490" y="5104383"/>
            <a:ext cx="1701020" cy="8541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3600" b="1" dirty="0"/>
              <a:t>庶務</a:t>
            </a:r>
            <a:endParaRPr lang="ja-JP" altLang="en-US" sz="36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648D356-C78A-47EE-B78C-BD14EB3E747A}"/>
              </a:ext>
            </a:extLst>
          </p:cNvPr>
          <p:cNvSpPr txBox="1"/>
          <p:nvPr/>
        </p:nvSpPr>
        <p:spPr>
          <a:xfrm>
            <a:off x="3721490" y="3498963"/>
            <a:ext cx="1701020" cy="854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3600" b="1" dirty="0"/>
              <a:t>原先生</a:t>
            </a:r>
            <a:endParaRPr lang="ja-JP" altLang="en-US" sz="36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36AD4D1-8F85-4BC7-86F1-5270E2DFF603}"/>
              </a:ext>
            </a:extLst>
          </p:cNvPr>
          <p:cNvSpPr txBox="1"/>
          <p:nvPr/>
        </p:nvSpPr>
        <p:spPr>
          <a:xfrm>
            <a:off x="3721490" y="1893447"/>
            <a:ext cx="1701020" cy="8541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3600" b="1" dirty="0"/>
              <a:t>業者</a:t>
            </a:r>
            <a:endParaRPr lang="ja-JP" altLang="en-US" sz="3600" b="1" dirty="0"/>
          </a:p>
        </p:txBody>
      </p:sp>
      <p:sp>
        <p:nvSpPr>
          <p:cNvPr id="12" name="矢印: 左カーブ 11">
            <a:extLst>
              <a:ext uri="{FF2B5EF4-FFF2-40B4-BE49-F238E27FC236}">
                <a16:creationId xmlns:a16="http://schemas.microsoft.com/office/drawing/2014/main" id="{A5829B11-F91D-4173-A9A7-0ACC63160889}"/>
              </a:ext>
            </a:extLst>
          </p:cNvPr>
          <p:cNvSpPr/>
          <p:nvPr/>
        </p:nvSpPr>
        <p:spPr>
          <a:xfrm rot="10800000">
            <a:off x="2854842" y="2735150"/>
            <a:ext cx="542260" cy="845288"/>
          </a:xfrm>
          <a:prstGeom prst="curved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矢印: 左カーブ 12">
            <a:extLst>
              <a:ext uri="{FF2B5EF4-FFF2-40B4-BE49-F238E27FC236}">
                <a16:creationId xmlns:a16="http://schemas.microsoft.com/office/drawing/2014/main" id="{122E0494-E772-4787-90EB-4EC886542C3E}"/>
              </a:ext>
            </a:extLst>
          </p:cNvPr>
          <p:cNvSpPr/>
          <p:nvPr/>
        </p:nvSpPr>
        <p:spPr>
          <a:xfrm rot="10800000">
            <a:off x="2854842" y="4353043"/>
            <a:ext cx="542260" cy="845288"/>
          </a:xfrm>
          <a:prstGeom prst="curved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矢印: 左カーブ 13">
            <a:extLst>
              <a:ext uri="{FF2B5EF4-FFF2-40B4-BE49-F238E27FC236}">
                <a16:creationId xmlns:a16="http://schemas.microsoft.com/office/drawing/2014/main" id="{49E5D46F-196E-431E-B2A4-D6DDA54098A1}"/>
              </a:ext>
            </a:extLst>
          </p:cNvPr>
          <p:cNvSpPr/>
          <p:nvPr/>
        </p:nvSpPr>
        <p:spPr>
          <a:xfrm>
            <a:off x="5746898" y="2747624"/>
            <a:ext cx="914400" cy="2356760"/>
          </a:xfrm>
          <a:prstGeom prst="curved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F1EE287-6D22-409D-BA9E-EDA504A04BC5}"/>
              </a:ext>
            </a:extLst>
          </p:cNvPr>
          <p:cNvSpPr txBox="1"/>
          <p:nvPr/>
        </p:nvSpPr>
        <p:spPr>
          <a:xfrm>
            <a:off x="648586" y="4544854"/>
            <a:ext cx="1881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u="sng" dirty="0">
                <a:solidFill>
                  <a:schemeClr val="accent5"/>
                </a:solidFill>
              </a:rPr>
              <a:t>①購入依頼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40A9EA9-856C-44F5-B44D-F06A4F5CB602}"/>
              </a:ext>
            </a:extLst>
          </p:cNvPr>
          <p:cNvSpPr txBox="1"/>
          <p:nvPr/>
        </p:nvSpPr>
        <p:spPr>
          <a:xfrm>
            <a:off x="648587" y="2926961"/>
            <a:ext cx="1881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②発注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360C4E9-40B5-4BAF-89A0-E14596113A89}"/>
              </a:ext>
            </a:extLst>
          </p:cNvPr>
          <p:cNvSpPr txBox="1"/>
          <p:nvPr/>
        </p:nvSpPr>
        <p:spPr>
          <a:xfrm>
            <a:off x="6985686" y="3695170"/>
            <a:ext cx="1509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③納品</a:t>
            </a:r>
          </a:p>
        </p:txBody>
      </p: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A969C476-3CD0-457F-A8CB-FFA64B59AC2D}"/>
              </a:ext>
            </a:extLst>
          </p:cNvPr>
          <p:cNvSpPr/>
          <p:nvPr/>
        </p:nvSpPr>
        <p:spPr>
          <a:xfrm>
            <a:off x="648586" y="5670600"/>
            <a:ext cx="2541182" cy="754911"/>
          </a:xfrm>
          <a:prstGeom prst="wedgeRoundRectCallout">
            <a:avLst>
              <a:gd name="adj1" fmla="val -29812"/>
              <a:gd name="adj2" fmla="val -12124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庶務の仕事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195375C-A68A-450A-A08E-4EC5C3E529A9}"/>
              </a:ext>
            </a:extLst>
          </p:cNvPr>
          <p:cNvSpPr txBox="1"/>
          <p:nvPr/>
        </p:nvSpPr>
        <p:spPr>
          <a:xfrm>
            <a:off x="0" y="268906"/>
            <a:ext cx="8920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b="1" dirty="0"/>
              <a:t>3 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57194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336F746C-CF0D-45BE-9130-3B3ECDA1196A}"/>
              </a:ext>
            </a:extLst>
          </p:cNvPr>
          <p:cNvSpPr txBox="1">
            <a:spLocks/>
          </p:cNvSpPr>
          <p:nvPr/>
        </p:nvSpPr>
        <p:spPr>
          <a:xfrm>
            <a:off x="1" y="1"/>
            <a:ext cx="9144000" cy="15842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b="1" dirty="0"/>
              <a:t>　</a:t>
            </a:r>
            <a:r>
              <a:rPr lang="en-US" altLang="ja-JP" b="1" dirty="0"/>
              <a:t>UT</a:t>
            </a:r>
            <a:r>
              <a:rPr lang="ja-JP" altLang="en-US" b="1" dirty="0"/>
              <a:t>購買の使い方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49EF95F-D0F9-4546-B38B-E6378AFD9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89" y="2615016"/>
            <a:ext cx="5067304" cy="3615663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08488AF-3AF9-4103-AA26-94042E297E7C}"/>
              </a:ext>
            </a:extLst>
          </p:cNvPr>
          <p:cNvSpPr txBox="1"/>
          <p:nvPr/>
        </p:nvSpPr>
        <p:spPr>
          <a:xfrm>
            <a:off x="0" y="627321"/>
            <a:ext cx="9143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b="1" dirty="0"/>
          </a:p>
          <a:p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①</a:t>
            </a:r>
            <a:r>
              <a:rPr lang="ja-JP" altLang="en-US" b="1" dirty="0">
                <a:hlinkClick r:id="rId3"/>
              </a:rPr>
              <a:t>新電子受発注システム</a:t>
            </a:r>
            <a:r>
              <a:rPr lang="en-US" altLang="ja-JP" b="1" dirty="0"/>
              <a:t>(https://u-tokyo.cobuy.jp/)</a:t>
            </a:r>
            <a:r>
              <a:rPr lang="ja-JP" altLang="en-US" b="1" dirty="0"/>
              <a:t>にアクセスする。</a:t>
            </a:r>
            <a:endParaRPr lang="en-US" altLang="ja-JP" b="1" dirty="0"/>
          </a:p>
          <a:p>
            <a:pPr>
              <a:lnSpc>
                <a:spcPct val="150000"/>
              </a:lnSpc>
            </a:pPr>
            <a:r>
              <a:rPr lang="ja-JP" altLang="en-US" b="1" dirty="0"/>
              <a:t>　　②所定の企業</a:t>
            </a:r>
            <a:r>
              <a:rPr lang="en-US" altLang="ja-JP" b="1" dirty="0"/>
              <a:t>ID</a:t>
            </a:r>
            <a:r>
              <a:rPr lang="ja-JP" altLang="en-US" b="1" dirty="0" err="1"/>
              <a:t>、</a:t>
            </a:r>
            <a:r>
              <a:rPr lang="ja-JP" altLang="en-US" b="1" dirty="0"/>
              <a:t>ユーザ</a:t>
            </a:r>
            <a:r>
              <a:rPr lang="en-US" altLang="ja-JP" b="1" dirty="0"/>
              <a:t>ID</a:t>
            </a:r>
            <a:r>
              <a:rPr lang="ja-JP" altLang="en-US" b="1" dirty="0" err="1"/>
              <a:t>、</a:t>
            </a:r>
            <a:r>
              <a:rPr lang="ja-JP" altLang="en-US" b="1" dirty="0"/>
              <a:t>パスワードを入力してログインする。</a:t>
            </a:r>
          </a:p>
          <a:p>
            <a:endParaRPr kumimoji="1" lang="ja-JP" altLang="en-US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C68B1F9-E493-49EC-A2E2-036365B5DDF8}"/>
              </a:ext>
            </a:extLst>
          </p:cNvPr>
          <p:cNvSpPr txBox="1"/>
          <p:nvPr/>
        </p:nvSpPr>
        <p:spPr>
          <a:xfrm>
            <a:off x="5809623" y="3211885"/>
            <a:ext cx="3167743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1600" b="1" dirty="0"/>
              <a:t>　　　企業</a:t>
            </a:r>
            <a:r>
              <a:rPr kumimoji="1" lang="en-US" altLang="ja-JP" sz="1600" b="1" dirty="0"/>
              <a:t>ID</a:t>
            </a:r>
            <a:r>
              <a:rPr kumimoji="1" lang="ja-JP" altLang="en-US" sz="1600" b="1" dirty="0"/>
              <a:t>：</a:t>
            </a:r>
            <a:r>
              <a:rPr kumimoji="1" lang="en-US" altLang="ja-JP" sz="1600" b="1" dirty="0" err="1"/>
              <a:t>tokyou</a:t>
            </a:r>
            <a:endParaRPr kumimoji="1" lang="en-US" altLang="ja-JP" sz="1600" b="1" dirty="0"/>
          </a:p>
          <a:p>
            <a:pPr>
              <a:lnSpc>
                <a:spcPct val="150000"/>
              </a:lnSpc>
            </a:pPr>
            <a:r>
              <a:rPr kumimoji="1" lang="ja-JP" altLang="en-US" sz="1600" b="1" dirty="0"/>
              <a:t>　　ユーザ</a:t>
            </a:r>
            <a:r>
              <a:rPr kumimoji="1" lang="en-US" altLang="ja-JP" sz="1600" b="1" dirty="0"/>
              <a:t>ID</a:t>
            </a:r>
            <a:r>
              <a:rPr kumimoji="1" lang="ja-JP" altLang="en-US" sz="1600" b="1" dirty="0"/>
              <a:t>：</a:t>
            </a:r>
            <a:r>
              <a:rPr kumimoji="1" lang="en-US" altLang="ja-JP" sz="1600" b="1" dirty="0"/>
              <a:t>1319242123AA</a:t>
            </a:r>
          </a:p>
          <a:p>
            <a:pPr>
              <a:lnSpc>
                <a:spcPct val="150000"/>
              </a:lnSpc>
            </a:pPr>
            <a:r>
              <a:rPr kumimoji="1" lang="ja-JP" altLang="en-US" sz="1600" b="1" dirty="0"/>
              <a:t>　パスワード：</a:t>
            </a:r>
            <a:r>
              <a:rPr kumimoji="1" lang="en-US" altLang="ja-JP" sz="1600" b="1" dirty="0"/>
              <a:t>tripstudent@324</a:t>
            </a:r>
            <a:endParaRPr lang="ja-JP" altLang="en-US" sz="16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0F803A7-71C0-4470-852D-6908F28EB96A}"/>
              </a:ext>
            </a:extLst>
          </p:cNvPr>
          <p:cNvSpPr txBox="1"/>
          <p:nvPr/>
        </p:nvSpPr>
        <p:spPr>
          <a:xfrm>
            <a:off x="0" y="268906"/>
            <a:ext cx="8920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b="1" dirty="0"/>
              <a:t>4 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48177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336F746C-CF0D-45BE-9130-3B3ECDA1196A}"/>
              </a:ext>
            </a:extLst>
          </p:cNvPr>
          <p:cNvSpPr txBox="1">
            <a:spLocks/>
          </p:cNvSpPr>
          <p:nvPr/>
        </p:nvSpPr>
        <p:spPr>
          <a:xfrm>
            <a:off x="1" y="1"/>
            <a:ext cx="9144000" cy="15842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b="1" dirty="0"/>
              <a:t>　</a:t>
            </a:r>
            <a:r>
              <a:rPr lang="en-US" altLang="ja-JP" b="1" dirty="0"/>
              <a:t>UT</a:t>
            </a:r>
            <a:r>
              <a:rPr lang="ja-JP" altLang="en-US" b="1" dirty="0"/>
              <a:t>購買の使い方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08488AF-3AF9-4103-AA26-94042E297E7C}"/>
              </a:ext>
            </a:extLst>
          </p:cNvPr>
          <p:cNvSpPr txBox="1"/>
          <p:nvPr/>
        </p:nvSpPr>
        <p:spPr>
          <a:xfrm>
            <a:off x="0" y="627321"/>
            <a:ext cx="914399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　　</a:t>
            </a:r>
            <a:r>
              <a:rPr kumimoji="1" lang="ja-JP" altLang="en-US" b="1" dirty="0"/>
              <a:t>③ログイン後の画面の左の方にある「発注業務」をクリックする。</a:t>
            </a:r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C2671C0-3D8D-4E6C-A9F6-9835F2AE7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50" y="2094613"/>
            <a:ext cx="7804298" cy="3767592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5976A9D-209A-4135-BABD-9FA7D608C69F}"/>
              </a:ext>
            </a:extLst>
          </p:cNvPr>
          <p:cNvSpPr/>
          <p:nvPr/>
        </p:nvSpPr>
        <p:spPr>
          <a:xfrm>
            <a:off x="669850" y="2604976"/>
            <a:ext cx="956931" cy="2551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8F69B396-7570-428B-8FA7-51D3C8D0B981}"/>
              </a:ext>
            </a:extLst>
          </p:cNvPr>
          <p:cNvSpPr/>
          <p:nvPr/>
        </p:nvSpPr>
        <p:spPr>
          <a:xfrm rot="10800000">
            <a:off x="983510" y="2949301"/>
            <a:ext cx="318977" cy="44125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C1D5D04-F60A-41AF-9164-AB1A31399575}"/>
              </a:ext>
            </a:extLst>
          </p:cNvPr>
          <p:cNvSpPr txBox="1"/>
          <p:nvPr/>
        </p:nvSpPr>
        <p:spPr>
          <a:xfrm>
            <a:off x="898448" y="3484846"/>
            <a:ext cx="483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41C265A-5761-4F37-8DF7-E924CBD1B868}"/>
              </a:ext>
            </a:extLst>
          </p:cNvPr>
          <p:cNvSpPr txBox="1"/>
          <p:nvPr/>
        </p:nvSpPr>
        <p:spPr>
          <a:xfrm>
            <a:off x="0" y="268906"/>
            <a:ext cx="8920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b="1" dirty="0"/>
              <a:t>5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99121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66E0D554-490F-4C4E-B7CF-B1753F6D5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50" y="2094613"/>
            <a:ext cx="7804298" cy="1925101"/>
          </a:xfrm>
          <a:prstGeom prst="rect">
            <a:avLst/>
          </a:prstGeom>
        </p:spPr>
      </p:pic>
      <p:sp>
        <p:nvSpPr>
          <p:cNvPr id="4" name="タイトル 1">
            <a:extLst>
              <a:ext uri="{FF2B5EF4-FFF2-40B4-BE49-F238E27FC236}">
                <a16:creationId xmlns:a16="http://schemas.microsoft.com/office/drawing/2014/main" id="{336F746C-CF0D-45BE-9130-3B3ECDA1196A}"/>
              </a:ext>
            </a:extLst>
          </p:cNvPr>
          <p:cNvSpPr txBox="1">
            <a:spLocks/>
          </p:cNvSpPr>
          <p:nvPr/>
        </p:nvSpPr>
        <p:spPr>
          <a:xfrm>
            <a:off x="1" y="1"/>
            <a:ext cx="9144000" cy="15842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b="1" dirty="0"/>
              <a:t>　</a:t>
            </a:r>
            <a:r>
              <a:rPr lang="en-US" altLang="ja-JP" b="1" dirty="0"/>
              <a:t>UT</a:t>
            </a:r>
            <a:r>
              <a:rPr lang="ja-JP" altLang="en-US" b="1" dirty="0"/>
              <a:t>購買の使い方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08488AF-3AF9-4103-AA26-94042E297E7C}"/>
              </a:ext>
            </a:extLst>
          </p:cNvPr>
          <p:cNvSpPr txBox="1"/>
          <p:nvPr/>
        </p:nvSpPr>
        <p:spPr>
          <a:xfrm>
            <a:off x="0" y="627321"/>
            <a:ext cx="9143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　　</a:t>
            </a:r>
            <a:r>
              <a:rPr kumimoji="1" lang="ja-JP" altLang="en-US" b="1" dirty="0"/>
              <a:t>④次のような画面が出てくるので、左上の「購入依頼作成」にカーソルを合わせ、　　</a:t>
            </a:r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　新規作成</a:t>
            </a:r>
            <a:r>
              <a:rPr kumimoji="1" lang="en-US" altLang="ja-JP" b="1" dirty="0"/>
              <a:t>(</a:t>
            </a:r>
            <a:r>
              <a:rPr kumimoji="1" lang="ja-JP" altLang="en-US" b="1" dirty="0"/>
              <a:t>商品選択</a:t>
            </a:r>
            <a:r>
              <a:rPr kumimoji="1" lang="en-US" altLang="ja-JP" b="1" dirty="0"/>
              <a:t>)</a:t>
            </a:r>
            <a:r>
              <a:rPr kumimoji="1" lang="ja-JP" altLang="en-US" b="1" dirty="0"/>
              <a:t>をクリックする。</a:t>
            </a:r>
            <a:endParaRPr kumimoji="1" lang="en-US" altLang="ja-JP" b="1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80AE2AB-54B6-4B80-88EF-E06D9DF2085B}"/>
              </a:ext>
            </a:extLst>
          </p:cNvPr>
          <p:cNvSpPr/>
          <p:nvPr/>
        </p:nvSpPr>
        <p:spPr>
          <a:xfrm>
            <a:off x="664532" y="2257376"/>
            <a:ext cx="637955" cy="1627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7574A089-1B00-4D43-8ABF-C357D4BB7CDE}"/>
              </a:ext>
            </a:extLst>
          </p:cNvPr>
          <p:cNvSpPr/>
          <p:nvPr/>
        </p:nvSpPr>
        <p:spPr>
          <a:xfrm rot="10800000">
            <a:off x="829336" y="2489250"/>
            <a:ext cx="318977" cy="44125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A3A6030-4D61-48E3-BB7F-61C72C494C04}"/>
              </a:ext>
            </a:extLst>
          </p:cNvPr>
          <p:cNvSpPr txBox="1"/>
          <p:nvPr/>
        </p:nvSpPr>
        <p:spPr>
          <a:xfrm>
            <a:off x="752250" y="2977119"/>
            <a:ext cx="483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6EB8967-3ABF-417B-8E24-DAC7748703DD}"/>
              </a:ext>
            </a:extLst>
          </p:cNvPr>
          <p:cNvSpPr txBox="1"/>
          <p:nvPr/>
        </p:nvSpPr>
        <p:spPr>
          <a:xfrm>
            <a:off x="0" y="268906"/>
            <a:ext cx="8920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b="1" dirty="0"/>
              <a:t>6 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24110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E839DD2-24E4-4781-ADAC-961B7B41B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50" y="2604976"/>
            <a:ext cx="7804298" cy="3280244"/>
          </a:xfrm>
          <a:prstGeom prst="rect">
            <a:avLst/>
          </a:prstGeom>
        </p:spPr>
      </p:pic>
      <p:sp>
        <p:nvSpPr>
          <p:cNvPr id="4" name="タイトル 1">
            <a:extLst>
              <a:ext uri="{FF2B5EF4-FFF2-40B4-BE49-F238E27FC236}">
                <a16:creationId xmlns:a16="http://schemas.microsoft.com/office/drawing/2014/main" id="{336F746C-CF0D-45BE-9130-3B3ECDA1196A}"/>
              </a:ext>
            </a:extLst>
          </p:cNvPr>
          <p:cNvSpPr txBox="1">
            <a:spLocks/>
          </p:cNvSpPr>
          <p:nvPr/>
        </p:nvSpPr>
        <p:spPr>
          <a:xfrm>
            <a:off x="1" y="1"/>
            <a:ext cx="9144000" cy="15842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b="1" dirty="0"/>
              <a:t>　</a:t>
            </a:r>
            <a:r>
              <a:rPr lang="en-US" altLang="ja-JP" b="1" dirty="0"/>
              <a:t>UT</a:t>
            </a:r>
            <a:r>
              <a:rPr lang="ja-JP" altLang="en-US" b="1" dirty="0"/>
              <a:t>購買の使い方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08488AF-3AF9-4103-AA26-94042E297E7C}"/>
              </a:ext>
            </a:extLst>
          </p:cNvPr>
          <p:cNvSpPr txBox="1"/>
          <p:nvPr/>
        </p:nvSpPr>
        <p:spPr>
          <a:xfrm>
            <a:off x="0" y="627321"/>
            <a:ext cx="9143999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　　</a:t>
            </a:r>
            <a:r>
              <a:rPr kumimoji="1" lang="ja-JP" altLang="en-US" b="1" dirty="0"/>
              <a:t>⑤＋マークをクリックして購入したいものを探す。</a:t>
            </a:r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　</a:t>
            </a:r>
            <a:r>
              <a:rPr kumimoji="1" lang="en-US" altLang="ja-JP" b="1" dirty="0"/>
              <a:t>(ex.) A4</a:t>
            </a:r>
            <a:r>
              <a:rPr kumimoji="1" lang="ja-JP" altLang="en-US" b="1" dirty="0"/>
              <a:t>用紙が欲しい場合</a:t>
            </a:r>
            <a:endParaRPr kumimoji="1" lang="en-US" altLang="ja-JP" b="1" dirty="0"/>
          </a:p>
          <a:p>
            <a:pPr>
              <a:lnSpc>
                <a:spcPct val="150000"/>
              </a:lnSpc>
            </a:pPr>
            <a:r>
              <a:rPr kumimoji="1" lang="ja-JP" altLang="en-US" b="1" dirty="0"/>
              <a:t>　　　　　  </a:t>
            </a:r>
            <a:r>
              <a:rPr kumimoji="1" lang="en-US" altLang="ja-JP" b="1" dirty="0"/>
              <a:t>OA</a:t>
            </a:r>
            <a:r>
              <a:rPr kumimoji="1" lang="ja-JP" altLang="en-US" b="1" dirty="0"/>
              <a:t>・</a:t>
            </a:r>
            <a:r>
              <a:rPr kumimoji="1" lang="en-US" altLang="ja-JP" b="1" dirty="0"/>
              <a:t>PC</a:t>
            </a:r>
            <a:r>
              <a:rPr kumimoji="1" lang="ja-JP" altLang="en-US" b="1" dirty="0"/>
              <a:t>サプライ </a:t>
            </a:r>
            <a:r>
              <a:rPr kumimoji="1" lang="en-US" altLang="ja-JP" b="1" dirty="0"/>
              <a:t>&gt; OA</a:t>
            </a:r>
            <a:r>
              <a:rPr kumimoji="1" lang="ja-JP" altLang="en-US" b="1" dirty="0"/>
              <a:t>・</a:t>
            </a:r>
            <a:r>
              <a:rPr kumimoji="1" lang="en-US" altLang="ja-JP" b="1" dirty="0"/>
              <a:t>PC</a:t>
            </a:r>
            <a:r>
              <a:rPr kumimoji="1" lang="ja-JP" altLang="en-US" b="1" dirty="0"/>
              <a:t>用紙 </a:t>
            </a:r>
            <a:r>
              <a:rPr kumimoji="1" lang="en-US" altLang="ja-JP" b="1" dirty="0"/>
              <a:t>&gt; </a:t>
            </a:r>
            <a:r>
              <a:rPr kumimoji="1" lang="ja-JP" altLang="en-US" b="1" u="sng" dirty="0"/>
              <a:t>コピー用紙</a:t>
            </a:r>
            <a:r>
              <a:rPr kumimoji="1" lang="en-US" altLang="ja-JP" b="1" u="sng" dirty="0"/>
              <a:t>(A4)</a:t>
            </a:r>
            <a:r>
              <a:rPr kumimoji="1" lang="ja-JP" altLang="en-US" b="1" dirty="0">
                <a:solidFill>
                  <a:schemeClr val="bg1"/>
                </a:solidFill>
              </a:rPr>
              <a:t>　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6F5CD9E-BA99-4A41-AAD8-C482573E3FC2}"/>
              </a:ext>
            </a:extLst>
          </p:cNvPr>
          <p:cNvSpPr/>
          <p:nvPr/>
        </p:nvSpPr>
        <p:spPr>
          <a:xfrm>
            <a:off x="855920" y="4409689"/>
            <a:ext cx="159490" cy="1268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34F0914F-E622-4AF5-8A77-581DE0684AFD}"/>
              </a:ext>
            </a:extLst>
          </p:cNvPr>
          <p:cNvSpPr/>
          <p:nvPr/>
        </p:nvSpPr>
        <p:spPr>
          <a:xfrm>
            <a:off x="776176" y="3773634"/>
            <a:ext cx="318977" cy="44125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9A81AE4C-2535-40FE-A5AF-DFEE3F498BC7}"/>
              </a:ext>
            </a:extLst>
          </p:cNvPr>
          <p:cNvSpPr/>
          <p:nvPr/>
        </p:nvSpPr>
        <p:spPr>
          <a:xfrm>
            <a:off x="6368902" y="1158949"/>
            <a:ext cx="2541182" cy="754911"/>
          </a:xfrm>
          <a:prstGeom prst="wedgeRoundRectCallout">
            <a:avLst>
              <a:gd name="adj1" fmla="val -43427"/>
              <a:gd name="adj2" fmla="val 7517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最後は</a:t>
            </a:r>
            <a:endParaRPr kumimoji="1" lang="en-US" altLang="ja-JP" b="1" dirty="0"/>
          </a:p>
          <a:p>
            <a:pPr algn="ctr"/>
            <a:r>
              <a:rPr kumimoji="1" lang="ja-JP" altLang="en-US" b="1" dirty="0">
                <a:solidFill>
                  <a:schemeClr val="accent1"/>
                </a:solidFill>
              </a:rPr>
              <a:t>ダブルクリック</a:t>
            </a:r>
            <a:r>
              <a:rPr kumimoji="1" lang="ja-JP" altLang="en-US" b="1" dirty="0"/>
              <a:t>する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9DF2639-B2DD-4F04-B1E6-3D25ECD8E1BA}"/>
              </a:ext>
            </a:extLst>
          </p:cNvPr>
          <p:cNvSpPr txBox="1"/>
          <p:nvPr/>
        </p:nvSpPr>
        <p:spPr>
          <a:xfrm>
            <a:off x="1201479" y="3783433"/>
            <a:ext cx="483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17B4BB5-9387-4359-90D3-5AE2760DF78D}"/>
              </a:ext>
            </a:extLst>
          </p:cNvPr>
          <p:cNvSpPr txBox="1"/>
          <p:nvPr/>
        </p:nvSpPr>
        <p:spPr>
          <a:xfrm>
            <a:off x="0" y="268906"/>
            <a:ext cx="8920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b="1" dirty="0"/>
              <a:t>7 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24510573"/>
      </p:ext>
    </p:extLst>
  </p:cSld>
  <p:clrMapOvr>
    <a:masterClrMapping/>
  </p:clrMapOvr>
</p:sld>
</file>

<file path=ppt/theme/theme1.xml><?xml version="1.0" encoding="utf-8"?>
<a:theme xmlns:a="http://schemas.openxmlformats.org/drawingml/2006/main" name="スライス">
  <a:themeElements>
    <a:clrScheme name="スライス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スライス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スライ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356</TotalTime>
  <Words>119</Words>
  <Application>Microsoft Office PowerPoint</Application>
  <PresentationFormat>画面に合わせる (4:3)</PresentationFormat>
  <Paragraphs>209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1" baseType="lpstr">
      <vt:lpstr>メイリオ</vt:lpstr>
      <vt:lpstr>Century Gothic</vt:lpstr>
      <vt:lpstr>Wingdings 3</vt:lpstr>
      <vt:lpstr>スライス</vt:lpstr>
      <vt:lpstr>2018年度 交通・地域ラボ 庶務のお仕事</vt:lpstr>
      <vt:lpstr>　目次</vt:lpstr>
      <vt:lpstr>　年間スケジュール　橙…特定の期間　白…必要に応じて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交通・地域ラボ 庶務のお仕事</dc:title>
  <dc:creator>KAJIHARA-PC</dc:creator>
  <cp:lastModifiedBy> </cp:lastModifiedBy>
  <cp:revision>188</cp:revision>
  <dcterms:created xsi:type="dcterms:W3CDTF">2018-04-02T06:27:07Z</dcterms:created>
  <dcterms:modified xsi:type="dcterms:W3CDTF">2018-04-18T09:12:25Z</dcterms:modified>
</cp:coreProperties>
</file>