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3" r:id="rId7"/>
    <p:sldId id="265"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1"/>
  </p:normalViewPr>
  <p:slideViewPr>
    <p:cSldViewPr snapToGrid="0" snapToObjects="1">
      <p:cViewPr varScale="1">
        <p:scale>
          <a:sx n="81" d="100"/>
          <a:sy n="81" d="100"/>
        </p:scale>
        <p:origin x="96" y="5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ja-JP" altLang="en-US"/>
              <a:t>マスター タイトルの書式設定</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51579" y="691232"/>
            <a:ext cx="9603275" cy="563034"/>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a:xfrm>
            <a:off x="1451579" y="1408014"/>
            <a:ext cx="9603275" cy="4058331"/>
          </a:xfrm>
        </p:spPr>
        <p:txBody>
          <a:bodyPr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80060" y="685685"/>
            <a:ext cx="811019" cy="503578"/>
          </a:xfrm>
        </p:spPr>
        <p:txBody>
          <a:bodyPr/>
          <a:lstStyle/>
          <a:p>
            <a:fld id="{6D22F896-40B5-4ADD-8801-0D06FADFA095}" type="slidenum">
              <a:rPr lang="en-US" dirty="0"/>
              <a:t>‹#›</a:t>
            </a:fld>
            <a:endParaRPr lang="en-US" dirty="0"/>
          </a:p>
        </p:txBody>
      </p:sp>
      <p:cxnSp>
        <p:nvCxnSpPr>
          <p:cNvPr id="33" name="Straight Connector 32"/>
          <p:cNvCxnSpPr/>
          <p:nvPr/>
        </p:nvCxnSpPr>
        <p:spPr>
          <a:xfrm>
            <a:off x="1453896" y="1256372"/>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A87A34-81AB-432B-8DAE-1953F412C126}" type="datetimeFigureOut">
              <a:rPr lang="en-US" dirty="0"/>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447191" y="2824269"/>
            <a:ext cx="4645152" cy="26444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412362" y="2821491"/>
            <a:ext cx="4645152" cy="263737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dirty="0"/>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5/7/2018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5/7/2018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ja.wikipedia.org/wiki/%E3%83%87%E3%83%90%E3%83%83%E3%82%AC" TargetMode="External"/><Relationship Id="rId3" Type="http://schemas.openxmlformats.org/officeDocument/2006/relationships/image" Target="../media/image3.jpeg"/><Relationship Id="rId7" Type="http://schemas.openxmlformats.org/officeDocument/2006/relationships/hyperlink" Target="https://ja.wikipedia.org/wiki/%E3%83%86%E3%82%AD%E3%82%B9%E3%83%88%E3%82%A8%E3%83%87%E3%82%A3%E3%82%BF"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ja.wikipedia.org/wiki/%E3%82%B3%E3%83%B3%E3%83%91%E3%82%A4%E3%83%A9" TargetMode="External"/><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hyperlink" Target="https://ja.wikipedia.org/wiki/%E3%82%B0%E3%83%A9%E3%83%95%E3%82%A3%E3%82%AB%E3%83%AB%E3%83%A6%E3%83%BC%E3%82%B6%E3%82%A4%E3%83%B3%E3%82%BF%E3%83%BC%E3%83%95%E3%82%A7%E3%83%BC%E3%82%B9"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onthehub.co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a:t>Visual studio 20</a:t>
            </a:r>
            <a:r>
              <a:rPr kumimoji="1" lang="ja-JP" altLang="en-US" dirty="0"/>
              <a:t>**</a:t>
            </a:r>
            <a:br>
              <a:rPr kumimoji="1" lang="en-US" altLang="ja-JP" dirty="0"/>
            </a:br>
            <a:r>
              <a:rPr lang="ja-JP" altLang="en-US" dirty="0"/>
              <a:t>インストール方法</a:t>
            </a:r>
            <a:endParaRPr kumimoji="1" lang="ja-JP" altLang="en-US" dirty="0"/>
          </a:p>
        </p:txBody>
      </p:sp>
      <p:sp>
        <p:nvSpPr>
          <p:cNvPr id="3" name="サブタイトル 2"/>
          <p:cNvSpPr>
            <a:spLocks noGrp="1"/>
          </p:cNvSpPr>
          <p:nvPr>
            <p:ph type="subTitle" idx="1"/>
          </p:nvPr>
        </p:nvSpPr>
        <p:spPr/>
        <p:txBody>
          <a:bodyPr/>
          <a:lstStyle/>
          <a:p>
            <a:r>
              <a:rPr kumimoji="1" lang="en-US" altLang="ja-JP" dirty="0"/>
              <a:t>2016/5/18</a:t>
            </a:r>
          </a:p>
          <a:p>
            <a:r>
              <a:rPr lang="en-US" altLang="ja-JP" dirty="0"/>
              <a:t>#2 </a:t>
            </a:r>
            <a:r>
              <a:rPr lang="ja-JP" altLang="en-US" dirty="0"/>
              <a:t>学生ゼミ</a:t>
            </a:r>
            <a:endParaRPr kumimoji="1" lang="ja-JP" altLang="en-US" dirty="0"/>
          </a:p>
        </p:txBody>
      </p:sp>
    </p:spTree>
    <p:extLst>
      <p:ext uri="{BB962C8B-B14F-4D97-AF65-F5344CB8AC3E}">
        <p14:creationId xmlns:p14="http://schemas.microsoft.com/office/powerpoint/2010/main" val="172207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tedvinke.files.wordpress.com/2015/10/eclipse-mars-logo.png?w=7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780" y="4745329"/>
            <a:ext cx="2934072" cy="195821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https://regmedia.co.uk/2013/11/13/visual_studio.jpg?x=1200&amp;y=7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07" y="4712011"/>
            <a:ext cx="3009876" cy="1991534"/>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http://a3.mzstatic.com/us/r30/Purple30/v4/f3/d4/1f/f3d41fc1-0925-f078-c19e-ce00e6d724bf/icon25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3852" y="4707162"/>
            <a:ext cx="1996383" cy="1996383"/>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https://s3.amazonaws.com/kinlane-productions/api-evangelist/atom-editor/atom-editor-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9213" y="5725979"/>
            <a:ext cx="2932699" cy="97756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en-US" altLang="ja-JP" dirty="0"/>
              <a:t>Visual studio (VS) </a:t>
            </a:r>
            <a:r>
              <a:rPr kumimoji="1" lang="ja-JP" altLang="en-US" dirty="0"/>
              <a:t>とは？</a:t>
            </a:r>
          </a:p>
        </p:txBody>
      </p:sp>
      <p:sp>
        <p:nvSpPr>
          <p:cNvPr id="3" name="コンテンツ プレースホルダー 2"/>
          <p:cNvSpPr>
            <a:spLocks noGrp="1"/>
          </p:cNvSpPr>
          <p:nvPr>
            <p:ph idx="1"/>
          </p:nvPr>
        </p:nvSpPr>
        <p:spPr/>
        <p:txBody>
          <a:bodyPr>
            <a:normAutofit/>
          </a:bodyPr>
          <a:lstStyle/>
          <a:p>
            <a:r>
              <a:rPr kumimoji="1" lang="ja-JP" altLang="en-US" dirty="0"/>
              <a:t>マイクロソフト社が提供する</a:t>
            </a:r>
            <a:r>
              <a:rPr kumimoji="1" lang="ja-JP" altLang="en-US" dirty="0">
                <a:solidFill>
                  <a:schemeClr val="accent1"/>
                </a:solidFill>
              </a:rPr>
              <a:t>総合開発環境</a:t>
            </a:r>
            <a:r>
              <a:rPr kumimoji="1" lang="ja-JP" altLang="en-US" dirty="0"/>
              <a:t>ソフト（一部無料、一部有料）</a:t>
            </a:r>
            <a:endParaRPr kumimoji="1" lang="en-US" altLang="ja-JP" dirty="0"/>
          </a:p>
          <a:p>
            <a:pPr lvl="1"/>
            <a:r>
              <a:rPr kumimoji="1" lang="ja-JP" altLang="en-US" dirty="0"/>
              <a:t>総合開発環境＝</a:t>
            </a:r>
            <a:r>
              <a:rPr lang="en-US" altLang="ja-JP" b="1" dirty="0"/>
              <a:t>IDE</a:t>
            </a:r>
            <a:r>
              <a:rPr lang="en-US" altLang="ja-JP" dirty="0"/>
              <a:t> (Integrated Development Environment)</a:t>
            </a:r>
            <a:r>
              <a:rPr lang="ja-JP" altLang="en-US" dirty="0"/>
              <a:t>とも。</a:t>
            </a:r>
            <a:endParaRPr lang="en-US" altLang="ja-JP" dirty="0"/>
          </a:p>
          <a:p>
            <a:pPr lvl="1"/>
            <a:r>
              <a:rPr lang="ja-JP" altLang="en-US" dirty="0"/>
              <a:t>従来、</a:t>
            </a:r>
            <a:r>
              <a:rPr lang="ja-JP" altLang="en-US" dirty="0">
                <a:hlinkClick r:id="rId6" tooltip="コンパイラ"/>
              </a:rPr>
              <a:t>コンパイラ</a:t>
            </a:r>
            <a:r>
              <a:rPr lang="ja-JP" altLang="en-US" dirty="0"/>
              <a:t>、</a:t>
            </a:r>
            <a:r>
              <a:rPr lang="ja-JP" altLang="en-US" dirty="0">
                <a:hlinkClick r:id="rId7" tooltip="テキストエディタ"/>
              </a:rPr>
              <a:t>テキストエディタ</a:t>
            </a:r>
            <a:r>
              <a:rPr lang="ja-JP" altLang="en-US" dirty="0"/>
              <a:t>、</a:t>
            </a:r>
            <a:r>
              <a:rPr lang="ja-JP" altLang="en-US" dirty="0">
                <a:hlinkClick r:id="rId8" tooltip="デバッガ"/>
              </a:rPr>
              <a:t>デバッガ</a:t>
            </a:r>
            <a:r>
              <a:rPr lang="ja-JP" altLang="en-US" dirty="0"/>
              <a:t>などがばらばらで利用していたものをひとつの対話型操作環境（多くは</a:t>
            </a:r>
            <a:r>
              <a:rPr lang="en-US" altLang="ja-JP" dirty="0">
                <a:hlinkClick r:id="rId9" tooltip="グラフィカルユーザインターフェース"/>
              </a:rPr>
              <a:t>GUI</a:t>
            </a:r>
            <a:r>
              <a:rPr lang="ja-JP" altLang="en-US" dirty="0"/>
              <a:t>）から利用できるようにしたもの。（</a:t>
            </a:r>
            <a:r>
              <a:rPr lang="en-US" altLang="ja-JP" dirty="0"/>
              <a:t>Wiki</a:t>
            </a:r>
            <a:r>
              <a:rPr lang="ja-JP" altLang="en-US" dirty="0"/>
              <a:t>より）</a:t>
            </a:r>
            <a:endParaRPr lang="en-US" altLang="ja-JP" dirty="0"/>
          </a:p>
          <a:p>
            <a:pPr lvl="1"/>
            <a:r>
              <a:rPr lang="en-US" altLang="ja-JP" dirty="0"/>
              <a:t>Visual Basic, C#, C++, F#, JavaScript, </a:t>
            </a:r>
            <a:r>
              <a:rPr lang="en-US" altLang="ja-JP" dirty="0" err="1"/>
              <a:t>TypeScript</a:t>
            </a:r>
            <a:r>
              <a:rPr lang="en-US" altLang="ja-JP" dirty="0"/>
              <a:t>, Python </a:t>
            </a:r>
            <a:r>
              <a:rPr lang="ja-JP" altLang="en-US" dirty="0"/>
              <a:t>が使用可能</a:t>
            </a:r>
            <a:endParaRPr lang="en-US" altLang="ja-JP" dirty="0"/>
          </a:p>
          <a:p>
            <a:r>
              <a:rPr kumimoji="1" lang="en-US" altLang="ja-JP" dirty="0"/>
              <a:t>IDE</a:t>
            </a:r>
            <a:r>
              <a:rPr kumimoji="1" lang="ja-JP" altLang="en-US" dirty="0" err="1"/>
              <a:t>には</a:t>
            </a:r>
            <a:r>
              <a:rPr kumimoji="1" lang="ja-JP" altLang="en-US" dirty="0"/>
              <a:t>色々と種類があるが</a:t>
            </a:r>
            <a:r>
              <a:rPr kumimoji="1" lang="en-US" altLang="ja-JP" dirty="0"/>
              <a:t>…</a:t>
            </a:r>
          </a:p>
          <a:p>
            <a:pPr lvl="1"/>
            <a:r>
              <a:rPr lang="en-US" altLang="ja-JP" dirty="0"/>
              <a:t>Visual Studio, Eclipse, </a:t>
            </a:r>
            <a:r>
              <a:rPr lang="en-US" altLang="ja-JP" dirty="0" err="1"/>
              <a:t>Xcode</a:t>
            </a:r>
            <a:r>
              <a:rPr lang="en-US" altLang="ja-JP" dirty="0"/>
              <a:t>, ATOM, …</a:t>
            </a:r>
            <a:r>
              <a:rPr lang="ja-JP" altLang="en-US" dirty="0"/>
              <a:t>　（多言語から特定言語のものまで）</a:t>
            </a:r>
            <a:endParaRPr lang="en-US" altLang="ja-JP" dirty="0"/>
          </a:p>
          <a:p>
            <a:pPr lvl="1"/>
            <a:r>
              <a:rPr lang="en-US" altLang="ja-JP" dirty="0"/>
              <a:t>Windows </a:t>
            </a:r>
            <a:r>
              <a:rPr lang="ja-JP" altLang="en-US" dirty="0"/>
              <a:t>上開発を行うのであれば</a:t>
            </a:r>
            <a:r>
              <a:rPr lang="en-US" altLang="ja-JP" dirty="0"/>
              <a:t>VS</a:t>
            </a:r>
            <a:r>
              <a:rPr lang="ja-JP" altLang="en-US" dirty="0"/>
              <a:t>を入れておけば間違いない、らしい</a:t>
            </a:r>
            <a:endParaRPr kumimoji="1" lang="ja-JP" altLang="en-US" dirty="0"/>
          </a:p>
        </p:txBody>
      </p:sp>
    </p:spTree>
    <p:extLst>
      <p:ext uri="{BB962C8B-B14F-4D97-AF65-F5344CB8AC3E}">
        <p14:creationId xmlns:p14="http://schemas.microsoft.com/office/powerpoint/2010/main" val="147930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VS </a:t>
            </a:r>
            <a:r>
              <a:rPr kumimoji="1" lang="ja-JP" altLang="en-US" dirty="0"/>
              <a:t>のダウンロード方法</a:t>
            </a:r>
          </a:p>
        </p:txBody>
      </p:sp>
      <p:sp>
        <p:nvSpPr>
          <p:cNvPr id="3" name="コンテンツ プレースホルダー 2"/>
          <p:cNvSpPr>
            <a:spLocks noGrp="1"/>
          </p:cNvSpPr>
          <p:nvPr>
            <p:ph idx="1"/>
          </p:nvPr>
        </p:nvSpPr>
        <p:spPr>
          <a:xfrm>
            <a:off x="1451579" y="1408014"/>
            <a:ext cx="9603275" cy="4792669"/>
          </a:xfrm>
        </p:spPr>
        <p:txBody>
          <a:bodyPr>
            <a:normAutofit fontScale="92500" lnSpcReduction="20000"/>
          </a:bodyPr>
          <a:lstStyle/>
          <a:p>
            <a:pPr marL="0" indent="0">
              <a:buNone/>
            </a:pPr>
            <a:r>
              <a:rPr lang="ja-JP" altLang="en-US" dirty="0"/>
              <a:t>工学系のボリュームライセンスで各バージョンのダウンロードが可能です。</a:t>
            </a:r>
            <a:endParaRPr lang="en-US" altLang="ja-JP" dirty="0">
              <a:hlinkClick r:id="rId2"/>
            </a:endParaRPr>
          </a:p>
          <a:p>
            <a:pPr marL="457200" indent="-457200">
              <a:buFont typeface="+mj-lt"/>
              <a:buAutoNum type="arabicPeriod"/>
            </a:pPr>
            <a:r>
              <a:rPr lang="en-US" altLang="ja-JP" dirty="0">
                <a:hlinkClick r:id="rId2"/>
              </a:rPr>
              <a:t>http://onthehub.com/</a:t>
            </a:r>
            <a:r>
              <a:rPr lang="en-US" altLang="ja-JP" dirty="0"/>
              <a:t> </a:t>
            </a:r>
            <a:r>
              <a:rPr lang="ja-JP" altLang="en-US" dirty="0"/>
              <a:t>にアクセス</a:t>
            </a:r>
            <a:endParaRPr lang="en-US" altLang="ja-JP" dirty="0"/>
          </a:p>
          <a:p>
            <a:pPr marL="457200" indent="-457200">
              <a:buFont typeface="+mj-lt"/>
              <a:buAutoNum type="arabicPeriod"/>
            </a:pPr>
            <a:r>
              <a:rPr lang="ja-JP" altLang="en-US" dirty="0"/>
              <a:t>ページ上部の </a:t>
            </a:r>
            <a:r>
              <a:rPr lang="en-US" altLang="ja-JP" dirty="0"/>
              <a:t>“DISCOUNTS BY SCHOOL”</a:t>
            </a:r>
            <a:r>
              <a:rPr lang="ja-JP" altLang="en-US" dirty="0"/>
              <a:t> </a:t>
            </a:r>
            <a:r>
              <a:rPr lang="en-US" altLang="ja-JP" dirty="0"/>
              <a:t>-&gt; “College &amp; University” </a:t>
            </a:r>
            <a:r>
              <a:rPr lang="ja-JP" altLang="en-US" dirty="0"/>
              <a:t>へ</a:t>
            </a:r>
            <a:endParaRPr lang="en-US" altLang="ja-JP" dirty="0"/>
          </a:p>
          <a:p>
            <a:pPr marL="457200" indent="-457200">
              <a:buFont typeface="+mj-lt"/>
              <a:buAutoNum type="arabicPeriod"/>
            </a:pPr>
            <a:r>
              <a:rPr lang="en-US" altLang="ja-JP" dirty="0"/>
              <a:t>Country: Japan</a:t>
            </a:r>
            <a:br>
              <a:rPr lang="en-US" altLang="ja-JP" dirty="0"/>
            </a:br>
            <a:r>
              <a:rPr lang="en-US" altLang="ja-JP" dirty="0"/>
              <a:t>School</a:t>
            </a:r>
            <a:r>
              <a:rPr lang="ja-JP" altLang="en-US" dirty="0"/>
              <a:t>：東京大学</a:t>
            </a:r>
            <a:br>
              <a:rPr lang="en-US" altLang="ja-JP" dirty="0"/>
            </a:br>
            <a:r>
              <a:rPr lang="en-US" altLang="ja-JP" dirty="0"/>
              <a:t>Dep.: </a:t>
            </a:r>
            <a:r>
              <a:rPr lang="ja-JP" altLang="en-US" dirty="0"/>
              <a:t>東京大学</a:t>
            </a:r>
            <a:r>
              <a:rPr lang="en-US" altLang="ja-JP" dirty="0"/>
              <a:t>- </a:t>
            </a:r>
            <a:r>
              <a:rPr lang="ja-JP" altLang="en-US" dirty="0"/>
              <a:t>工学部</a:t>
            </a:r>
            <a:r>
              <a:rPr lang="en-US" altLang="ja-JP" dirty="0"/>
              <a:t>- </a:t>
            </a:r>
            <a:r>
              <a:rPr lang="en-US" altLang="ja-JP" dirty="0" err="1"/>
              <a:t>DereamSpark</a:t>
            </a:r>
            <a:r>
              <a:rPr lang="en-US" altLang="ja-JP" dirty="0"/>
              <a:t> Premium</a:t>
            </a:r>
            <a:r>
              <a:rPr lang="ja-JP" altLang="en-US" dirty="0"/>
              <a:t>　とそれぞれ入力</a:t>
            </a:r>
            <a:endParaRPr lang="en-US" altLang="ja-JP" dirty="0"/>
          </a:p>
          <a:p>
            <a:pPr marL="457200" indent="-457200">
              <a:buFont typeface="+mj-lt"/>
              <a:buAutoNum type="arabicPeriod"/>
            </a:pPr>
            <a:r>
              <a:rPr lang="ja-JP" altLang="en-US" dirty="0"/>
              <a:t>初回の場合は登録手続き</a:t>
            </a:r>
            <a:endParaRPr lang="en-US" altLang="ja-JP" dirty="0"/>
          </a:p>
          <a:p>
            <a:pPr lvl="1"/>
            <a:r>
              <a:rPr lang="ja-JP" altLang="en-US" dirty="0"/>
              <a:t>東大共通</a:t>
            </a:r>
            <a:r>
              <a:rPr lang="en-US" altLang="ja-JP" dirty="0"/>
              <a:t>ID</a:t>
            </a:r>
            <a:r>
              <a:rPr lang="ja-JP" altLang="en-US" dirty="0"/>
              <a:t>（</a:t>
            </a:r>
            <a:r>
              <a:rPr lang="en-US" altLang="ja-JP" dirty="0"/>
              <a:t>10</a:t>
            </a:r>
            <a:r>
              <a:rPr lang="ja-JP" altLang="en-US" dirty="0"/>
              <a:t>桁）を</a:t>
            </a:r>
            <a:br>
              <a:rPr lang="en-US" altLang="ja-JP" dirty="0"/>
            </a:br>
            <a:r>
              <a:rPr lang="ja-JP" altLang="en-US" dirty="0"/>
              <a:t>①②③①④⑤⑥⑦⑩⑧⑨⑩</a:t>
            </a:r>
            <a:br>
              <a:rPr lang="en-US" altLang="ja-JP" dirty="0"/>
            </a:br>
            <a:r>
              <a:rPr lang="ja-JP" altLang="en-US" dirty="0"/>
              <a:t>と並べたものがユーザ</a:t>
            </a:r>
            <a:r>
              <a:rPr lang="en-US" altLang="ja-JP" dirty="0"/>
              <a:t>ID</a:t>
            </a:r>
            <a:r>
              <a:rPr lang="ja-JP" altLang="en-US" dirty="0"/>
              <a:t>となる</a:t>
            </a:r>
            <a:endParaRPr lang="en-US" altLang="ja-JP" dirty="0"/>
          </a:p>
          <a:p>
            <a:pPr marL="457200" indent="-457200">
              <a:buFont typeface="+mj-lt"/>
              <a:buAutoNum type="arabicPeriod"/>
            </a:pPr>
            <a:r>
              <a:rPr lang="ja-JP" altLang="en-US" dirty="0"/>
              <a:t>現在の最新版： </a:t>
            </a:r>
            <a:r>
              <a:rPr lang="ja-JP" altLang="en-US" sz="1500" dirty="0"/>
              <a:t>（旧バージョンも</a:t>
            </a:r>
            <a:r>
              <a:rPr lang="en-US" altLang="ja-JP" sz="1500" dirty="0"/>
              <a:t>DL</a:t>
            </a:r>
            <a:r>
              <a:rPr lang="ja-JP" altLang="en-US" sz="1500" dirty="0"/>
              <a:t>可能）</a:t>
            </a:r>
            <a:br>
              <a:rPr lang="en-US" altLang="ja-JP" dirty="0"/>
            </a:br>
            <a:r>
              <a:rPr lang="en-US" altLang="ja-JP" dirty="0"/>
              <a:t>Visual Studio </a:t>
            </a:r>
            <a:r>
              <a:rPr lang="en-US" altLang="ja-JP" b="1" dirty="0"/>
              <a:t>Enterprise</a:t>
            </a:r>
            <a:r>
              <a:rPr lang="en-US" altLang="ja-JP" dirty="0"/>
              <a:t> 2015 With Update 2 32/64-bit (Japanese)</a:t>
            </a:r>
            <a:br>
              <a:rPr lang="en-US" altLang="ja-JP" dirty="0"/>
            </a:br>
            <a:r>
              <a:rPr lang="ja-JP" altLang="en-US" dirty="0"/>
              <a:t>をカートに追加、購入（</a:t>
            </a:r>
            <a:r>
              <a:rPr lang="en-US" altLang="ja-JP" dirty="0"/>
              <a:t>0</a:t>
            </a:r>
            <a:r>
              <a:rPr lang="ja-JP" altLang="en-US" dirty="0"/>
              <a:t>円）、ダウンロードを行う　</a:t>
            </a:r>
            <a:r>
              <a:rPr lang="en-US" altLang="ja-JP" sz="1900" dirty="0"/>
              <a:t>(DL</a:t>
            </a:r>
            <a:r>
              <a:rPr lang="ja-JP" altLang="en-US" sz="1900" dirty="0"/>
              <a:t>版でも</a:t>
            </a:r>
            <a:r>
              <a:rPr lang="en-US" altLang="ja-JP" sz="1900" dirty="0"/>
              <a:t>Web Installer</a:t>
            </a:r>
            <a:r>
              <a:rPr lang="ja-JP" altLang="en-US" sz="1900" dirty="0"/>
              <a:t>でも両方可</a:t>
            </a:r>
            <a:r>
              <a:rPr lang="en-US" altLang="ja-JP" sz="1900" dirty="0"/>
              <a:t>)</a:t>
            </a:r>
          </a:p>
          <a:p>
            <a:pPr marL="457200" indent="-457200">
              <a:buFont typeface="+mj-lt"/>
              <a:buAutoNum type="arabicPeriod"/>
            </a:pPr>
            <a:endParaRPr lang="en-US" altLang="ja-JP" dirty="0"/>
          </a:p>
          <a:p>
            <a:pPr marL="457200" indent="-457200">
              <a:buFont typeface="+mj-lt"/>
              <a:buAutoNum type="arabicPeriod"/>
            </a:pPr>
            <a:endParaRPr lang="en-US" altLang="ja-JP" dirty="0"/>
          </a:p>
          <a:p>
            <a:pPr marL="457200" indent="-457200">
              <a:buFont typeface="+mj-lt"/>
              <a:buAutoNum type="arabicPeriod"/>
            </a:pPr>
            <a:endParaRPr lang="en-US" altLang="ja-JP" dirty="0"/>
          </a:p>
          <a:p>
            <a:pPr marL="457200" indent="-457200">
              <a:buFont typeface="+mj-lt"/>
              <a:buAutoNum type="arabicPeriod"/>
            </a:pPr>
            <a:endParaRPr kumimoji="1" lang="ja-JP" altLang="en-US" dirty="0"/>
          </a:p>
        </p:txBody>
      </p:sp>
      <p:pic>
        <p:nvPicPr>
          <p:cNvPr id="2050" name="Picture 2" descr="C:\Users\kamiya\Desktop\CropperCapture[4].bmp"/>
          <p:cNvPicPr>
            <a:picLocks noChangeAspect="1" noChangeArrowheads="1"/>
          </p:cNvPicPr>
          <p:nvPr/>
        </p:nvPicPr>
        <p:blipFill rotWithShape="1">
          <a:blip r:embed="rId3">
            <a:extLst>
              <a:ext uri="{28A0092B-C50C-407E-A947-70E740481C1C}">
                <a14:useLocalDpi xmlns:a14="http://schemas.microsoft.com/office/drawing/2010/main" val="0"/>
              </a:ext>
            </a:extLst>
          </a:blip>
          <a:srcRect b="30362"/>
          <a:stretch/>
        </p:blipFill>
        <p:spPr bwMode="auto">
          <a:xfrm>
            <a:off x="6436020" y="2626819"/>
            <a:ext cx="5309222" cy="6560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kamiya\Desktop\CropperCapture[5].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9903" y="3633968"/>
            <a:ext cx="5682185" cy="161836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7929094" y="6200683"/>
            <a:ext cx="3502153" cy="369332"/>
          </a:xfrm>
          <a:prstGeom prst="rect">
            <a:avLst/>
          </a:prstGeom>
          <a:solidFill>
            <a:srgbClr val="FFFFFF">
              <a:alpha val="20000"/>
            </a:srgbClr>
          </a:solidFill>
        </p:spPr>
        <p:txBody>
          <a:bodyPr wrap="square" rtlCol="0">
            <a:spAutoFit/>
          </a:bodyPr>
          <a:lstStyle/>
          <a:p>
            <a:pPr algn="ctr"/>
            <a:r>
              <a:rPr kumimoji="1" lang="en-US" altLang="ja-JP" b="1" dirty="0">
                <a:solidFill>
                  <a:schemeClr val="accent6">
                    <a:lumMod val="20000"/>
                    <a:lumOff val="80000"/>
                  </a:schemeClr>
                </a:solidFill>
              </a:rPr>
              <a:t>Community</a:t>
            </a:r>
            <a:r>
              <a:rPr kumimoji="1" lang="ja-JP" altLang="en-US" dirty="0">
                <a:solidFill>
                  <a:schemeClr val="accent6">
                    <a:lumMod val="20000"/>
                    <a:lumOff val="80000"/>
                  </a:schemeClr>
                </a:solidFill>
              </a:rPr>
              <a:t>ではなく</a:t>
            </a:r>
            <a:r>
              <a:rPr kumimoji="1" lang="en-US" altLang="ja-JP" b="1" dirty="0">
                <a:solidFill>
                  <a:schemeClr val="accent6">
                    <a:lumMod val="20000"/>
                    <a:lumOff val="80000"/>
                  </a:schemeClr>
                </a:solidFill>
              </a:rPr>
              <a:t>Enterprise</a:t>
            </a:r>
            <a:r>
              <a:rPr kumimoji="1" lang="en-US" altLang="ja-JP" dirty="0">
                <a:solidFill>
                  <a:schemeClr val="accent6">
                    <a:lumMod val="20000"/>
                    <a:lumOff val="80000"/>
                  </a:schemeClr>
                </a:solidFill>
              </a:rPr>
              <a:t>!!</a:t>
            </a:r>
            <a:endParaRPr kumimoji="1" lang="ja-JP" altLang="en-US" dirty="0">
              <a:solidFill>
                <a:schemeClr val="accent6">
                  <a:lumMod val="20000"/>
                  <a:lumOff val="80000"/>
                </a:schemeClr>
              </a:solidFill>
            </a:endParaRPr>
          </a:p>
        </p:txBody>
      </p:sp>
    </p:spTree>
    <p:extLst>
      <p:ext uri="{BB962C8B-B14F-4D97-AF65-F5344CB8AC3E}">
        <p14:creationId xmlns:p14="http://schemas.microsoft.com/office/powerpoint/2010/main" val="342153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VS </a:t>
            </a:r>
            <a:r>
              <a:rPr kumimoji="1" lang="ja-JP" altLang="en-US" dirty="0"/>
              <a:t>のインストール方法</a:t>
            </a:r>
          </a:p>
        </p:txBody>
      </p:sp>
      <p:sp>
        <p:nvSpPr>
          <p:cNvPr id="3" name="コンテンツ プレースホルダー 2"/>
          <p:cNvSpPr>
            <a:spLocks noGrp="1"/>
          </p:cNvSpPr>
          <p:nvPr>
            <p:ph idx="1"/>
          </p:nvPr>
        </p:nvSpPr>
        <p:spPr/>
        <p:txBody>
          <a:bodyPr/>
          <a:lstStyle/>
          <a:p>
            <a:r>
              <a:rPr kumimoji="1" lang="ja-JP" altLang="en-US" dirty="0"/>
              <a:t>まずはインストールを済ませよう</a:t>
            </a:r>
            <a:endParaRPr kumimoji="1" lang="en-US" altLang="ja-JP" dirty="0"/>
          </a:p>
          <a:p>
            <a:pPr lvl="1"/>
            <a:r>
              <a:rPr lang="ja-JP" altLang="en-US" dirty="0"/>
              <a:t>ガイドに従ってされるが</a:t>
            </a:r>
            <a:r>
              <a:rPr lang="ja-JP" altLang="en-US" dirty="0" err="1"/>
              <a:t>ままに</a:t>
            </a:r>
            <a:r>
              <a:rPr lang="ja-JP" altLang="en-US" dirty="0"/>
              <a:t>されればひとまず</a:t>
            </a:r>
            <a:r>
              <a:rPr lang="en-US" altLang="ja-JP" dirty="0"/>
              <a:t>OK</a:t>
            </a:r>
          </a:p>
          <a:p>
            <a:pPr lvl="2"/>
            <a:r>
              <a:rPr lang="ja-JP" altLang="en-US" dirty="0"/>
              <a:t>足りないものがあれば都度簡単にインストール可能</a:t>
            </a:r>
            <a:endParaRPr lang="en-US" altLang="ja-JP" dirty="0"/>
          </a:p>
          <a:p>
            <a:pPr lvl="1"/>
            <a:r>
              <a:rPr lang="ja-JP" altLang="en-US" dirty="0"/>
              <a:t>カスタムで事前に使う言語を選択してインストールしておけばスマート</a:t>
            </a:r>
            <a:endParaRPr lang="en-US" altLang="ja-JP" dirty="0"/>
          </a:p>
          <a:p>
            <a:pPr lvl="2"/>
            <a:r>
              <a:rPr lang="en-US" altLang="ja-JP" dirty="0"/>
              <a:t>Visual C++ </a:t>
            </a:r>
            <a:r>
              <a:rPr lang="ja-JP" altLang="en-US" dirty="0"/>
              <a:t>と </a:t>
            </a:r>
            <a:r>
              <a:rPr lang="en-US" altLang="ja-JP" dirty="0"/>
              <a:t>Python </a:t>
            </a:r>
            <a:r>
              <a:rPr lang="ja-JP" altLang="en-US" dirty="0"/>
              <a:t>関連を入れておけばよいかも</a:t>
            </a:r>
            <a:endParaRPr lang="en-US" altLang="ja-JP" dirty="0"/>
          </a:p>
          <a:p>
            <a:r>
              <a:rPr lang="ja-JP" altLang="en-US" dirty="0"/>
              <a:t>マイクロソフトのサインインを求められるので素直にサインイン（しなくてもいいけど）</a:t>
            </a:r>
            <a:endParaRPr lang="en-US" altLang="ja-JP" dirty="0"/>
          </a:p>
          <a:p>
            <a:r>
              <a:rPr lang="ja-JP" altLang="en-US" dirty="0"/>
              <a:t>これだけ</a:t>
            </a:r>
            <a:endParaRPr kumimoji="1" lang="ja-JP" altLang="en-US" dirty="0"/>
          </a:p>
        </p:txBody>
      </p:sp>
    </p:spTree>
    <p:extLst>
      <p:ext uri="{BB962C8B-B14F-4D97-AF65-F5344CB8AC3E}">
        <p14:creationId xmlns:p14="http://schemas.microsoft.com/office/powerpoint/2010/main" val="52475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利用条件など</a:t>
            </a:r>
            <a:endParaRPr kumimoji="1" lang="ja-JP" altLang="en-US" dirty="0"/>
          </a:p>
        </p:txBody>
      </p:sp>
      <p:sp>
        <p:nvSpPr>
          <p:cNvPr id="3" name="コンテンツ プレースホルダー 2"/>
          <p:cNvSpPr>
            <a:spLocks noGrp="1"/>
          </p:cNvSpPr>
          <p:nvPr>
            <p:ph idx="1"/>
          </p:nvPr>
        </p:nvSpPr>
        <p:spPr/>
        <p:txBody>
          <a:bodyPr/>
          <a:lstStyle/>
          <a:p>
            <a:r>
              <a:rPr lang="ja-JP" altLang="en-US" dirty="0"/>
              <a:t>対象利用者</a:t>
            </a:r>
            <a:endParaRPr lang="en-US" altLang="ja-JP" dirty="0"/>
          </a:p>
          <a:p>
            <a:pPr lvl="1"/>
            <a:r>
              <a:rPr kumimoji="1" lang="ja-JP" altLang="en-US" dirty="0"/>
              <a:t>工学部</a:t>
            </a:r>
            <a:r>
              <a:rPr lang="ja-JP" altLang="en-US" dirty="0"/>
              <a:t>、工学系研究科、情報理工学研究科に在籍する学生・教職員</a:t>
            </a:r>
            <a:endParaRPr lang="en-US" altLang="ja-JP" dirty="0"/>
          </a:p>
          <a:p>
            <a:r>
              <a:rPr kumimoji="1" lang="ja-JP" altLang="en-US" dirty="0"/>
              <a:t>利用条件</a:t>
            </a:r>
            <a:endParaRPr kumimoji="1" lang="en-US" altLang="ja-JP" dirty="0"/>
          </a:p>
          <a:p>
            <a:pPr lvl="1"/>
            <a:r>
              <a:rPr lang="ja-JP" altLang="en-US" dirty="0"/>
              <a:t>教育・学術プロジェクト・非商業的な研究のみ</a:t>
            </a:r>
            <a:endParaRPr lang="en-US" altLang="ja-JP" dirty="0"/>
          </a:p>
          <a:p>
            <a:pPr lvl="1"/>
            <a:r>
              <a:rPr lang="ja-JP" altLang="en-US" dirty="0"/>
              <a:t>対象の学生や教職員の個人所有</a:t>
            </a:r>
            <a:r>
              <a:rPr lang="en-US" altLang="ja-JP" dirty="0"/>
              <a:t>PC</a:t>
            </a:r>
            <a:r>
              <a:rPr lang="ja-JP" altLang="en-US" dirty="0" err="1"/>
              <a:t>、</a:t>
            </a:r>
            <a:r>
              <a:rPr lang="ja-JP" altLang="en-US" dirty="0"/>
              <a:t>または研究室の</a:t>
            </a:r>
            <a:r>
              <a:rPr lang="en-US" altLang="ja-JP" dirty="0"/>
              <a:t>PC</a:t>
            </a:r>
            <a:r>
              <a:rPr lang="ja-JP" altLang="en-US" dirty="0" err="1"/>
              <a:t>での</a:t>
            </a:r>
            <a:r>
              <a:rPr lang="ja-JP" altLang="en-US" dirty="0"/>
              <a:t>使用のみ</a:t>
            </a:r>
            <a:endParaRPr lang="en-US" altLang="ja-JP" dirty="0"/>
          </a:p>
          <a:p>
            <a:pPr lvl="2"/>
            <a:r>
              <a:rPr lang="ja-JP" altLang="en-US" dirty="0"/>
              <a:t>つまり、自宅</a:t>
            </a:r>
            <a:r>
              <a:rPr lang="en-US" altLang="ja-JP" dirty="0"/>
              <a:t>PC</a:t>
            </a:r>
            <a:r>
              <a:rPr lang="ja-JP" altLang="en-US" dirty="0"/>
              <a:t>（学生所有のものとして）にもインストール可能です</a:t>
            </a:r>
            <a:endParaRPr lang="en-US" altLang="ja-JP" dirty="0"/>
          </a:p>
          <a:p>
            <a:pPr lvl="3"/>
            <a:r>
              <a:rPr lang="ja-JP" altLang="en-US" dirty="0"/>
              <a:t>家でも研究ができるね！</a:t>
            </a:r>
            <a:endParaRPr lang="en-US" altLang="ja-JP" dirty="0"/>
          </a:p>
        </p:txBody>
      </p:sp>
    </p:spTree>
    <p:extLst>
      <p:ext uri="{BB962C8B-B14F-4D97-AF65-F5344CB8AC3E}">
        <p14:creationId xmlns:p14="http://schemas.microsoft.com/office/powerpoint/2010/main" val="299096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VS</a:t>
            </a:r>
            <a:r>
              <a:rPr lang="ja-JP" altLang="en-US" dirty="0"/>
              <a:t>の（かんたんな）使い方①</a:t>
            </a:r>
            <a:endParaRPr kumimoji="1" lang="ja-JP" altLang="en-US" dirty="0"/>
          </a:p>
        </p:txBody>
      </p:sp>
      <p:sp>
        <p:nvSpPr>
          <p:cNvPr id="3" name="コンテンツ プレースホルダー 2"/>
          <p:cNvSpPr>
            <a:spLocks noGrp="1"/>
          </p:cNvSpPr>
          <p:nvPr>
            <p:ph idx="1"/>
          </p:nvPr>
        </p:nvSpPr>
        <p:spPr>
          <a:xfrm>
            <a:off x="1451579" y="1408014"/>
            <a:ext cx="9603275" cy="4959535"/>
          </a:xfrm>
        </p:spPr>
        <p:txBody>
          <a:bodyPr>
            <a:normAutofit fontScale="92500"/>
          </a:bodyPr>
          <a:lstStyle/>
          <a:p>
            <a:pPr marL="457200" indent="-457200">
              <a:buFont typeface="+mj-lt"/>
              <a:buAutoNum type="arabicPeriod"/>
            </a:pPr>
            <a:r>
              <a:rPr kumimoji="1" lang="ja-JP" altLang="en-US" dirty="0"/>
              <a:t>まずはプロジェクトを作成しよう</a:t>
            </a:r>
            <a:endParaRPr kumimoji="1" lang="en-US" altLang="ja-JP" dirty="0"/>
          </a:p>
          <a:p>
            <a:pPr lvl="1"/>
            <a:r>
              <a:rPr lang="ja-JP" altLang="en-US" dirty="0"/>
              <a:t>プロジェクト：端的には、プログラムの生成に必要な複数のソースファイルをまとめたもの</a:t>
            </a:r>
            <a:endParaRPr lang="en-US" altLang="ja-JP" dirty="0"/>
          </a:p>
          <a:p>
            <a:pPr lvl="1"/>
            <a:r>
              <a:rPr lang="ja-JP" altLang="en-US" dirty="0"/>
              <a:t>［ファイル］</a:t>
            </a:r>
            <a:r>
              <a:rPr lang="en-US" altLang="ja-JP" dirty="0"/>
              <a:t>―</a:t>
            </a:r>
            <a:r>
              <a:rPr lang="ja-JP" altLang="en-US" dirty="0"/>
              <a:t>［新規作成］－［プロジェクト］より新たなプロジェクトを作成できる</a:t>
            </a:r>
            <a:endParaRPr lang="en-US" altLang="ja-JP" dirty="0"/>
          </a:p>
          <a:p>
            <a:pPr marL="457200" indent="-457200">
              <a:buFont typeface="+mj-lt"/>
              <a:buAutoNum type="arabicPeriod"/>
            </a:pPr>
            <a:r>
              <a:rPr lang="ja-JP" altLang="en-US" dirty="0"/>
              <a:t>［新しいプロジェクト］ダイアログで各種設定</a:t>
            </a:r>
            <a:endParaRPr lang="en-US" altLang="ja-JP" dirty="0"/>
          </a:p>
          <a:p>
            <a:pPr marL="914400" lvl="1" indent="-457200">
              <a:buFont typeface="+mj-ea"/>
              <a:buAutoNum type="circleNumDbPlain"/>
            </a:pPr>
            <a:r>
              <a:rPr lang="ja-JP" altLang="en-US" dirty="0"/>
              <a:t>「使用するプログラミング言語」を選択</a:t>
            </a:r>
            <a:endParaRPr lang="en-US" altLang="ja-JP" dirty="0"/>
          </a:p>
          <a:p>
            <a:pPr marL="914400" lvl="1" indent="-457200">
              <a:buFont typeface="+mj-ea"/>
              <a:buAutoNum type="circleNumDbPlain"/>
            </a:pPr>
            <a:r>
              <a:rPr lang="ja-JP" altLang="en-US" dirty="0"/>
              <a:t>「プログラムの種類」を選択</a:t>
            </a:r>
            <a:endParaRPr lang="en-US" altLang="ja-JP" dirty="0"/>
          </a:p>
          <a:p>
            <a:pPr lvl="2"/>
            <a:r>
              <a:rPr lang="ja-JP" altLang="en-US" dirty="0"/>
              <a:t>コンソールアプリなのか</a:t>
            </a:r>
            <a:r>
              <a:rPr lang="en-US" altLang="ja-JP" dirty="0"/>
              <a:t>Windows</a:t>
            </a:r>
            <a:r>
              <a:rPr lang="ja-JP" altLang="en-US" dirty="0"/>
              <a:t>アプリ、</a:t>
            </a:r>
            <a:br>
              <a:rPr lang="en-US" altLang="ja-JP" dirty="0"/>
            </a:br>
            <a:r>
              <a:rPr lang="en-US" altLang="ja-JP" dirty="0"/>
              <a:t>Web</a:t>
            </a:r>
            <a:r>
              <a:rPr lang="ja-JP" altLang="en-US" dirty="0"/>
              <a:t>アプリなのかなど。</a:t>
            </a:r>
            <a:endParaRPr lang="en-US" altLang="ja-JP" dirty="0"/>
          </a:p>
          <a:p>
            <a:pPr lvl="2"/>
            <a:r>
              <a:rPr lang="ja-JP" altLang="en-US" dirty="0"/>
              <a:t>実際にどれを選べばいいのかは、次回以降</a:t>
            </a:r>
            <a:endParaRPr lang="en-US" altLang="ja-JP" dirty="0"/>
          </a:p>
          <a:p>
            <a:pPr marL="800100" lvl="1" indent="-342900">
              <a:buFont typeface="+mj-ea"/>
              <a:buAutoNum type="circleNumDbPlain"/>
            </a:pPr>
            <a:r>
              <a:rPr lang="ja-JP" altLang="en-US" dirty="0"/>
              <a:t>プロジェクト名</a:t>
            </a:r>
            <a:endParaRPr lang="en-US" altLang="ja-JP" dirty="0"/>
          </a:p>
          <a:p>
            <a:pPr marL="800100" lvl="1" indent="-342900">
              <a:buFont typeface="+mj-ea"/>
              <a:buAutoNum type="circleNumDbPlain"/>
            </a:pPr>
            <a:r>
              <a:rPr lang="ja-JP" altLang="en-US" dirty="0"/>
              <a:t>保存ディレクトリ</a:t>
            </a:r>
            <a:endParaRPr lang="en-US" altLang="ja-JP" dirty="0"/>
          </a:p>
          <a:p>
            <a:pPr marL="800100" lvl="1" indent="-342900">
              <a:buFont typeface="+mj-ea"/>
              <a:buAutoNum type="circleNumDbPlain"/>
            </a:pPr>
            <a:r>
              <a:rPr lang="ja-JP" altLang="en-US" dirty="0"/>
              <a:t>ソリューション名</a:t>
            </a:r>
            <a:r>
              <a:rPr lang="ja-JP" altLang="en-US" sz="1600" dirty="0"/>
              <a:t>（プロジェクト名と同じで良い）</a:t>
            </a:r>
            <a:endParaRPr lang="en-US" altLang="ja-JP" dirty="0"/>
          </a:p>
          <a:p>
            <a:pPr marL="800100" lvl="1" indent="-342900">
              <a:buFont typeface="+mj-ea"/>
              <a:buAutoNum type="circleNumDbPlain"/>
            </a:pPr>
            <a:endParaRPr lang="en-US" altLang="ja-JP" dirty="0"/>
          </a:p>
          <a:p>
            <a:pPr marL="914400" lvl="1" indent="-457200">
              <a:buFont typeface="+mj-ea"/>
              <a:buAutoNum type="circleNumDbPlain"/>
            </a:pPr>
            <a:endParaRPr lang="en-US" altLang="ja-JP" dirty="0"/>
          </a:p>
          <a:p>
            <a:pPr marL="457200" indent="-457200">
              <a:buFont typeface="+mj-lt"/>
              <a:buAutoNum type="arabicPeriod"/>
            </a:pPr>
            <a:endParaRPr kumimoji="1" lang="ja-JP"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8201" y="2991620"/>
            <a:ext cx="5396587" cy="3729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テキスト ボックス 3"/>
          <p:cNvSpPr txBox="1"/>
          <p:nvPr/>
        </p:nvSpPr>
        <p:spPr>
          <a:xfrm>
            <a:off x="6632583" y="3202737"/>
            <a:ext cx="364202" cy="307777"/>
          </a:xfrm>
          <a:prstGeom prst="rect">
            <a:avLst/>
          </a:prstGeom>
          <a:solidFill>
            <a:schemeClr val="accent2"/>
          </a:solidFill>
        </p:spPr>
        <p:txBody>
          <a:bodyPr wrap="none" rtlCol="0">
            <a:spAutoFit/>
          </a:bodyPr>
          <a:lstStyle/>
          <a:p>
            <a:r>
              <a:rPr kumimoji="1" lang="ja-JP" altLang="en-US" sz="1400" dirty="0">
                <a:solidFill>
                  <a:schemeClr val="bg1"/>
                </a:solidFill>
              </a:rPr>
              <a:t>①</a:t>
            </a:r>
          </a:p>
        </p:txBody>
      </p:sp>
      <p:sp>
        <p:nvSpPr>
          <p:cNvPr id="7" name="テキスト ボックス 6"/>
          <p:cNvSpPr txBox="1"/>
          <p:nvPr/>
        </p:nvSpPr>
        <p:spPr>
          <a:xfrm>
            <a:off x="7924082" y="3202736"/>
            <a:ext cx="364202" cy="307777"/>
          </a:xfrm>
          <a:prstGeom prst="rect">
            <a:avLst/>
          </a:prstGeom>
          <a:solidFill>
            <a:schemeClr val="accent2"/>
          </a:solidFill>
        </p:spPr>
        <p:txBody>
          <a:bodyPr wrap="none" rtlCol="0">
            <a:spAutoFit/>
          </a:bodyPr>
          <a:lstStyle/>
          <a:p>
            <a:r>
              <a:rPr kumimoji="1" lang="ja-JP" altLang="en-US" sz="1400" dirty="0">
                <a:solidFill>
                  <a:schemeClr val="bg1"/>
                </a:solidFill>
              </a:rPr>
              <a:t>②</a:t>
            </a:r>
          </a:p>
        </p:txBody>
      </p:sp>
      <p:sp>
        <p:nvSpPr>
          <p:cNvPr id="8" name="テキスト ボックス 7"/>
          <p:cNvSpPr txBox="1"/>
          <p:nvPr/>
        </p:nvSpPr>
        <p:spPr>
          <a:xfrm>
            <a:off x="7087088" y="5524670"/>
            <a:ext cx="325730" cy="261610"/>
          </a:xfrm>
          <a:prstGeom prst="rect">
            <a:avLst/>
          </a:prstGeom>
          <a:solidFill>
            <a:schemeClr val="accent2"/>
          </a:solidFill>
        </p:spPr>
        <p:txBody>
          <a:bodyPr wrap="none" rtlCol="0">
            <a:spAutoFit/>
          </a:bodyPr>
          <a:lstStyle/>
          <a:p>
            <a:r>
              <a:rPr kumimoji="1" lang="ja-JP" altLang="en-US" sz="1100" dirty="0">
                <a:solidFill>
                  <a:schemeClr val="bg1"/>
                </a:solidFill>
              </a:rPr>
              <a:t>③</a:t>
            </a:r>
          </a:p>
        </p:txBody>
      </p:sp>
      <p:sp>
        <p:nvSpPr>
          <p:cNvPr id="9" name="テキスト ボックス 8"/>
          <p:cNvSpPr txBox="1"/>
          <p:nvPr/>
        </p:nvSpPr>
        <p:spPr>
          <a:xfrm>
            <a:off x="7090617" y="5819532"/>
            <a:ext cx="325730" cy="261610"/>
          </a:xfrm>
          <a:prstGeom prst="rect">
            <a:avLst/>
          </a:prstGeom>
          <a:solidFill>
            <a:schemeClr val="accent2"/>
          </a:solidFill>
        </p:spPr>
        <p:txBody>
          <a:bodyPr wrap="none" rtlCol="0">
            <a:spAutoFit/>
          </a:bodyPr>
          <a:lstStyle/>
          <a:p>
            <a:r>
              <a:rPr kumimoji="1" lang="ja-JP" altLang="en-US" sz="1100" dirty="0">
                <a:solidFill>
                  <a:schemeClr val="bg1"/>
                </a:solidFill>
              </a:rPr>
              <a:t>④</a:t>
            </a:r>
          </a:p>
        </p:txBody>
      </p:sp>
      <p:sp>
        <p:nvSpPr>
          <p:cNvPr id="10" name="テキスト ボックス 9"/>
          <p:cNvSpPr txBox="1"/>
          <p:nvPr/>
        </p:nvSpPr>
        <p:spPr>
          <a:xfrm>
            <a:off x="7090617" y="6124351"/>
            <a:ext cx="325730" cy="261610"/>
          </a:xfrm>
          <a:prstGeom prst="rect">
            <a:avLst/>
          </a:prstGeom>
          <a:solidFill>
            <a:schemeClr val="accent2"/>
          </a:solidFill>
        </p:spPr>
        <p:txBody>
          <a:bodyPr wrap="none" rtlCol="0">
            <a:spAutoFit/>
          </a:bodyPr>
          <a:lstStyle/>
          <a:p>
            <a:r>
              <a:rPr kumimoji="1" lang="ja-JP" altLang="en-US" sz="1100" dirty="0">
                <a:solidFill>
                  <a:schemeClr val="bg1"/>
                </a:solidFill>
              </a:rPr>
              <a:t>⑤</a:t>
            </a:r>
          </a:p>
        </p:txBody>
      </p:sp>
    </p:spTree>
    <p:extLst>
      <p:ext uri="{BB962C8B-B14F-4D97-AF65-F5344CB8AC3E}">
        <p14:creationId xmlns:p14="http://schemas.microsoft.com/office/powerpoint/2010/main" val="59141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48" y="1361554"/>
            <a:ext cx="10113818" cy="5282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タイトル 1"/>
          <p:cNvSpPr>
            <a:spLocks noGrp="1"/>
          </p:cNvSpPr>
          <p:nvPr>
            <p:ph type="title"/>
          </p:nvPr>
        </p:nvSpPr>
        <p:spPr/>
        <p:txBody>
          <a:bodyPr/>
          <a:lstStyle/>
          <a:p>
            <a:r>
              <a:rPr lang="en-US" altLang="ja-JP" dirty="0"/>
              <a:t>VS</a:t>
            </a:r>
            <a:r>
              <a:rPr lang="ja-JP" altLang="en-US" dirty="0"/>
              <a:t>の（かんたんな）使い方②</a:t>
            </a:r>
            <a:endParaRPr kumimoji="1" lang="ja-JP" altLang="en-US" dirty="0"/>
          </a:p>
        </p:txBody>
      </p:sp>
      <p:sp>
        <p:nvSpPr>
          <p:cNvPr id="4" name="正方形/長方形 3"/>
          <p:cNvSpPr/>
          <p:nvPr/>
        </p:nvSpPr>
        <p:spPr>
          <a:xfrm>
            <a:off x="623455" y="2285998"/>
            <a:ext cx="6292734" cy="2443941"/>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2165860" y="3323302"/>
            <a:ext cx="3360215" cy="369332"/>
          </a:xfrm>
          <a:prstGeom prst="rect">
            <a:avLst/>
          </a:prstGeom>
          <a:noFill/>
        </p:spPr>
        <p:txBody>
          <a:bodyPr wrap="none" rtlCol="0">
            <a:spAutoFit/>
          </a:bodyPr>
          <a:lstStyle/>
          <a:p>
            <a:r>
              <a:rPr kumimoji="1" lang="ja-JP" altLang="en-US" dirty="0">
                <a:solidFill>
                  <a:schemeClr val="accent2"/>
                </a:solidFill>
              </a:rPr>
              <a:t>エディタ画面：　コードを書くところ</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1760" y="4854632"/>
            <a:ext cx="408622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正方形/長方形 9"/>
          <p:cNvSpPr/>
          <p:nvPr/>
        </p:nvSpPr>
        <p:spPr>
          <a:xfrm>
            <a:off x="4342015" y="2006136"/>
            <a:ext cx="504305" cy="27986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flipV="1">
            <a:off x="623455" y="4882337"/>
            <a:ext cx="6292734" cy="1493523"/>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1658763" y="5473266"/>
            <a:ext cx="4754828" cy="369332"/>
          </a:xfrm>
          <a:prstGeom prst="rect">
            <a:avLst/>
          </a:prstGeom>
          <a:noFill/>
        </p:spPr>
        <p:txBody>
          <a:bodyPr wrap="none" rtlCol="0">
            <a:spAutoFit/>
          </a:bodyPr>
          <a:lstStyle/>
          <a:p>
            <a:r>
              <a:rPr kumimoji="1" lang="ja-JP" altLang="en-US" dirty="0">
                <a:solidFill>
                  <a:schemeClr val="accent2"/>
                </a:solidFill>
              </a:rPr>
              <a:t>出力画面：エラーやメッセージなどが出力される</a:t>
            </a:r>
          </a:p>
        </p:txBody>
      </p:sp>
      <p:sp>
        <p:nvSpPr>
          <p:cNvPr id="14" name="テキスト ボックス 13"/>
          <p:cNvSpPr txBox="1"/>
          <p:nvPr/>
        </p:nvSpPr>
        <p:spPr>
          <a:xfrm>
            <a:off x="3498667" y="1714786"/>
            <a:ext cx="2536272" cy="369332"/>
          </a:xfrm>
          <a:prstGeom prst="rect">
            <a:avLst/>
          </a:prstGeom>
          <a:noFill/>
        </p:spPr>
        <p:txBody>
          <a:bodyPr wrap="none" rtlCol="0">
            <a:spAutoFit/>
          </a:bodyPr>
          <a:lstStyle/>
          <a:p>
            <a:r>
              <a:rPr kumimoji="1" lang="ja-JP" altLang="en-US" dirty="0">
                <a:solidFill>
                  <a:schemeClr val="accent2"/>
                </a:solidFill>
              </a:rPr>
              <a:t>ここでプロジェクトを実行</a:t>
            </a:r>
          </a:p>
        </p:txBody>
      </p:sp>
      <p:sp>
        <p:nvSpPr>
          <p:cNvPr id="15" name="テキスト ボックス 14"/>
          <p:cNvSpPr txBox="1"/>
          <p:nvPr/>
        </p:nvSpPr>
        <p:spPr>
          <a:xfrm>
            <a:off x="9605389" y="5821419"/>
            <a:ext cx="1107996" cy="369332"/>
          </a:xfrm>
          <a:prstGeom prst="rect">
            <a:avLst/>
          </a:prstGeom>
          <a:noFill/>
        </p:spPr>
        <p:txBody>
          <a:bodyPr wrap="none" rtlCol="0">
            <a:spAutoFit/>
          </a:bodyPr>
          <a:lstStyle/>
          <a:p>
            <a:r>
              <a:rPr kumimoji="1" lang="ja-JP" altLang="en-US" dirty="0">
                <a:solidFill>
                  <a:schemeClr val="accent2"/>
                </a:solidFill>
              </a:rPr>
              <a:t>実行結果</a:t>
            </a:r>
          </a:p>
        </p:txBody>
      </p:sp>
      <p:sp>
        <p:nvSpPr>
          <p:cNvPr id="16" name="正方形/長方形 15"/>
          <p:cNvSpPr/>
          <p:nvPr/>
        </p:nvSpPr>
        <p:spPr>
          <a:xfrm>
            <a:off x="8196350" y="5170516"/>
            <a:ext cx="3682538" cy="1346662"/>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7030847" y="2285997"/>
            <a:ext cx="3368375" cy="2443941"/>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134999" y="3946777"/>
            <a:ext cx="3163045" cy="584775"/>
          </a:xfrm>
          <a:prstGeom prst="rect">
            <a:avLst/>
          </a:prstGeom>
          <a:noFill/>
        </p:spPr>
        <p:txBody>
          <a:bodyPr wrap="none" rtlCol="0">
            <a:spAutoFit/>
          </a:bodyPr>
          <a:lstStyle/>
          <a:p>
            <a:r>
              <a:rPr kumimoji="1" lang="ja-JP" altLang="en-US" sz="1600" dirty="0">
                <a:solidFill>
                  <a:schemeClr val="accent2"/>
                </a:solidFill>
              </a:rPr>
              <a:t>ソリューションエクスプローラー：</a:t>
            </a:r>
            <a:endParaRPr kumimoji="1" lang="en-US" altLang="ja-JP" sz="1600" dirty="0">
              <a:solidFill>
                <a:schemeClr val="accent2"/>
              </a:solidFill>
            </a:endParaRPr>
          </a:p>
          <a:p>
            <a:r>
              <a:rPr kumimoji="1" lang="ja-JP" altLang="en-US" sz="1600" dirty="0">
                <a:solidFill>
                  <a:schemeClr val="accent2"/>
                </a:solidFill>
              </a:rPr>
              <a:t>　ソースファイルの追加などが可能</a:t>
            </a:r>
          </a:p>
        </p:txBody>
      </p:sp>
    </p:spTree>
    <p:extLst>
      <p:ext uri="{BB962C8B-B14F-4D97-AF65-F5344CB8AC3E}">
        <p14:creationId xmlns:p14="http://schemas.microsoft.com/office/powerpoint/2010/main" val="36654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VS</a:t>
            </a:r>
            <a:r>
              <a:rPr lang="ja-JP" altLang="en-US" dirty="0"/>
              <a:t>の（かんたんな）使い方③</a:t>
            </a:r>
            <a:endParaRPr kumimoji="1" lang="ja-JP" altLang="en-US" dirty="0"/>
          </a:p>
        </p:txBody>
      </p:sp>
      <p:sp>
        <p:nvSpPr>
          <p:cNvPr id="3" name="コンテンツ プレースホルダー 2"/>
          <p:cNvSpPr>
            <a:spLocks noGrp="1"/>
          </p:cNvSpPr>
          <p:nvPr>
            <p:ph idx="1"/>
          </p:nvPr>
        </p:nvSpPr>
        <p:spPr>
          <a:xfrm>
            <a:off x="1451579" y="1408013"/>
            <a:ext cx="9603275" cy="4868095"/>
          </a:xfrm>
        </p:spPr>
        <p:txBody>
          <a:bodyPr>
            <a:normAutofit fontScale="92500" lnSpcReduction="10000"/>
          </a:bodyPr>
          <a:lstStyle/>
          <a:p>
            <a:r>
              <a:rPr kumimoji="1" lang="ja-JP" altLang="en-US" dirty="0"/>
              <a:t>保存したソリューションを開くには</a:t>
            </a:r>
            <a:endParaRPr kumimoji="1" lang="en-US" altLang="ja-JP" dirty="0"/>
          </a:p>
          <a:p>
            <a:pPr lvl="1"/>
            <a:r>
              <a:rPr kumimoji="1" lang="ja-JP" altLang="en-US" dirty="0"/>
              <a:t>保存ディレクトリにソリューション名のフォルダができているので、直下の</a:t>
            </a:r>
            <a:r>
              <a:rPr kumimoji="1" lang="en-US" altLang="ja-JP" dirty="0"/>
              <a:t>.</a:t>
            </a:r>
            <a:r>
              <a:rPr kumimoji="1" lang="en-US" altLang="ja-JP" dirty="0" err="1"/>
              <a:t>sln</a:t>
            </a:r>
            <a:r>
              <a:rPr kumimoji="1" lang="ja-JP" altLang="en-US" dirty="0"/>
              <a:t>を開く</a:t>
            </a:r>
            <a:endParaRPr kumimoji="1" lang="en-US" altLang="ja-JP" dirty="0"/>
          </a:p>
          <a:p>
            <a:endParaRPr lang="en-US" altLang="ja-JP" dirty="0"/>
          </a:p>
          <a:p>
            <a:pPr marL="0" indent="0">
              <a:buNone/>
            </a:pPr>
            <a:endParaRPr kumimoji="1" lang="en-US" altLang="ja-JP" dirty="0"/>
          </a:p>
          <a:p>
            <a:pPr>
              <a:spcBef>
                <a:spcPts val="2400"/>
              </a:spcBef>
            </a:pPr>
            <a:r>
              <a:rPr lang="ja-JP" altLang="en-US" dirty="0"/>
              <a:t>ソリューションとプロジェクトの違い</a:t>
            </a:r>
            <a:endParaRPr lang="en-US" altLang="ja-JP" dirty="0"/>
          </a:p>
          <a:p>
            <a:pPr lvl="1"/>
            <a:r>
              <a:rPr lang="ja-JP" altLang="en-US" dirty="0"/>
              <a:t>ソフトウェアは複数のプログラムから成る（</a:t>
            </a:r>
            <a:r>
              <a:rPr lang="en-US" altLang="ja-JP" dirty="0"/>
              <a:t>.exe</a:t>
            </a:r>
            <a:r>
              <a:rPr lang="ja-JP" altLang="en-US" dirty="0"/>
              <a:t>とか</a:t>
            </a:r>
            <a:r>
              <a:rPr lang="en-US" altLang="ja-JP" dirty="0"/>
              <a:t>.</a:t>
            </a:r>
            <a:r>
              <a:rPr lang="en-US" altLang="ja-JP" dirty="0" err="1"/>
              <a:t>dll</a:t>
            </a:r>
            <a:r>
              <a:rPr lang="ja-JP" altLang="en-US" dirty="0"/>
              <a:t>とかが複数存在）</a:t>
            </a:r>
            <a:endParaRPr lang="en-US" altLang="ja-JP" dirty="0"/>
          </a:p>
          <a:p>
            <a:pPr lvl="1"/>
            <a:r>
              <a:rPr lang="ja-JP" altLang="en-US" dirty="0"/>
              <a:t>一つのプログラムを作成するのには一つのプロジェクトが必要</a:t>
            </a:r>
            <a:endParaRPr lang="en-US" altLang="ja-JP" dirty="0"/>
          </a:p>
          <a:p>
            <a:pPr lvl="1"/>
            <a:r>
              <a:rPr lang="ja-JP" altLang="en-US" dirty="0"/>
              <a:t>一つのソフトウェアを作成するために複数のプロジェクトをまとめて</a:t>
            </a:r>
            <a:br>
              <a:rPr lang="en-US" altLang="ja-JP" dirty="0"/>
            </a:br>
            <a:r>
              <a:rPr lang="ja-JP" altLang="en-US" dirty="0"/>
              <a:t>管理するためのコンテナがソリューション</a:t>
            </a:r>
            <a:endParaRPr lang="en-US" altLang="ja-JP" dirty="0"/>
          </a:p>
          <a:p>
            <a:pPr lvl="1"/>
            <a:r>
              <a:rPr lang="ja-JP" altLang="en-US" dirty="0"/>
              <a:t>（地域</a:t>
            </a:r>
            <a:r>
              <a:rPr lang="en-US" altLang="ja-JP" dirty="0"/>
              <a:t>/</a:t>
            </a:r>
            <a:r>
              <a:rPr lang="ja-JP" altLang="en-US" dirty="0"/>
              <a:t>情報）研究室レベルではソリューションとプロジェクトは</a:t>
            </a:r>
            <a:br>
              <a:rPr lang="en-US" altLang="ja-JP" dirty="0"/>
            </a:br>
            <a:r>
              <a:rPr lang="ja-JP" altLang="en-US" dirty="0"/>
              <a:t>そこまで気にしなくてもよい</a:t>
            </a:r>
            <a:endParaRPr lang="en-US" altLang="ja-JP" dirty="0"/>
          </a:p>
          <a:p>
            <a:pPr lvl="2"/>
            <a:r>
              <a:rPr lang="ja-JP" altLang="en-US" dirty="0"/>
              <a:t>［新しいプロジェクト］ダイアログで「ソリューションのディレクトリを作成」</a:t>
            </a:r>
            <a:br>
              <a:rPr lang="en-US" altLang="ja-JP" dirty="0"/>
            </a:br>
            <a:r>
              <a:rPr lang="ja-JP" altLang="en-US" dirty="0"/>
              <a:t>のチェックボックスを外せば二つのフォルダは統合される</a:t>
            </a:r>
            <a:endParaRPr lang="en-US" altLang="ja-JP" dirty="0"/>
          </a:p>
          <a:p>
            <a:endParaRPr kumimoji="1" lang="ja-JP" altLang="en-US" dirty="0"/>
          </a:p>
        </p:txBody>
      </p:sp>
      <p:pic>
        <p:nvPicPr>
          <p:cNvPr id="3074" name="Picture 2" descr="C:\Users\kamiya\Desktop\CropperCapture[6].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929" y="2179580"/>
            <a:ext cx="10382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kamiya\Desktop\CropperCapture[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757" y="2179578"/>
            <a:ext cx="1038225" cy="101917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kamiya\Desktop\CropperCapture[8].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100" y="2219847"/>
            <a:ext cx="1038225" cy="10191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175555" y="2766351"/>
            <a:ext cx="2318263" cy="369332"/>
          </a:xfrm>
          <a:prstGeom prst="rect">
            <a:avLst/>
          </a:prstGeom>
          <a:noFill/>
        </p:spPr>
        <p:txBody>
          <a:bodyPr wrap="none" rtlCol="0">
            <a:spAutoFit/>
          </a:bodyPr>
          <a:lstStyle/>
          <a:p>
            <a:r>
              <a:rPr kumimoji="1" lang="ja-JP" altLang="en-US" dirty="0">
                <a:solidFill>
                  <a:schemeClr val="accent2"/>
                </a:solidFill>
              </a:rPr>
              <a:t>ソリューションフォルダ</a:t>
            </a:r>
          </a:p>
        </p:txBody>
      </p:sp>
      <p:sp>
        <p:nvSpPr>
          <p:cNvPr id="9" name="テキスト ボックス 8"/>
          <p:cNvSpPr txBox="1"/>
          <p:nvPr/>
        </p:nvSpPr>
        <p:spPr>
          <a:xfrm>
            <a:off x="5713215" y="2978072"/>
            <a:ext cx="2284600" cy="369332"/>
          </a:xfrm>
          <a:prstGeom prst="rect">
            <a:avLst/>
          </a:prstGeom>
          <a:noFill/>
        </p:spPr>
        <p:txBody>
          <a:bodyPr wrap="none" rtlCol="0">
            <a:spAutoFit/>
          </a:bodyPr>
          <a:lstStyle/>
          <a:p>
            <a:r>
              <a:rPr kumimoji="1" lang="ja-JP" altLang="en-US" dirty="0">
                <a:solidFill>
                  <a:schemeClr val="accent2"/>
                </a:solidFill>
              </a:rPr>
              <a:t>ソリューションファイル</a:t>
            </a:r>
          </a:p>
        </p:txBody>
      </p:sp>
      <p:sp>
        <p:nvSpPr>
          <p:cNvPr id="10" name="テキスト ボックス 9"/>
          <p:cNvSpPr txBox="1"/>
          <p:nvPr/>
        </p:nvSpPr>
        <p:spPr>
          <a:xfrm>
            <a:off x="5516081" y="2299234"/>
            <a:ext cx="2116285" cy="369332"/>
          </a:xfrm>
          <a:prstGeom prst="rect">
            <a:avLst/>
          </a:prstGeom>
          <a:noFill/>
        </p:spPr>
        <p:txBody>
          <a:bodyPr wrap="none" rtlCol="0">
            <a:spAutoFit/>
          </a:bodyPr>
          <a:lstStyle/>
          <a:p>
            <a:r>
              <a:rPr kumimoji="1" lang="ja-JP" altLang="en-US" dirty="0">
                <a:solidFill>
                  <a:schemeClr val="accent2"/>
                </a:solidFill>
              </a:rPr>
              <a:t>プロジェクトフォルダ</a:t>
            </a:r>
          </a:p>
        </p:txBody>
      </p:sp>
      <p:cxnSp>
        <p:nvCxnSpPr>
          <p:cNvPr id="6" name="直線矢印コネクタ 5"/>
          <p:cNvCxnSpPr/>
          <p:nvPr/>
        </p:nvCxnSpPr>
        <p:spPr>
          <a:xfrm>
            <a:off x="2310938" y="2766351"/>
            <a:ext cx="448887" cy="23954"/>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5713215" y="2962994"/>
            <a:ext cx="355077" cy="35256"/>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a:off x="5516082" y="2668566"/>
            <a:ext cx="394267" cy="121739"/>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8719253" y="2214486"/>
            <a:ext cx="1736373" cy="369332"/>
          </a:xfrm>
          <a:prstGeom prst="rect">
            <a:avLst/>
          </a:prstGeom>
          <a:noFill/>
        </p:spPr>
        <p:txBody>
          <a:bodyPr wrap="none" rtlCol="0">
            <a:spAutoFit/>
          </a:bodyPr>
          <a:lstStyle/>
          <a:p>
            <a:r>
              <a:rPr kumimoji="1" lang="ja-JP" altLang="en-US" dirty="0">
                <a:solidFill>
                  <a:schemeClr val="accent2"/>
                </a:solidFill>
              </a:rPr>
              <a:t>　ソースファイル</a:t>
            </a:r>
          </a:p>
        </p:txBody>
      </p:sp>
      <p:cxnSp>
        <p:nvCxnSpPr>
          <p:cNvPr id="21" name="直線矢印コネクタ 20"/>
          <p:cNvCxnSpPr/>
          <p:nvPr/>
        </p:nvCxnSpPr>
        <p:spPr>
          <a:xfrm flipH="1">
            <a:off x="8611185" y="2542253"/>
            <a:ext cx="394267" cy="121739"/>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4890654" y="2860817"/>
            <a:ext cx="745375" cy="27486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79" name="Picture 7" descr="ソリューションフォルダーとプロジェクトフォルダーの関係"/>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3461" y="4731068"/>
            <a:ext cx="3519627" cy="1827674"/>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p:cNvSpPr/>
          <p:nvPr/>
        </p:nvSpPr>
        <p:spPr>
          <a:xfrm>
            <a:off x="8672169" y="6558742"/>
            <a:ext cx="3128212" cy="210215"/>
          </a:xfrm>
          <a:prstGeom prst="rect">
            <a:avLst/>
          </a:prstGeom>
        </p:spPr>
        <p:txBody>
          <a:bodyPr>
            <a:spAutoFit/>
          </a:bodyPr>
          <a:lstStyle/>
          <a:p>
            <a:r>
              <a:rPr lang="en-US" altLang="ja-JP" sz="700" dirty="0"/>
              <a:t>http://www.atmarkit.co.jp/ait/articles/1508/18/news021_2.html</a:t>
            </a:r>
            <a:endParaRPr lang="ja-JP" altLang="en-US" sz="700" dirty="0"/>
          </a:p>
        </p:txBody>
      </p:sp>
    </p:spTree>
    <p:extLst>
      <p:ext uri="{BB962C8B-B14F-4D97-AF65-F5344CB8AC3E}">
        <p14:creationId xmlns:p14="http://schemas.microsoft.com/office/powerpoint/2010/main" val="3977830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来週までの宿題</a:t>
            </a:r>
          </a:p>
        </p:txBody>
      </p:sp>
      <p:sp>
        <p:nvSpPr>
          <p:cNvPr id="3" name="コンテンツ プレースホルダー 2"/>
          <p:cNvSpPr>
            <a:spLocks noGrp="1"/>
          </p:cNvSpPr>
          <p:nvPr>
            <p:ph idx="1"/>
          </p:nvPr>
        </p:nvSpPr>
        <p:spPr/>
        <p:txBody>
          <a:bodyPr/>
          <a:lstStyle/>
          <a:p>
            <a:r>
              <a:rPr kumimoji="1" lang="ja-JP" altLang="en-US" dirty="0"/>
              <a:t>各自</a:t>
            </a:r>
            <a:r>
              <a:rPr kumimoji="1" lang="en-US" altLang="ja-JP" dirty="0"/>
              <a:t>Visual Studio</a:t>
            </a:r>
            <a:r>
              <a:rPr kumimoji="1" lang="ja-JP" altLang="en-US" dirty="0"/>
              <a:t>を（基本的には）研究室</a:t>
            </a:r>
            <a:r>
              <a:rPr kumimoji="1" lang="en-US" altLang="ja-JP" dirty="0"/>
              <a:t>PC</a:t>
            </a:r>
            <a:r>
              <a:rPr kumimoji="1" lang="ja-JP" altLang="en-US" dirty="0"/>
              <a:t>にインストールしておいてください。</a:t>
            </a:r>
            <a:endParaRPr kumimoji="1" lang="en-US" altLang="ja-JP" dirty="0"/>
          </a:p>
          <a:p>
            <a:pPr lvl="1"/>
            <a:r>
              <a:rPr lang="en-US" altLang="ja-JP" dirty="0"/>
              <a:t>Version</a:t>
            </a:r>
            <a:r>
              <a:rPr lang="ja-JP" altLang="en-US" dirty="0"/>
              <a:t>は</a:t>
            </a:r>
            <a:r>
              <a:rPr lang="en-US" altLang="ja-JP" dirty="0"/>
              <a:t>2015</a:t>
            </a:r>
            <a:r>
              <a:rPr lang="ja-JP" altLang="en-US" dirty="0"/>
              <a:t>でなくて</a:t>
            </a:r>
            <a:r>
              <a:rPr lang="ja-JP" altLang="en-US"/>
              <a:t>も構いません</a:t>
            </a:r>
            <a:endParaRPr lang="en-US" altLang="ja-JP" dirty="0"/>
          </a:p>
          <a:p>
            <a:pPr lvl="1"/>
            <a:endParaRPr kumimoji="1" lang="ja-JP" altLang="en-US" dirty="0"/>
          </a:p>
        </p:txBody>
      </p:sp>
    </p:spTree>
    <p:extLst>
      <p:ext uri="{BB962C8B-B14F-4D97-AF65-F5344CB8AC3E}">
        <p14:creationId xmlns:p14="http://schemas.microsoft.com/office/powerpoint/2010/main" val="985859939"/>
      </p:ext>
    </p:extLst>
  </p:cSld>
  <p:clrMapOvr>
    <a:masterClrMapping/>
  </p:clrMapOvr>
</p:sld>
</file>

<file path=ppt/theme/theme1.xml><?xml version="1.0" encoding="utf-8"?>
<a:theme xmlns:a="http://schemas.openxmlformats.org/drawingml/2006/main" name="ギャラリー">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ギャラリー</Template>
  <TotalTime>546</TotalTime>
  <Words>477</Words>
  <Application>Microsoft Office PowerPoint</Application>
  <PresentationFormat>ワイド画面</PresentationFormat>
  <Paragraphs>82</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Gill Sans MT</vt:lpstr>
      <vt:lpstr>ギャラリー</vt:lpstr>
      <vt:lpstr>Visual studio 20** インストール方法</vt:lpstr>
      <vt:lpstr>Visual studio (VS) とは？</vt:lpstr>
      <vt:lpstr>VS のダウンロード方法</vt:lpstr>
      <vt:lpstr>VS のインストール方法</vt:lpstr>
      <vt:lpstr>利用条件など</vt:lpstr>
      <vt:lpstr>VSの（かんたんな）使い方①</vt:lpstr>
      <vt:lpstr>VSの（かんたんな）使い方②</vt:lpstr>
      <vt:lpstr>VSの（かんたんな）使い方③</vt:lpstr>
      <vt:lpstr>来週までの宿題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20** インストール方法</dc:title>
  <dc:creator>神谷啓太</dc:creator>
  <cp:lastModifiedBy>梶原　裕希</cp:lastModifiedBy>
  <cp:revision>20</cp:revision>
  <dcterms:created xsi:type="dcterms:W3CDTF">2016-05-11T08:12:48Z</dcterms:created>
  <dcterms:modified xsi:type="dcterms:W3CDTF">2018-05-07T11:21:57Z</dcterms:modified>
</cp:coreProperties>
</file>