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2" r:id="rId9"/>
    <p:sldId id="263" r:id="rId10"/>
    <p:sldId id="264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42" autoAdjust="0"/>
    <p:restoredTop sz="94660"/>
  </p:normalViewPr>
  <p:slideViewPr>
    <p:cSldViewPr snapToGrid="0">
      <p:cViewPr>
        <p:scale>
          <a:sx n="75" d="100"/>
          <a:sy n="75" d="100"/>
        </p:scale>
        <p:origin x="105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045DB-5CE2-4737-A7D7-B6012A5C6CCD}" type="datetimeFigureOut">
              <a:rPr kumimoji="1" lang="ja-JP" altLang="en-US" smtClean="0"/>
              <a:t>2018/5/8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9CFC1-EDD5-4959-9957-C062375F652A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8644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045DB-5CE2-4737-A7D7-B6012A5C6CCD}" type="datetimeFigureOut">
              <a:rPr kumimoji="1" lang="ja-JP" altLang="en-US" smtClean="0"/>
              <a:t>2018/5/8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9CFC1-EDD5-4959-9957-C062375F65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3986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045DB-5CE2-4737-A7D7-B6012A5C6CCD}" type="datetimeFigureOut">
              <a:rPr kumimoji="1" lang="ja-JP" altLang="en-US" smtClean="0"/>
              <a:t>2018/5/8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9CFC1-EDD5-4959-9957-C062375F65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8397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045DB-5CE2-4737-A7D7-B6012A5C6CCD}" type="datetimeFigureOut">
              <a:rPr kumimoji="1" lang="ja-JP" altLang="en-US" smtClean="0"/>
              <a:t>2018/5/8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9CFC1-EDD5-4959-9957-C062375F65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7285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045DB-5CE2-4737-A7D7-B6012A5C6CCD}" type="datetimeFigureOut">
              <a:rPr kumimoji="1" lang="ja-JP" altLang="en-US" smtClean="0"/>
              <a:t>2018/5/8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9CFC1-EDD5-4959-9957-C062375F652A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3221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045DB-5CE2-4737-A7D7-B6012A5C6CCD}" type="datetimeFigureOut">
              <a:rPr kumimoji="1" lang="ja-JP" altLang="en-US" smtClean="0"/>
              <a:t>2018/5/8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9CFC1-EDD5-4959-9957-C062375F65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0877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045DB-5CE2-4737-A7D7-B6012A5C6CCD}" type="datetimeFigureOut">
              <a:rPr kumimoji="1" lang="ja-JP" altLang="en-US" smtClean="0"/>
              <a:t>2018/5/8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9CFC1-EDD5-4959-9957-C062375F65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7068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045DB-5CE2-4737-A7D7-B6012A5C6CCD}" type="datetimeFigureOut">
              <a:rPr kumimoji="1" lang="ja-JP" altLang="en-US" smtClean="0"/>
              <a:t>2018/5/8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9CFC1-EDD5-4959-9957-C062375F65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9251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045DB-5CE2-4737-A7D7-B6012A5C6CCD}" type="datetimeFigureOut">
              <a:rPr kumimoji="1" lang="ja-JP" altLang="en-US" smtClean="0"/>
              <a:t>2018/5/8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9CFC1-EDD5-4959-9957-C062375F65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0349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FE5045DB-5CE2-4737-A7D7-B6012A5C6CCD}" type="datetimeFigureOut">
              <a:rPr kumimoji="1" lang="ja-JP" altLang="en-US" smtClean="0"/>
              <a:t>2018/5/8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0F9CFC1-EDD5-4959-9957-C062375F65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2019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045DB-5CE2-4737-A7D7-B6012A5C6CCD}" type="datetimeFigureOut">
              <a:rPr kumimoji="1" lang="ja-JP" altLang="en-US" smtClean="0"/>
              <a:t>2018/5/8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9CFC1-EDD5-4959-9957-C062375F65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4940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E5045DB-5CE2-4737-A7D7-B6012A5C6CCD}" type="datetimeFigureOut">
              <a:rPr kumimoji="1" lang="ja-JP" altLang="en-US" smtClean="0"/>
              <a:t>2018/5/8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0F9CFC1-EDD5-4959-9957-C062375F652A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7727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kumimoji="1"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kumimoji="1"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244EF82-6CD0-47E1-AE71-8DC662B4A0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6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IDE </a:t>
            </a:r>
            <a:br>
              <a:rPr kumimoji="1" lang="en-US" altLang="ja-JP" sz="6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kumimoji="1" lang="en-US" altLang="ja-JP" sz="6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&amp; Visual Studio</a:t>
            </a:r>
            <a:endParaRPr kumimoji="1" lang="ja-JP" altLang="en-US" sz="6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8C91F05-70DD-406E-AF18-0E8F5D7330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b="1" dirty="0"/>
              <a:t>2018/05/08</a:t>
            </a:r>
          </a:p>
          <a:p>
            <a:r>
              <a:rPr kumimoji="1" lang="en-US" altLang="ja-JP" b="1" dirty="0"/>
              <a:t>#</a:t>
            </a:r>
            <a:r>
              <a:rPr lang="en-US" altLang="ja-JP" b="1" dirty="0"/>
              <a:t>2 Student Seminar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42634753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0AD2649-E38C-4EB3-BD31-1B4D2D45D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/>
              <a:t>7. How to use VS </a:t>
            </a:r>
            <a:r>
              <a:rPr kumimoji="1" lang="ja-JP" altLang="en-US" b="1" dirty="0"/>
              <a:t>①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37241A7-9163-429D-8197-040A455DA0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4555066"/>
          </a:xfrm>
        </p:spPr>
        <p:txBody>
          <a:bodyPr/>
          <a:lstStyle/>
          <a:p>
            <a:r>
              <a:rPr kumimoji="1" lang="en-US" altLang="ja-JP" dirty="0"/>
              <a:t>1. Create a project</a:t>
            </a:r>
          </a:p>
          <a:p>
            <a:r>
              <a:rPr kumimoji="1" lang="ja-JP" altLang="en-US" dirty="0"/>
              <a:t>　</a:t>
            </a:r>
            <a:r>
              <a:rPr kumimoji="1" lang="en-US" altLang="ja-JP" sz="1800" dirty="0"/>
              <a:t>Project: put source files necessary to creat</a:t>
            </a:r>
            <a:r>
              <a:rPr lang="en-US" altLang="ja-JP" sz="1800" dirty="0"/>
              <a:t>e a project</a:t>
            </a:r>
            <a:r>
              <a:rPr kumimoji="1" lang="en-US" altLang="ja-JP" sz="1800" dirty="0"/>
              <a:t> in one</a:t>
            </a:r>
          </a:p>
          <a:p>
            <a:r>
              <a:rPr lang="ja-JP" altLang="en-US" sz="1800" dirty="0"/>
              <a:t>　</a:t>
            </a:r>
            <a:r>
              <a:rPr lang="en-US" altLang="ja-JP" sz="1800" dirty="0"/>
              <a:t>[File] - [New] – [Project]</a:t>
            </a:r>
          </a:p>
          <a:p>
            <a:r>
              <a:rPr kumimoji="1" lang="en-US" altLang="ja-JP" dirty="0"/>
              <a:t>2. Settings by [New Project] dialogue</a:t>
            </a:r>
          </a:p>
          <a:p>
            <a:r>
              <a:rPr kumimoji="1" lang="ja-JP" altLang="en-US" dirty="0"/>
              <a:t>　</a:t>
            </a:r>
            <a:r>
              <a:rPr kumimoji="1" lang="ja-JP" altLang="en-US" sz="1800" dirty="0"/>
              <a:t>① </a:t>
            </a:r>
            <a:r>
              <a:rPr kumimoji="1" lang="en-US" altLang="ja-JP" sz="1800" dirty="0"/>
              <a:t>Select a programming language</a:t>
            </a:r>
          </a:p>
          <a:p>
            <a:r>
              <a:rPr lang="ja-JP" altLang="en-US" sz="1800" dirty="0"/>
              <a:t>　② </a:t>
            </a:r>
            <a:r>
              <a:rPr lang="en-US" altLang="ja-JP" sz="1800" dirty="0"/>
              <a:t>Select the type of a program</a:t>
            </a:r>
          </a:p>
          <a:p>
            <a:r>
              <a:rPr lang="ja-JP" altLang="en-US" sz="1800" dirty="0"/>
              <a:t>　　 </a:t>
            </a:r>
            <a:r>
              <a:rPr lang="en-US" altLang="ja-JP" sz="1800" dirty="0"/>
              <a:t>Console application and so on</a:t>
            </a:r>
          </a:p>
          <a:p>
            <a:r>
              <a:rPr kumimoji="1" lang="ja-JP" altLang="en-US" sz="1800" dirty="0"/>
              <a:t>　③ </a:t>
            </a:r>
            <a:r>
              <a:rPr lang="en-US" altLang="ja-JP" sz="1800" dirty="0"/>
              <a:t>Name of a project</a:t>
            </a:r>
            <a:endParaRPr kumimoji="1" lang="en-US" altLang="ja-JP" sz="1800" dirty="0"/>
          </a:p>
          <a:p>
            <a:r>
              <a:rPr lang="ja-JP" altLang="en-US" sz="1800" dirty="0"/>
              <a:t>　④ </a:t>
            </a:r>
            <a:r>
              <a:rPr lang="en-US" altLang="ja-JP" sz="1800" dirty="0"/>
              <a:t>Directory to save</a:t>
            </a:r>
          </a:p>
          <a:p>
            <a:r>
              <a:rPr kumimoji="1" lang="ja-JP" altLang="en-US" sz="1800" dirty="0"/>
              <a:t>　⑤ </a:t>
            </a:r>
            <a:r>
              <a:rPr kumimoji="1" lang="en-US" altLang="ja-JP" sz="1800" dirty="0"/>
              <a:t>Name of a solution (same as </a:t>
            </a:r>
            <a:r>
              <a:rPr kumimoji="1" lang="ja-JP" altLang="en-US" sz="1800" dirty="0"/>
              <a:t>③</a:t>
            </a:r>
            <a:r>
              <a:rPr kumimoji="1" lang="en-US" altLang="ja-JP" sz="1800" dirty="0"/>
              <a:t>) </a:t>
            </a:r>
            <a:endParaRPr kumimoji="1" lang="ja-JP" altLang="en-US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142AEF-B0DB-4886-8CC9-58BDF53989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6001" y="3577281"/>
            <a:ext cx="3869718" cy="2674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52B83E7-D2BE-4509-B319-F40B1EA2D669}"/>
              </a:ext>
            </a:extLst>
          </p:cNvPr>
          <p:cNvSpPr txBox="1"/>
          <p:nvPr/>
        </p:nvSpPr>
        <p:spPr>
          <a:xfrm>
            <a:off x="5180383" y="3815490"/>
            <a:ext cx="367801" cy="307777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sz="1400" b="1" dirty="0">
                <a:solidFill>
                  <a:schemeClr val="bg1"/>
                </a:solidFill>
              </a:rPr>
              <a:t>①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06CE397-98D8-4549-A510-69724526FADC}"/>
              </a:ext>
            </a:extLst>
          </p:cNvPr>
          <p:cNvSpPr txBox="1"/>
          <p:nvPr/>
        </p:nvSpPr>
        <p:spPr>
          <a:xfrm>
            <a:off x="6052156" y="3815490"/>
            <a:ext cx="367801" cy="307777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sz="1400" b="1" dirty="0">
                <a:solidFill>
                  <a:schemeClr val="bg1"/>
                </a:solidFill>
              </a:rPr>
              <a:t>②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1141F7E-F9C2-4281-8166-2672A2A63482}"/>
              </a:ext>
            </a:extLst>
          </p:cNvPr>
          <p:cNvSpPr txBox="1"/>
          <p:nvPr/>
        </p:nvSpPr>
        <p:spPr>
          <a:xfrm>
            <a:off x="5383235" y="5346883"/>
            <a:ext cx="333427" cy="307777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sz="1400" b="1" dirty="0">
                <a:solidFill>
                  <a:schemeClr val="bg1"/>
                </a:solidFill>
              </a:rPr>
              <a:t>③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E033291B-CDD5-4B63-8E50-9101360A018D}"/>
              </a:ext>
            </a:extLst>
          </p:cNvPr>
          <p:cNvSpPr txBox="1"/>
          <p:nvPr/>
        </p:nvSpPr>
        <p:spPr>
          <a:xfrm>
            <a:off x="5383235" y="5654660"/>
            <a:ext cx="329898" cy="307777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sz="1400" b="1" dirty="0">
                <a:solidFill>
                  <a:schemeClr val="bg1"/>
                </a:solidFill>
              </a:rPr>
              <a:t>④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687BBE9-50D2-4034-818F-4EF2F260B1B9}"/>
              </a:ext>
            </a:extLst>
          </p:cNvPr>
          <p:cNvSpPr txBox="1"/>
          <p:nvPr/>
        </p:nvSpPr>
        <p:spPr>
          <a:xfrm>
            <a:off x="5383235" y="5962437"/>
            <a:ext cx="329898" cy="307777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sz="1400" b="1" dirty="0">
                <a:solidFill>
                  <a:schemeClr val="bg1"/>
                </a:solidFill>
              </a:rPr>
              <a:t>⑤</a:t>
            </a:r>
          </a:p>
        </p:txBody>
      </p:sp>
    </p:spTree>
    <p:extLst>
      <p:ext uri="{BB962C8B-B14F-4D97-AF65-F5344CB8AC3E}">
        <p14:creationId xmlns:p14="http://schemas.microsoft.com/office/powerpoint/2010/main" val="32258219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0AD2649-E38C-4EB3-BD31-1B4D2D45D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/>
              <a:t>7. How to use VS </a:t>
            </a:r>
            <a:r>
              <a:rPr lang="ja-JP" altLang="en-US" b="1" dirty="0"/>
              <a:t>②</a:t>
            </a:r>
            <a:endParaRPr kumimoji="1" lang="ja-JP" altLang="en-US" b="1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37241A7-9163-429D-8197-040A455DA0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2682924"/>
            <a:ext cx="5974070" cy="3186170"/>
          </a:xfrm>
        </p:spPr>
        <p:txBody>
          <a:bodyPr/>
          <a:lstStyle/>
          <a:p>
            <a:r>
              <a:rPr kumimoji="1" lang="en-US" altLang="ja-JP" dirty="0"/>
              <a:t>1. What is IDE</a:t>
            </a:r>
          </a:p>
          <a:p>
            <a:endParaRPr kumimoji="1" lang="ja-JP" alt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5E4B9CFF-BF35-4602-BF26-52635F2847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527" y="2306095"/>
            <a:ext cx="7543800" cy="39398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5">
            <a:extLst>
              <a:ext uri="{FF2B5EF4-FFF2-40B4-BE49-F238E27FC236}">
                <a16:creationId xmlns:a16="http://schemas.microsoft.com/office/drawing/2014/main" id="{818B020C-6DB7-43B0-930B-4BB50597CC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8112" y="4950197"/>
            <a:ext cx="2856970" cy="13518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コンテンツ プレースホルダー 2">
            <a:extLst>
              <a:ext uri="{FF2B5EF4-FFF2-40B4-BE49-F238E27FC236}">
                <a16:creationId xmlns:a16="http://schemas.microsoft.com/office/drawing/2014/main" id="{DAD27EF7-7F04-4630-9E87-3B81192D2CF1}"/>
              </a:ext>
            </a:extLst>
          </p:cNvPr>
          <p:cNvSpPr txBox="1">
            <a:spLocks/>
          </p:cNvSpPr>
          <p:nvPr/>
        </p:nvSpPr>
        <p:spPr>
          <a:xfrm>
            <a:off x="822959" y="1845734"/>
            <a:ext cx="7543801" cy="451253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kumimoji="1"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b="1"/>
              <a:t>&lt;Screen&gt;</a:t>
            </a:r>
          </a:p>
          <a:p>
            <a:endParaRPr lang="en-US" altLang="ja-JP" dirty="0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4AB37DAD-C856-43B8-A398-8017F9144810}"/>
              </a:ext>
            </a:extLst>
          </p:cNvPr>
          <p:cNvSpPr/>
          <p:nvPr/>
        </p:nvSpPr>
        <p:spPr>
          <a:xfrm>
            <a:off x="3809995" y="2788170"/>
            <a:ext cx="432221" cy="239843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1"/>
              </a:solidFill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052638E3-13A7-465E-8E87-6313D32E2150}"/>
              </a:ext>
            </a:extLst>
          </p:cNvPr>
          <p:cNvSpPr txBox="1"/>
          <p:nvPr/>
        </p:nvSpPr>
        <p:spPr>
          <a:xfrm>
            <a:off x="1049310" y="3720272"/>
            <a:ext cx="4733478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>
                <a:solidFill>
                  <a:schemeClr val="accent1"/>
                </a:solidFill>
              </a:rPr>
              <a:t>Editor</a:t>
            </a:r>
            <a:r>
              <a:rPr kumimoji="1" lang="ja-JP" altLang="en-US" sz="1600" b="1" dirty="0">
                <a:solidFill>
                  <a:schemeClr val="accent1"/>
                </a:solidFill>
              </a:rPr>
              <a:t> </a:t>
            </a:r>
            <a:r>
              <a:rPr kumimoji="1" lang="en-US" altLang="ja-JP" sz="1600" b="1" dirty="0">
                <a:solidFill>
                  <a:schemeClr val="accent1"/>
                </a:solidFill>
              </a:rPr>
              <a:t>Screen: where you write a code</a:t>
            </a:r>
            <a:r>
              <a:rPr kumimoji="1" lang="ja-JP" altLang="en-US" sz="1600" b="1" dirty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C557F22C-6B4D-4FC2-9A73-49F919709BC3}"/>
              </a:ext>
            </a:extLst>
          </p:cNvPr>
          <p:cNvSpPr/>
          <p:nvPr/>
        </p:nvSpPr>
        <p:spPr>
          <a:xfrm>
            <a:off x="1049311" y="3028014"/>
            <a:ext cx="4706912" cy="1753848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1"/>
              </a:solidFill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CD6D4F8E-5A2E-4A67-984F-8558E48A08ED}"/>
              </a:ext>
            </a:extLst>
          </p:cNvPr>
          <p:cNvSpPr/>
          <p:nvPr/>
        </p:nvSpPr>
        <p:spPr>
          <a:xfrm>
            <a:off x="1049311" y="4981251"/>
            <a:ext cx="4706912" cy="1102453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1"/>
              </a:solidFill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88BE96F4-30E8-4983-94BD-7428DFC9A754}"/>
              </a:ext>
            </a:extLst>
          </p:cNvPr>
          <p:cNvSpPr/>
          <p:nvPr/>
        </p:nvSpPr>
        <p:spPr>
          <a:xfrm>
            <a:off x="5782790" y="3028014"/>
            <a:ext cx="2557339" cy="1753848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1"/>
              </a:solidFill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F31DAA0C-05F7-4492-B682-422973369070}"/>
              </a:ext>
            </a:extLst>
          </p:cNvPr>
          <p:cNvSpPr/>
          <p:nvPr/>
        </p:nvSpPr>
        <p:spPr>
          <a:xfrm>
            <a:off x="6009205" y="5148038"/>
            <a:ext cx="2606011" cy="959908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1"/>
              </a:solidFill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B6E0172B-BE45-4A4C-9D47-A6B53A56D2D8}"/>
              </a:ext>
            </a:extLst>
          </p:cNvPr>
          <p:cNvSpPr txBox="1"/>
          <p:nvPr/>
        </p:nvSpPr>
        <p:spPr>
          <a:xfrm>
            <a:off x="1049308" y="5466960"/>
            <a:ext cx="4706913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>
                <a:solidFill>
                  <a:schemeClr val="accent1"/>
                </a:solidFill>
              </a:rPr>
              <a:t>Output</a:t>
            </a:r>
            <a:r>
              <a:rPr kumimoji="1" lang="ja-JP" altLang="en-US" sz="1600" b="1" dirty="0">
                <a:solidFill>
                  <a:schemeClr val="accent1"/>
                </a:solidFill>
              </a:rPr>
              <a:t> </a:t>
            </a:r>
            <a:r>
              <a:rPr kumimoji="1" lang="en-US" altLang="ja-JP" sz="1600" b="1" dirty="0">
                <a:solidFill>
                  <a:schemeClr val="accent1"/>
                </a:solidFill>
              </a:rPr>
              <a:t>Screen:</a:t>
            </a:r>
            <a:r>
              <a:rPr kumimoji="1" lang="ja-JP" altLang="en-US" sz="1600" b="1" dirty="0">
                <a:solidFill>
                  <a:schemeClr val="accent1"/>
                </a:solidFill>
              </a:rPr>
              <a:t> </a:t>
            </a:r>
            <a:r>
              <a:rPr kumimoji="1" lang="en-US" altLang="ja-JP" sz="1600" b="1" dirty="0">
                <a:solidFill>
                  <a:schemeClr val="accent1"/>
                </a:solidFill>
              </a:rPr>
              <a:t>Errors and Messages are displayed</a:t>
            </a:r>
            <a:endParaRPr kumimoji="1" lang="ja-JP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1A55637F-92CF-44FA-9AD6-E9FE69F309D4}"/>
              </a:ext>
            </a:extLst>
          </p:cNvPr>
          <p:cNvSpPr txBox="1"/>
          <p:nvPr/>
        </p:nvSpPr>
        <p:spPr>
          <a:xfrm>
            <a:off x="5756221" y="4088630"/>
            <a:ext cx="2663673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>
                <a:solidFill>
                  <a:schemeClr val="accent1"/>
                </a:solidFill>
              </a:rPr>
              <a:t>Solution Explorer:</a:t>
            </a:r>
          </a:p>
          <a:p>
            <a:pPr algn="ctr"/>
            <a:r>
              <a:rPr kumimoji="1" lang="en-US" altLang="ja-JP" sz="1600" b="1" dirty="0">
                <a:solidFill>
                  <a:schemeClr val="accent1"/>
                </a:solidFill>
              </a:rPr>
              <a:t>You can add source files</a:t>
            </a:r>
            <a:endParaRPr kumimoji="1" lang="ja-JP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75583B98-EC65-4D6A-9DCC-09F599CFB49C}"/>
              </a:ext>
            </a:extLst>
          </p:cNvPr>
          <p:cNvSpPr txBox="1"/>
          <p:nvPr/>
        </p:nvSpPr>
        <p:spPr>
          <a:xfrm>
            <a:off x="5993658" y="5503781"/>
            <a:ext cx="2825877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>
                <a:solidFill>
                  <a:schemeClr val="accent1"/>
                </a:solidFill>
              </a:rPr>
              <a:t>Execution Result</a:t>
            </a:r>
            <a:endParaRPr kumimoji="1" lang="ja-JP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6739E525-743F-42AF-8060-7025D6606DC3}"/>
              </a:ext>
            </a:extLst>
          </p:cNvPr>
          <p:cNvSpPr txBox="1"/>
          <p:nvPr/>
        </p:nvSpPr>
        <p:spPr>
          <a:xfrm>
            <a:off x="2983042" y="2386036"/>
            <a:ext cx="2086126" cy="33855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>
                <a:solidFill>
                  <a:schemeClr val="accent1"/>
                </a:solidFill>
              </a:rPr>
              <a:t>Execute Project here</a:t>
            </a:r>
            <a:endParaRPr kumimoji="1" lang="ja-JP" altLang="en-US" sz="16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94631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0AD2649-E38C-4EB3-BD31-1B4D2D45D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/>
              <a:t>7. How to use VS </a:t>
            </a:r>
            <a:r>
              <a:rPr kumimoji="1" lang="ja-JP" altLang="en-US" b="1" dirty="0"/>
              <a:t>③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37241A7-9163-429D-8197-040A455DA0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452966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ja-JP" b="1" dirty="0"/>
              <a:t>&lt;How to open the solution which you saved&gt;</a:t>
            </a:r>
            <a:endParaRPr kumimoji="1" lang="en-US" altLang="ja-JP" b="1" dirty="0"/>
          </a:p>
          <a:p>
            <a:pPr marL="0" indent="0">
              <a:buNone/>
            </a:pPr>
            <a:r>
              <a:rPr kumimoji="1" lang="ja-JP" altLang="en-US" dirty="0"/>
              <a:t>　</a:t>
            </a:r>
            <a:r>
              <a:rPr kumimoji="1" lang="en-US" altLang="ja-JP" dirty="0"/>
              <a:t>Open .</a:t>
            </a:r>
            <a:r>
              <a:rPr kumimoji="1" lang="en-US" altLang="ja-JP" dirty="0" err="1"/>
              <a:t>sln</a:t>
            </a:r>
            <a:r>
              <a:rPr kumimoji="1" lang="en-US" altLang="ja-JP" dirty="0"/>
              <a:t> file in the directory to save</a:t>
            </a:r>
          </a:p>
          <a:p>
            <a:pPr marL="0" indent="0">
              <a:buNone/>
            </a:pPr>
            <a:r>
              <a:rPr lang="en-US" altLang="ja-JP" b="1" dirty="0"/>
              <a:t>&lt;The difference between solution and project&gt;</a:t>
            </a:r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en-US" altLang="ja-JP" dirty="0"/>
              <a:t>One software is consist of projects (ex. .exe and .</a:t>
            </a:r>
            <a:r>
              <a:rPr lang="en-US" altLang="ja-JP" dirty="0" err="1"/>
              <a:t>dll</a:t>
            </a:r>
            <a:r>
              <a:rPr lang="en-US" altLang="ja-JP" dirty="0"/>
              <a:t> files)</a:t>
            </a:r>
          </a:p>
          <a:p>
            <a:pPr marL="0" indent="0">
              <a:buNone/>
            </a:pPr>
            <a:r>
              <a:rPr kumimoji="1" lang="ja-JP" altLang="en-US" dirty="0"/>
              <a:t>　</a:t>
            </a:r>
            <a:r>
              <a:rPr kumimoji="1" lang="en-US" altLang="ja-JP" b="1" dirty="0"/>
              <a:t>Project</a:t>
            </a:r>
            <a:r>
              <a:rPr kumimoji="1" lang="en-US" altLang="ja-JP" dirty="0"/>
              <a:t>: one project is needed to create one program</a:t>
            </a:r>
          </a:p>
          <a:p>
            <a:pPr marL="0" indent="0">
              <a:buNone/>
            </a:pPr>
            <a:r>
              <a:rPr kumimoji="1" lang="ja-JP" altLang="en-US" dirty="0"/>
              <a:t>　</a:t>
            </a:r>
            <a:r>
              <a:rPr kumimoji="1" lang="en-US" altLang="ja-JP" b="1" dirty="0"/>
              <a:t>Solution</a:t>
            </a:r>
            <a:r>
              <a:rPr kumimoji="1" lang="en-US" altLang="ja-JP" dirty="0"/>
              <a:t>: Container to combine and manage projects to create </a:t>
            </a:r>
          </a:p>
          <a:p>
            <a:pPr marL="0" indent="0">
              <a:buNone/>
            </a:pPr>
            <a:r>
              <a:rPr lang="en-US" altLang="ja-JP" dirty="0"/>
              <a:t>                   </a:t>
            </a:r>
            <a:r>
              <a:rPr kumimoji="1" lang="en-US" altLang="ja-JP" dirty="0"/>
              <a:t>one software</a:t>
            </a:r>
          </a:p>
          <a:p>
            <a:pPr marL="0" indent="0">
              <a:buNone/>
            </a:pPr>
            <a:r>
              <a:rPr kumimoji="1" lang="ja-JP" altLang="en-US" dirty="0"/>
              <a:t>　</a:t>
            </a:r>
            <a:r>
              <a:rPr kumimoji="1" lang="en-US" altLang="ja-JP" u="sng" dirty="0"/>
              <a:t>※You don’t have to care th</a:t>
            </a:r>
            <a:r>
              <a:rPr lang="en-US" altLang="ja-JP" u="sng" dirty="0"/>
              <a:t>e difference so much </a:t>
            </a:r>
            <a:r>
              <a:rPr kumimoji="1" lang="en-US" altLang="ja-JP" u="sng" dirty="0"/>
              <a:t>in out lab</a:t>
            </a:r>
          </a:p>
          <a:p>
            <a:pPr marL="0" indent="0">
              <a:buNone/>
            </a:pPr>
            <a:r>
              <a:rPr kumimoji="1" lang="ja-JP" altLang="en-US" dirty="0"/>
              <a:t>　　　</a:t>
            </a:r>
            <a:r>
              <a:rPr kumimoji="1" lang="en-US" altLang="ja-JP" dirty="0"/>
              <a:t>If you uncheck [Create the directory of solution]</a:t>
            </a:r>
            <a:r>
              <a:rPr lang="ja-JP" altLang="en-US" dirty="0"/>
              <a:t> </a:t>
            </a:r>
            <a:r>
              <a:rPr lang="en-US" altLang="ja-JP" dirty="0"/>
              <a:t>at </a:t>
            </a:r>
          </a:p>
          <a:p>
            <a:pPr marL="0" indent="0">
              <a:buNone/>
            </a:pPr>
            <a:r>
              <a:rPr lang="ja-JP" altLang="en-US" dirty="0"/>
              <a:t>　　　</a:t>
            </a:r>
            <a:r>
              <a:rPr lang="en-US" altLang="ja-JP" dirty="0"/>
              <a:t>[New Project] dialogue,</a:t>
            </a:r>
            <a:r>
              <a:rPr lang="ja-JP" altLang="en-US" dirty="0"/>
              <a:t> </a:t>
            </a:r>
            <a:r>
              <a:rPr lang="en-US" altLang="ja-JP" dirty="0"/>
              <a:t>two folders will be integrated</a:t>
            </a:r>
          </a:p>
          <a:p>
            <a:pPr marL="0" indent="0">
              <a:buNone/>
            </a:pPr>
            <a:r>
              <a:rPr lang="ja-JP" altLang="en-US" dirty="0"/>
              <a:t>　　</a:t>
            </a:r>
            <a:endParaRPr kumimoji="1" lang="en-US" altLang="ja-JP" dirty="0"/>
          </a:p>
        </p:txBody>
      </p:sp>
      <p:pic>
        <p:nvPicPr>
          <p:cNvPr id="4" name="Picture 3" descr="C:\Users\kamiya\Desktop\CropperCapture[7].bmp">
            <a:extLst>
              <a:ext uri="{FF2B5EF4-FFF2-40B4-BE49-F238E27FC236}">
                <a16:creationId xmlns:a16="http://schemas.microsoft.com/office/drawing/2014/main" id="{D68CCE0B-6413-4E4B-BF2F-D7D1EC3C45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8942" y="1963678"/>
            <a:ext cx="1038225" cy="1019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CED0FDF-1E08-4B75-A02B-BA6F35888A60}"/>
              </a:ext>
            </a:extLst>
          </p:cNvPr>
          <p:cNvSpPr txBox="1"/>
          <p:nvPr/>
        </p:nvSpPr>
        <p:spPr>
          <a:xfrm>
            <a:off x="7214477" y="2762172"/>
            <a:ext cx="14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accent2"/>
                </a:solidFill>
              </a:rPr>
              <a:t>Solution File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0546281-B97A-4B0D-8F6C-D0D8448757A2}"/>
              </a:ext>
            </a:extLst>
          </p:cNvPr>
          <p:cNvSpPr txBox="1"/>
          <p:nvPr/>
        </p:nvSpPr>
        <p:spPr>
          <a:xfrm>
            <a:off x="7056534" y="2083334"/>
            <a:ext cx="1590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accent2"/>
                </a:solidFill>
              </a:rPr>
              <a:t>Project Folder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40F1F982-422E-4308-8DD7-38F9D020A27F}"/>
              </a:ext>
            </a:extLst>
          </p:cNvPr>
          <p:cNvCxnSpPr>
            <a:cxnSpLocks/>
            <a:stCxn id="5" idx="1"/>
          </p:cNvCxnSpPr>
          <p:nvPr/>
        </p:nvCxnSpPr>
        <p:spPr>
          <a:xfrm flipH="1" flipV="1">
            <a:off x="6859403" y="2747094"/>
            <a:ext cx="355074" cy="199744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4AAF7447-5BC4-4C02-8C28-0ED055F56FCA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6578600" y="2268000"/>
            <a:ext cx="477934" cy="293039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D2DECBE5-59B1-4F35-B690-7210926B2F80}"/>
              </a:ext>
            </a:extLst>
          </p:cNvPr>
          <p:cNvSpPr/>
          <p:nvPr/>
        </p:nvSpPr>
        <p:spPr>
          <a:xfrm>
            <a:off x="6036839" y="2644917"/>
            <a:ext cx="745375" cy="274866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4734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0AD2649-E38C-4EB3-BD31-1B4D2D45D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/>
              <a:t>Contents</a:t>
            </a:r>
            <a:endParaRPr kumimoji="1" lang="ja-JP" altLang="en-US" b="1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37241A7-9163-429D-8197-040A455DA0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1. What is IDE</a:t>
            </a:r>
          </a:p>
          <a:p>
            <a:r>
              <a:rPr lang="en-US" altLang="ja-JP" dirty="0"/>
              <a:t>2. What is Visual Studio(VS)</a:t>
            </a:r>
          </a:p>
          <a:p>
            <a:r>
              <a:rPr kumimoji="1" lang="en-US" altLang="ja-JP" dirty="0"/>
              <a:t>3. Functions of VS</a:t>
            </a:r>
          </a:p>
          <a:p>
            <a:r>
              <a:rPr lang="en-US" altLang="ja-JP" dirty="0"/>
              <a:t>4. How to download VS</a:t>
            </a:r>
          </a:p>
          <a:p>
            <a:r>
              <a:rPr kumimoji="1" lang="en-US" altLang="ja-JP" dirty="0"/>
              <a:t>5. How to install VS</a:t>
            </a:r>
          </a:p>
          <a:p>
            <a:r>
              <a:rPr lang="en-US" altLang="ja-JP" dirty="0"/>
              <a:t>6. Who can use VS</a:t>
            </a:r>
          </a:p>
          <a:p>
            <a:r>
              <a:rPr kumimoji="1" lang="en-US" altLang="ja-JP" dirty="0"/>
              <a:t>7. How to use VS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09867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0AD2649-E38C-4EB3-BD31-1B4D2D45D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/>
              <a:t>1. What is IDE</a:t>
            </a:r>
            <a:endParaRPr kumimoji="1" lang="ja-JP" altLang="en-US" b="1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37241A7-9163-429D-8197-040A455DA0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1. What is IDE</a:t>
            </a:r>
          </a:p>
          <a:p>
            <a:pPr marL="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45269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0AD2649-E38C-4EB3-BD31-1B4D2D45D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/>
              <a:t>2. What is Visual Studio(VS)</a:t>
            </a:r>
            <a:endParaRPr kumimoji="1" lang="ja-JP" altLang="en-US" b="1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37241A7-9163-429D-8197-040A455DA0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1. What is IDE</a:t>
            </a: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37465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0AD2649-E38C-4EB3-BD31-1B4D2D45D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/>
              <a:t>3. Functions of VS</a:t>
            </a:r>
            <a:endParaRPr kumimoji="1" lang="ja-JP" altLang="en-US" b="1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37241A7-9163-429D-8197-040A455DA0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1. What is IDE</a:t>
            </a: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530446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0AD2649-E38C-4EB3-BD31-1B4D2D45D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/>
              <a:t>4. How to download VS</a:t>
            </a:r>
            <a:endParaRPr kumimoji="1" lang="ja-JP" altLang="en-US" b="1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37241A7-9163-429D-8197-040A455DA0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4512536"/>
          </a:xfrm>
        </p:spPr>
        <p:txBody>
          <a:bodyPr>
            <a:normAutofit/>
          </a:bodyPr>
          <a:lstStyle/>
          <a:p>
            <a:r>
              <a:rPr kumimoji="1" lang="en-US" altLang="ja-JP" dirty="0"/>
              <a:t>You can download Visual Studio using </a:t>
            </a:r>
            <a:r>
              <a:rPr kumimoji="1" lang="en-US" altLang="ja-JP" b="1" dirty="0"/>
              <a:t>a license of UT</a:t>
            </a:r>
          </a:p>
          <a:p>
            <a:r>
              <a:rPr lang="en-US" altLang="ja-JP" b="1" dirty="0"/>
              <a:t>&lt;4 steps to download&gt;</a:t>
            </a:r>
            <a:endParaRPr kumimoji="1" lang="en-US" altLang="ja-JP" b="1" dirty="0"/>
          </a:p>
          <a:p>
            <a:r>
              <a:rPr kumimoji="1" lang="en-US" altLang="ja-JP" dirty="0"/>
              <a:t>1. </a:t>
            </a:r>
            <a:r>
              <a:rPr lang="en-US" altLang="ja-JP" dirty="0"/>
              <a:t>Search by </a:t>
            </a:r>
            <a:r>
              <a:rPr lang="ja-JP" altLang="en-US" sz="1800" u="sng" dirty="0">
                <a:latin typeface="メイリオ" panose="020B0604030504040204" pitchFamily="50" charset="-128"/>
                <a:ea typeface="メイリオ" panose="020B0604030504040204" pitchFamily="50" charset="-128"/>
              </a:rPr>
              <a:t>東京大学 </a:t>
            </a:r>
            <a:r>
              <a:rPr lang="en-US" altLang="ja-JP" sz="1800" u="sng" dirty="0">
                <a:latin typeface="メイリオ" panose="020B0604030504040204" pitchFamily="50" charset="-128"/>
                <a:ea typeface="メイリオ" panose="020B0604030504040204" pitchFamily="50" charset="-128"/>
              </a:rPr>
              <a:t>- </a:t>
            </a:r>
            <a:r>
              <a:rPr lang="ja-JP" altLang="en-US" sz="1800" u="sng" dirty="0">
                <a:latin typeface="メイリオ" panose="020B0604030504040204" pitchFamily="50" charset="-128"/>
                <a:ea typeface="メイリオ" panose="020B0604030504040204" pitchFamily="50" charset="-128"/>
              </a:rPr>
              <a:t>工学部 </a:t>
            </a:r>
            <a:r>
              <a:rPr lang="en-US" altLang="ja-JP" sz="1800" u="sng" dirty="0">
                <a:latin typeface="メイリオ" panose="020B0604030504040204" pitchFamily="50" charset="-128"/>
                <a:ea typeface="メイリオ" panose="020B0604030504040204" pitchFamily="50" charset="-128"/>
              </a:rPr>
              <a:t>- Microsoft Imagine Premium</a:t>
            </a:r>
            <a:endParaRPr kumimoji="1" lang="en-US" altLang="ja-JP" u="sng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en-US" altLang="ja-JP" dirty="0"/>
              <a:t>2. Register</a:t>
            </a:r>
          </a:p>
          <a:p>
            <a:r>
              <a:rPr lang="ja-JP" altLang="en-US" sz="1800" dirty="0"/>
              <a:t>　 </a:t>
            </a:r>
            <a:r>
              <a:rPr lang="en-US" altLang="ja-JP" sz="1800" dirty="0"/>
              <a:t>ID: Use your </a:t>
            </a:r>
            <a:r>
              <a:rPr lang="en-US" altLang="ja-JP" sz="1800" b="1" dirty="0"/>
              <a:t>10-digit-ID on your student card </a:t>
            </a:r>
            <a:r>
              <a:rPr lang="en-US" altLang="ja-JP" sz="1800" dirty="0"/>
              <a:t>rearranging like</a:t>
            </a:r>
          </a:p>
          <a:p>
            <a:r>
              <a:rPr lang="ja-JP" altLang="en-US" sz="1800" dirty="0"/>
              <a:t>　       ①②③①④⑤⑥⑦⑩⑧⑨⑩    </a:t>
            </a:r>
            <a:r>
              <a:rPr lang="en-US" altLang="ja-JP" sz="1800" dirty="0"/>
              <a:t>ex.) 0123456789 </a:t>
            </a:r>
            <a:r>
              <a:rPr lang="ja-JP" altLang="en-US" sz="1800" dirty="0"/>
              <a:t>→ </a:t>
            </a:r>
            <a:r>
              <a:rPr lang="en-US" altLang="ja-JP" sz="1800" dirty="0"/>
              <a:t>012034569789</a:t>
            </a:r>
          </a:p>
          <a:p>
            <a:r>
              <a:rPr kumimoji="1" lang="en-US" altLang="ja-JP" dirty="0"/>
              <a:t>3. </a:t>
            </a:r>
            <a:r>
              <a:rPr lang="en-US" altLang="ja-JP" dirty="0"/>
              <a:t>Add the latest version to cart</a:t>
            </a:r>
          </a:p>
          <a:p>
            <a:pPr marL="0" indent="0">
              <a:buNone/>
            </a:pPr>
            <a:r>
              <a:rPr lang="ja-JP" altLang="en-US" sz="1800" dirty="0"/>
              <a:t>　　</a:t>
            </a:r>
            <a:r>
              <a:rPr lang="en-US" altLang="ja-JP" sz="1800" dirty="0"/>
              <a:t>Visual Studio </a:t>
            </a:r>
            <a:r>
              <a:rPr lang="en-US" altLang="ja-JP" sz="1800" b="1" dirty="0"/>
              <a:t>Enterprise</a:t>
            </a:r>
            <a:r>
              <a:rPr lang="en-US" altLang="ja-JP" sz="1800" dirty="0"/>
              <a:t> 2017 32/64-bit (Multilanguage)</a:t>
            </a:r>
          </a:p>
          <a:p>
            <a:r>
              <a:rPr kumimoji="1" lang="en-US" altLang="ja-JP" dirty="0"/>
              <a:t>4. Purchase(\0)</a:t>
            </a:r>
            <a:r>
              <a:rPr lang="ja-JP" altLang="en-US" dirty="0"/>
              <a:t> </a:t>
            </a:r>
            <a:r>
              <a:rPr lang="en-US" altLang="ja-JP" dirty="0"/>
              <a:t>&amp;</a:t>
            </a:r>
            <a:r>
              <a:rPr lang="ja-JP" altLang="en-US" dirty="0"/>
              <a:t> </a:t>
            </a:r>
            <a:r>
              <a:rPr lang="en-US" altLang="ja-JP" dirty="0"/>
              <a:t>Download</a:t>
            </a:r>
          </a:p>
          <a:p>
            <a:r>
              <a:rPr kumimoji="1" lang="ja-JP" altLang="en-US" dirty="0"/>
              <a:t>　 </a:t>
            </a:r>
            <a:r>
              <a:rPr kumimoji="1" lang="en-US" altLang="ja-JP" sz="1800" dirty="0"/>
              <a:t>Either </a:t>
            </a:r>
            <a:r>
              <a:rPr kumimoji="1" lang="en-US" altLang="ja-JP" sz="1800" b="1" dirty="0"/>
              <a:t>Download version </a:t>
            </a:r>
            <a:r>
              <a:rPr kumimoji="1" lang="en-US" altLang="ja-JP" sz="1800" dirty="0"/>
              <a:t>or </a:t>
            </a:r>
            <a:r>
              <a:rPr kumimoji="1" lang="en-US" altLang="ja-JP" sz="1800" b="1" dirty="0"/>
              <a:t>Web Installer</a:t>
            </a:r>
            <a:r>
              <a:rPr kumimoji="1" lang="en-US" altLang="ja-JP" sz="1800" dirty="0"/>
              <a:t> is OK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8693476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0AD2649-E38C-4EB3-BD31-1B4D2D45D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/>
              <a:t>4. How to download VS</a:t>
            </a:r>
            <a:endParaRPr kumimoji="1" lang="ja-JP" altLang="en-US" b="1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238FBD6B-BD4E-40E4-B83E-EC34D57141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670" y="2401875"/>
            <a:ext cx="6818660" cy="3633664"/>
          </a:xfrm>
          <a:prstGeom prst="rect">
            <a:avLst/>
          </a:prstGeom>
        </p:spPr>
      </p:pic>
      <p:sp>
        <p:nvSpPr>
          <p:cNvPr id="7" name="コンテンツ プレースホルダー 2">
            <a:extLst>
              <a:ext uri="{FF2B5EF4-FFF2-40B4-BE49-F238E27FC236}">
                <a16:creationId xmlns:a16="http://schemas.microsoft.com/office/drawing/2014/main" id="{9CFC5C92-EB4F-4F67-993E-43CDB51BFC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4512536"/>
          </a:xfrm>
        </p:spPr>
        <p:txBody>
          <a:bodyPr>
            <a:normAutofit/>
          </a:bodyPr>
          <a:lstStyle/>
          <a:p>
            <a:r>
              <a:rPr kumimoji="1" lang="en-US" altLang="ja-JP" b="1" dirty="0"/>
              <a:t>&lt;Screen&gt;</a:t>
            </a:r>
          </a:p>
          <a:p>
            <a:endParaRPr kumimoji="1" lang="en-US" altLang="ja-JP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0683B034-D2AC-46B6-AD34-8B44ED62186B}"/>
              </a:ext>
            </a:extLst>
          </p:cNvPr>
          <p:cNvSpPr/>
          <p:nvPr/>
        </p:nvSpPr>
        <p:spPr>
          <a:xfrm>
            <a:off x="7400261" y="2849526"/>
            <a:ext cx="359116" cy="26581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5BA40FB0-EF0E-4055-887B-0D14FD2F5DA8}"/>
              </a:ext>
            </a:extLst>
          </p:cNvPr>
          <p:cNvSpPr/>
          <p:nvPr/>
        </p:nvSpPr>
        <p:spPr>
          <a:xfrm>
            <a:off x="4572000" y="3827721"/>
            <a:ext cx="1063256" cy="10738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19DFD730-84F6-40EB-90D9-6851D0F8FF06}"/>
              </a:ext>
            </a:extLst>
          </p:cNvPr>
          <p:cNvSpPr txBox="1"/>
          <p:nvPr/>
        </p:nvSpPr>
        <p:spPr>
          <a:xfrm>
            <a:off x="4433777" y="4959151"/>
            <a:ext cx="133970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>
                <a:solidFill>
                  <a:srgbClr val="FF0000"/>
                </a:solidFill>
              </a:rPr>
              <a:t>③</a:t>
            </a:r>
            <a:r>
              <a:rPr kumimoji="1" lang="en-US" altLang="ja-JP" b="1" dirty="0">
                <a:solidFill>
                  <a:srgbClr val="FF0000"/>
                </a:solidFill>
              </a:rPr>
              <a:t>Add cart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3BB21797-95A0-4522-B948-438A90C9CE89}"/>
              </a:ext>
            </a:extLst>
          </p:cNvPr>
          <p:cNvSpPr txBox="1"/>
          <p:nvPr/>
        </p:nvSpPr>
        <p:spPr>
          <a:xfrm>
            <a:off x="6974360" y="2412434"/>
            <a:ext cx="121091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>
                <a:solidFill>
                  <a:srgbClr val="FF0000"/>
                </a:solidFill>
              </a:rPr>
              <a:t>②</a:t>
            </a:r>
            <a:r>
              <a:rPr kumimoji="1" lang="en-US" altLang="ja-JP" b="1" dirty="0">
                <a:solidFill>
                  <a:srgbClr val="FF0000"/>
                </a:solidFill>
              </a:rPr>
              <a:t>Register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24836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0AD2649-E38C-4EB3-BD31-1B4D2D45D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/>
              <a:t>5. How to install VS</a:t>
            </a:r>
            <a:endParaRPr kumimoji="1" lang="ja-JP" altLang="en-US" b="1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37241A7-9163-429D-8197-040A455DA0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b="1" dirty="0"/>
              <a:t>&lt;2 Steps to install&gt;</a:t>
            </a:r>
          </a:p>
          <a:p>
            <a:r>
              <a:rPr lang="en-US" altLang="ja-JP" dirty="0"/>
              <a:t>1. Follow the guide after downloading</a:t>
            </a:r>
          </a:p>
          <a:p>
            <a:pPr marL="0" indent="0">
              <a:buNone/>
            </a:pPr>
            <a:r>
              <a:rPr lang="ja-JP" altLang="en-US" sz="1800" dirty="0"/>
              <a:t>　 ・</a:t>
            </a:r>
            <a:r>
              <a:rPr lang="en-US" altLang="ja-JP" sz="1800" dirty="0"/>
              <a:t>If you want to get more functions, you easily can do it later</a:t>
            </a:r>
          </a:p>
          <a:p>
            <a:pPr marL="0" indent="0">
              <a:buNone/>
            </a:pPr>
            <a:r>
              <a:rPr lang="ja-JP" altLang="en-US" sz="1800" dirty="0"/>
              <a:t>　 ・</a:t>
            </a:r>
            <a:r>
              <a:rPr lang="en-US" altLang="ja-JP" sz="1800" dirty="0"/>
              <a:t>It’s good to select programming language before you install</a:t>
            </a:r>
          </a:p>
          <a:p>
            <a:pPr marL="0" indent="0">
              <a:buNone/>
            </a:pPr>
            <a:r>
              <a:rPr lang="ja-JP" altLang="en-US" sz="1800" dirty="0"/>
              <a:t>　　 ・</a:t>
            </a:r>
            <a:r>
              <a:rPr lang="en-US" altLang="ja-JP" sz="1800" dirty="0"/>
              <a:t>Recommend </a:t>
            </a:r>
            <a:r>
              <a:rPr lang="en-US" altLang="ja-JP" sz="1800" b="1" dirty="0"/>
              <a:t>Visual C++ </a:t>
            </a:r>
            <a:r>
              <a:rPr lang="en-US" altLang="ja-JP" sz="1800" dirty="0"/>
              <a:t>and </a:t>
            </a:r>
            <a:r>
              <a:rPr lang="en-US" altLang="ja-JP" sz="1800" b="1" dirty="0"/>
              <a:t>Python</a:t>
            </a:r>
            <a:endParaRPr lang="en-US" altLang="ja-JP" b="1" dirty="0"/>
          </a:p>
          <a:p>
            <a:r>
              <a:rPr kumimoji="1" lang="en-US" altLang="ja-JP" dirty="0"/>
              <a:t>2. Sign-in by Microsoft Account (don’t have to)</a:t>
            </a:r>
          </a:p>
          <a:p>
            <a:pPr marL="0" indent="0">
              <a:buNone/>
            </a:pPr>
            <a:r>
              <a:rPr lang="ja-JP" altLang="en-US" sz="1800" dirty="0"/>
              <a:t>　 ・</a:t>
            </a:r>
            <a:r>
              <a:rPr lang="en-US" altLang="ja-JP" sz="1800" dirty="0"/>
              <a:t>You can login by </a:t>
            </a:r>
            <a:r>
              <a:rPr lang="en-US" altLang="ja-JP" sz="1800" dirty="0" err="1"/>
              <a:t>UTokyo</a:t>
            </a:r>
            <a:r>
              <a:rPr lang="en-US" altLang="ja-JP" sz="1800" dirty="0"/>
              <a:t> Account</a:t>
            </a:r>
          </a:p>
          <a:p>
            <a:pPr marL="0" indent="0">
              <a:buNone/>
            </a:pPr>
            <a:r>
              <a:rPr lang="ja-JP" altLang="en-US" sz="1800" dirty="0"/>
              <a:t>　 　・</a:t>
            </a:r>
            <a:r>
              <a:rPr lang="en-US" altLang="ja-JP" sz="1800" dirty="0"/>
              <a:t>ID: </a:t>
            </a:r>
            <a:r>
              <a:rPr lang="en-US" altLang="ja-JP" sz="1800" dirty="0" err="1"/>
              <a:t>xxxxxxxxxx</a:t>
            </a:r>
            <a:r>
              <a:rPr lang="en-US" altLang="ja-JP" sz="1800" dirty="0"/>
              <a:t>(10-digit-ID)@utac.u-tokyo.ac.jp</a:t>
            </a:r>
          </a:p>
          <a:p>
            <a:pPr marL="0" indent="0">
              <a:buNone/>
            </a:pPr>
            <a:r>
              <a:rPr lang="ja-JP" altLang="en-US" sz="1800" dirty="0"/>
              <a:t>　 　・</a:t>
            </a:r>
            <a:r>
              <a:rPr lang="en-US" altLang="ja-JP" sz="1800" dirty="0"/>
              <a:t>Password: The same as UTAS</a:t>
            </a:r>
          </a:p>
        </p:txBody>
      </p:sp>
    </p:spTree>
    <p:extLst>
      <p:ext uri="{BB962C8B-B14F-4D97-AF65-F5344CB8AC3E}">
        <p14:creationId xmlns:p14="http://schemas.microsoft.com/office/powerpoint/2010/main" val="39634704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0AD2649-E38C-4EB3-BD31-1B4D2D45D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/>
              <a:t>6. Who can use VS</a:t>
            </a:r>
            <a:endParaRPr kumimoji="1" lang="ja-JP" altLang="en-US" b="1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37241A7-9163-429D-8197-040A455DA0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4525086"/>
          </a:xfrm>
        </p:spPr>
        <p:txBody>
          <a:bodyPr/>
          <a:lstStyle/>
          <a:p>
            <a:r>
              <a:rPr kumimoji="1" lang="en-US" altLang="ja-JP" b="1" dirty="0"/>
              <a:t>&lt;User&gt;</a:t>
            </a:r>
          </a:p>
          <a:p>
            <a:r>
              <a:rPr lang="ja-JP" altLang="en-US" b="1" dirty="0"/>
              <a:t>　</a:t>
            </a:r>
            <a:r>
              <a:rPr lang="en-US" altLang="ja-JP" dirty="0"/>
              <a:t>students and staffs who belong to </a:t>
            </a:r>
          </a:p>
          <a:p>
            <a:r>
              <a:rPr lang="ja-JP" altLang="en-US" dirty="0"/>
              <a:t>　　</a:t>
            </a:r>
            <a:r>
              <a:rPr lang="en-US" altLang="ja-JP" dirty="0"/>
              <a:t>Faculty of Engineering, School of Engineering,</a:t>
            </a:r>
          </a:p>
          <a:p>
            <a:r>
              <a:rPr lang="ja-JP" altLang="en-US" dirty="0"/>
              <a:t>　　</a:t>
            </a:r>
            <a:r>
              <a:rPr lang="en-US" altLang="ja-JP" dirty="0"/>
              <a:t>Graduate school of Information Science and Technology</a:t>
            </a:r>
          </a:p>
          <a:p>
            <a:r>
              <a:rPr lang="en-US" altLang="ja-JP" b="1" dirty="0"/>
              <a:t>&lt;Purpose&gt;</a:t>
            </a:r>
          </a:p>
          <a:p>
            <a:r>
              <a:rPr lang="ja-JP" altLang="en-US" b="1" dirty="0"/>
              <a:t>　</a:t>
            </a:r>
            <a:r>
              <a:rPr lang="en-US" altLang="ja-JP" dirty="0"/>
              <a:t>Education, Academic projects, Non-commercial research</a:t>
            </a:r>
          </a:p>
          <a:p>
            <a:r>
              <a:rPr lang="en-US" altLang="ja-JP" b="1" dirty="0"/>
              <a:t>&lt;Device&gt;</a:t>
            </a:r>
          </a:p>
          <a:p>
            <a:r>
              <a:rPr lang="ja-JP" altLang="en-US" b="1" dirty="0"/>
              <a:t>　</a:t>
            </a:r>
            <a:r>
              <a:rPr lang="en-US" altLang="ja-JP" u="sng" dirty="0"/>
              <a:t>Private PC</a:t>
            </a:r>
            <a:r>
              <a:rPr lang="en-US" altLang="ja-JP" dirty="0"/>
              <a:t> or lab PC of students and staffs</a:t>
            </a:r>
          </a:p>
          <a:p>
            <a:r>
              <a:rPr lang="ja-JP" altLang="en-US" dirty="0"/>
              <a:t>　</a:t>
            </a:r>
            <a:r>
              <a:rPr lang="en-US" altLang="ja-JP" dirty="0"/>
              <a:t>Ex.) your computer at home</a:t>
            </a:r>
          </a:p>
          <a:p>
            <a:r>
              <a:rPr lang="ja-JP" altLang="en-US" dirty="0"/>
              <a:t>　　</a:t>
            </a:r>
            <a:r>
              <a:rPr lang="en-US" altLang="ja-JP" sz="1400" dirty="0"/>
              <a:t>You can do research at home!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91811080"/>
      </p:ext>
    </p:extLst>
  </p:cSld>
  <p:clrMapOvr>
    <a:masterClrMapping/>
  </p:clrMapOvr>
</p:sld>
</file>

<file path=ppt/theme/theme1.xml><?xml version="1.0" encoding="utf-8"?>
<a:theme xmlns:a="http://schemas.openxmlformats.org/drawingml/2006/main" name="レトロスペクト">
  <a:themeElements>
    <a:clrScheme name="レトロスペクト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良いスライド">
      <a:majorFont>
        <a:latin typeface="Segoe UI Emoji"/>
        <a:ea typeface="メイリオ"/>
        <a:cs typeface=""/>
      </a:majorFont>
      <a:minorFont>
        <a:latin typeface="Segoe UI Emoji"/>
        <a:ea typeface="メイリオ"/>
        <a:cs typeface=""/>
      </a:minorFont>
    </a:fontScheme>
    <a:fmtScheme name="レトロスペク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レトロスペクト</Template>
  <TotalTime>387</TotalTime>
  <Words>245</Words>
  <Application>Microsoft Office PowerPoint</Application>
  <PresentationFormat>画面に合わせる (4:3)</PresentationFormat>
  <Paragraphs>92</Paragraphs>
  <Slides>12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16" baseType="lpstr">
      <vt:lpstr>メイリオ</vt:lpstr>
      <vt:lpstr>Calibri</vt:lpstr>
      <vt:lpstr>Segoe UI Emoji</vt:lpstr>
      <vt:lpstr>レトロスペクト</vt:lpstr>
      <vt:lpstr>IDE  &amp; Visual Studio</vt:lpstr>
      <vt:lpstr>Contents</vt:lpstr>
      <vt:lpstr>1. What is IDE</vt:lpstr>
      <vt:lpstr>2. What is Visual Studio(VS)</vt:lpstr>
      <vt:lpstr>3. Functions of VS</vt:lpstr>
      <vt:lpstr>4. How to download VS</vt:lpstr>
      <vt:lpstr>4. How to download VS</vt:lpstr>
      <vt:lpstr>5. How to install VS</vt:lpstr>
      <vt:lpstr>6. Who can use VS</vt:lpstr>
      <vt:lpstr>7. How to use VS ①</vt:lpstr>
      <vt:lpstr>7. How to use VS ②</vt:lpstr>
      <vt:lpstr>7. How to use VS ③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 </dc:creator>
  <cp:lastModifiedBy>裕希 梶原</cp:lastModifiedBy>
  <cp:revision>65</cp:revision>
  <dcterms:created xsi:type="dcterms:W3CDTF">2018-05-07T07:01:17Z</dcterms:created>
  <dcterms:modified xsi:type="dcterms:W3CDTF">2018-05-07T18:06:23Z</dcterms:modified>
</cp:coreProperties>
</file>