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8" r:id="rId6"/>
    <p:sldId id="261" r:id="rId7"/>
    <p:sldId id="265" r:id="rId8"/>
    <p:sldId id="262" r:id="rId9"/>
    <p:sldId id="263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2" autoAdjust="0"/>
    <p:restoredTop sz="94660"/>
  </p:normalViewPr>
  <p:slideViewPr>
    <p:cSldViewPr snapToGrid="0">
      <p:cViewPr varScale="1">
        <p:scale>
          <a:sx n="78" d="100"/>
          <a:sy n="78" d="100"/>
        </p:scale>
        <p:origin x="9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45DB-5CE2-4737-A7D7-B6012A5C6CCD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CFC1-EDD5-4959-9957-C062375F6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64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45DB-5CE2-4737-A7D7-B6012A5C6CCD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CFC1-EDD5-4959-9957-C062375F6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98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45DB-5CE2-4737-A7D7-B6012A5C6CCD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CFC1-EDD5-4959-9957-C062375F6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839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45DB-5CE2-4737-A7D7-B6012A5C6CCD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CFC1-EDD5-4959-9957-C062375F6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28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45DB-5CE2-4737-A7D7-B6012A5C6CCD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CFC1-EDD5-4959-9957-C062375F6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22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45DB-5CE2-4737-A7D7-B6012A5C6CCD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CFC1-EDD5-4959-9957-C062375F6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87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45DB-5CE2-4737-A7D7-B6012A5C6CCD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CFC1-EDD5-4959-9957-C062375F6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06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45DB-5CE2-4737-A7D7-B6012A5C6CCD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CFC1-EDD5-4959-9957-C062375F6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925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45DB-5CE2-4737-A7D7-B6012A5C6CCD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CFC1-EDD5-4959-9957-C062375F6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34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E5045DB-5CE2-4737-A7D7-B6012A5C6CCD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F9CFC1-EDD5-4959-9957-C062375F6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201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45DB-5CE2-4737-A7D7-B6012A5C6CCD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CFC1-EDD5-4959-9957-C062375F6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94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E5045DB-5CE2-4737-A7D7-B6012A5C6CCD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0F9CFC1-EDD5-4959-9957-C062375F6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72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44EF82-6CD0-47E1-AE71-8DC662B4A0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 </a:t>
            </a:r>
            <a:br>
              <a:rPr kumimoji="1" lang="en-US" altLang="ja-JP" sz="6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ja-JP" sz="6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 Visual Studio</a:t>
            </a:r>
            <a:endParaRPr kumimoji="1" lang="ja-JP" altLang="en-US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8C91F05-70DD-406E-AF18-0E8F5D733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846325"/>
          </a:xfrm>
        </p:spPr>
        <p:txBody>
          <a:bodyPr/>
          <a:lstStyle/>
          <a:p>
            <a:r>
              <a:rPr kumimoji="1" lang="en-US" altLang="ja-JP" b="1" dirty="0"/>
              <a:t>2018/05/08</a:t>
            </a:r>
          </a:p>
          <a:p>
            <a:r>
              <a:rPr kumimoji="1" lang="en-US" altLang="ja-JP" b="1" dirty="0"/>
              <a:t>#</a:t>
            </a:r>
            <a:r>
              <a:rPr lang="en-US" altLang="ja-JP" b="1" dirty="0"/>
              <a:t>2 Student Seminar</a:t>
            </a:r>
          </a:p>
          <a:p>
            <a:r>
              <a:rPr kumimoji="1" lang="en-US" altLang="ja-JP" b="1" dirty="0"/>
              <a:t>M2 Yuki </a:t>
            </a:r>
            <a:r>
              <a:rPr kumimoji="1" lang="en-US" altLang="ja-JP" b="1" dirty="0" err="1"/>
              <a:t>Kajihara</a:t>
            </a:r>
            <a:endParaRPr kumimoji="1" lang="ja-JP" altLang="en-US" b="1" dirty="0"/>
          </a:p>
        </p:txBody>
      </p:sp>
      <p:pic>
        <p:nvPicPr>
          <p:cNvPr id="2050" name="Picture 2" descr="ãvisual studioãã®ç»åæ¤ç´¢çµæ">
            <a:extLst>
              <a:ext uri="{FF2B5EF4-FFF2-40B4-BE49-F238E27FC236}">
                <a16:creationId xmlns:a16="http://schemas.microsoft.com/office/drawing/2014/main" id="{CAC3920A-15F9-41D1-BBAD-24DB40476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482" y="758952"/>
            <a:ext cx="3749040" cy="210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475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AD2649-E38C-4EB3-BD31-1B4D2D45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7. How to use VS </a:t>
            </a:r>
            <a:r>
              <a:rPr kumimoji="1" lang="ja-JP" altLang="en-US" b="1" dirty="0"/>
              <a:t>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7241A7-9163-429D-8197-040A455DA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555066"/>
          </a:xfrm>
        </p:spPr>
        <p:txBody>
          <a:bodyPr/>
          <a:lstStyle/>
          <a:p>
            <a:r>
              <a:rPr kumimoji="1" lang="en-US" altLang="ja-JP" dirty="0"/>
              <a:t>1. Create a project</a:t>
            </a:r>
          </a:p>
          <a:p>
            <a:r>
              <a:rPr kumimoji="1" lang="ja-JP" altLang="en-US" dirty="0"/>
              <a:t>　</a:t>
            </a:r>
            <a:r>
              <a:rPr lang="ja-JP" altLang="en-US" dirty="0"/>
              <a:t>・</a:t>
            </a:r>
            <a:r>
              <a:rPr kumimoji="1" lang="en-US" altLang="ja-JP" sz="1800" dirty="0"/>
              <a:t>Project: put source files necessary to creat</a:t>
            </a:r>
            <a:r>
              <a:rPr lang="en-US" altLang="ja-JP" sz="1800" dirty="0"/>
              <a:t>e a project</a:t>
            </a:r>
            <a:r>
              <a:rPr kumimoji="1" lang="en-US" altLang="ja-JP" sz="1800" dirty="0"/>
              <a:t> in one</a:t>
            </a:r>
          </a:p>
          <a:p>
            <a:r>
              <a:rPr lang="ja-JP" altLang="en-US" sz="1800" dirty="0"/>
              <a:t>　　</a:t>
            </a:r>
            <a:r>
              <a:rPr lang="en-US" altLang="ja-JP" sz="1800" dirty="0"/>
              <a:t>[File] - [New] – [Project]</a:t>
            </a:r>
          </a:p>
          <a:p>
            <a:r>
              <a:rPr kumimoji="1" lang="en-US" altLang="ja-JP" dirty="0"/>
              <a:t>2. Settings by [New Project] dialogue</a:t>
            </a:r>
          </a:p>
          <a:p>
            <a:r>
              <a:rPr kumimoji="1" lang="ja-JP" altLang="en-US" dirty="0"/>
              <a:t>　</a:t>
            </a:r>
            <a:r>
              <a:rPr kumimoji="1" lang="ja-JP" altLang="en-US" sz="1800" dirty="0"/>
              <a:t>① </a:t>
            </a:r>
            <a:r>
              <a:rPr kumimoji="1" lang="en-US" altLang="ja-JP" sz="1800" dirty="0"/>
              <a:t>Select a programming language</a:t>
            </a:r>
          </a:p>
          <a:p>
            <a:r>
              <a:rPr lang="ja-JP" altLang="en-US" sz="1800" dirty="0"/>
              <a:t>　② </a:t>
            </a:r>
            <a:r>
              <a:rPr lang="en-US" altLang="ja-JP" sz="1800" dirty="0"/>
              <a:t>Select the type of a program</a:t>
            </a:r>
          </a:p>
          <a:p>
            <a:r>
              <a:rPr lang="ja-JP" altLang="en-US" sz="1800" dirty="0"/>
              <a:t>　　 </a:t>
            </a:r>
            <a:r>
              <a:rPr lang="en-US" altLang="ja-JP" sz="1800" dirty="0"/>
              <a:t>Console application and so on</a:t>
            </a:r>
          </a:p>
          <a:p>
            <a:r>
              <a:rPr kumimoji="1" lang="ja-JP" altLang="en-US" sz="1800" dirty="0"/>
              <a:t>　③ </a:t>
            </a:r>
            <a:r>
              <a:rPr lang="en-US" altLang="ja-JP" sz="1800" dirty="0"/>
              <a:t>Name of a project</a:t>
            </a:r>
            <a:endParaRPr kumimoji="1" lang="en-US" altLang="ja-JP" sz="1800" dirty="0"/>
          </a:p>
          <a:p>
            <a:r>
              <a:rPr lang="ja-JP" altLang="en-US" sz="1800" dirty="0"/>
              <a:t>　④ </a:t>
            </a:r>
            <a:r>
              <a:rPr lang="en-US" altLang="ja-JP" sz="1800" dirty="0"/>
              <a:t>Directory to save</a:t>
            </a:r>
          </a:p>
          <a:p>
            <a:r>
              <a:rPr kumimoji="1" lang="ja-JP" altLang="en-US" sz="1800" dirty="0"/>
              <a:t>　⑤ </a:t>
            </a:r>
            <a:r>
              <a:rPr kumimoji="1" lang="en-US" altLang="ja-JP" sz="1800" dirty="0"/>
              <a:t>Name of a solution (same as </a:t>
            </a:r>
            <a:r>
              <a:rPr kumimoji="1" lang="ja-JP" altLang="en-US" sz="1800" dirty="0"/>
              <a:t>③</a:t>
            </a:r>
            <a:r>
              <a:rPr kumimoji="1" lang="en-US" altLang="ja-JP" sz="1800" dirty="0"/>
              <a:t>) </a:t>
            </a:r>
            <a:endParaRPr kumimoji="1" lang="ja-JP" alt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142AEF-B0DB-4886-8CC9-58BDF539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001" y="3577281"/>
            <a:ext cx="3869718" cy="2674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52B83E7-D2BE-4509-B319-F40B1EA2D669}"/>
              </a:ext>
            </a:extLst>
          </p:cNvPr>
          <p:cNvSpPr txBox="1"/>
          <p:nvPr/>
        </p:nvSpPr>
        <p:spPr>
          <a:xfrm>
            <a:off x="5180383" y="3815490"/>
            <a:ext cx="367801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chemeClr val="bg1"/>
                </a:solidFill>
              </a:rPr>
              <a:t>①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6CE397-98D8-4549-A510-69724526FADC}"/>
              </a:ext>
            </a:extLst>
          </p:cNvPr>
          <p:cNvSpPr txBox="1"/>
          <p:nvPr/>
        </p:nvSpPr>
        <p:spPr>
          <a:xfrm>
            <a:off x="6052156" y="3815490"/>
            <a:ext cx="367801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chemeClr val="bg1"/>
                </a:solidFill>
              </a:rPr>
              <a:t>②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1141F7E-F9C2-4281-8166-2672A2A63482}"/>
              </a:ext>
            </a:extLst>
          </p:cNvPr>
          <p:cNvSpPr txBox="1"/>
          <p:nvPr/>
        </p:nvSpPr>
        <p:spPr>
          <a:xfrm>
            <a:off x="5383235" y="5346883"/>
            <a:ext cx="333427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chemeClr val="bg1"/>
                </a:solidFill>
              </a:rPr>
              <a:t>③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033291B-CDD5-4B63-8E50-9101360A018D}"/>
              </a:ext>
            </a:extLst>
          </p:cNvPr>
          <p:cNvSpPr txBox="1"/>
          <p:nvPr/>
        </p:nvSpPr>
        <p:spPr>
          <a:xfrm>
            <a:off x="5383235" y="5654660"/>
            <a:ext cx="329898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chemeClr val="bg1"/>
                </a:solidFill>
              </a:rPr>
              <a:t>④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687BBE9-50D2-4034-818F-4EF2F260B1B9}"/>
              </a:ext>
            </a:extLst>
          </p:cNvPr>
          <p:cNvSpPr txBox="1"/>
          <p:nvPr/>
        </p:nvSpPr>
        <p:spPr>
          <a:xfrm>
            <a:off x="5383235" y="5962437"/>
            <a:ext cx="329898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chemeClr val="bg1"/>
                </a:solidFill>
              </a:rPr>
              <a:t>⑤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6235D6B-4D18-41F5-817E-0D63BC4D3019}"/>
              </a:ext>
            </a:extLst>
          </p:cNvPr>
          <p:cNvSpPr txBox="1"/>
          <p:nvPr/>
        </p:nvSpPr>
        <p:spPr>
          <a:xfrm>
            <a:off x="7600641" y="6427426"/>
            <a:ext cx="1358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000" b="1" dirty="0">
                <a:solidFill>
                  <a:schemeClr val="bg1"/>
                </a:solidFill>
              </a:rPr>
              <a:t>8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821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AD2649-E38C-4EB3-BD31-1B4D2D45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7. How to use VS </a:t>
            </a:r>
            <a:r>
              <a:rPr lang="ja-JP" altLang="en-US" b="1" dirty="0"/>
              <a:t>②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7241A7-9163-429D-8197-040A455DA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682924"/>
            <a:ext cx="5974070" cy="3186170"/>
          </a:xfrm>
        </p:spPr>
        <p:txBody>
          <a:bodyPr/>
          <a:lstStyle/>
          <a:p>
            <a:r>
              <a:rPr kumimoji="1" lang="en-US" altLang="ja-JP" dirty="0"/>
              <a:t>1. What is IDE</a:t>
            </a:r>
          </a:p>
          <a:p>
            <a:endParaRPr kumimoji="1" lang="ja-JP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E4B9CFF-BF35-4602-BF26-52635F284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27" y="2306095"/>
            <a:ext cx="7543800" cy="3939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818B020C-6DB7-43B0-930B-4BB50597C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112" y="4950197"/>
            <a:ext cx="2856970" cy="1351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DAD27EF7-7F04-4630-9E87-3B81192D2CF1}"/>
              </a:ext>
            </a:extLst>
          </p:cNvPr>
          <p:cNvSpPr txBox="1">
            <a:spLocks/>
          </p:cNvSpPr>
          <p:nvPr/>
        </p:nvSpPr>
        <p:spPr>
          <a:xfrm>
            <a:off x="822959" y="1845734"/>
            <a:ext cx="7543801" cy="45125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b="1"/>
              <a:t>&lt;Screen&gt;</a:t>
            </a:r>
          </a:p>
          <a:p>
            <a:endParaRPr lang="en-US" altLang="ja-JP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AB37DAD-C856-43B8-A398-8017F9144810}"/>
              </a:ext>
            </a:extLst>
          </p:cNvPr>
          <p:cNvSpPr/>
          <p:nvPr/>
        </p:nvSpPr>
        <p:spPr>
          <a:xfrm>
            <a:off x="3809995" y="2788170"/>
            <a:ext cx="432221" cy="23984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52638E3-13A7-465E-8E87-6313D32E2150}"/>
              </a:ext>
            </a:extLst>
          </p:cNvPr>
          <p:cNvSpPr txBox="1"/>
          <p:nvPr/>
        </p:nvSpPr>
        <p:spPr>
          <a:xfrm>
            <a:off x="1049310" y="3720272"/>
            <a:ext cx="47334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accent1"/>
                </a:solidFill>
              </a:rPr>
              <a:t>Editor</a:t>
            </a:r>
            <a:r>
              <a:rPr kumimoji="1" lang="ja-JP" altLang="en-US" sz="1600" b="1" dirty="0">
                <a:solidFill>
                  <a:schemeClr val="accent1"/>
                </a:solidFill>
              </a:rPr>
              <a:t> </a:t>
            </a:r>
            <a:r>
              <a:rPr kumimoji="1" lang="en-US" altLang="ja-JP" sz="1600" b="1" dirty="0">
                <a:solidFill>
                  <a:schemeClr val="accent1"/>
                </a:solidFill>
              </a:rPr>
              <a:t>Screen: where you write a code</a:t>
            </a:r>
            <a:r>
              <a:rPr kumimoji="1" lang="ja-JP" altLang="en-US" sz="16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557F22C-6B4D-4FC2-9A73-49F919709BC3}"/>
              </a:ext>
            </a:extLst>
          </p:cNvPr>
          <p:cNvSpPr/>
          <p:nvPr/>
        </p:nvSpPr>
        <p:spPr>
          <a:xfrm>
            <a:off x="1049311" y="3028014"/>
            <a:ext cx="4706912" cy="175384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D6D4F8E-5A2E-4A67-984F-8558E48A08ED}"/>
              </a:ext>
            </a:extLst>
          </p:cNvPr>
          <p:cNvSpPr/>
          <p:nvPr/>
        </p:nvSpPr>
        <p:spPr>
          <a:xfrm>
            <a:off x="1049311" y="4981251"/>
            <a:ext cx="4706912" cy="110245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8BE96F4-30E8-4983-94BD-7428DFC9A754}"/>
              </a:ext>
            </a:extLst>
          </p:cNvPr>
          <p:cNvSpPr/>
          <p:nvPr/>
        </p:nvSpPr>
        <p:spPr>
          <a:xfrm>
            <a:off x="5782790" y="3028014"/>
            <a:ext cx="2557339" cy="175384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31DAA0C-05F7-4492-B682-422973369070}"/>
              </a:ext>
            </a:extLst>
          </p:cNvPr>
          <p:cNvSpPr/>
          <p:nvPr/>
        </p:nvSpPr>
        <p:spPr>
          <a:xfrm>
            <a:off x="6009205" y="5148038"/>
            <a:ext cx="2606011" cy="95990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6E0172B-BE45-4A4C-9D47-A6B53A56D2D8}"/>
              </a:ext>
            </a:extLst>
          </p:cNvPr>
          <p:cNvSpPr txBox="1"/>
          <p:nvPr/>
        </p:nvSpPr>
        <p:spPr>
          <a:xfrm>
            <a:off x="1049308" y="5466960"/>
            <a:ext cx="470691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accent1"/>
                </a:solidFill>
              </a:rPr>
              <a:t>Output</a:t>
            </a:r>
            <a:r>
              <a:rPr kumimoji="1" lang="ja-JP" altLang="en-US" sz="1600" b="1" dirty="0">
                <a:solidFill>
                  <a:schemeClr val="accent1"/>
                </a:solidFill>
              </a:rPr>
              <a:t> </a:t>
            </a:r>
            <a:r>
              <a:rPr kumimoji="1" lang="en-US" altLang="ja-JP" sz="1600" b="1" dirty="0">
                <a:solidFill>
                  <a:schemeClr val="accent1"/>
                </a:solidFill>
              </a:rPr>
              <a:t>Screen:</a:t>
            </a:r>
            <a:r>
              <a:rPr kumimoji="1" lang="ja-JP" altLang="en-US" sz="1600" b="1" dirty="0">
                <a:solidFill>
                  <a:schemeClr val="accent1"/>
                </a:solidFill>
              </a:rPr>
              <a:t> </a:t>
            </a:r>
            <a:r>
              <a:rPr kumimoji="1" lang="en-US" altLang="ja-JP" sz="1600" b="1" dirty="0">
                <a:solidFill>
                  <a:schemeClr val="accent1"/>
                </a:solidFill>
              </a:rPr>
              <a:t>Errors and Messages are displayed</a:t>
            </a:r>
            <a:endParaRPr kumimoji="1" lang="ja-JP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A55637F-92CF-44FA-9AD6-E9FE69F309D4}"/>
              </a:ext>
            </a:extLst>
          </p:cNvPr>
          <p:cNvSpPr txBox="1"/>
          <p:nvPr/>
        </p:nvSpPr>
        <p:spPr>
          <a:xfrm>
            <a:off x="5756221" y="4088630"/>
            <a:ext cx="266367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accent1"/>
                </a:solidFill>
              </a:rPr>
              <a:t>Solution Explorer:</a:t>
            </a:r>
          </a:p>
          <a:p>
            <a:pPr algn="ctr"/>
            <a:r>
              <a:rPr kumimoji="1" lang="en-US" altLang="ja-JP" sz="1600" b="1" dirty="0">
                <a:solidFill>
                  <a:schemeClr val="accent1"/>
                </a:solidFill>
              </a:rPr>
              <a:t>You can add source files</a:t>
            </a:r>
            <a:endParaRPr kumimoji="1" lang="ja-JP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5583B98-EC65-4D6A-9DCC-09F599CFB49C}"/>
              </a:ext>
            </a:extLst>
          </p:cNvPr>
          <p:cNvSpPr txBox="1"/>
          <p:nvPr/>
        </p:nvSpPr>
        <p:spPr>
          <a:xfrm>
            <a:off x="5993658" y="5503781"/>
            <a:ext cx="282587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accent1"/>
                </a:solidFill>
              </a:rPr>
              <a:t>Execution Result</a:t>
            </a:r>
            <a:endParaRPr kumimoji="1" lang="ja-JP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739E525-743F-42AF-8060-7025D6606DC3}"/>
              </a:ext>
            </a:extLst>
          </p:cNvPr>
          <p:cNvSpPr txBox="1"/>
          <p:nvPr/>
        </p:nvSpPr>
        <p:spPr>
          <a:xfrm>
            <a:off x="2983042" y="2386036"/>
            <a:ext cx="2086126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accent1"/>
                </a:solidFill>
              </a:rPr>
              <a:t>Execute Project here</a:t>
            </a:r>
            <a:endParaRPr kumimoji="1" lang="ja-JP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026B62E-3CCC-4A4C-BED9-BCF8B01A4568}"/>
              </a:ext>
            </a:extLst>
          </p:cNvPr>
          <p:cNvSpPr txBox="1"/>
          <p:nvPr/>
        </p:nvSpPr>
        <p:spPr>
          <a:xfrm>
            <a:off x="7600641" y="6427426"/>
            <a:ext cx="1358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000" b="1" dirty="0">
                <a:solidFill>
                  <a:schemeClr val="bg1"/>
                </a:solidFill>
              </a:rPr>
              <a:t>9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463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AD2649-E38C-4EB3-BD31-1B4D2D45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7. How to use VS </a:t>
            </a:r>
            <a:r>
              <a:rPr kumimoji="1" lang="ja-JP" altLang="en-US" b="1" dirty="0"/>
              <a:t>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7241A7-9163-429D-8197-040A455DA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5296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b="1" dirty="0"/>
              <a:t>&lt;How to open the solution which you saved&gt;</a:t>
            </a:r>
            <a:endParaRPr kumimoji="1" lang="en-US" altLang="ja-JP" b="1" dirty="0"/>
          </a:p>
          <a:p>
            <a:pPr marL="0" indent="0">
              <a:buNone/>
            </a:pPr>
            <a:r>
              <a:rPr lang="ja-JP" altLang="en-US" dirty="0"/>
              <a:t>　・</a:t>
            </a:r>
            <a:r>
              <a:rPr kumimoji="1" lang="en-US" altLang="ja-JP" dirty="0"/>
              <a:t>Open </a:t>
            </a:r>
            <a:r>
              <a:rPr kumimoji="1" lang="en-US" altLang="ja-JP" b="1" dirty="0">
                <a:solidFill>
                  <a:srgbClr val="FF0000"/>
                </a:solidFill>
              </a:rPr>
              <a:t>.</a:t>
            </a:r>
            <a:r>
              <a:rPr kumimoji="1" lang="en-US" altLang="ja-JP" b="1" dirty="0" err="1">
                <a:solidFill>
                  <a:srgbClr val="FF0000"/>
                </a:solidFill>
              </a:rPr>
              <a:t>sln</a:t>
            </a:r>
            <a:r>
              <a:rPr kumimoji="1" lang="en-US" altLang="ja-JP" b="1" dirty="0">
                <a:solidFill>
                  <a:srgbClr val="FF0000"/>
                </a:solidFill>
              </a:rPr>
              <a:t> file </a:t>
            </a:r>
            <a:r>
              <a:rPr kumimoji="1" lang="en-US" altLang="ja-JP" dirty="0"/>
              <a:t>in the directory where you work</a:t>
            </a:r>
          </a:p>
          <a:p>
            <a:pPr marL="0" indent="0">
              <a:buNone/>
            </a:pPr>
            <a:r>
              <a:rPr lang="en-US" altLang="ja-JP" b="1" dirty="0"/>
              <a:t>&lt;The difference between solution and project&gt;</a:t>
            </a:r>
          </a:p>
          <a:p>
            <a:pPr marL="0" indent="0">
              <a:buNone/>
            </a:pPr>
            <a:r>
              <a:rPr lang="ja-JP" altLang="en-US" dirty="0"/>
              <a:t>　・</a:t>
            </a:r>
            <a:r>
              <a:rPr lang="en-US" altLang="ja-JP" dirty="0"/>
              <a:t>One software is consist of projects (ex. .exe and .</a:t>
            </a:r>
            <a:r>
              <a:rPr lang="en-US" altLang="ja-JP" dirty="0" err="1"/>
              <a:t>dll</a:t>
            </a:r>
            <a:r>
              <a:rPr lang="en-US" altLang="ja-JP" dirty="0"/>
              <a:t> files)</a:t>
            </a:r>
          </a:p>
          <a:p>
            <a:pPr marL="0" indent="0">
              <a:buNone/>
            </a:pPr>
            <a:r>
              <a:rPr kumimoji="1" lang="ja-JP" altLang="en-US" dirty="0"/>
              <a:t>　　</a:t>
            </a:r>
            <a:r>
              <a:rPr kumimoji="1" lang="en-US" altLang="ja-JP" b="1" dirty="0">
                <a:solidFill>
                  <a:srgbClr val="FF0000"/>
                </a:solidFill>
              </a:rPr>
              <a:t>Project</a:t>
            </a:r>
            <a:r>
              <a:rPr kumimoji="1" lang="en-US" altLang="ja-JP" dirty="0"/>
              <a:t>: one project is needed to create one program</a:t>
            </a:r>
          </a:p>
          <a:p>
            <a:pPr marL="0" indent="0">
              <a:buNone/>
            </a:pPr>
            <a:r>
              <a:rPr kumimoji="1" lang="ja-JP" altLang="en-US" dirty="0"/>
              <a:t>　　</a:t>
            </a:r>
            <a:r>
              <a:rPr kumimoji="1" lang="en-US" altLang="ja-JP" b="1" dirty="0">
                <a:solidFill>
                  <a:srgbClr val="FF0000"/>
                </a:solidFill>
              </a:rPr>
              <a:t>Solution</a:t>
            </a:r>
            <a:r>
              <a:rPr kumimoji="1" lang="en-US" altLang="ja-JP" dirty="0"/>
              <a:t>: Container to combine and manage projects to create </a:t>
            </a:r>
          </a:p>
          <a:p>
            <a:pPr marL="0" indent="0">
              <a:buNone/>
            </a:pPr>
            <a:r>
              <a:rPr lang="en-US" altLang="ja-JP" dirty="0"/>
              <a:t>             </a:t>
            </a:r>
            <a:r>
              <a:rPr lang="ja-JP" altLang="en-US" dirty="0"/>
              <a:t>　</a:t>
            </a:r>
            <a:r>
              <a:rPr lang="en-US" altLang="ja-JP" dirty="0"/>
              <a:t>      </a:t>
            </a:r>
            <a:r>
              <a:rPr kumimoji="1" lang="en-US" altLang="ja-JP" dirty="0"/>
              <a:t>one software</a:t>
            </a:r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u="sng" dirty="0"/>
              <a:t>※You don’t have to care about th</a:t>
            </a:r>
            <a:r>
              <a:rPr lang="en-US" altLang="ja-JP" u="sng" dirty="0"/>
              <a:t>e difference so much </a:t>
            </a:r>
            <a:r>
              <a:rPr kumimoji="1" lang="en-US" altLang="ja-JP" u="sng" dirty="0"/>
              <a:t>in our lab</a:t>
            </a:r>
          </a:p>
          <a:p>
            <a:pPr marL="0" indent="0">
              <a:buNone/>
            </a:pPr>
            <a:r>
              <a:rPr kumimoji="1" lang="ja-JP" altLang="en-US" dirty="0"/>
              <a:t>　　・</a:t>
            </a:r>
            <a:r>
              <a:rPr kumimoji="1" lang="en-US" altLang="ja-JP" dirty="0"/>
              <a:t>If you uncheck [Create the directory of solution]</a:t>
            </a:r>
            <a:r>
              <a:rPr lang="ja-JP" altLang="en-US" dirty="0"/>
              <a:t> </a:t>
            </a:r>
            <a:r>
              <a:rPr lang="en-US" altLang="ja-JP" dirty="0"/>
              <a:t>at </a:t>
            </a:r>
          </a:p>
          <a:p>
            <a:pPr marL="0" indent="0">
              <a:buNone/>
            </a:pPr>
            <a:r>
              <a:rPr lang="ja-JP" altLang="en-US" dirty="0"/>
              <a:t>　　　</a:t>
            </a:r>
            <a:r>
              <a:rPr lang="en-US" altLang="ja-JP" dirty="0"/>
              <a:t>[New Project] dialogue,</a:t>
            </a:r>
            <a:r>
              <a:rPr lang="ja-JP" altLang="en-US" dirty="0"/>
              <a:t> </a:t>
            </a:r>
            <a:r>
              <a:rPr lang="en-US" altLang="ja-JP" dirty="0"/>
              <a:t>two folders will be integrated</a:t>
            </a:r>
          </a:p>
          <a:p>
            <a:pPr marL="0" indent="0">
              <a:buNone/>
            </a:pPr>
            <a:r>
              <a:rPr lang="ja-JP" altLang="en-US" dirty="0"/>
              <a:t>　　</a:t>
            </a:r>
            <a:endParaRPr kumimoji="1" lang="en-US" altLang="ja-JP" dirty="0"/>
          </a:p>
        </p:txBody>
      </p:sp>
      <p:pic>
        <p:nvPicPr>
          <p:cNvPr id="4" name="Picture 3" descr="C:\Users\kamiya\Desktop\CropperCapture[7].bmp">
            <a:extLst>
              <a:ext uri="{FF2B5EF4-FFF2-40B4-BE49-F238E27FC236}">
                <a16:creationId xmlns:a16="http://schemas.microsoft.com/office/drawing/2014/main" id="{D68CCE0B-6413-4E4B-BF2F-D7D1EC3C4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217" y="1963678"/>
            <a:ext cx="1038225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CED0FDF-1E08-4B75-A02B-BA6F35888A60}"/>
              </a:ext>
            </a:extLst>
          </p:cNvPr>
          <p:cNvSpPr txBox="1"/>
          <p:nvPr/>
        </p:nvSpPr>
        <p:spPr>
          <a:xfrm>
            <a:off x="7535752" y="2762172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</a:rPr>
              <a:t>Solution File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0546281-B97A-4B0D-8F6C-D0D8448757A2}"/>
              </a:ext>
            </a:extLst>
          </p:cNvPr>
          <p:cNvSpPr txBox="1"/>
          <p:nvPr/>
        </p:nvSpPr>
        <p:spPr>
          <a:xfrm>
            <a:off x="7377809" y="2083334"/>
            <a:ext cx="159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</a:rPr>
              <a:t>Project Folder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40F1F982-422E-4308-8DD7-38F9D020A27F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7180678" y="2747094"/>
            <a:ext cx="355074" cy="19974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AAF7447-5BC4-4C02-8C28-0ED055F56FCA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899875" y="2268000"/>
            <a:ext cx="477934" cy="293039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2DECBE5-59B1-4F35-B690-7210926B2F80}"/>
              </a:ext>
            </a:extLst>
          </p:cNvPr>
          <p:cNvSpPr/>
          <p:nvPr/>
        </p:nvSpPr>
        <p:spPr>
          <a:xfrm>
            <a:off x="6358114" y="2644917"/>
            <a:ext cx="745375" cy="27486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A1A7DAF-A6CB-4665-BD21-10A4B14807E3}"/>
              </a:ext>
            </a:extLst>
          </p:cNvPr>
          <p:cNvSpPr txBox="1"/>
          <p:nvPr/>
        </p:nvSpPr>
        <p:spPr>
          <a:xfrm>
            <a:off x="7600641" y="6427426"/>
            <a:ext cx="1358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000" b="1" dirty="0">
                <a:solidFill>
                  <a:schemeClr val="bg1"/>
                </a:solidFill>
              </a:rPr>
              <a:t>10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73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AD2649-E38C-4EB3-BD31-1B4D2D45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Contents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7241A7-9163-429D-8197-040A455DA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1. What is IDE</a:t>
            </a:r>
          </a:p>
          <a:p>
            <a:r>
              <a:rPr lang="en-US" altLang="ja-JP" dirty="0"/>
              <a:t>2. What is Visual Studio(VS)</a:t>
            </a:r>
          </a:p>
          <a:p>
            <a:r>
              <a:rPr kumimoji="1" lang="en-US" altLang="ja-JP" dirty="0"/>
              <a:t>3. Functions of VS</a:t>
            </a:r>
          </a:p>
          <a:p>
            <a:r>
              <a:rPr lang="en-US" altLang="ja-JP" dirty="0"/>
              <a:t>4. How to download VS</a:t>
            </a:r>
          </a:p>
          <a:p>
            <a:r>
              <a:rPr kumimoji="1" lang="en-US" altLang="ja-JP" dirty="0"/>
              <a:t>5. How to install VS</a:t>
            </a:r>
          </a:p>
          <a:p>
            <a:r>
              <a:rPr lang="en-US" altLang="ja-JP" dirty="0"/>
              <a:t>6. Who can use VS</a:t>
            </a:r>
          </a:p>
          <a:p>
            <a:r>
              <a:rPr kumimoji="1" lang="en-US" altLang="ja-JP" dirty="0"/>
              <a:t>7. How to use VS 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BA9FC21D-5B03-4AEE-AC47-191C73DE3F48}"/>
              </a:ext>
            </a:extLst>
          </p:cNvPr>
          <p:cNvSpPr txBox="1">
            <a:spLocks/>
          </p:cNvSpPr>
          <p:nvPr/>
        </p:nvSpPr>
        <p:spPr>
          <a:xfrm>
            <a:off x="4572000" y="1845734"/>
            <a:ext cx="1252977" cy="31587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dirty="0"/>
              <a:t>1</a:t>
            </a:r>
          </a:p>
          <a:p>
            <a:pPr algn="r"/>
            <a:r>
              <a:rPr lang="en-US" altLang="ja-JP" dirty="0"/>
              <a:t>2</a:t>
            </a:r>
          </a:p>
          <a:p>
            <a:pPr algn="r"/>
            <a:r>
              <a:rPr lang="en-US" altLang="ja-JP" dirty="0"/>
              <a:t>3</a:t>
            </a:r>
          </a:p>
          <a:p>
            <a:pPr algn="r"/>
            <a:r>
              <a:rPr lang="en-US" altLang="ja-JP" dirty="0"/>
              <a:t>4-5</a:t>
            </a:r>
          </a:p>
          <a:p>
            <a:pPr algn="r"/>
            <a:r>
              <a:rPr lang="en-US" altLang="ja-JP" dirty="0"/>
              <a:t>6</a:t>
            </a:r>
          </a:p>
          <a:p>
            <a:pPr algn="r"/>
            <a:r>
              <a:rPr lang="en-US" altLang="ja-JP" dirty="0"/>
              <a:t>7</a:t>
            </a:r>
          </a:p>
          <a:p>
            <a:pPr algn="r"/>
            <a:r>
              <a:rPr lang="en-US" altLang="ja-JP" dirty="0"/>
              <a:t>8-10</a:t>
            </a:r>
          </a:p>
        </p:txBody>
      </p:sp>
      <p:pic>
        <p:nvPicPr>
          <p:cNvPr id="3076" name="Picture 4" descr="ãã¦ã¹ã®ã¤ã©ã¹ãï¼ã³ã³ãã¥ã¼ã¿ã¼ï¼">
            <a:extLst>
              <a:ext uri="{FF2B5EF4-FFF2-40B4-BE49-F238E27FC236}">
                <a16:creationId xmlns:a16="http://schemas.microsoft.com/office/drawing/2014/main" id="{3260143A-C814-4599-9C1D-C038E7F30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599" y="4524862"/>
            <a:ext cx="2049161" cy="172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86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AD2649-E38C-4EB3-BD31-1B4D2D45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1. What is IDE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7241A7-9163-429D-8197-040A455DA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90898"/>
          </a:xfrm>
        </p:spPr>
        <p:txBody>
          <a:bodyPr/>
          <a:lstStyle/>
          <a:p>
            <a:pPr marL="0" indent="0">
              <a:buNone/>
            </a:pPr>
            <a:r>
              <a:rPr lang="en-US" altLang="ja-JP" b="1" dirty="0"/>
              <a:t>&lt;Definition&gt;</a:t>
            </a:r>
          </a:p>
          <a:p>
            <a:pPr marL="0" indent="0">
              <a:buNone/>
            </a:pPr>
            <a:r>
              <a:rPr lang="ja-JP" altLang="en-US" dirty="0"/>
              <a:t>　・</a:t>
            </a:r>
            <a:r>
              <a:rPr lang="en-US" altLang="ja-JP" dirty="0"/>
              <a:t>IDE: Integrated Development Environment</a:t>
            </a:r>
          </a:p>
          <a:p>
            <a:pPr marL="0" indent="0">
              <a:buNone/>
            </a:pPr>
            <a:r>
              <a:rPr lang="ja-JP" altLang="en-US" dirty="0"/>
              <a:t>　・</a:t>
            </a:r>
            <a:r>
              <a:rPr lang="en-US" altLang="ja-JP" dirty="0"/>
              <a:t>Interactive operation environment </a:t>
            </a:r>
          </a:p>
          <a:p>
            <a:pPr marL="0" indent="0">
              <a:buNone/>
            </a:pPr>
            <a:r>
              <a:rPr lang="ja-JP" altLang="en-US" dirty="0"/>
              <a:t>　　</a:t>
            </a:r>
            <a:r>
              <a:rPr lang="en-US" altLang="ja-JP" dirty="0"/>
              <a:t>which consists of </a:t>
            </a:r>
            <a:r>
              <a:rPr lang="en-US" altLang="ja-JP" b="1" dirty="0">
                <a:solidFill>
                  <a:srgbClr val="FF0000"/>
                </a:solidFill>
              </a:rPr>
              <a:t>text editor, compiler, debugger</a:t>
            </a:r>
            <a:r>
              <a:rPr lang="en-US" altLang="ja-JP" dirty="0"/>
              <a:t> and so on</a:t>
            </a:r>
          </a:p>
          <a:p>
            <a:pPr marL="0" indent="0">
              <a:buNone/>
            </a:pPr>
            <a:r>
              <a:rPr lang="ja-JP" altLang="en-US" dirty="0"/>
              <a:t>　・</a:t>
            </a:r>
            <a:r>
              <a:rPr lang="en-US" altLang="ja-JP" dirty="0"/>
              <a:t>Most of IDE are GUI (Graphical User Interface) </a:t>
            </a:r>
            <a:r>
              <a:rPr lang="ja-JP" altLang="en-US" dirty="0"/>
              <a:t>⇔ </a:t>
            </a:r>
            <a:r>
              <a:rPr lang="en-US" altLang="ja-JP" dirty="0"/>
              <a:t>CUI</a:t>
            </a:r>
          </a:p>
          <a:p>
            <a:pPr marL="0" indent="0">
              <a:buNone/>
            </a:pPr>
            <a:r>
              <a:rPr lang="en-US" altLang="ja-JP" b="1" dirty="0"/>
              <a:t>&lt;Examples of IDE&gt;</a:t>
            </a:r>
            <a:endParaRPr kumimoji="1" lang="en-US" altLang="ja-JP" dirty="0"/>
          </a:p>
        </p:txBody>
      </p:sp>
      <p:pic>
        <p:nvPicPr>
          <p:cNvPr id="4" name="Picture 6" descr="https://regmedia.co.uk/2013/11/13/visual_studio.jpg?x=1200&amp;y=794">
            <a:extLst>
              <a:ext uri="{FF2B5EF4-FFF2-40B4-BE49-F238E27FC236}">
                <a16:creationId xmlns:a16="http://schemas.microsoft.com/office/drawing/2014/main" id="{4A2F3BEC-14F2-4D27-A011-6F21DED1F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9" y="4813948"/>
            <a:ext cx="1709209" cy="113092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tedvinke.files.wordpress.com/2015/10/eclipse-mars-logo.png?w=736">
            <a:extLst>
              <a:ext uri="{FF2B5EF4-FFF2-40B4-BE49-F238E27FC236}">
                <a16:creationId xmlns:a16="http://schemas.microsoft.com/office/drawing/2014/main" id="{37A59C60-D4D0-4A61-9CFB-62F92EBC2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193" y="4813948"/>
            <a:ext cx="1709209" cy="114073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://a3.mzstatic.com/us/r30/Purple30/v4/f3/d4/1f/f3d41fc1-0925-f078-c19e-ce00e6d724bf/icon256.png">
            <a:extLst>
              <a:ext uri="{FF2B5EF4-FFF2-40B4-BE49-F238E27FC236}">
                <a16:creationId xmlns:a16="http://schemas.microsoft.com/office/drawing/2014/main" id="{9A7D87E8-E4A0-4E5D-A497-9D38E7F64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427" y="4813949"/>
            <a:ext cx="1138976" cy="113897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ãnetbeansãã®ç»åæ¤ç´¢çµæ">
            <a:extLst>
              <a:ext uri="{FF2B5EF4-FFF2-40B4-BE49-F238E27FC236}">
                <a16:creationId xmlns:a16="http://schemas.microsoft.com/office/drawing/2014/main" id="{E73BBE32-9812-4A89-9941-F904E68FA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403" y="4826942"/>
            <a:ext cx="2827315" cy="113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E1D572C-01C0-4693-B5C3-D8A8127FA171}"/>
              </a:ext>
            </a:extLst>
          </p:cNvPr>
          <p:cNvSpPr txBox="1"/>
          <p:nvPr/>
        </p:nvSpPr>
        <p:spPr>
          <a:xfrm>
            <a:off x="822960" y="5967300"/>
            <a:ext cx="170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by Microsoft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0AB7CA7-E6D5-4DFA-951F-F86F2C13D8EB}"/>
              </a:ext>
            </a:extLst>
          </p:cNvPr>
          <p:cNvSpPr txBox="1"/>
          <p:nvPr/>
        </p:nvSpPr>
        <p:spPr>
          <a:xfrm>
            <a:off x="2932532" y="5967300"/>
            <a:ext cx="1334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IBM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E74AD90-0CBF-4E1B-8637-636759B12034}"/>
              </a:ext>
            </a:extLst>
          </p:cNvPr>
          <p:cNvSpPr txBox="1"/>
          <p:nvPr/>
        </p:nvSpPr>
        <p:spPr>
          <a:xfrm>
            <a:off x="4517407" y="5967300"/>
            <a:ext cx="1334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Apple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6A7AD77-B542-4344-A6A7-84A68F591EEB}"/>
              </a:ext>
            </a:extLst>
          </p:cNvPr>
          <p:cNvSpPr txBox="1"/>
          <p:nvPr/>
        </p:nvSpPr>
        <p:spPr>
          <a:xfrm>
            <a:off x="5954342" y="5967300"/>
            <a:ext cx="253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Oracle(mainly)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A0CD107-1A25-4967-BFD2-E1C2A6095B7A}"/>
              </a:ext>
            </a:extLst>
          </p:cNvPr>
          <p:cNvSpPr txBox="1"/>
          <p:nvPr/>
        </p:nvSpPr>
        <p:spPr>
          <a:xfrm>
            <a:off x="822960" y="4430241"/>
            <a:ext cx="170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Visual Studio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1F61192-7CB0-4186-AB7C-0743BED217F6}"/>
              </a:ext>
            </a:extLst>
          </p:cNvPr>
          <p:cNvSpPr txBox="1"/>
          <p:nvPr/>
        </p:nvSpPr>
        <p:spPr>
          <a:xfrm>
            <a:off x="2932532" y="4430241"/>
            <a:ext cx="1334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Eclipse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576A519-2A08-41BF-861F-F15325BCE39D}"/>
              </a:ext>
            </a:extLst>
          </p:cNvPr>
          <p:cNvSpPr txBox="1"/>
          <p:nvPr/>
        </p:nvSpPr>
        <p:spPr>
          <a:xfrm>
            <a:off x="4517407" y="4430241"/>
            <a:ext cx="1334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Xcode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11EAB19-0628-44BA-AE99-D9EF9A6C792A}"/>
              </a:ext>
            </a:extLst>
          </p:cNvPr>
          <p:cNvSpPr txBox="1"/>
          <p:nvPr/>
        </p:nvSpPr>
        <p:spPr>
          <a:xfrm>
            <a:off x="5954342" y="4430241"/>
            <a:ext cx="253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NetBeans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1B4C6D1-6C5A-40A1-A7AF-02F0732D6AD6}"/>
              </a:ext>
            </a:extLst>
          </p:cNvPr>
          <p:cNvSpPr txBox="1"/>
          <p:nvPr/>
        </p:nvSpPr>
        <p:spPr>
          <a:xfrm>
            <a:off x="7600641" y="6427426"/>
            <a:ext cx="1358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000" b="1" dirty="0">
                <a:solidFill>
                  <a:schemeClr val="bg1"/>
                </a:solidFill>
              </a:rPr>
              <a:t>1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269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AD2649-E38C-4EB3-BD31-1B4D2D45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2. What is Visual Studio(VS)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7241A7-9163-429D-8197-040A455DA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8321041" cy="5012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dirty="0"/>
              <a:t>&lt;Description&gt;</a:t>
            </a:r>
          </a:p>
          <a:p>
            <a:pPr marL="0" indent="0">
              <a:buNone/>
            </a:pPr>
            <a:r>
              <a:rPr lang="ja-JP" altLang="en-US" dirty="0"/>
              <a:t>　・</a:t>
            </a:r>
            <a:r>
              <a:rPr lang="en-US" altLang="ja-JP" dirty="0"/>
              <a:t>IDE provided by Microsoft</a:t>
            </a:r>
          </a:p>
          <a:p>
            <a:pPr marL="0" indent="0">
              <a:buNone/>
            </a:pPr>
            <a:r>
              <a:rPr kumimoji="1" lang="ja-JP" altLang="en-US" dirty="0"/>
              <a:t>　・</a:t>
            </a:r>
            <a:r>
              <a:rPr kumimoji="1" lang="en-US" altLang="ja-JP" dirty="0"/>
              <a:t>Mainly for </a:t>
            </a:r>
            <a:r>
              <a:rPr kumimoji="1" lang="en-US" altLang="ja-JP" b="1" dirty="0">
                <a:solidFill>
                  <a:srgbClr val="FF0000"/>
                </a:solidFill>
              </a:rPr>
              <a:t>Windows</a:t>
            </a:r>
            <a:r>
              <a:rPr kumimoji="1" lang="en-US" altLang="ja-JP" dirty="0"/>
              <a:t> (Mac is also OK)</a:t>
            </a:r>
          </a:p>
          <a:p>
            <a:pPr marL="0" indent="0">
              <a:buNone/>
            </a:pPr>
            <a:r>
              <a:rPr kumimoji="1" lang="ja-JP" altLang="en-US" dirty="0"/>
              <a:t>　・</a:t>
            </a:r>
            <a:r>
              <a:rPr kumimoji="1" lang="en-US" altLang="ja-JP" b="1" dirty="0">
                <a:solidFill>
                  <a:srgbClr val="FF0000"/>
                </a:solidFill>
              </a:rPr>
              <a:t>C++, </a:t>
            </a:r>
            <a:r>
              <a:rPr lang="en-US" altLang="ja-JP" dirty="0"/>
              <a:t>C#, Visual Basic, JavaScript, </a:t>
            </a:r>
            <a:r>
              <a:rPr lang="en-US" altLang="ja-JP" b="1" dirty="0">
                <a:solidFill>
                  <a:srgbClr val="FF0000"/>
                </a:solidFill>
              </a:rPr>
              <a:t>Python</a:t>
            </a:r>
            <a:r>
              <a:rPr lang="en-US" altLang="ja-JP" dirty="0"/>
              <a:t> and so on</a:t>
            </a:r>
          </a:p>
          <a:p>
            <a:pPr marL="0" indent="0">
              <a:buNone/>
            </a:pPr>
            <a:r>
              <a:rPr lang="ja-JP" altLang="en-US" dirty="0"/>
              <a:t>　・</a:t>
            </a:r>
            <a:r>
              <a:rPr lang="en-US" altLang="ja-JP" dirty="0"/>
              <a:t>Visual Studio Community for free</a:t>
            </a:r>
          </a:p>
          <a:p>
            <a:pPr marL="0" indent="0">
              <a:buNone/>
            </a:pPr>
            <a:r>
              <a:rPr lang="ja-JP" altLang="en-US" dirty="0"/>
              <a:t>　・</a:t>
            </a:r>
            <a:r>
              <a:rPr lang="en-US" altLang="ja-JP" dirty="0"/>
              <a:t>Other Editions for a fee</a:t>
            </a:r>
          </a:p>
          <a:p>
            <a:pPr marL="0" indent="0">
              <a:buNone/>
            </a:pPr>
            <a:r>
              <a:rPr kumimoji="1" lang="ja-JP" altLang="en-US" dirty="0"/>
              <a:t>　　</a:t>
            </a:r>
            <a:r>
              <a:rPr lang="en-US" altLang="ja-JP" dirty="0"/>
              <a:t>Visual Studio </a:t>
            </a:r>
            <a:r>
              <a:rPr kumimoji="1" lang="en-US" altLang="ja-JP" dirty="0"/>
              <a:t>Professional</a:t>
            </a:r>
          </a:p>
          <a:p>
            <a:pPr marL="0" indent="0">
              <a:buNone/>
            </a:pPr>
            <a:r>
              <a:rPr lang="ja-JP" altLang="en-US" dirty="0"/>
              <a:t>　　</a:t>
            </a:r>
            <a:r>
              <a:rPr lang="en-US" altLang="ja-JP" dirty="0"/>
              <a:t>Visual Studio Test Professional 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b="1" dirty="0"/>
              <a:t>　　</a:t>
            </a:r>
            <a:r>
              <a:rPr lang="en-US" altLang="ja-JP" b="1" dirty="0">
                <a:solidFill>
                  <a:srgbClr val="FF0000"/>
                </a:solidFill>
              </a:rPr>
              <a:t>Visual Studio Enterprise</a:t>
            </a:r>
            <a:r>
              <a:rPr lang="en-US" altLang="ja-JP" dirty="0"/>
              <a:t>: Almighty </a:t>
            </a:r>
            <a:r>
              <a:rPr lang="ja-JP" altLang="en-US" dirty="0"/>
              <a:t>→ </a:t>
            </a:r>
            <a:r>
              <a:rPr lang="en-US" altLang="ja-JP" dirty="0"/>
              <a:t>We can get it for free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22D4A8A-D7A1-4C83-BC89-9355B367F7D7}"/>
              </a:ext>
            </a:extLst>
          </p:cNvPr>
          <p:cNvSpPr txBox="1"/>
          <p:nvPr/>
        </p:nvSpPr>
        <p:spPr>
          <a:xfrm>
            <a:off x="7600641" y="6427426"/>
            <a:ext cx="1358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000" b="1" dirty="0">
                <a:solidFill>
                  <a:schemeClr val="bg1"/>
                </a:solidFill>
              </a:rPr>
              <a:t>2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46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AD2649-E38C-4EB3-BD31-1B4D2D45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3. </a:t>
            </a:r>
            <a:r>
              <a:rPr lang="en-US" altLang="ja-JP" b="1" dirty="0"/>
              <a:t>Functions of VS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7241A7-9163-429D-8197-040A455DA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8321041" cy="5012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dirty="0"/>
              <a:t>&lt;Main Functions&gt;</a:t>
            </a:r>
          </a:p>
          <a:p>
            <a:pPr marL="0" indent="0">
              <a:buNone/>
            </a:pPr>
            <a:r>
              <a:rPr lang="ja-JP" altLang="en-US" b="1" dirty="0"/>
              <a:t>　</a:t>
            </a:r>
            <a:r>
              <a:rPr lang="ja-JP" altLang="en-US" dirty="0"/>
              <a:t>・</a:t>
            </a:r>
            <a:r>
              <a:rPr lang="en-US" altLang="ja-JP" b="1" dirty="0">
                <a:solidFill>
                  <a:srgbClr val="FF0000"/>
                </a:solidFill>
              </a:rPr>
              <a:t>Code writing and editing</a:t>
            </a:r>
          </a:p>
          <a:p>
            <a:pPr marL="0" indent="0">
              <a:buNone/>
            </a:pPr>
            <a:r>
              <a:rPr lang="ja-JP" altLang="en-US" dirty="0"/>
              <a:t>　・</a:t>
            </a:r>
            <a:r>
              <a:rPr lang="en-US" altLang="ja-JP" b="1" dirty="0">
                <a:solidFill>
                  <a:srgbClr val="FF0000"/>
                </a:solidFill>
              </a:rPr>
              <a:t>Compilers and Build Engines</a:t>
            </a:r>
            <a:r>
              <a:rPr lang="en-US" altLang="ja-JP" dirty="0"/>
              <a:t>: produce executable files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・</a:t>
            </a:r>
            <a:r>
              <a:rPr lang="en-US" altLang="ja-JP" b="1" dirty="0">
                <a:solidFill>
                  <a:srgbClr val="FF0000"/>
                </a:solidFill>
              </a:rPr>
              <a:t>Debugging Tools</a:t>
            </a:r>
            <a:r>
              <a:rPr lang="en-US" altLang="ja-JP" dirty="0"/>
              <a:t>: Troubleshoot problems in the code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・</a:t>
            </a:r>
            <a:r>
              <a:rPr lang="en-US" altLang="ja-JP" b="1" dirty="0">
                <a:solidFill>
                  <a:srgbClr val="FF0000"/>
                </a:solidFill>
              </a:rPr>
              <a:t>Testing Tools</a:t>
            </a:r>
            <a:r>
              <a:rPr lang="en-US" altLang="ja-JP" dirty="0"/>
              <a:t>: Unit test, Performance and code analysis tests</a:t>
            </a:r>
          </a:p>
          <a:p>
            <a:pPr marL="0" indent="0">
              <a:buNone/>
            </a:pPr>
            <a:r>
              <a:rPr kumimoji="1" lang="en-US" altLang="ja-JP" b="1" dirty="0"/>
              <a:t>&lt;Other Functions&gt;</a:t>
            </a:r>
          </a:p>
          <a:p>
            <a:pPr marL="0" lvl="0" indent="0">
              <a:buClr>
                <a:srgbClr val="E48312"/>
              </a:buClr>
              <a:buNone/>
            </a:pPr>
            <a:r>
              <a:rPr lang="ja-JP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　・</a:t>
            </a:r>
            <a:r>
              <a:rPr lang="en-US" altLang="ja-JP" dirty="0">
                <a:solidFill>
                  <a:srgbClr val="000000">
                    <a:lumMod val="75000"/>
                    <a:lumOff val="25000"/>
                  </a:srgbClr>
                </a:solidFill>
              </a:rPr>
              <a:t>Visual Studio overview for beginners</a:t>
            </a:r>
          </a:p>
          <a:p>
            <a:pPr marL="0" lvl="0" indent="0">
              <a:buClr>
                <a:srgbClr val="E48312"/>
              </a:buClr>
              <a:buNone/>
            </a:pPr>
            <a:r>
              <a:rPr lang="ja-JP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　　</a:t>
            </a:r>
            <a:r>
              <a:rPr lang="en-US" altLang="ja-JP" sz="9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https://www.linkedin.com/learning/visual-studio-essential-training-01-exploring-the-visual-studio-ecosystem/visual-studio-overview-for-beginners</a:t>
            </a:r>
            <a:endParaRPr kumimoji="1" lang="en-US" altLang="ja-JP" b="1" dirty="0"/>
          </a:p>
          <a:p>
            <a:pPr marL="0" indent="0">
              <a:buNone/>
            </a:pPr>
            <a:r>
              <a:rPr lang="ja-JP" altLang="en-US" dirty="0"/>
              <a:t>　・</a:t>
            </a:r>
            <a:r>
              <a:rPr lang="en-US" altLang="ja-JP" dirty="0"/>
              <a:t>【Visual Studio 2017】</a:t>
            </a:r>
            <a:r>
              <a:rPr lang="ja-JP" altLang="en-US" dirty="0"/>
              <a:t>オススメの拡張機能 その</a:t>
            </a:r>
            <a:r>
              <a:rPr lang="en-US" altLang="ja-JP" dirty="0"/>
              <a:t>1</a:t>
            </a:r>
            <a:r>
              <a:rPr lang="ja-JP" altLang="en-US" dirty="0"/>
              <a:t>（</a:t>
            </a:r>
            <a:r>
              <a:rPr lang="en-US" altLang="ja-JP" dirty="0"/>
              <a:t>16</a:t>
            </a:r>
            <a:r>
              <a:rPr lang="ja-JP" altLang="en-US" dirty="0"/>
              <a:t>個）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sz="1600" dirty="0"/>
              <a:t>　</a:t>
            </a:r>
            <a:r>
              <a:rPr lang="en-US" altLang="ja-JP" sz="900" dirty="0"/>
              <a:t>http://baba-s.hatenablog.com/entry/2017/10/04/100000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AE27DD4-914E-4B4A-B19C-0864A676C5AD}"/>
              </a:ext>
            </a:extLst>
          </p:cNvPr>
          <p:cNvSpPr txBox="1"/>
          <p:nvPr/>
        </p:nvSpPr>
        <p:spPr>
          <a:xfrm>
            <a:off x="7600641" y="6427426"/>
            <a:ext cx="1358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000" b="1" dirty="0">
                <a:solidFill>
                  <a:schemeClr val="bg1"/>
                </a:solidFill>
              </a:rPr>
              <a:t>3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234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AD2649-E38C-4EB3-BD31-1B4D2D45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4. How to download VS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7241A7-9163-429D-8197-040A455DA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512536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You can download Visual Studio using a license of UT</a:t>
            </a:r>
          </a:p>
          <a:p>
            <a:r>
              <a:rPr lang="en-US" altLang="ja-JP" b="1" dirty="0"/>
              <a:t>&lt;4 steps to download&gt;</a:t>
            </a:r>
            <a:endParaRPr kumimoji="1" lang="en-US" altLang="ja-JP" b="1" dirty="0"/>
          </a:p>
          <a:p>
            <a:r>
              <a:rPr kumimoji="1" lang="en-US" altLang="ja-JP" dirty="0"/>
              <a:t>1. </a:t>
            </a:r>
            <a:r>
              <a:rPr lang="en-US" altLang="ja-JP" dirty="0"/>
              <a:t>Search by </a:t>
            </a:r>
            <a:r>
              <a:rPr lang="ja-JP" altLang="en-US" sz="18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東京大学 </a:t>
            </a:r>
            <a:r>
              <a:rPr lang="en-US" altLang="ja-JP" sz="18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- </a:t>
            </a:r>
            <a:r>
              <a:rPr lang="ja-JP" altLang="en-US" sz="18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工学部 </a:t>
            </a:r>
            <a:r>
              <a:rPr lang="en-US" altLang="ja-JP" sz="18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- Microsoft Imagine Premium</a:t>
            </a:r>
            <a:endParaRPr kumimoji="1" lang="en-US" altLang="ja-JP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/>
              <a:t>2. Register</a:t>
            </a:r>
          </a:p>
          <a:p>
            <a:r>
              <a:rPr lang="ja-JP" altLang="en-US" sz="1800" dirty="0"/>
              <a:t>　・</a:t>
            </a:r>
            <a:r>
              <a:rPr lang="en-US" altLang="ja-JP" sz="1800" dirty="0"/>
              <a:t>ID: Use your </a:t>
            </a:r>
            <a:r>
              <a:rPr lang="en-US" altLang="ja-JP" sz="1800" b="1" dirty="0">
                <a:solidFill>
                  <a:srgbClr val="FF0000"/>
                </a:solidFill>
              </a:rPr>
              <a:t>10-digit-ID on your student card </a:t>
            </a:r>
            <a:r>
              <a:rPr lang="en-US" altLang="ja-JP" sz="1800" dirty="0"/>
              <a:t>rearranging like</a:t>
            </a:r>
          </a:p>
          <a:p>
            <a:r>
              <a:rPr lang="ja-JP" altLang="en-US" sz="1800" dirty="0"/>
              <a:t>　         ①②③①④⑤⑥⑦⑩⑧⑨⑩    </a:t>
            </a:r>
            <a:r>
              <a:rPr lang="en-US" altLang="ja-JP" sz="1800" dirty="0"/>
              <a:t>ex.) 0123456789 </a:t>
            </a:r>
            <a:r>
              <a:rPr lang="ja-JP" altLang="en-US" sz="1800" dirty="0"/>
              <a:t>→ </a:t>
            </a:r>
            <a:r>
              <a:rPr lang="en-US" altLang="ja-JP" sz="1800" dirty="0"/>
              <a:t>012034569789</a:t>
            </a:r>
          </a:p>
          <a:p>
            <a:r>
              <a:rPr kumimoji="1" lang="en-US" altLang="ja-JP" dirty="0"/>
              <a:t>3. </a:t>
            </a:r>
            <a:r>
              <a:rPr lang="en-US" altLang="ja-JP" dirty="0"/>
              <a:t>Add the latest version to cart</a:t>
            </a:r>
          </a:p>
          <a:p>
            <a:pPr marL="0" indent="0">
              <a:buNone/>
            </a:pPr>
            <a:r>
              <a:rPr lang="ja-JP" altLang="en-US" sz="1800" dirty="0"/>
              <a:t>　  ・</a:t>
            </a:r>
            <a:r>
              <a:rPr lang="en-US" altLang="ja-JP" sz="1800" b="1" dirty="0">
                <a:solidFill>
                  <a:srgbClr val="FF0000"/>
                </a:solidFill>
              </a:rPr>
              <a:t>Visual Studio Enterprise 2017 32/64-bit (Multilanguage)</a:t>
            </a:r>
          </a:p>
          <a:p>
            <a:r>
              <a:rPr kumimoji="1" lang="en-US" altLang="ja-JP" dirty="0"/>
              <a:t>4. Purchase(\0)</a:t>
            </a:r>
            <a:r>
              <a:rPr lang="ja-JP" altLang="en-US" dirty="0"/>
              <a:t> </a:t>
            </a:r>
            <a:r>
              <a:rPr lang="en-US" altLang="ja-JP" dirty="0"/>
              <a:t>&amp;</a:t>
            </a:r>
            <a:r>
              <a:rPr lang="ja-JP" altLang="en-US" dirty="0"/>
              <a:t> </a:t>
            </a:r>
            <a:r>
              <a:rPr lang="en-US" altLang="ja-JP" dirty="0"/>
              <a:t>Download</a:t>
            </a:r>
          </a:p>
          <a:p>
            <a:r>
              <a:rPr kumimoji="1" lang="ja-JP" altLang="en-US" dirty="0"/>
              <a:t>　・</a:t>
            </a:r>
            <a:r>
              <a:rPr kumimoji="1" lang="en-US" altLang="ja-JP" sz="1800" dirty="0"/>
              <a:t>Either </a:t>
            </a:r>
            <a:r>
              <a:rPr kumimoji="1" lang="en-US" altLang="ja-JP" sz="1800" b="1" dirty="0">
                <a:solidFill>
                  <a:srgbClr val="FF0000"/>
                </a:solidFill>
              </a:rPr>
              <a:t>Download version </a:t>
            </a:r>
            <a:r>
              <a:rPr kumimoji="1" lang="en-US" altLang="ja-JP" sz="1800" dirty="0"/>
              <a:t>or </a:t>
            </a:r>
            <a:r>
              <a:rPr kumimoji="1" lang="en-US" altLang="ja-JP" sz="1800" b="1" dirty="0">
                <a:solidFill>
                  <a:srgbClr val="FF0000"/>
                </a:solidFill>
              </a:rPr>
              <a:t>Web Installer</a:t>
            </a:r>
            <a:r>
              <a:rPr kumimoji="1" lang="en-US" altLang="ja-JP" sz="1800" dirty="0">
                <a:solidFill>
                  <a:srgbClr val="FF0000"/>
                </a:solidFill>
              </a:rPr>
              <a:t> </a:t>
            </a:r>
            <a:r>
              <a:rPr kumimoji="1" lang="en-US" altLang="ja-JP" sz="1800" dirty="0"/>
              <a:t>is OK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ED9EAA4-393D-4526-AEBE-CC526E65DC6C}"/>
              </a:ext>
            </a:extLst>
          </p:cNvPr>
          <p:cNvSpPr txBox="1"/>
          <p:nvPr/>
        </p:nvSpPr>
        <p:spPr>
          <a:xfrm>
            <a:off x="7600641" y="6427426"/>
            <a:ext cx="1358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000" b="1" dirty="0">
                <a:solidFill>
                  <a:schemeClr val="bg1"/>
                </a:solidFill>
              </a:rPr>
              <a:t>4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34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AD2649-E38C-4EB3-BD31-1B4D2D45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4. How to download VS</a:t>
            </a:r>
            <a:endParaRPr kumimoji="1" lang="ja-JP" altLang="en-US" b="1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38FBD6B-BD4E-40E4-B83E-EC34D5714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670" y="2401875"/>
            <a:ext cx="6818660" cy="3633664"/>
          </a:xfrm>
          <a:prstGeom prst="rect">
            <a:avLst/>
          </a:prstGeom>
        </p:spPr>
      </p:pic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9CFC5C92-EB4F-4F67-993E-43CDB51BF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512536"/>
          </a:xfrm>
        </p:spPr>
        <p:txBody>
          <a:bodyPr>
            <a:normAutofit/>
          </a:bodyPr>
          <a:lstStyle/>
          <a:p>
            <a:r>
              <a:rPr kumimoji="1" lang="en-US" altLang="ja-JP" b="1" dirty="0"/>
              <a:t>&lt;Screen&gt;</a:t>
            </a:r>
          </a:p>
          <a:p>
            <a:endParaRPr kumimoji="1" lang="en-US" altLang="ja-JP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683B034-D2AC-46B6-AD34-8B44ED62186B}"/>
              </a:ext>
            </a:extLst>
          </p:cNvPr>
          <p:cNvSpPr/>
          <p:nvPr/>
        </p:nvSpPr>
        <p:spPr>
          <a:xfrm>
            <a:off x="7400261" y="2849526"/>
            <a:ext cx="359116" cy="2658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BA40FB0-EF0E-4055-887B-0D14FD2F5DA8}"/>
              </a:ext>
            </a:extLst>
          </p:cNvPr>
          <p:cNvSpPr/>
          <p:nvPr/>
        </p:nvSpPr>
        <p:spPr>
          <a:xfrm>
            <a:off x="4572000" y="3827721"/>
            <a:ext cx="1063256" cy="1073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9DFD730-84F6-40EB-90D9-6851D0F8FF06}"/>
              </a:ext>
            </a:extLst>
          </p:cNvPr>
          <p:cNvSpPr txBox="1"/>
          <p:nvPr/>
        </p:nvSpPr>
        <p:spPr>
          <a:xfrm>
            <a:off x="4433777" y="4959151"/>
            <a:ext cx="13397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③</a:t>
            </a:r>
            <a:r>
              <a:rPr kumimoji="1" lang="en-US" altLang="ja-JP" b="1" dirty="0">
                <a:solidFill>
                  <a:srgbClr val="FF0000"/>
                </a:solidFill>
              </a:rPr>
              <a:t>Add cart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BB21797-95A0-4522-B948-438A90C9CE89}"/>
              </a:ext>
            </a:extLst>
          </p:cNvPr>
          <p:cNvSpPr txBox="1"/>
          <p:nvPr/>
        </p:nvSpPr>
        <p:spPr>
          <a:xfrm>
            <a:off x="6974360" y="2412434"/>
            <a:ext cx="121091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②</a:t>
            </a:r>
            <a:r>
              <a:rPr kumimoji="1" lang="en-US" altLang="ja-JP" b="1" dirty="0">
                <a:solidFill>
                  <a:srgbClr val="FF0000"/>
                </a:solidFill>
              </a:rPr>
              <a:t>Register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AA8E0ED-9FBC-4573-B788-1C2D49503796}"/>
              </a:ext>
            </a:extLst>
          </p:cNvPr>
          <p:cNvSpPr txBox="1"/>
          <p:nvPr/>
        </p:nvSpPr>
        <p:spPr>
          <a:xfrm>
            <a:off x="7600641" y="6427426"/>
            <a:ext cx="1358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000" b="1" dirty="0">
                <a:solidFill>
                  <a:schemeClr val="bg1"/>
                </a:solidFill>
              </a:rPr>
              <a:t>5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483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AD2649-E38C-4EB3-BD31-1B4D2D45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5. How to install VS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7241A7-9163-429D-8197-040A455DA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/>
              <a:t>&lt;2 Steps to install&gt;</a:t>
            </a:r>
          </a:p>
          <a:p>
            <a:r>
              <a:rPr lang="en-US" altLang="ja-JP" dirty="0"/>
              <a:t>1. Follow the guide after downloading</a:t>
            </a:r>
          </a:p>
          <a:p>
            <a:pPr marL="0" indent="0">
              <a:buNone/>
            </a:pPr>
            <a:r>
              <a:rPr lang="ja-JP" altLang="en-US" sz="1800" dirty="0"/>
              <a:t>　 ・</a:t>
            </a:r>
            <a:r>
              <a:rPr lang="en-US" altLang="ja-JP" sz="1800" dirty="0"/>
              <a:t>If you want to get more functions, you easily can do it later</a:t>
            </a:r>
          </a:p>
          <a:p>
            <a:pPr marL="0" indent="0">
              <a:buNone/>
            </a:pPr>
            <a:r>
              <a:rPr lang="ja-JP" altLang="en-US" sz="1800" dirty="0"/>
              <a:t>　 ・</a:t>
            </a:r>
            <a:r>
              <a:rPr lang="en-US" altLang="ja-JP" sz="1800" dirty="0"/>
              <a:t>It’s good to select programming language when you install</a:t>
            </a:r>
          </a:p>
          <a:p>
            <a:pPr marL="0" indent="0">
              <a:buNone/>
            </a:pPr>
            <a:r>
              <a:rPr lang="ja-JP" altLang="en-US" sz="1800" dirty="0"/>
              <a:t>　　 ・</a:t>
            </a:r>
            <a:r>
              <a:rPr lang="en-US" altLang="ja-JP" sz="1800" dirty="0"/>
              <a:t>Recommend </a:t>
            </a:r>
            <a:r>
              <a:rPr lang="en-US" altLang="ja-JP" sz="1800" b="1" dirty="0">
                <a:solidFill>
                  <a:srgbClr val="FF0000"/>
                </a:solidFill>
              </a:rPr>
              <a:t>Visual C++ </a:t>
            </a:r>
            <a:r>
              <a:rPr lang="en-US" altLang="ja-JP" sz="1800" dirty="0"/>
              <a:t>and </a:t>
            </a:r>
            <a:r>
              <a:rPr lang="en-US" altLang="ja-JP" sz="1800" b="1" dirty="0">
                <a:solidFill>
                  <a:srgbClr val="FF0000"/>
                </a:solidFill>
              </a:rPr>
              <a:t>Python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kumimoji="1" lang="en-US" altLang="ja-JP" dirty="0"/>
              <a:t>2. Sign-in by Microsoft Account (don’t have to)</a:t>
            </a:r>
          </a:p>
          <a:p>
            <a:pPr marL="0" indent="0">
              <a:buNone/>
            </a:pPr>
            <a:r>
              <a:rPr lang="ja-JP" altLang="en-US" sz="1800" dirty="0"/>
              <a:t>　 ・</a:t>
            </a:r>
            <a:r>
              <a:rPr lang="en-US" altLang="ja-JP" sz="1800" dirty="0"/>
              <a:t>You can login by </a:t>
            </a:r>
            <a:r>
              <a:rPr lang="en-US" altLang="ja-JP" sz="1800" b="1" dirty="0" err="1">
                <a:solidFill>
                  <a:srgbClr val="FF0000"/>
                </a:solidFill>
              </a:rPr>
              <a:t>UTokyo</a:t>
            </a:r>
            <a:r>
              <a:rPr lang="en-US" altLang="ja-JP" sz="1800" b="1" dirty="0">
                <a:solidFill>
                  <a:srgbClr val="FF0000"/>
                </a:solidFill>
              </a:rPr>
              <a:t> Account</a:t>
            </a:r>
          </a:p>
          <a:p>
            <a:pPr marL="0" indent="0">
              <a:buNone/>
            </a:pPr>
            <a:r>
              <a:rPr lang="ja-JP" altLang="en-US" sz="1800" dirty="0"/>
              <a:t>　 　・</a:t>
            </a:r>
            <a:r>
              <a:rPr lang="en-US" altLang="ja-JP" sz="1800" dirty="0"/>
              <a:t>ID: </a:t>
            </a:r>
            <a:r>
              <a:rPr lang="en-US" altLang="ja-JP" sz="1800" dirty="0" err="1"/>
              <a:t>xxxxxxxxxx</a:t>
            </a:r>
            <a:r>
              <a:rPr lang="en-US" altLang="ja-JP" sz="1800" dirty="0"/>
              <a:t>(10-digit-ID)@utac.u-tokyo.ac.jp</a:t>
            </a:r>
          </a:p>
          <a:p>
            <a:pPr marL="0" indent="0">
              <a:buNone/>
            </a:pPr>
            <a:r>
              <a:rPr lang="ja-JP" altLang="en-US" sz="1800" dirty="0"/>
              <a:t>　 　・</a:t>
            </a:r>
            <a:r>
              <a:rPr lang="en-US" altLang="ja-JP" sz="1800" dirty="0"/>
              <a:t>Password: The same as UTAS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DA47D94-F69F-40C5-82CA-CE475C865274}"/>
              </a:ext>
            </a:extLst>
          </p:cNvPr>
          <p:cNvSpPr txBox="1"/>
          <p:nvPr/>
        </p:nvSpPr>
        <p:spPr>
          <a:xfrm>
            <a:off x="7600641" y="6427426"/>
            <a:ext cx="1358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000" b="1" dirty="0">
                <a:solidFill>
                  <a:schemeClr val="bg1"/>
                </a:solidFill>
              </a:rPr>
              <a:t>6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47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AD2649-E38C-4EB3-BD31-1B4D2D45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6. Who can use VS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7241A7-9163-429D-8197-040A455DA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525086"/>
          </a:xfrm>
        </p:spPr>
        <p:txBody>
          <a:bodyPr/>
          <a:lstStyle/>
          <a:p>
            <a:r>
              <a:rPr kumimoji="1" lang="en-US" altLang="ja-JP" b="1" dirty="0"/>
              <a:t>&lt;User&gt;</a:t>
            </a:r>
          </a:p>
          <a:p>
            <a:r>
              <a:rPr lang="ja-JP" altLang="en-US" b="1" dirty="0"/>
              <a:t>　・</a:t>
            </a:r>
            <a:r>
              <a:rPr lang="en-US" altLang="ja-JP" dirty="0"/>
              <a:t>Students and staffs who belong to </a:t>
            </a:r>
          </a:p>
          <a:p>
            <a:r>
              <a:rPr lang="ja-JP" altLang="en-US" dirty="0"/>
              <a:t>　　</a:t>
            </a:r>
            <a:r>
              <a:rPr lang="en-US" altLang="ja-JP" b="1" dirty="0">
                <a:solidFill>
                  <a:srgbClr val="FF0000"/>
                </a:solidFill>
              </a:rPr>
              <a:t>Faculty of Engineering, School of Engineering,</a:t>
            </a:r>
          </a:p>
          <a:p>
            <a:r>
              <a:rPr lang="ja-JP" altLang="en-US" dirty="0"/>
              <a:t>　　</a:t>
            </a:r>
            <a:r>
              <a:rPr lang="en-US" altLang="ja-JP" dirty="0"/>
              <a:t>Graduate school of Information Science and Technology</a:t>
            </a:r>
          </a:p>
          <a:p>
            <a:r>
              <a:rPr lang="en-US" altLang="ja-JP" b="1" dirty="0"/>
              <a:t>&lt;Purpose&gt;</a:t>
            </a:r>
          </a:p>
          <a:p>
            <a:r>
              <a:rPr lang="ja-JP" altLang="en-US" b="1" dirty="0"/>
              <a:t>　・</a:t>
            </a:r>
            <a:r>
              <a:rPr lang="en-US" altLang="ja-JP" dirty="0"/>
              <a:t>Education, Academic projects, Non-commercial research</a:t>
            </a:r>
          </a:p>
          <a:p>
            <a:r>
              <a:rPr lang="en-US" altLang="ja-JP" b="1" dirty="0"/>
              <a:t>&lt;Device&gt;</a:t>
            </a:r>
          </a:p>
          <a:p>
            <a:r>
              <a:rPr lang="ja-JP" altLang="en-US" b="1" dirty="0"/>
              <a:t>　・</a:t>
            </a:r>
            <a:r>
              <a:rPr lang="en-US" altLang="ja-JP" b="1" u="sng" dirty="0">
                <a:solidFill>
                  <a:srgbClr val="FF0000"/>
                </a:solidFill>
              </a:rPr>
              <a:t>Private PC </a:t>
            </a:r>
            <a:r>
              <a:rPr lang="en-US" altLang="ja-JP" dirty="0"/>
              <a:t>or </a:t>
            </a:r>
            <a:r>
              <a:rPr lang="en-US" altLang="ja-JP" b="1" dirty="0">
                <a:solidFill>
                  <a:srgbClr val="FF0000"/>
                </a:solidFill>
              </a:rPr>
              <a:t>lab PC </a:t>
            </a:r>
            <a:r>
              <a:rPr lang="en-US" altLang="ja-JP" dirty="0"/>
              <a:t>of students and staffs</a:t>
            </a:r>
          </a:p>
          <a:p>
            <a:r>
              <a:rPr lang="ja-JP" altLang="en-US" dirty="0"/>
              <a:t>　　</a:t>
            </a:r>
            <a:r>
              <a:rPr lang="en-US" altLang="ja-JP" dirty="0"/>
              <a:t>Ex.) your computer at home</a:t>
            </a:r>
          </a:p>
          <a:p>
            <a:r>
              <a:rPr lang="ja-JP" altLang="en-US" dirty="0"/>
              <a:t>　　　</a:t>
            </a:r>
            <a:r>
              <a:rPr lang="en-US" altLang="ja-JP" sz="1400" dirty="0"/>
              <a:t>You can do research at home!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B96A13-A002-4D38-B615-6F155E0521F1}"/>
              </a:ext>
            </a:extLst>
          </p:cNvPr>
          <p:cNvSpPr txBox="1"/>
          <p:nvPr/>
        </p:nvSpPr>
        <p:spPr>
          <a:xfrm>
            <a:off x="7600641" y="6427426"/>
            <a:ext cx="1358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000" b="1" dirty="0">
                <a:solidFill>
                  <a:schemeClr val="bg1"/>
                </a:solidFill>
              </a:rPr>
              <a:t>7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811080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良いスライド">
      <a:majorFont>
        <a:latin typeface="Segoe UI Emoji"/>
        <a:ea typeface="メイリオ"/>
        <a:cs typeface=""/>
      </a:majorFont>
      <a:minorFont>
        <a:latin typeface="Segoe UI Emoji"/>
        <a:ea typeface="メイリオ"/>
        <a:cs typeface="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レトロスペクト</Template>
  <TotalTime>560</TotalTime>
  <Words>276</Words>
  <Application>Microsoft Office PowerPoint</Application>
  <PresentationFormat>画面に合わせる (4:3)</PresentationFormat>
  <Paragraphs>140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メイリオ</vt:lpstr>
      <vt:lpstr>Arial</vt:lpstr>
      <vt:lpstr>Calibri</vt:lpstr>
      <vt:lpstr>Segoe UI Emoji</vt:lpstr>
      <vt:lpstr>レトロスペクト</vt:lpstr>
      <vt:lpstr>IDE  &amp; Visual Studio</vt:lpstr>
      <vt:lpstr>Contents</vt:lpstr>
      <vt:lpstr>1. What is IDE</vt:lpstr>
      <vt:lpstr>2. What is Visual Studio(VS)</vt:lpstr>
      <vt:lpstr>3. Functions of VS</vt:lpstr>
      <vt:lpstr>4. How to download VS</vt:lpstr>
      <vt:lpstr>4. How to download VS</vt:lpstr>
      <vt:lpstr>5. How to install VS</vt:lpstr>
      <vt:lpstr>6. Who can use VS</vt:lpstr>
      <vt:lpstr>7. How to use VS ①</vt:lpstr>
      <vt:lpstr>7. How to use VS ②</vt:lpstr>
      <vt:lpstr>7. How to use VS 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 </dc:creator>
  <cp:lastModifiedBy>裕希 梶原</cp:lastModifiedBy>
  <cp:revision>205</cp:revision>
  <dcterms:created xsi:type="dcterms:W3CDTF">2018-05-07T07:01:17Z</dcterms:created>
  <dcterms:modified xsi:type="dcterms:W3CDTF">2018-05-08T02:38:02Z</dcterms:modified>
</cp:coreProperties>
</file>