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87" r:id="rId4"/>
    <p:sldId id="306" r:id="rId5"/>
    <p:sldId id="320" r:id="rId6"/>
    <p:sldId id="307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9144000" cy="6858000" type="screen4x3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4" autoAdjust="0"/>
  </p:normalViewPr>
  <p:slideViewPr>
    <p:cSldViewPr snapToGrid="0">
      <p:cViewPr varScale="1">
        <p:scale>
          <a:sx n="90" d="100"/>
          <a:sy n="90" d="100"/>
        </p:scale>
        <p:origin x="142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6EE975-A02B-45FC-9686-562DC159E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FA524-4639-4EB3-9ABD-A483408CB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6ACBB8-6D49-4BDE-88BE-8F4246F050A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24371-BDB7-4186-A6B5-D4F8CB17B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06846-E314-43EB-B7D1-E065219954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A70487-12BD-4231-9CF3-EF67E113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1678B78-3E32-4FB7-852C-6FB35C379A2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EE80DE6-E767-48DC-9C22-6B067B3D5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7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7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4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9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3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1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9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8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9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0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1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F46D-851B-49D8-B855-D5968A3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FCFFF5-5923-44F5-9E39-3ACD1F3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516CC-0E22-47A3-944A-A9712C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0E820-ABEE-445D-B6D6-4366F70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7A96-5F3E-433B-9BC4-4763F5B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E90-98E5-463B-B7E0-45F64BA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1AAA7-F7E4-42AF-AD3F-F88EEDC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8EAD-534B-47F1-A39E-8CD5AE2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AFF71-6B5D-4633-BFB0-7FDACC8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5279-F9D1-487B-BA98-FF7F15C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4D5286-189B-4952-BA3B-33BE2C32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05B75-F21D-4B6E-AAC4-4CC18B55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0692C-A1C7-494D-83A9-15782E41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ECCF-20AD-4D6E-A6C7-057CBFD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7C346-C437-443F-957E-11F9511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B53C1-2B1A-4F8D-BB97-D62FAAE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24B0E-84AD-4A2A-BE93-1C2AE864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2D4-6CD9-4E34-8185-A1E541B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6241-6FB6-4524-ACCD-FB7708B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97DA-2077-4E22-9A30-0A80C8A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2763-39E8-4A64-85D7-32D521A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762D0-09B3-4FBA-A5F2-BA2969B2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C36B0-A14F-4EB9-ADEC-C318D656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A0C91-8257-49AA-B145-FCB76E4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6B8F3-8641-4F8D-BBE6-3041E96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CDF14-3267-43F6-88FE-06B87FB8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F1077-42FB-4244-A399-DCD6FB472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0E5FB-E0F9-4136-8442-6EF234F1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692E0-D0A8-451B-B20F-E53E51A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F901A-5135-438B-BE6B-B8996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629B1-32C7-4B9A-B377-77AB57E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0ABC-F043-4E8E-B428-2012661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DC351-0E65-4AD2-9BA6-538F00A3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6BEC6-FED7-46AD-AF73-218B135B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3EE1E-93E3-4264-B984-52170C2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A50CDB-65D5-4F0C-A053-CD39D6AC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9C55B-CABD-41E1-A443-ECCF204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DBFEA-0E30-4B6E-BF00-230E4F5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8A46-CF41-4C38-8771-941B848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392B-48FD-4706-A0B0-48BAFCB5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B10F2-1DF6-46A9-BB3C-311A8F1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72E41-E183-4CD4-AF70-273F396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2036BD-724A-4282-9113-103818F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C917-FB9C-4044-86EE-712DCD4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43A3BE-95E4-4F03-BEA0-9CDFC08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C1C96A-8FB1-4893-B119-4A95AE0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4DB4-1A12-4E8D-A6FF-14D7FF9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2118A-E83B-47E6-BD6D-66B3ED30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D37C-11E1-4B05-B4F3-B2655492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C7C06-EFDE-43CC-BDE4-2429479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9AD1A-2872-44FB-9ED8-1F3A6D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3D58-0BF2-49C7-A935-BA3291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898CF-9E23-4BB6-AD7C-11A7E42A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6680C0-BB70-4C9F-830F-25BEBAACE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A4BED9-8B5E-4FA3-BC53-5781187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2D41-6A77-42BB-A89A-AC8AE09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C1317-106B-4C09-9821-5701AF0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A8D0A-2696-444D-89A7-9B3164D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3F4BB-2377-42EA-A100-7E9A9B4C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D0AE0-A0DF-4905-BED7-EB84F744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5CB5-AECD-4206-BB9A-8004AADC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00278-4DB9-463E-B202-BF6D421C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AF382-FCB8-4E87-ADFB-8242FBF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p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57081F-F80B-4CB9-91A6-C4B0111C93BC}"/>
              </a:ext>
            </a:extLst>
          </p:cNvPr>
          <p:cNvSpPr/>
          <p:nvPr/>
        </p:nvSpPr>
        <p:spPr>
          <a:xfrm>
            <a:off x="0" y="-1"/>
            <a:ext cx="9144000" cy="3979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B473878-295F-4FD1-AAB2-7E1CB409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655869"/>
            <a:ext cx="8399721" cy="133515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2800" b="1" dirty="0">
                <a:solidFill>
                  <a:schemeClr val="bg1"/>
                </a:solidFill>
              </a:rPr>
              <a:t>Bayesian Data Analysis CHAPTER 17: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Metric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Predicted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Variable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with One Metric Predictor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2506DB-366A-4F6B-8229-992CB281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860" y="6032500"/>
            <a:ext cx="6858000" cy="700548"/>
          </a:xfrm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M2 Yuki </a:t>
            </a:r>
            <a:r>
              <a:rPr kumimoji="1" lang="en-US" altLang="ja-JP" sz="24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Kajihara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305D3F5A-5A46-4661-891E-BD777D294085}"/>
              </a:ext>
            </a:extLst>
          </p:cNvPr>
          <p:cNvSpPr txBox="1">
            <a:spLocks/>
          </p:cNvSpPr>
          <p:nvPr/>
        </p:nvSpPr>
        <p:spPr>
          <a:xfrm>
            <a:off x="372139" y="343904"/>
            <a:ext cx="4572000" cy="60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b="1" dirty="0">
                <a:solidFill>
                  <a:schemeClr val="bg1"/>
                </a:solidFill>
              </a:rPr>
              <a:t>Student Seminar #9 (2018/06/26)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3EF4A6-B097-45C0-A9D1-5F898E4386F2}"/>
              </a:ext>
            </a:extLst>
          </p:cNvPr>
          <p:cNvSpPr/>
          <p:nvPr/>
        </p:nvSpPr>
        <p:spPr>
          <a:xfrm flipV="1">
            <a:off x="0" y="3879675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Mean centering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Slide the axis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so that zero falls under the mean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Slope changes without any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changes on the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Solve parameter-correlation problem(???)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Standardize data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Re-scaling the data relative to their mean(</a:t>
            </a:r>
            <a:r>
              <a:rPr lang="en-US" altLang="ja-JP" sz="2000" b="1" i="1" dirty="0">
                <a:solidFill>
                  <a:schemeClr val="tx2"/>
                </a:solidFill>
              </a:rPr>
              <a:t>M </a:t>
            </a:r>
            <a:r>
              <a:rPr lang="en-US" altLang="ja-JP" sz="2000" dirty="0">
                <a:solidFill>
                  <a:schemeClr val="tx2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and standard deviation(</a:t>
            </a:r>
            <a:r>
              <a:rPr lang="en-US" altLang="ja-JP" sz="2000" b="1" i="1" dirty="0">
                <a:solidFill>
                  <a:schemeClr val="tx2"/>
                </a:solidFill>
              </a:rPr>
              <a:t>SD </a:t>
            </a:r>
            <a:r>
              <a:rPr lang="en-US" altLang="ja-JP" sz="2000" dirty="0">
                <a:solidFill>
                  <a:schemeClr val="tx2"/>
                </a:solidFill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Linear Regression using standardized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C1B7146-4952-4071-837E-8F5F35CA4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EAA428-3E58-44B0-A3A2-486D66218EF1}"/>
              </a:ext>
            </a:extLst>
          </p:cNvPr>
          <p:cNvCxnSpPr>
            <a:cxnSpLocks/>
          </p:cNvCxnSpPr>
          <p:nvPr/>
        </p:nvCxnSpPr>
        <p:spPr>
          <a:xfrm flipV="1">
            <a:off x="8340247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18CFFF-6941-49BC-9BE9-6C3E9E6CEFE9}"/>
              </a:ext>
            </a:extLst>
          </p:cNvPr>
          <p:cNvSpPr txBox="1"/>
          <p:nvPr/>
        </p:nvSpPr>
        <p:spPr>
          <a:xfrm>
            <a:off x="8099389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BAF2F7-3380-471F-9D39-381CAC1E510C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2C3F8D3-6AB5-444F-806E-F03431A71DFD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77E60-79D3-4A1C-B21B-FC1913284DF8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C562EB-B623-40F6-B9E5-6E3D7FACCF43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DE48738E-D33C-4106-BE52-DE4FE5D3CF6A}"/>
              </a:ext>
            </a:extLst>
          </p:cNvPr>
          <p:cNvSpPr/>
          <p:nvPr/>
        </p:nvSpPr>
        <p:spPr>
          <a:xfrm>
            <a:off x="6972443" y="3708114"/>
            <a:ext cx="866273" cy="3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F6AE49A-737E-479E-80A2-706EE6443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15" y="4522051"/>
            <a:ext cx="3313383" cy="53623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64BAB90-B7FB-44E5-8595-13F67101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" y="5454962"/>
            <a:ext cx="4703928" cy="125737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7A69B-C981-4D83-AC2C-9B298E4EC815}"/>
              </a:ext>
            </a:extLst>
          </p:cNvPr>
          <p:cNvSpPr txBox="1"/>
          <p:nvPr/>
        </p:nvSpPr>
        <p:spPr>
          <a:xfrm>
            <a:off x="5665363" y="5519769"/>
            <a:ext cx="3478637" cy="8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slope with the data</a:t>
            </a:r>
          </a:p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</a:t>
            </a:r>
            <a:r>
              <a:rPr kumimoji="1"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intercept with the data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66D4C0-3018-4D74-8BF5-404060AC0618}"/>
              </a:ext>
            </a:extLst>
          </p:cNvPr>
          <p:cNvSpPr/>
          <p:nvPr/>
        </p:nvSpPr>
        <p:spPr>
          <a:xfrm>
            <a:off x="1564105" y="5454962"/>
            <a:ext cx="252663" cy="28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9759F1-4E4F-4D6E-BA67-627859D8C90C}"/>
              </a:ext>
            </a:extLst>
          </p:cNvPr>
          <p:cNvSpPr/>
          <p:nvPr/>
        </p:nvSpPr>
        <p:spPr>
          <a:xfrm>
            <a:off x="1875498" y="5454962"/>
            <a:ext cx="252663" cy="284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11D537-5241-4FC9-9317-839524D316E7}"/>
              </a:ext>
            </a:extLst>
          </p:cNvPr>
          <p:cNvSpPr/>
          <p:nvPr/>
        </p:nvSpPr>
        <p:spPr>
          <a:xfrm>
            <a:off x="5702688" y="5665159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3A89B08-5E25-42FB-AE0C-C27E3967270A}"/>
              </a:ext>
            </a:extLst>
          </p:cNvPr>
          <p:cNvSpPr/>
          <p:nvPr/>
        </p:nvSpPr>
        <p:spPr>
          <a:xfrm>
            <a:off x="5702688" y="6084110"/>
            <a:ext cx="283020" cy="3047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Interpreting the posterior distribution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Compare N=30 regression and N=300 one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slope, intercept and scale </a:t>
            </a:r>
            <a:r>
              <a:rPr lang="en-US" altLang="ja-JP" sz="2000" dirty="0">
                <a:solidFill>
                  <a:schemeClr val="tx2"/>
                </a:solidFill>
              </a:rPr>
              <a:t>are about the same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certainty</a:t>
            </a:r>
            <a:r>
              <a:rPr lang="en-US" altLang="ja-JP" sz="2000" dirty="0">
                <a:solidFill>
                  <a:schemeClr val="tx2"/>
                </a:solidFill>
              </a:rPr>
              <a:t> of the estimate for N=300 is tighter than for N=30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normality parameter </a:t>
            </a:r>
            <a:r>
              <a:rPr lang="en-US" altLang="ja-JP" sz="2000" dirty="0">
                <a:solidFill>
                  <a:schemeClr val="tx2"/>
                </a:solidFill>
              </a:rPr>
              <a:t>for N=300 is bigger than for N=30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60D63C-44CE-42A6-A7EE-80F39542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068" r="37044"/>
          <a:stretch/>
        </p:blipFill>
        <p:spPr>
          <a:xfrm>
            <a:off x="1281370" y="3383482"/>
            <a:ext cx="2940049" cy="29535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B739E-6578-4DFB-BE62-3B0C22F96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25" r="34059"/>
          <a:stretch/>
        </p:blipFill>
        <p:spPr>
          <a:xfrm>
            <a:off x="4922583" y="3365697"/>
            <a:ext cx="3159156" cy="295353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51A30F-BC1C-485D-9D42-55A55EEFEA86}"/>
              </a:ext>
            </a:extLst>
          </p:cNvPr>
          <p:cNvSpPr txBox="1"/>
          <p:nvPr/>
        </p:nvSpPr>
        <p:spPr>
          <a:xfrm>
            <a:off x="2014981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N=30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85280D-9BCA-450E-8B29-5E07D9918FDC}"/>
              </a:ext>
            </a:extLst>
          </p:cNvPr>
          <p:cNvSpPr txBox="1"/>
          <p:nvPr/>
        </p:nvSpPr>
        <p:spPr>
          <a:xfrm>
            <a:off x="5862712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N=300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10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each individual contributes multiple observations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Reading-ability scores of children across several years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　   </a:t>
            </a:r>
            <a:r>
              <a:rPr lang="en-US" altLang="ja-JP" sz="2000" dirty="0">
                <a:solidFill>
                  <a:schemeClr val="tx2"/>
                </a:solidFill>
              </a:rPr>
              <a:t>Family income for different size of the family, for different regions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Each individual is representative of the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individual informs the estimate of the group slope and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Get sharing of information across individuals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describe each individual with a linear regression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Estimate the typical slope and intercept of the group overall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ja-JP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model and implementation in JAGS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Diagram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9EDFB8-F227-4BC6-AB1D-A6A11195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0" y="2001255"/>
            <a:ext cx="5088079" cy="471755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7D05EB-DD85-4E80-A63E-013D9180CBE3}"/>
              </a:ext>
            </a:extLst>
          </p:cNvPr>
          <p:cNvSpPr/>
          <p:nvPr/>
        </p:nvSpPr>
        <p:spPr>
          <a:xfrm>
            <a:off x="2027960" y="2001255"/>
            <a:ext cx="2458980" cy="75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366C33-C25C-4C85-B16F-3B016CC5DFA3}"/>
              </a:ext>
            </a:extLst>
          </p:cNvPr>
          <p:cNvSpPr/>
          <p:nvPr/>
        </p:nvSpPr>
        <p:spPr>
          <a:xfrm>
            <a:off x="4657059" y="2001255"/>
            <a:ext cx="2458980" cy="752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1D8950-6E34-4ABF-8BFA-5F0A61705258}"/>
              </a:ext>
            </a:extLst>
          </p:cNvPr>
          <p:cNvSpPr/>
          <p:nvPr/>
        </p:nvSpPr>
        <p:spPr>
          <a:xfrm>
            <a:off x="3629024" y="3108402"/>
            <a:ext cx="857915" cy="26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A11B31-190D-4D30-9581-C3E9CCA2A0D1}"/>
              </a:ext>
            </a:extLst>
          </p:cNvPr>
          <p:cNvSpPr/>
          <p:nvPr/>
        </p:nvSpPr>
        <p:spPr>
          <a:xfrm>
            <a:off x="4860924" y="3108402"/>
            <a:ext cx="857915" cy="2697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C4FDE3-ADC5-433F-8DFF-69C2B71DD693}"/>
              </a:ext>
            </a:extLst>
          </p:cNvPr>
          <p:cNvSpPr txBox="1"/>
          <p:nvPr/>
        </p:nvSpPr>
        <p:spPr>
          <a:xfrm>
            <a:off x="368500" y="3378200"/>
            <a:ext cx="245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FF0000"/>
                </a:solidFill>
              </a:rPr>
              <a:t>μ</a:t>
            </a:r>
            <a:r>
              <a:rPr kumimoji="1"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ja-JP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: typical slope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th</a:t>
            </a:r>
            <a:r>
              <a:rPr lang="en-US" altLang="ja-JP" sz="2000" b="1" dirty="0">
                <a:solidFill>
                  <a:srgbClr val="FF000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i="1" dirty="0">
                <a:solidFill>
                  <a:srgbClr val="FF0000"/>
                </a:solidFill>
              </a:rPr>
              <a:t>σ</a:t>
            </a:r>
            <a:r>
              <a:rPr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      slopes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4AE67D-6E89-4639-9E60-2E7894D20971}"/>
              </a:ext>
            </a:extLst>
          </p:cNvPr>
          <p:cNvSpPr txBox="1"/>
          <p:nvPr/>
        </p:nvSpPr>
        <p:spPr>
          <a:xfrm>
            <a:off x="6469510" y="3378200"/>
            <a:ext cx="267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00B050"/>
                </a:solidFill>
              </a:rPr>
              <a:t>μ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ja-JP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: typical intercepts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of th</a:t>
            </a:r>
            <a:r>
              <a:rPr lang="en-US" altLang="ja-JP" sz="2000" b="1" dirty="0">
                <a:solidFill>
                  <a:srgbClr val="00B05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b="1" i="1" dirty="0">
                <a:solidFill>
                  <a:srgbClr val="00B050"/>
                </a:solidFill>
              </a:rPr>
              <a:t>σ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en-US" altLang="ja-JP" sz="1400" b="1" dirty="0">
                <a:solidFill>
                  <a:srgbClr val="00B050"/>
                </a:solidFill>
              </a:rPr>
              <a:t> </a:t>
            </a:r>
            <a:r>
              <a:rPr lang="en-US" altLang="ja-JP" sz="2000" b="1" dirty="0">
                <a:solidFill>
                  <a:srgbClr val="00B05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00B050"/>
                </a:solidFill>
              </a:rPr>
              <a:t>      intercepts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4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posterior distribution : Shrinkage and prediction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Overall : Clearly positive by integrating each individual slope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Individual :  Notable shrinkage of the estimates of the individuals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estimates are tightly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constrained by each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E05123-0C39-406E-A93A-1E490812B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750"/>
          <a:stretch/>
        </p:blipFill>
        <p:spPr>
          <a:xfrm>
            <a:off x="523589" y="3897250"/>
            <a:ext cx="4096322" cy="2310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AD0B62-CFBC-48B2-9E58-1A022C1C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250"/>
          <a:stretch/>
        </p:blipFill>
        <p:spPr>
          <a:xfrm>
            <a:off x="4301684" y="2539142"/>
            <a:ext cx="4096322" cy="38915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FE36B3-08F5-4395-9194-38B362ECC084}"/>
              </a:ext>
            </a:extLst>
          </p:cNvPr>
          <p:cNvSpPr txBox="1"/>
          <p:nvPr/>
        </p:nvSpPr>
        <p:spPr>
          <a:xfrm>
            <a:off x="1844860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Overall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9293BF-0F45-4ED0-A5ED-420B0D99157F}"/>
              </a:ext>
            </a:extLst>
          </p:cNvPr>
          <p:cNvSpPr txBox="1"/>
          <p:nvPr/>
        </p:nvSpPr>
        <p:spPr>
          <a:xfrm>
            <a:off x="5659148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Individual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D9918-0CF5-4586-A05C-6A0A342AB3A2}"/>
              </a:ext>
            </a:extLst>
          </p:cNvPr>
          <p:cNvSpPr/>
          <p:nvPr/>
        </p:nvSpPr>
        <p:spPr>
          <a:xfrm>
            <a:off x="6811853" y="5645888"/>
            <a:ext cx="1469065" cy="62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7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</a:t>
            </a:r>
            <a:r>
              <a:rPr lang="en-US" altLang="ja-JP" sz="2000" b="1" i="1" dirty="0">
                <a:solidFill>
                  <a:schemeClr val="tx2"/>
                </a:solidFill>
              </a:rPr>
              <a:t>y</a:t>
            </a:r>
            <a:r>
              <a:rPr lang="en-US" altLang="ja-JP" sz="2000" dirty="0">
                <a:solidFill>
                  <a:schemeClr val="tx2"/>
                </a:solidFill>
              </a:rPr>
              <a:t>  appears to have a </a:t>
            </a:r>
            <a:r>
              <a:rPr lang="en-US" altLang="ja-JP" sz="2000" b="1" dirty="0">
                <a:solidFill>
                  <a:schemeClr val="tx2"/>
                </a:solidFill>
              </a:rPr>
              <a:t>nonlinear</a:t>
            </a:r>
            <a:r>
              <a:rPr lang="en-US" altLang="ja-JP" sz="2000" dirty="0">
                <a:solidFill>
                  <a:schemeClr val="tx2"/>
                </a:solidFill>
              </a:rPr>
              <a:t> trend as </a:t>
            </a:r>
            <a:r>
              <a:rPr lang="en-US" altLang="ja-JP" sz="2000" b="1" i="1" dirty="0">
                <a:solidFill>
                  <a:schemeClr val="tx2"/>
                </a:solidFill>
              </a:rPr>
              <a:t>x </a:t>
            </a:r>
            <a:r>
              <a:rPr lang="en-US" altLang="ja-JP" sz="2000" dirty="0">
                <a:solidFill>
                  <a:schemeClr val="tx2"/>
                </a:solidFill>
              </a:rPr>
              <a:t> increases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Family size and family income for each state in the U.S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ja-JP" altLang="en-US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</a:rPr>
              <a:t>= </a:t>
            </a:r>
            <a:r>
              <a:rPr lang="en-US" altLang="ja-JP" sz="2000" dirty="0">
                <a:solidFill>
                  <a:schemeClr val="tx2"/>
                </a:solidFill>
              </a:rPr>
              <a:t>0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linear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|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| is big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86733D-F7AC-43F8-B4B3-01EB6760F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7624" b="62781"/>
          <a:stretch/>
        </p:blipFill>
        <p:spPr>
          <a:xfrm>
            <a:off x="5052533" y="2996420"/>
            <a:ext cx="3710467" cy="325232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CEAF2-5184-474C-B1AA-A52C0B7D3769}"/>
              </a:ext>
            </a:extLst>
          </p:cNvPr>
          <p:cNvSpPr txBox="1"/>
          <p:nvPr/>
        </p:nvSpPr>
        <p:spPr>
          <a:xfrm>
            <a:off x="6050223" y="6203205"/>
            <a:ext cx="171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Family size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C29BAC-37B3-4F34-AEAA-AA7CDDBA7614}"/>
              </a:ext>
            </a:extLst>
          </p:cNvPr>
          <p:cNvSpPr txBox="1"/>
          <p:nvPr/>
        </p:nvSpPr>
        <p:spPr>
          <a:xfrm rot="16200000">
            <a:off x="3775684" y="4422528"/>
            <a:ext cx="245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Median income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Nonlinear Regression using standardized data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Weighting data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data report the median income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based on different numbers of families at each size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median has a different amount of sampling noise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Consider “margin of error”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high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increased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small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decreased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2694B1-E7CC-4EBF-88F7-469288C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7870"/>
            <a:ext cx="5155063" cy="1861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36CBB4-8766-4497-8E8C-F40771987BE0}"/>
              </a:ext>
            </a:extLst>
          </p:cNvPr>
          <p:cNvSpPr txBox="1"/>
          <p:nvPr/>
        </p:nvSpPr>
        <p:spPr>
          <a:xfrm>
            <a:off x="5665363" y="1728761"/>
            <a:ext cx="3478637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2 </a:t>
            </a:r>
            <a:r>
              <a:rPr lang="en-US" altLang="ja-JP" sz="1400" dirty="0">
                <a:solidFill>
                  <a:schemeClr val="tx2"/>
                </a:solidFill>
              </a:rPr>
              <a:t>: coefficients using the data</a:t>
            </a:r>
            <a:r>
              <a:rPr kumimoji="1" lang="en-US" altLang="ja-JP" dirty="0">
                <a:solidFill>
                  <a:schemeClr val="tx2"/>
                </a:solidFill>
              </a:rPr>
              <a:t> 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79F03E-6960-468A-B982-E779D1B4ABC8}"/>
              </a:ext>
            </a:extLst>
          </p:cNvPr>
          <p:cNvSpPr/>
          <p:nvPr/>
        </p:nvSpPr>
        <p:spPr>
          <a:xfrm>
            <a:off x="1284705" y="1884487"/>
            <a:ext cx="182145" cy="230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32094F-2249-4216-9E87-97919770B8CE}"/>
              </a:ext>
            </a:extLst>
          </p:cNvPr>
          <p:cNvSpPr/>
          <p:nvPr/>
        </p:nvSpPr>
        <p:spPr>
          <a:xfrm>
            <a:off x="5702688" y="1874151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25CBEF7-BB00-4135-9658-17697B6AB86F}"/>
              </a:ext>
            </a:extLst>
          </p:cNvPr>
          <p:cNvSpPr/>
          <p:nvPr/>
        </p:nvSpPr>
        <p:spPr>
          <a:xfrm>
            <a:off x="1596150" y="1884487"/>
            <a:ext cx="182145" cy="2300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8E9441-CEE7-4404-8ACE-D9930D525021}"/>
              </a:ext>
            </a:extLst>
          </p:cNvPr>
          <p:cNvSpPr/>
          <p:nvPr/>
        </p:nvSpPr>
        <p:spPr>
          <a:xfrm>
            <a:off x="2078750" y="1884487"/>
            <a:ext cx="182145" cy="2300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4A5EB9-3B5F-4A3E-9D71-108F6F037F21}"/>
              </a:ext>
            </a:extLst>
          </p:cNvPr>
          <p:cNvSpPr/>
          <p:nvPr/>
        </p:nvSpPr>
        <p:spPr>
          <a:xfrm>
            <a:off x="6051608" y="1874151"/>
            <a:ext cx="283020" cy="3047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5C3996-E9C6-4F10-9271-0CCF514EF9F1}"/>
              </a:ext>
            </a:extLst>
          </p:cNvPr>
          <p:cNvSpPr/>
          <p:nvPr/>
        </p:nvSpPr>
        <p:spPr>
          <a:xfrm>
            <a:off x="6383346" y="1874151"/>
            <a:ext cx="283020" cy="3047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2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Results and interpretation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quadratic coefficient is -2200 ~ -1700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Hawaii (the amount of data is not big)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trend is </a:t>
            </a:r>
            <a:r>
              <a:rPr lang="en-US" altLang="ja-JP" sz="2000" b="1" dirty="0">
                <a:solidFill>
                  <a:schemeClr val="tx2"/>
                </a:solidFill>
              </a:rPr>
              <a:t>upward</a:t>
            </a:r>
            <a:r>
              <a:rPr lang="en-US" altLang="ja-JP" sz="2000" dirty="0">
                <a:solidFill>
                  <a:schemeClr val="tx2"/>
                </a:solidFill>
              </a:rPr>
              <a:t>, but the curve is </a:t>
            </a:r>
            <a:r>
              <a:rPr lang="en-US" altLang="ja-JP" sz="2000" b="1" dirty="0">
                <a:solidFill>
                  <a:schemeClr val="tx2"/>
                </a:solidFill>
              </a:rPr>
              <a:t>downward curvature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Shrinkage from the group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a </a:t>
            </a:r>
            <a:r>
              <a:rPr lang="en-US" altLang="ja-JP" sz="2000" b="1" dirty="0">
                <a:solidFill>
                  <a:schemeClr val="tx2"/>
                </a:solidFill>
              </a:rPr>
              <a:t>narrow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a </a:t>
            </a:r>
            <a:r>
              <a:rPr lang="en-US" altLang="ja-JP" sz="2000" b="1" dirty="0">
                <a:solidFill>
                  <a:schemeClr val="tx2"/>
                </a:solidFill>
              </a:rPr>
              <a:t>large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Most of the data for large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family sizes have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    large standard errors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76439D-FFA2-4611-98DB-4801BE2D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t="62562" r="59161" b="24825"/>
          <a:stretch/>
        </p:blipFill>
        <p:spPr>
          <a:xfrm>
            <a:off x="5028865" y="4851399"/>
            <a:ext cx="1675167" cy="1727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72BE6A-A944-455B-AC5F-8423D2189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3" t="38057" r="910" b="49405"/>
          <a:stretch/>
        </p:blipFill>
        <p:spPr>
          <a:xfrm>
            <a:off x="7104030" y="4851399"/>
            <a:ext cx="1639972" cy="167277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ED612A-D4DA-450C-BD90-9BD969630E65}"/>
              </a:ext>
            </a:extLst>
          </p:cNvPr>
          <p:cNvSpPr txBox="1"/>
          <p:nvPr/>
        </p:nvSpPr>
        <p:spPr>
          <a:xfrm>
            <a:off x="5264037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Hawaii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AF1911-5BD8-49F3-9F0C-89D8E39E502D}"/>
              </a:ext>
            </a:extLst>
          </p:cNvPr>
          <p:cNvSpPr txBox="1"/>
          <p:nvPr/>
        </p:nvSpPr>
        <p:spPr>
          <a:xfrm>
            <a:off x="7304029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Further extensions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07E6D50-92F9-4CDD-9FBC-1493AF6A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765"/>
              </p:ext>
            </p:extLst>
          </p:nvPr>
        </p:nvGraphicFramePr>
        <p:xfrm>
          <a:off x="895350" y="1728032"/>
          <a:ext cx="7353300" cy="49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79954849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470657966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747211412"/>
                    </a:ext>
                  </a:extLst>
                </a:gridCol>
              </a:tblGrid>
              <a:tr h="106288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An example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family income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and family size</a:t>
                      </a:r>
                    </a:p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Extensions</a:t>
                      </a:r>
                      <a:endParaRPr kumimoji="1" lang="ja-JP" altLang="en-US" sz="1800" dirty="0"/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4104500992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marL="180000" algn="ctr"/>
                      <a:endParaRPr kumimoji="1" lang="en-US" altLang="ja-JP" sz="1200" b="1" dirty="0">
                        <a:solidFill>
                          <a:srgbClr val="00B050"/>
                        </a:solidFill>
                      </a:endParaRPr>
                    </a:p>
                    <a:p>
                      <a:pPr marL="0"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Trend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linear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quadratic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higher-order polynomial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Sinusoidal 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exponential</a:t>
                      </a: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3171429244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Noise distribution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a single lying</a:t>
                      </a:r>
                    </a:p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noise for all individuals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vary among individuals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2570269993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Distribution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for parameters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normal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t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51709951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Considering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Covariation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Use a multivariate normal prior on the intercept and slope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68005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6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Posterior predictive check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Visualize the data and the posterior predictions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If the prediction doesn’t seem to fit the data, change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New model should be both </a:t>
            </a:r>
            <a:r>
              <a:rPr lang="en-US" altLang="ja-JP" sz="2000" b="1" dirty="0">
                <a:solidFill>
                  <a:schemeClr val="tx2"/>
                </a:solidFill>
              </a:rPr>
              <a:t>meaningful</a:t>
            </a:r>
            <a:r>
              <a:rPr lang="en-US" altLang="ja-JP" sz="2000" dirty="0">
                <a:solidFill>
                  <a:schemeClr val="tx2"/>
                </a:solidFill>
              </a:rPr>
              <a:t> and </a:t>
            </a:r>
            <a:r>
              <a:rPr lang="en-US" altLang="ja-JP" sz="2000" b="1" dirty="0">
                <a:solidFill>
                  <a:schemeClr val="tx2"/>
                </a:solidFill>
              </a:rPr>
              <a:t>computationally tractable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Create a posterior predictive sampling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measure of discrepancy between the predictions and the data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extend a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Add a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   </a:t>
            </a:r>
            <a:r>
              <a:rPr lang="ja-JP" altLang="en-US" sz="2000" dirty="0">
                <a:solidFill>
                  <a:schemeClr val="tx2"/>
                </a:solidFill>
              </a:rPr>
              <a:t>→ 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You can check the validity of the model by considering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Try a completely different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Compare models by </a:t>
            </a:r>
            <a:r>
              <a:rPr lang="en-US" altLang="ja-JP" sz="2000" b="1" dirty="0">
                <a:solidFill>
                  <a:schemeClr val="tx2"/>
                </a:solidFill>
              </a:rPr>
              <a:t>Bayesian model comparison</a:t>
            </a:r>
          </a:p>
          <a:p>
            <a:pPr>
              <a:lnSpc>
                <a:spcPct val="100000"/>
              </a:lnSpc>
            </a:pP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“double dipping” : data are used to change </a:t>
            </a:r>
            <a:r>
              <a:rPr lang="en-US" altLang="ja-JP" sz="2000" b="1" dirty="0">
                <a:solidFill>
                  <a:schemeClr val="tx2"/>
                </a:solidFill>
              </a:rPr>
              <a:t>the prior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490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04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Steps to extend a JAGS or Stan model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Carefully specify the model with its new parameters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Draw a diagram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Be sure all the new parameters have sensible priors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Define initial values for all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can let JAGS initialize parameters automatically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Tell JAGS to track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Stan automatically tracks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Modify the summary and graphics output to properly display the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extended model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should write </a:t>
            </a:r>
            <a:r>
              <a:rPr lang="en-US" altLang="ja-JP" sz="2000" b="1" dirty="0">
                <a:solidFill>
                  <a:schemeClr val="tx2"/>
                </a:solidFill>
              </a:rPr>
              <a:t>R code </a:t>
            </a:r>
            <a:r>
              <a:rPr lang="en-US" altLang="ja-JP" sz="2000" dirty="0">
                <a:solidFill>
                  <a:schemeClr val="tx2"/>
                </a:solidFill>
              </a:rPr>
              <a:t>because graphics are displayed by R</a:t>
            </a:r>
          </a:p>
        </p:txBody>
      </p:sp>
    </p:spTree>
    <p:extLst>
      <p:ext uri="{BB962C8B-B14F-4D97-AF65-F5344CB8AC3E}">
        <p14:creationId xmlns:p14="http://schemas.microsoft.com/office/powerpoint/2010/main" val="148862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Perils of adding parameters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Increase in uncertainty of a parameter estimate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curvature and slope trade-off strongly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Even if curvature is 0, the certainty of slope decreases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one of the ways to solve the problem is standardizing the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54D93A-44FB-44BB-91F2-57F8A7C5D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2"/>
          <a:stretch/>
        </p:blipFill>
        <p:spPr>
          <a:xfrm rot="-60000">
            <a:off x="700984" y="3822762"/>
            <a:ext cx="4173025" cy="2381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E03B70-12D3-4E1B-BBAC-694A209DC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6"/>
          <a:stretch/>
        </p:blipFill>
        <p:spPr>
          <a:xfrm>
            <a:off x="4146678" y="3862122"/>
            <a:ext cx="4251328" cy="244800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62EFDC-4B6C-4FCC-91F2-859467631C43}"/>
              </a:ext>
            </a:extLst>
          </p:cNvPr>
          <p:cNvSpPr txBox="1"/>
          <p:nvPr/>
        </p:nvSpPr>
        <p:spPr>
          <a:xfrm>
            <a:off x="1648951" y="6347622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Quadratic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A0A8C1-C544-4C08-AA5A-14D081FBD151}"/>
              </a:ext>
            </a:extLst>
          </p:cNvPr>
          <p:cNvSpPr txBox="1"/>
          <p:nvPr/>
        </p:nvSpPr>
        <p:spPr>
          <a:xfrm>
            <a:off x="5133797" y="6385114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Linear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48E224-B481-4DF4-B23A-92F52E6D11F9}"/>
              </a:ext>
            </a:extLst>
          </p:cNvPr>
          <p:cNvSpPr/>
          <p:nvPr/>
        </p:nvSpPr>
        <p:spPr>
          <a:xfrm>
            <a:off x="3595840" y="3997292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97934BB-E57D-453D-82A3-BD7D6CB9819B}"/>
              </a:ext>
            </a:extLst>
          </p:cNvPr>
          <p:cNvSpPr/>
          <p:nvPr/>
        </p:nvSpPr>
        <p:spPr>
          <a:xfrm>
            <a:off x="1807982" y="5086125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2FDD95C-DCDF-45AC-A2F8-7A74ACA349C3}"/>
              </a:ext>
            </a:extLst>
          </p:cNvPr>
          <p:cNvSpPr/>
          <p:nvPr/>
        </p:nvSpPr>
        <p:spPr>
          <a:xfrm>
            <a:off x="7114204" y="3997292"/>
            <a:ext cx="330200" cy="6763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F1D0C2F-9E7E-44EF-89D9-51E282CF420E}"/>
              </a:ext>
            </a:extLst>
          </p:cNvPr>
          <p:cNvSpPr/>
          <p:nvPr/>
        </p:nvSpPr>
        <p:spPr>
          <a:xfrm>
            <a:off x="5217960" y="5283200"/>
            <a:ext cx="330200" cy="78800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5034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Overview</a:t>
            </a:r>
            <a:r>
              <a:rPr kumimoji="1" lang="en-US" altLang="ja-JP" sz="2800" b="1" dirty="0"/>
              <a:t> of Chapter 17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22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Purpose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Predict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one</a:t>
            </a:r>
            <a:r>
              <a:rPr lang="ja-JP" altLang="en-US" sz="2000" b="1" u="sng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metric variable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from </a:t>
            </a:r>
            <a:r>
              <a:rPr lang="en-US" altLang="ja-JP" sz="2000" b="1" u="sng" dirty="0">
                <a:solidFill>
                  <a:schemeClr val="tx2"/>
                </a:solidFill>
              </a:rPr>
              <a:t>one metric predictor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Structure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B253D-D7A9-4642-9CFE-FF549ECCA1D0}"/>
              </a:ext>
            </a:extLst>
          </p:cNvPr>
          <p:cNvSpPr txBox="1"/>
          <p:nvPr/>
        </p:nvSpPr>
        <p:spPr>
          <a:xfrm>
            <a:off x="5108526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x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29011C9-4EAA-4308-B53E-B18468621FEF}"/>
              </a:ext>
            </a:extLst>
          </p:cNvPr>
          <p:cNvSpPr txBox="1"/>
          <p:nvPr/>
        </p:nvSpPr>
        <p:spPr>
          <a:xfrm>
            <a:off x="2251532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y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81D98F9-EE43-417A-B19C-C2104561D57F}"/>
              </a:ext>
            </a:extLst>
          </p:cNvPr>
          <p:cNvSpPr txBox="1"/>
          <p:nvPr/>
        </p:nvSpPr>
        <p:spPr>
          <a:xfrm>
            <a:off x="1840629" y="2469744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weight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805C85C-C832-4818-B048-56EBBF4AE0A8}"/>
              </a:ext>
            </a:extLst>
          </p:cNvPr>
          <p:cNvSpPr txBox="1"/>
          <p:nvPr/>
        </p:nvSpPr>
        <p:spPr>
          <a:xfrm>
            <a:off x="4967264" y="2469744"/>
            <a:ext cx="110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height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7CCFBD4-4C6E-42A6-BEB5-6E1E7984B50E}"/>
              </a:ext>
            </a:extLst>
          </p:cNvPr>
          <p:cNvSpPr/>
          <p:nvPr/>
        </p:nvSpPr>
        <p:spPr>
          <a:xfrm>
            <a:off x="546100" y="5428930"/>
            <a:ext cx="1923520" cy="979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Simple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2ECBEB9-026E-46E1-B7CB-B7C2087298F3}"/>
              </a:ext>
            </a:extLst>
          </p:cNvPr>
          <p:cNvSpPr/>
          <p:nvPr/>
        </p:nvSpPr>
        <p:spPr>
          <a:xfrm>
            <a:off x="1565540" y="3679902"/>
            <a:ext cx="1923520" cy="9796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Hierarchical 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F91FE2B-C1F4-40BB-B9EB-605DCD2C2895}"/>
              </a:ext>
            </a:extLst>
          </p:cNvPr>
          <p:cNvSpPr/>
          <p:nvPr/>
        </p:nvSpPr>
        <p:spPr>
          <a:xfrm>
            <a:off x="2654300" y="5434000"/>
            <a:ext cx="1923520" cy="9796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Robust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B89B25-FD22-4D5B-99AF-B4665AE9A448}"/>
              </a:ext>
            </a:extLst>
          </p:cNvPr>
          <p:cNvSpPr/>
          <p:nvPr/>
        </p:nvSpPr>
        <p:spPr>
          <a:xfrm>
            <a:off x="4762500" y="5434000"/>
            <a:ext cx="1923520" cy="97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Nonl</a:t>
            </a:r>
            <a:r>
              <a:rPr kumimoji="1" lang="en-US" altLang="ja-JP" b="1" dirty="0"/>
              <a:t>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5C32AA1-F599-405D-B343-36F190FDB62F}"/>
              </a:ext>
            </a:extLst>
          </p:cNvPr>
          <p:cNvSpPr/>
          <p:nvPr/>
        </p:nvSpPr>
        <p:spPr>
          <a:xfrm>
            <a:off x="7036330" y="4449293"/>
            <a:ext cx="1923520" cy="979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Expanding </a:t>
            </a:r>
          </a:p>
          <a:p>
            <a:pPr algn="ctr"/>
            <a:r>
              <a:rPr kumimoji="1" lang="en-US" altLang="ja-JP" b="1" dirty="0"/>
              <a:t>a Model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6F5CF-9193-4D02-819E-8526F1946D74}"/>
              </a:ext>
            </a:extLst>
          </p:cNvPr>
          <p:cNvSpPr/>
          <p:nvPr/>
        </p:nvSpPr>
        <p:spPr>
          <a:xfrm>
            <a:off x="381000" y="3429000"/>
            <a:ext cx="6477000" cy="316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C38F25-ACCB-4B82-A474-5130F55D3670}"/>
              </a:ext>
            </a:extLst>
          </p:cNvPr>
          <p:cNvCxnSpPr>
            <a:cxnSpLocks/>
          </p:cNvCxnSpPr>
          <p:nvPr/>
        </p:nvCxnSpPr>
        <p:spPr>
          <a:xfrm flipV="1">
            <a:off x="4673600" y="3429000"/>
            <a:ext cx="0" cy="316230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306FD31-82A2-47C5-9685-C2B18BF42E52}"/>
              </a:ext>
            </a:extLst>
          </p:cNvPr>
          <p:cNvCxnSpPr>
            <a:cxnSpLocks/>
          </p:cNvCxnSpPr>
          <p:nvPr/>
        </p:nvCxnSpPr>
        <p:spPr>
          <a:xfrm flipH="1">
            <a:off x="381000" y="4901011"/>
            <a:ext cx="64770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16A187-927B-4CAA-94E9-8BB29A492672}"/>
              </a:ext>
            </a:extLst>
          </p:cNvPr>
          <p:cNvSpPr txBox="1"/>
          <p:nvPr/>
        </p:nvSpPr>
        <p:spPr>
          <a:xfrm>
            <a:off x="4839144" y="3024368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Specific Model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9A39D0-2F3C-4565-8DFB-4AD6C6D664DD}"/>
              </a:ext>
            </a:extLst>
          </p:cNvPr>
          <p:cNvSpPr txBox="1"/>
          <p:nvPr/>
        </p:nvSpPr>
        <p:spPr>
          <a:xfrm>
            <a:off x="2792125" y="49543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F26F37E-29B4-44C8-9AC7-D7D073232FB9}"/>
              </a:ext>
            </a:extLst>
          </p:cNvPr>
          <p:cNvSpPr txBox="1"/>
          <p:nvPr/>
        </p:nvSpPr>
        <p:spPr>
          <a:xfrm>
            <a:off x="4920233" y="4954372"/>
            <a:ext cx="160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Nonlinear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58C51D-51C3-4810-A62E-27D7AC418F68}"/>
              </a:ext>
            </a:extLst>
          </p:cNvPr>
          <p:cNvSpPr txBox="1"/>
          <p:nvPr/>
        </p:nvSpPr>
        <p:spPr>
          <a:xfrm>
            <a:off x="389390" y="49035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B050"/>
                </a:solidFill>
              </a:rPr>
              <a:t>Nonhierarchical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B2C61C-4062-4D5A-BD4D-98B68BFFCD75}"/>
              </a:ext>
            </a:extLst>
          </p:cNvPr>
          <p:cNvSpPr txBox="1"/>
          <p:nvPr/>
        </p:nvSpPr>
        <p:spPr>
          <a:xfrm>
            <a:off x="398583" y="4484640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any random </a:t>
            </a:r>
            <a:r>
              <a:rPr lang="en-US" altLang="ja-JP" sz="2000" b="1" i="1" dirty="0">
                <a:solidFill>
                  <a:schemeClr val="tx2"/>
                </a:solidFill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Compute the mean predicted value of </a:t>
            </a:r>
            <a:r>
              <a:rPr lang="en-US" altLang="ja-JP" sz="2000" b="1" i="1" dirty="0">
                <a:solidFill>
                  <a:schemeClr val="tx2"/>
                </a:solidFill>
              </a:rPr>
              <a:t>y </a:t>
            </a:r>
            <a:r>
              <a:rPr lang="en-US" altLang="ja-JP" sz="2000" dirty="0">
                <a:solidFill>
                  <a:schemeClr val="tx2"/>
                </a:solidFill>
              </a:rPr>
              <a:t> by 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μ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random variable for datum </a:t>
            </a:r>
            <a:r>
              <a:rPr lang="en-US" altLang="ja-JP" sz="2000" b="1" i="1" dirty="0">
                <a:solidFill>
                  <a:schemeClr val="tx2"/>
                </a:solidFill>
              </a:rPr>
              <a:t>y  </a:t>
            </a:r>
            <a:r>
              <a:rPr lang="en-US" altLang="ja-JP" sz="2000" dirty="0">
                <a:solidFill>
                  <a:schemeClr val="tx2"/>
                </a:solidFill>
              </a:rPr>
              <a:t>from a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normal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( </a:t>
            </a:r>
            <a:r>
              <a:rPr lang="en-US" altLang="ja-JP" sz="2000" b="1" i="1" dirty="0">
                <a:solidFill>
                  <a:schemeClr val="tx2"/>
                </a:solidFill>
              </a:rPr>
              <a:t>μ</a:t>
            </a:r>
            <a:r>
              <a:rPr lang="en-US" altLang="ja-JP" sz="2000" dirty="0">
                <a:solidFill>
                  <a:schemeClr val="tx2"/>
                </a:solidFill>
              </a:rPr>
              <a:t> : mean,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 : standard deviation)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  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Generate x from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Left : 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 uniform distribution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Right : 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a bimodal distribution</a:t>
            </a:r>
          </a:p>
          <a:p>
            <a:endParaRPr lang="en-US" altLang="ja-JP" b="1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Both shows data from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the same model</a:t>
            </a:r>
          </a:p>
        </p:txBody>
      </p:sp>
    </p:spTree>
    <p:extLst>
      <p:ext uri="{BB962C8B-B14F-4D97-AF65-F5344CB8AC3E}">
        <p14:creationId xmlns:p14="http://schemas.microsoft.com/office/powerpoint/2010/main" val="2556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b="1" i="1" dirty="0">
                <a:solidFill>
                  <a:schemeClr val="tx2"/>
                </a:solidFill>
              </a:rPr>
              <a:t>Homogeneity of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At every value of x, the variance of y is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chemeClr val="tx2"/>
                </a:solidFill>
              </a:rPr>
              <a:t>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Both assumes</a:t>
            </a:r>
          </a:p>
          <a:p>
            <a:r>
              <a:rPr lang="en-US" altLang="ja-JP" b="1" i="1" dirty="0">
                <a:solidFill>
                  <a:schemeClr val="tx2"/>
                </a:solidFill>
              </a:rPr>
              <a:t>Homogeneity of variance</a:t>
            </a:r>
            <a:endParaRPr lang="en-US" altLang="ja-JP" b="1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But hard to see it</a:t>
            </a:r>
            <a:endParaRPr lang="en-US" altLang="ja-JP" i="1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on </a:t>
            </a:r>
            <a:r>
              <a:rPr lang="en-US" altLang="ja-JP" b="1" dirty="0">
                <a:solidFill>
                  <a:srgbClr val="00B050"/>
                </a:solidFill>
              </a:rPr>
              <a:t>the right figure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because there is an area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w</a:t>
            </a:r>
            <a:r>
              <a:rPr kumimoji="1" lang="en-US" altLang="ja-JP" dirty="0">
                <a:solidFill>
                  <a:schemeClr val="tx2"/>
                </a:solidFill>
              </a:rPr>
              <a:t>hich x is sparse 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FA8E24-43E4-47AB-B919-60483F29D287}"/>
              </a:ext>
            </a:extLst>
          </p:cNvPr>
          <p:cNvCxnSpPr>
            <a:cxnSpLocks/>
          </p:cNvCxnSpPr>
          <p:nvPr/>
        </p:nvCxnSpPr>
        <p:spPr>
          <a:xfrm flipV="1">
            <a:off x="1088219" y="4366098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13379A-A472-4A69-93D3-A96D929C8251}"/>
              </a:ext>
            </a:extLst>
          </p:cNvPr>
          <p:cNvCxnSpPr>
            <a:cxnSpLocks/>
          </p:cNvCxnSpPr>
          <p:nvPr/>
        </p:nvCxnSpPr>
        <p:spPr>
          <a:xfrm flipV="1">
            <a:off x="792456" y="4107642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3CF9D1-0654-4C2D-B293-BE51811DB73C}"/>
              </a:ext>
            </a:extLst>
          </p:cNvPr>
          <p:cNvCxnSpPr>
            <a:cxnSpLocks/>
          </p:cNvCxnSpPr>
          <p:nvPr/>
        </p:nvCxnSpPr>
        <p:spPr>
          <a:xfrm flipV="1">
            <a:off x="4000818" y="4366098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1DC0E-3B0D-4497-9475-EEACB7D73231}"/>
              </a:ext>
            </a:extLst>
          </p:cNvPr>
          <p:cNvCxnSpPr>
            <a:cxnSpLocks/>
          </p:cNvCxnSpPr>
          <p:nvPr/>
        </p:nvCxnSpPr>
        <p:spPr>
          <a:xfrm flipV="1">
            <a:off x="3705055" y="4107642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A98D22-0753-401A-9A8D-6DFA4A77A07A}"/>
              </a:ext>
            </a:extLst>
          </p:cNvPr>
          <p:cNvSpPr txBox="1"/>
          <p:nvPr/>
        </p:nvSpPr>
        <p:spPr>
          <a:xfrm>
            <a:off x="393700" y="2463800"/>
            <a:ext cx="8140700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750"/>
              </a:spcBef>
              <a:buFont typeface="Wingdings" panose="05000000000000000000" pitchFamily="2" charset="2"/>
              <a:buChar char="n"/>
            </a:pPr>
            <a:r>
              <a:rPr kumimoji="1" lang="en-US" altLang="ja-JP" sz="2400" b="1" dirty="0">
                <a:solidFill>
                  <a:schemeClr val="tx2"/>
                </a:solidFill>
              </a:rPr>
              <a:t>Note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2"/>
                </a:solidFill>
              </a:rPr>
              <a:t>Simple Linear Regression describes </a:t>
            </a:r>
            <a:r>
              <a:rPr lang="en-US" altLang="ja-JP" sz="2000" b="1" dirty="0">
                <a:solidFill>
                  <a:schemeClr val="tx2"/>
                </a:solidFill>
              </a:rPr>
              <a:t>tendencies</a:t>
            </a:r>
            <a:r>
              <a:rPr lang="en-US" altLang="ja-JP" sz="2000" dirty="0">
                <a:solidFill>
                  <a:schemeClr val="tx2"/>
                </a:solidFill>
              </a:rPr>
              <a:t>, not </a:t>
            </a:r>
            <a:r>
              <a:rPr lang="en-US" altLang="ja-JP" sz="2000" b="1" dirty="0">
                <a:solidFill>
                  <a:schemeClr val="tx2"/>
                </a:solidFill>
              </a:rPr>
              <a:t>causality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AEB1A85E-30FD-40BE-ACE4-53FDFAEAEA5B}"/>
              </a:ext>
            </a:extLst>
          </p:cNvPr>
          <p:cNvSpPr/>
          <p:nvPr/>
        </p:nvSpPr>
        <p:spPr>
          <a:xfrm>
            <a:off x="1945005" y="497119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067F6C2D-D103-4D43-B28B-26FE7EACD0D7}"/>
              </a:ext>
            </a:extLst>
          </p:cNvPr>
          <p:cNvSpPr/>
          <p:nvPr/>
        </p:nvSpPr>
        <p:spPr>
          <a:xfrm>
            <a:off x="2465998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349075A-4029-4A70-AA60-2D945342174B}"/>
              </a:ext>
            </a:extLst>
          </p:cNvPr>
          <p:cNvSpPr/>
          <p:nvPr/>
        </p:nvSpPr>
        <p:spPr>
          <a:xfrm>
            <a:off x="1268046" y="55286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AA576404-D787-47D7-83D5-ABAC5FE8D55F}"/>
              </a:ext>
            </a:extLst>
          </p:cNvPr>
          <p:cNvSpPr/>
          <p:nvPr/>
        </p:nvSpPr>
        <p:spPr>
          <a:xfrm>
            <a:off x="4876704" y="4952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62BE141-AEEA-42DA-B57C-877A4FA65E5B}"/>
              </a:ext>
            </a:extLst>
          </p:cNvPr>
          <p:cNvSpPr/>
          <p:nvPr/>
        </p:nvSpPr>
        <p:spPr>
          <a:xfrm>
            <a:off x="5397697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下 23">
            <a:extLst>
              <a:ext uri="{FF2B5EF4-FFF2-40B4-BE49-F238E27FC236}">
                <a16:creationId xmlns:a16="http://schemas.microsoft.com/office/drawing/2014/main" id="{51F1390D-8BE5-49AD-8422-022410075C45}"/>
              </a:ext>
            </a:extLst>
          </p:cNvPr>
          <p:cNvSpPr/>
          <p:nvPr/>
        </p:nvSpPr>
        <p:spPr>
          <a:xfrm>
            <a:off x="4199745" y="55159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which have </a:t>
            </a:r>
            <a:r>
              <a:rPr lang="en-US" altLang="ja-JP" sz="2000" b="1" dirty="0">
                <a:solidFill>
                  <a:schemeClr val="tx2"/>
                </a:solidFill>
              </a:rPr>
              <a:t>outliers</a:t>
            </a:r>
            <a:endParaRPr lang="en-US" altLang="ja-JP" sz="2000" b="1" u="sng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datum </a:t>
            </a:r>
            <a:r>
              <a:rPr lang="en-US" altLang="ja-JP" sz="2000" b="1" i="1" dirty="0" err="1">
                <a:solidFill>
                  <a:schemeClr val="tx2"/>
                </a:solidFill>
              </a:rPr>
              <a:t>y</a:t>
            </a:r>
            <a:r>
              <a:rPr lang="en-US" altLang="ja-JP" sz="1400" b="1" i="1" dirty="0" err="1">
                <a:solidFill>
                  <a:schemeClr val="tx2"/>
                </a:solidFill>
              </a:rPr>
              <a:t>i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is a </a:t>
            </a:r>
            <a:r>
              <a:rPr lang="en-US" altLang="ja-JP" sz="2000" b="1" dirty="0">
                <a:solidFill>
                  <a:schemeClr val="tx2"/>
                </a:solidFill>
              </a:rPr>
              <a:t>t-distributed</a:t>
            </a:r>
            <a:r>
              <a:rPr lang="en-US" altLang="ja-JP" sz="2000" dirty="0">
                <a:solidFill>
                  <a:schemeClr val="tx2"/>
                </a:solidFill>
              </a:rPr>
              <a:t> random value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around the central tendency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i</a:t>
            </a:r>
            <a:endParaRPr lang="en-US" altLang="ja-JP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Diagram</a:t>
            </a:r>
            <a:r>
              <a:rPr lang="en-US" altLang="ja-JP" sz="2000" dirty="0">
                <a:solidFill>
                  <a:schemeClr val="tx2"/>
                </a:solidFill>
              </a:rPr>
              <a:t>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48D2E4A-4DE1-44E6-9C4B-5250EB46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30" y="3690221"/>
            <a:ext cx="3035339" cy="3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Determine what combinations of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1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,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v</a:t>
            </a:r>
            <a:r>
              <a:rPr lang="en-US" altLang="ja-JP" sz="2000" dirty="0">
                <a:solidFill>
                  <a:schemeClr val="tx2"/>
                </a:solidFill>
              </a:rPr>
              <a:t>  are credible, given the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answer (from Bayes’ rule) 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     → </a:t>
            </a:r>
            <a:r>
              <a:rPr lang="en-US" altLang="ja-JP" sz="2000" dirty="0">
                <a:solidFill>
                  <a:schemeClr val="tx2"/>
                </a:solidFill>
              </a:rPr>
              <a:t>Complicated…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Use JAGS or Stan!</a:t>
            </a: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What we have to do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Specify sensible priors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Make sure that the MCMC process generates a trustworthy 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that is converged and well mixed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Talk about it later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D95EF-21F3-43E2-A642-8BD7FEC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18850"/>
            <a:ext cx="6737684" cy="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A2C96A-6E7F-4900-AAC0-376C08C2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66" y="2126661"/>
            <a:ext cx="2997307" cy="4415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760AFB-6C3F-4A2C-94D6-7E87EB68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2144444"/>
            <a:ext cx="3045995" cy="43798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A4121-6CAC-4EFE-80BA-BF2E3A499CC3}"/>
              </a:ext>
            </a:extLst>
          </p:cNvPr>
          <p:cNvSpPr txBox="1"/>
          <p:nvPr/>
        </p:nvSpPr>
        <p:spPr>
          <a:xfrm>
            <a:off x="199703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N = 30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2B78BB-E242-43D8-B73C-69EE6B0FA703}"/>
              </a:ext>
            </a:extLst>
          </p:cNvPr>
          <p:cNvSpPr txBox="1"/>
          <p:nvPr/>
        </p:nvSpPr>
        <p:spPr>
          <a:xfrm>
            <a:off x="581104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2"/>
                </a:solidFill>
              </a:rPr>
              <a:t>N = 300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FDA84C-302E-4EFF-950F-7FAC8F8E3510}"/>
              </a:ext>
            </a:extLst>
          </p:cNvPr>
          <p:cNvSpPr txBox="1"/>
          <p:nvPr/>
        </p:nvSpPr>
        <p:spPr>
          <a:xfrm>
            <a:off x="199703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1B2704-DA34-421D-A2EC-496D4BAC6233}"/>
              </a:ext>
            </a:extLst>
          </p:cNvPr>
          <p:cNvSpPr txBox="1"/>
          <p:nvPr/>
        </p:nvSpPr>
        <p:spPr>
          <a:xfrm>
            <a:off x="581104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771A3A-70CE-41D1-97AD-45A854F6D19F}"/>
              </a:ext>
            </a:extLst>
          </p:cNvPr>
          <p:cNvSpPr txBox="1"/>
          <p:nvPr/>
        </p:nvSpPr>
        <p:spPr>
          <a:xfrm rot="16200000">
            <a:off x="40825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3B0212-2732-4563-B296-8E9C5CA3D9F3}"/>
              </a:ext>
            </a:extLst>
          </p:cNvPr>
          <p:cNvSpPr txBox="1"/>
          <p:nvPr/>
        </p:nvSpPr>
        <p:spPr>
          <a:xfrm rot="16200000">
            <a:off x="423941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Problem with using raw data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Parameter-correlation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credible slopes and intercepts trade off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</a:rPr>
              <a:t>When the slope is small, the intercept is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00B050"/>
                </a:solidFill>
              </a:rPr>
              <a:t>When the slope is big, the intercept is small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MCMC sampling is difficult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Two parameter values change slowly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make the sampling more efficient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Change the sampling algorithm </a:t>
            </a:r>
            <a:r>
              <a:rPr lang="ja-JP" altLang="en-US" sz="2000" dirty="0">
                <a:solidFill>
                  <a:schemeClr val="tx2"/>
                </a:solidFill>
              </a:rPr>
              <a:t>→</a:t>
            </a:r>
            <a:r>
              <a:rPr lang="en-US" altLang="ja-JP" sz="2000" dirty="0">
                <a:solidFill>
                  <a:schemeClr val="tx2"/>
                </a:solidFill>
              </a:rPr>
              <a:t> Stan : HMC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Transform the data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b="1" dirty="0">
                <a:solidFill>
                  <a:schemeClr val="tx2"/>
                </a:solidFill>
              </a:rPr>
              <a:t>JAGS : Standardization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A223A06-0F63-4AC9-82FA-B787A5E08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5F7D39F-E7DC-40C5-9B0C-41D0A7144874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7ACE105-6357-49B3-BA9B-27C6C7E36BAC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9DEBADB-DCD0-4ED6-9E7E-B2216853714A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733686-BEF9-44BC-B7B5-9B814C2AEDBF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4433</TotalTime>
  <Words>1222</Words>
  <Application>Microsoft Office PowerPoint</Application>
  <PresentationFormat>画面に合わせる (4:3)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9" baseType="lpstr">
      <vt:lpstr>Meiryo UI</vt:lpstr>
      <vt:lpstr>メイリオ</vt:lpstr>
      <vt:lpstr>游ゴシック</vt:lpstr>
      <vt:lpstr>Arial</vt:lpstr>
      <vt:lpstr>Segoe UI Emoji</vt:lpstr>
      <vt:lpstr>Wingdings</vt:lpstr>
      <vt:lpstr>Office テーマ</vt:lpstr>
      <vt:lpstr>Bayesian Data Analysis CHAPTER 17: Metric Predicted Variable with One Metric Predictor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コンピューテーショナルフォトグラフィに基づく 3次元計測による物体認識手法 </dc:title>
  <dc:creator>梶原　裕希</dc:creator>
  <cp:lastModifiedBy>KAJIHARA-PC</cp:lastModifiedBy>
  <cp:revision>1547</cp:revision>
  <cp:lastPrinted>2018-06-26T02:57:22Z</cp:lastPrinted>
  <dcterms:created xsi:type="dcterms:W3CDTF">2018-02-06T09:58:42Z</dcterms:created>
  <dcterms:modified xsi:type="dcterms:W3CDTF">2018-06-26T02:58:08Z</dcterms:modified>
</cp:coreProperties>
</file>