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6023" userDrawn="1">
          <p15:clr>
            <a:srgbClr val="A4A3A4"/>
          </p15:clr>
        </p15:guide>
        <p15:guide id="5" orient="horz" pos="194" userDrawn="1">
          <p15:clr>
            <a:srgbClr val="A4A3A4"/>
          </p15:clr>
        </p15:guide>
        <p15:guide id="6" pos="2160" userDrawn="1">
          <p15:clr>
            <a:srgbClr val="A4A3A4"/>
          </p15:clr>
        </p15:guide>
        <p15:guide id="7" orient="horz" pos="2893" userDrawn="1">
          <p15:clr>
            <a:srgbClr val="A4A3A4"/>
          </p15:clr>
        </p15:guide>
        <p15:guide id="8" orient="horz" pos="2258" userDrawn="1">
          <p15:clr>
            <a:srgbClr val="A4A3A4"/>
          </p15:clr>
        </p15:guide>
        <p15:guide id="9" orient="horz" pos="1737" userDrawn="1">
          <p15:clr>
            <a:srgbClr val="A4A3A4"/>
          </p15:clr>
        </p15:guide>
        <p15:guide id="10" orient="horz" pos="6123" userDrawn="1">
          <p15:clr>
            <a:srgbClr val="A4A3A4"/>
          </p15:clr>
        </p15:guide>
        <p15:guide id="12" pos="119" userDrawn="1">
          <p15:clr>
            <a:srgbClr val="A4A3A4"/>
          </p15:clr>
        </p15:guide>
        <p15:guide id="13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AE5D"/>
    <a:srgbClr val="00C700"/>
    <a:srgbClr val="F1FABC"/>
    <a:srgbClr val="008E00"/>
    <a:srgbClr val="43FF43"/>
    <a:srgbClr val="E4F67A"/>
    <a:srgbClr val="C4F3A1"/>
    <a:srgbClr val="86B6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0" d="100"/>
          <a:sy n="50" d="100"/>
        </p:scale>
        <p:origin x="2340" y="66"/>
      </p:cViewPr>
      <p:guideLst>
        <p:guide orient="horz" pos="6023"/>
        <p:guide orient="horz" pos="194"/>
        <p:guide pos="2160"/>
        <p:guide orient="horz" pos="2893"/>
        <p:guide orient="horz" pos="2258"/>
        <p:guide orient="horz" pos="1737"/>
        <p:guide orient="horz" pos="6123"/>
        <p:guide pos="119"/>
        <p:guide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2018/3/2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887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2018/3/2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322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2018/3/2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334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2018/3/2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256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2018/3/2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514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2018/3/2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219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2018/3/2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574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2018/3/2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638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2018/3/2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142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2018/3/2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882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dirty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2018/3/2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466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94FB1-DA20-4E74-8A81-A071C1E50EAF}" type="datetimeFigureOut">
              <a:rPr kumimoji="1" lang="ja-JP" altLang="en-US" smtClean="0"/>
              <a:t>2018/3/2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827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1FABC"/>
            </a:gs>
            <a:gs pos="92000">
              <a:srgbClr val="F1FABC"/>
            </a:gs>
            <a:gs pos="100000">
              <a:srgbClr val="008E00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/>
          <p:cNvSpPr/>
          <p:nvPr/>
        </p:nvSpPr>
        <p:spPr>
          <a:xfrm>
            <a:off x="216807" y="8088620"/>
            <a:ext cx="6424386" cy="1625951"/>
          </a:xfrm>
          <a:prstGeom prst="rect">
            <a:avLst/>
          </a:prstGeom>
          <a:solidFill>
            <a:schemeClr val="bg1"/>
          </a:solidFill>
          <a:ln w="38100">
            <a:solidFill>
              <a:srgbClr val="40AE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407764" y="971470"/>
            <a:ext cx="6042472" cy="124535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0AE5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69000" y="1185466"/>
            <a:ext cx="6120000" cy="874718"/>
          </a:xfrm>
        </p:spPr>
        <p:txBody>
          <a:bodyPr>
            <a:noAutofit/>
          </a:bodyPr>
          <a:lstStyle/>
          <a:p>
            <a:pPr algn="just"/>
            <a:r>
              <a:rPr kumimoji="1"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オリエンテーリング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体験会</a:t>
            </a:r>
            <a:b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(N/G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クラス</a:t>
            </a:r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)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開催のお知らせ</a:t>
            </a:r>
            <a:endParaRPr kumimoji="1"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3285" y="8246562"/>
            <a:ext cx="6531429" cy="1460866"/>
          </a:xfrm>
        </p:spPr>
        <p:txBody>
          <a:bodyPr>
            <a:normAutofit/>
          </a:bodyPr>
          <a:lstStyle/>
          <a:p>
            <a:pPr lvl="0" algn="l">
              <a:lnSpc>
                <a:spcPct val="150000"/>
              </a:lnSpc>
              <a:tabLst>
                <a:tab pos="3594100" algn="l"/>
              </a:tabLst>
            </a:pPr>
            <a:r>
              <a:rPr lang="ja-JP" altLang="en-US" sz="14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・参加される際は、</a:t>
            </a:r>
            <a:r>
              <a:rPr lang="ja-JP" altLang="en-US" sz="1400" dirty="0">
                <a:latin typeface="Arial" panose="020B0604020202020204" pitchFamily="34" charset="0"/>
              </a:rPr>
              <a:t>運動出来る格好で、会場内の「</a:t>
            </a:r>
            <a:r>
              <a:rPr lang="en-US" altLang="ja-JP" sz="1400" dirty="0">
                <a:latin typeface="Arial" panose="020B0604020202020204" pitchFamily="34" charset="0"/>
              </a:rPr>
              <a:t>N/G</a:t>
            </a:r>
            <a:r>
              <a:rPr lang="ja-JP" altLang="en-US" sz="1400" dirty="0">
                <a:latin typeface="Arial" panose="020B0604020202020204" pitchFamily="34" charset="0"/>
              </a:rPr>
              <a:t>クラス受付」までお越しください。</a:t>
            </a:r>
            <a:endParaRPr lang="en-US" altLang="ja-JP" sz="1400" dirty="0">
              <a:latin typeface="Arial" panose="020B0604020202020204" pitchFamily="34" charset="0"/>
            </a:endParaRPr>
          </a:p>
          <a:p>
            <a:pPr lvl="0" algn="l">
              <a:lnSpc>
                <a:spcPct val="150000"/>
              </a:lnSpc>
            </a:pPr>
            <a:r>
              <a:rPr lang="ja-JP" altLang="en-US" sz="1400" dirty="0">
                <a:latin typeface="Arial" panose="020B0604020202020204" pitchFamily="34" charset="0"/>
              </a:rPr>
              <a:t>・コンパスは貸し出し致します。</a:t>
            </a:r>
            <a:r>
              <a:rPr lang="en-US" altLang="ja-JP" sz="1050" dirty="0">
                <a:latin typeface="Arial" panose="020B0604020202020204" pitchFamily="34" charset="0"/>
              </a:rPr>
              <a:t>(</a:t>
            </a:r>
            <a:r>
              <a:rPr lang="ja-JP" altLang="en-US" sz="1050" dirty="0">
                <a:latin typeface="Arial" panose="020B0604020202020204" pitchFamily="34" charset="0"/>
              </a:rPr>
              <a:t>ただし、破損された場合は</a:t>
            </a:r>
            <a:r>
              <a:rPr lang="en-US" altLang="ja-JP" sz="1050" dirty="0">
                <a:latin typeface="Arial" panose="020B0604020202020204" pitchFamily="34" charset="0"/>
              </a:rPr>
              <a:t>2000</a:t>
            </a:r>
            <a:r>
              <a:rPr lang="ja-JP" altLang="en-US" sz="1050" dirty="0">
                <a:latin typeface="Arial" panose="020B0604020202020204" pitchFamily="34" charset="0"/>
              </a:rPr>
              <a:t>円程度弁償して頂きます。</a:t>
            </a:r>
            <a:r>
              <a:rPr lang="en-US" altLang="ja-JP" sz="1050" dirty="0">
                <a:latin typeface="Arial" panose="020B0604020202020204" pitchFamily="34" charset="0"/>
              </a:rPr>
              <a:t>)</a:t>
            </a:r>
            <a:endParaRPr lang="en-US" altLang="ja-JP" sz="1400" dirty="0">
              <a:latin typeface="Arial" panose="020B0604020202020204" pitchFamily="34" charset="0"/>
              <a:ea typeface="ＭＳ Ｐゴシック" panose="020B0600070205080204" pitchFamily="50" charset="-128"/>
            </a:endParaRPr>
          </a:p>
          <a:p>
            <a:pPr lvl="0" algn="l">
              <a:lnSpc>
                <a:spcPct val="150000"/>
              </a:lnSpc>
            </a:pPr>
            <a:r>
              <a:rPr lang="ja-JP" altLang="en-US" sz="14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・コースの距離は、</a:t>
            </a:r>
            <a:r>
              <a:rPr lang="en-US" altLang="ja-JP" sz="14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1.0</a:t>
            </a:r>
            <a:r>
              <a:rPr lang="ja-JP" altLang="en-US" sz="4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　</a:t>
            </a:r>
            <a:r>
              <a:rPr lang="en-US" altLang="ja-JP" sz="14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km</a:t>
            </a:r>
            <a:r>
              <a:rPr lang="ja-JP" altLang="en-US" sz="14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程度の予定です。</a:t>
            </a:r>
            <a:endParaRPr lang="en-US" altLang="ja-JP" sz="1400" dirty="0"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0" y="327006"/>
            <a:ext cx="6858000" cy="4878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</a:t>
            </a:r>
            <a:r>
              <a:rPr lang="ja-JP" altLang="en-US" sz="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</a:t>
            </a:r>
            <a:r>
              <a:rPr lang="en-US" altLang="ja-JP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2017</a:t>
            </a:r>
            <a:r>
              <a:rPr lang="ja-JP" alt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年度日本学生オリエンテーリング選手権大会併設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41761" y="5290868"/>
            <a:ext cx="3087239" cy="227974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428999" y="5312092"/>
            <a:ext cx="3219800" cy="221599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オリエンテーリングとは、</a:t>
            </a:r>
            <a:endPara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地図上の</a:t>
            </a:r>
            <a:r>
              <a:rPr kumimoji="1"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スタート地点から、数字</a:t>
            </a:r>
            <a:endPara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の</a:t>
            </a:r>
            <a:r>
              <a:rPr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順番通りに○の中心部にある</a:t>
            </a:r>
            <a:endParaRPr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目印</a:t>
            </a:r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フラッグ</a:t>
            </a:r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をまわり、ゴールに</a:t>
            </a:r>
            <a:endParaRPr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着くまでの時間を競うスポーツです。</a:t>
            </a:r>
            <a:endParaRPr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初心者の方には、スタッフがルール</a:t>
            </a:r>
            <a:endPara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説明を行います。</a:t>
            </a:r>
            <a:endPara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kumimoji="1" lang="en-US" altLang="ja-JP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気軽にご参加ください！！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803755" y="2185204"/>
            <a:ext cx="5729454" cy="2780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ja-JP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日時 </a:t>
            </a:r>
            <a:r>
              <a:rPr lang="en-US" altLang="ja-JP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: 3</a:t>
            </a:r>
            <a:r>
              <a:rPr lang="ja-JP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月</a:t>
            </a:r>
            <a:r>
              <a:rPr lang="en-US" altLang="ja-JP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10</a:t>
            </a:r>
            <a:r>
              <a:rPr lang="ja-JP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日</a:t>
            </a:r>
            <a:r>
              <a:rPr lang="en-US" altLang="ja-JP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(</a:t>
            </a:r>
            <a:r>
              <a:rPr lang="ja-JP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土</a:t>
            </a:r>
            <a:r>
              <a:rPr lang="en-US" altLang="ja-JP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)</a:t>
            </a:r>
            <a:r>
              <a:rPr lang="ja-JP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　</a:t>
            </a:r>
            <a:r>
              <a:rPr lang="en-US" altLang="ja-JP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9</a:t>
            </a:r>
            <a:r>
              <a:rPr lang="ja-JP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：</a:t>
            </a:r>
            <a:r>
              <a:rPr lang="en-US" altLang="ja-JP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00 ~ 14:00</a:t>
            </a:r>
          </a:p>
          <a:p>
            <a:pPr lvl="0">
              <a:lnSpc>
                <a:spcPct val="200000"/>
              </a:lnSpc>
            </a:pPr>
            <a:r>
              <a:rPr lang="ja-JP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会場 </a:t>
            </a:r>
            <a:r>
              <a:rPr lang="en-US" altLang="ja-JP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: </a:t>
            </a:r>
            <a:r>
              <a:rPr lang="ja-JP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日光市高畑運動広場</a:t>
            </a:r>
            <a:r>
              <a:rPr lang="ja-JP" altLang="en-US" sz="11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　</a:t>
            </a:r>
            <a:endParaRPr lang="en-US" altLang="ja-JP" sz="2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lvl="0" defTabSz="685800">
              <a:lnSpc>
                <a:spcPct val="200000"/>
              </a:lnSpc>
              <a:spcBef>
                <a:spcPts val="750"/>
              </a:spcBef>
            </a:pPr>
            <a:r>
              <a:rPr lang="ja-JP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参加費 </a:t>
            </a:r>
            <a:r>
              <a:rPr lang="en-US" altLang="ja-JP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:</a:t>
            </a:r>
            <a:r>
              <a:rPr lang="ja-JP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altLang="ja-JP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500</a:t>
            </a:r>
            <a:r>
              <a:rPr lang="ja-JP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円 </a:t>
            </a:r>
            <a:r>
              <a:rPr lang="en-US" altLang="ja-JP" sz="1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(1</a:t>
            </a:r>
            <a:r>
              <a:rPr lang="ja-JP" altLang="en-US" sz="1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グループ当たり、個人参加も可能</a:t>
            </a:r>
            <a:r>
              <a:rPr lang="en-US" altLang="ja-JP" sz="1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)</a:t>
            </a:r>
            <a:endParaRPr lang="en-US" altLang="ja-JP" sz="2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61" y="2506742"/>
            <a:ext cx="412558" cy="511504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61" y="3328823"/>
            <a:ext cx="412558" cy="511504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61" y="4336886"/>
            <a:ext cx="412558" cy="511504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2752725" y="6521090"/>
            <a:ext cx="676275" cy="1036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0"/>
          <a:stretch/>
        </p:blipFill>
        <p:spPr>
          <a:xfrm>
            <a:off x="2839746" y="6553164"/>
            <a:ext cx="502231" cy="81122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136" y="483970"/>
            <a:ext cx="330864" cy="330864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752725" y="7316692"/>
            <a:ext cx="6762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dirty="0"/>
              <a:t>フラッグ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2136710" y="6677726"/>
            <a:ext cx="528993" cy="41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076448" y="6677726"/>
            <a:ext cx="6762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dirty="0"/>
              <a:t>スタート</a:t>
            </a:r>
            <a:endParaRPr kumimoji="1" lang="en-US" altLang="ja-JP" sz="1050" dirty="0"/>
          </a:p>
          <a:p>
            <a:pPr algn="ctr"/>
            <a:r>
              <a:rPr lang="ja-JP" altLang="en-US" sz="1050" dirty="0"/>
              <a:t>地点</a:t>
            </a:r>
            <a:endParaRPr kumimoji="1" lang="ja-JP" altLang="en-US" sz="105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547241" y="6176822"/>
            <a:ext cx="6762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地図</a:t>
            </a:r>
          </a:p>
        </p:txBody>
      </p:sp>
    </p:spTree>
    <p:extLst>
      <p:ext uri="{BB962C8B-B14F-4D97-AF65-F5344CB8AC3E}">
        <p14:creationId xmlns:p14="http://schemas.microsoft.com/office/powerpoint/2010/main" val="16305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/>
          <p:cNvSpPr/>
          <p:nvPr/>
        </p:nvSpPr>
        <p:spPr>
          <a:xfrm>
            <a:off x="216807" y="7287716"/>
            <a:ext cx="6424386" cy="2426856"/>
          </a:xfrm>
          <a:prstGeom prst="rect">
            <a:avLst/>
          </a:prstGeom>
          <a:solidFill>
            <a:schemeClr val="bg1"/>
          </a:solidFill>
          <a:ln w="38100">
            <a:solidFill>
              <a:srgbClr val="40AE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407764" y="971470"/>
            <a:ext cx="6042472" cy="124535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0AE5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69000" y="1185466"/>
            <a:ext cx="6120000" cy="874718"/>
          </a:xfrm>
        </p:spPr>
        <p:txBody>
          <a:bodyPr>
            <a:noAutofit/>
          </a:bodyPr>
          <a:lstStyle/>
          <a:p>
            <a:pPr algn="just"/>
            <a:r>
              <a:rPr kumimoji="1"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オリエンテーリング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体験会</a:t>
            </a:r>
            <a:b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(N/G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クラス</a:t>
            </a:r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)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開催のお知らせ</a:t>
            </a:r>
            <a:endParaRPr kumimoji="1"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3285" y="7287716"/>
            <a:ext cx="6531429" cy="2419712"/>
          </a:xfrm>
        </p:spPr>
        <p:txBody>
          <a:bodyPr>
            <a:normAutofit/>
          </a:bodyPr>
          <a:lstStyle/>
          <a:p>
            <a:pPr lvl="0" algn="l">
              <a:lnSpc>
                <a:spcPct val="150000"/>
              </a:lnSpc>
              <a:tabLst>
                <a:tab pos="3594100" algn="l"/>
              </a:tabLst>
            </a:pPr>
            <a:r>
              <a:rPr lang="ja-JP" altLang="en-US" sz="14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・参加される際は、</a:t>
            </a:r>
            <a:r>
              <a:rPr lang="ja-JP" altLang="en-US" sz="1400" dirty="0">
                <a:latin typeface="Arial" panose="020B0604020202020204" pitchFamily="34" charset="0"/>
              </a:rPr>
              <a:t>運動出来る格好で、会場内の「</a:t>
            </a:r>
            <a:r>
              <a:rPr lang="en-US" altLang="ja-JP" sz="1400" dirty="0">
                <a:latin typeface="Arial" panose="020B0604020202020204" pitchFamily="34" charset="0"/>
              </a:rPr>
              <a:t>N/G</a:t>
            </a:r>
            <a:r>
              <a:rPr lang="ja-JP" altLang="en-US" sz="1400" dirty="0">
                <a:latin typeface="Arial" panose="020B0604020202020204" pitchFamily="34" charset="0"/>
              </a:rPr>
              <a:t>クラス受付」までお越しください。</a:t>
            </a:r>
            <a:endParaRPr lang="en-US" altLang="ja-JP" sz="1400" dirty="0">
              <a:latin typeface="Arial" panose="020B0604020202020204" pitchFamily="34" charset="0"/>
            </a:endParaRPr>
          </a:p>
          <a:p>
            <a:pPr lvl="0" algn="l">
              <a:lnSpc>
                <a:spcPct val="150000"/>
              </a:lnSpc>
            </a:pPr>
            <a:r>
              <a:rPr lang="ja-JP" altLang="en-US" sz="1400" dirty="0">
                <a:latin typeface="Arial" panose="020B0604020202020204" pitchFamily="34" charset="0"/>
              </a:rPr>
              <a:t>・コンパスは貸し出し致します。</a:t>
            </a:r>
            <a:r>
              <a:rPr lang="en-US" altLang="ja-JP" sz="1050" dirty="0">
                <a:latin typeface="Arial" panose="020B0604020202020204" pitchFamily="34" charset="0"/>
              </a:rPr>
              <a:t>(</a:t>
            </a:r>
            <a:r>
              <a:rPr lang="ja-JP" altLang="en-US" sz="1050" dirty="0">
                <a:latin typeface="Arial" panose="020B0604020202020204" pitchFamily="34" charset="0"/>
              </a:rPr>
              <a:t>ただし、破損された場合は</a:t>
            </a:r>
            <a:r>
              <a:rPr lang="en-US" altLang="ja-JP" sz="1050" dirty="0">
                <a:latin typeface="Arial" panose="020B0604020202020204" pitchFamily="34" charset="0"/>
              </a:rPr>
              <a:t>2000</a:t>
            </a:r>
            <a:r>
              <a:rPr lang="ja-JP" altLang="en-US" sz="1050" dirty="0">
                <a:latin typeface="Arial" panose="020B0604020202020204" pitchFamily="34" charset="0"/>
              </a:rPr>
              <a:t>円程度弁償して頂きます。</a:t>
            </a:r>
            <a:r>
              <a:rPr lang="en-US" altLang="ja-JP" sz="1050" dirty="0">
                <a:latin typeface="Arial" panose="020B0604020202020204" pitchFamily="34" charset="0"/>
              </a:rPr>
              <a:t>)</a:t>
            </a:r>
            <a:endParaRPr lang="en-US" altLang="ja-JP" sz="1400" dirty="0">
              <a:latin typeface="Arial" panose="020B0604020202020204" pitchFamily="34" charset="0"/>
              <a:ea typeface="ＭＳ Ｐゴシック" panose="020B0600070205080204" pitchFamily="50" charset="-128"/>
            </a:endParaRPr>
          </a:p>
          <a:p>
            <a:pPr lvl="0" algn="l">
              <a:lnSpc>
                <a:spcPct val="150000"/>
              </a:lnSpc>
            </a:pPr>
            <a:r>
              <a:rPr lang="ja-JP" altLang="en-US" sz="14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・コースの距離は、</a:t>
            </a:r>
            <a:r>
              <a:rPr lang="en-US" altLang="ja-JP" sz="14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1.0</a:t>
            </a:r>
            <a:r>
              <a:rPr lang="ja-JP" altLang="en-US" sz="4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　</a:t>
            </a:r>
            <a:r>
              <a:rPr lang="en-US" altLang="ja-JP" sz="14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km</a:t>
            </a:r>
            <a:r>
              <a:rPr lang="ja-JP" altLang="en-US" sz="14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程度の予定です。</a:t>
            </a:r>
            <a:endParaRPr lang="en-US" altLang="ja-JP" sz="1400" dirty="0">
              <a:latin typeface="Arial" panose="020B0604020202020204" pitchFamily="34" charset="0"/>
              <a:ea typeface="ＭＳ Ｐゴシック" panose="020B060007020508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1400" dirty="0">
                <a:latin typeface="Arial" panose="020B0604020202020204" pitchFamily="34" charset="0"/>
              </a:rPr>
              <a:t>・当日の飛び入り参加も歓迎致しますが、地図の枚数には限りがございます。参加を予定される場合は</a:t>
            </a:r>
            <a:r>
              <a:rPr lang="ja-JP" altLang="en-US" sz="14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事前申し込みをお勧めします。詳しくは、大会公式</a:t>
            </a:r>
            <a:r>
              <a:rPr lang="en-US" altLang="ja-JP" sz="14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HP</a:t>
            </a:r>
            <a:r>
              <a:rPr lang="ja-JP" altLang="en-US" sz="14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の併設大会要項をご覧ください。</a:t>
            </a:r>
            <a:r>
              <a:rPr lang="en-US" altLang="ja-JP" sz="14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(URL : </a:t>
            </a:r>
            <a:r>
              <a:rPr lang="en-US" altLang="ja-JP" sz="1400" dirty="0">
                <a:latin typeface="Arial" panose="020B0604020202020204" pitchFamily="34" charset="0"/>
              </a:rPr>
              <a:t>http://www.orienteering.com/~icmr2017/bulletin.html </a:t>
            </a:r>
            <a:r>
              <a:rPr lang="en-US" altLang="ja-JP" sz="14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)</a:t>
            </a: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0" y="327006"/>
            <a:ext cx="6858000" cy="4878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</a:t>
            </a:r>
            <a:r>
              <a:rPr lang="ja-JP" altLang="en-US" sz="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</a:t>
            </a:r>
            <a:r>
              <a:rPr lang="en-US" altLang="ja-JP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2017</a:t>
            </a:r>
            <a:r>
              <a:rPr lang="ja-JP" alt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年度日本学生オリエンテーリング選手権大会併設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41761" y="4965452"/>
            <a:ext cx="3087239" cy="227974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428999" y="4986676"/>
            <a:ext cx="3219800" cy="221599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オリエンテーリングとは、</a:t>
            </a:r>
            <a:endPara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地図上の</a:t>
            </a:r>
            <a:r>
              <a:rPr kumimoji="1"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スタート地点から、数字</a:t>
            </a:r>
            <a:endPara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の</a:t>
            </a:r>
            <a:r>
              <a:rPr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順番通りに○の中心部にある</a:t>
            </a:r>
            <a:endParaRPr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目印</a:t>
            </a:r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フラッグ</a:t>
            </a:r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をまわり、ゴールに</a:t>
            </a:r>
            <a:endParaRPr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着くまでの時間を競うスポーツです。</a:t>
            </a:r>
            <a:endParaRPr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初心者の方には、スタッフがルール</a:t>
            </a:r>
            <a:endPara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説明を行います。</a:t>
            </a:r>
            <a:endPara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kumimoji="1" lang="en-US" altLang="ja-JP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気軽にご参加ください！！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803755" y="2185204"/>
            <a:ext cx="5729454" cy="2780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ja-JP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日時 </a:t>
            </a:r>
            <a:r>
              <a:rPr lang="en-US" altLang="ja-JP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: 3</a:t>
            </a:r>
            <a:r>
              <a:rPr lang="ja-JP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月</a:t>
            </a:r>
            <a:r>
              <a:rPr lang="en-US" altLang="ja-JP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10</a:t>
            </a:r>
            <a:r>
              <a:rPr lang="ja-JP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日</a:t>
            </a:r>
            <a:r>
              <a:rPr lang="en-US" altLang="ja-JP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(</a:t>
            </a:r>
            <a:r>
              <a:rPr lang="ja-JP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土</a:t>
            </a:r>
            <a:r>
              <a:rPr lang="en-US" altLang="ja-JP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)</a:t>
            </a:r>
            <a:r>
              <a:rPr lang="ja-JP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　</a:t>
            </a:r>
            <a:r>
              <a:rPr lang="en-US" altLang="ja-JP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9</a:t>
            </a:r>
            <a:r>
              <a:rPr lang="ja-JP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：</a:t>
            </a:r>
            <a:r>
              <a:rPr lang="en-US" altLang="ja-JP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00 ~ 14:00</a:t>
            </a:r>
          </a:p>
          <a:p>
            <a:pPr lvl="0">
              <a:lnSpc>
                <a:spcPct val="200000"/>
              </a:lnSpc>
            </a:pPr>
            <a:r>
              <a:rPr lang="ja-JP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会場 </a:t>
            </a:r>
            <a:r>
              <a:rPr lang="en-US" altLang="ja-JP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: </a:t>
            </a:r>
            <a:r>
              <a:rPr lang="ja-JP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日光市高畑運動広場</a:t>
            </a:r>
            <a:r>
              <a:rPr lang="ja-JP" altLang="en-US" sz="11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　</a:t>
            </a:r>
            <a:endParaRPr lang="en-US" altLang="ja-JP" sz="2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lvl="0" defTabSz="685800">
              <a:lnSpc>
                <a:spcPct val="200000"/>
              </a:lnSpc>
              <a:spcBef>
                <a:spcPts val="750"/>
              </a:spcBef>
            </a:pPr>
            <a:r>
              <a:rPr lang="ja-JP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参加費 </a:t>
            </a:r>
            <a:r>
              <a:rPr lang="en-US" altLang="ja-JP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:</a:t>
            </a:r>
            <a:r>
              <a:rPr lang="ja-JP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altLang="ja-JP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500</a:t>
            </a:r>
            <a:r>
              <a:rPr lang="ja-JP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円 </a:t>
            </a:r>
            <a:r>
              <a:rPr lang="en-US" altLang="ja-JP" sz="1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(1</a:t>
            </a:r>
            <a:r>
              <a:rPr lang="ja-JP" altLang="en-US" sz="1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グループ当たり、個人参加も可能</a:t>
            </a:r>
            <a:r>
              <a:rPr lang="en-US" altLang="ja-JP" sz="1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)</a:t>
            </a:r>
            <a:endParaRPr lang="en-US" altLang="ja-JP" sz="2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61" y="2506742"/>
            <a:ext cx="412558" cy="511504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61" y="3328823"/>
            <a:ext cx="412558" cy="511504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61" y="4336886"/>
            <a:ext cx="412558" cy="511504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2752725" y="6195674"/>
            <a:ext cx="676275" cy="1036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0"/>
          <a:stretch/>
        </p:blipFill>
        <p:spPr>
          <a:xfrm>
            <a:off x="2839746" y="6227748"/>
            <a:ext cx="502231" cy="81122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136" y="483970"/>
            <a:ext cx="330864" cy="330864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752725" y="6991276"/>
            <a:ext cx="6762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dirty="0"/>
              <a:t>フラッグ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2136710" y="6352310"/>
            <a:ext cx="528993" cy="41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076448" y="6352310"/>
            <a:ext cx="6762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dirty="0"/>
              <a:t>スタート</a:t>
            </a:r>
            <a:endParaRPr kumimoji="1" lang="en-US" altLang="ja-JP" sz="1050" dirty="0"/>
          </a:p>
          <a:p>
            <a:pPr algn="ctr"/>
            <a:r>
              <a:rPr lang="ja-JP" altLang="en-US" sz="1050" dirty="0"/>
              <a:t>地点</a:t>
            </a:r>
            <a:endParaRPr kumimoji="1" lang="ja-JP" altLang="en-US" sz="105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547241" y="5851406"/>
            <a:ext cx="6762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地図</a:t>
            </a:r>
          </a:p>
        </p:txBody>
      </p:sp>
    </p:spTree>
    <p:extLst>
      <p:ext uri="{BB962C8B-B14F-4D97-AF65-F5344CB8AC3E}">
        <p14:creationId xmlns:p14="http://schemas.microsoft.com/office/powerpoint/2010/main" val="244302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1443</TotalTime>
  <Words>252</Words>
  <Application>Microsoft Office PowerPoint</Application>
  <PresentationFormat>A4 210 x 297 mm</PresentationFormat>
  <Paragraphs>43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HGS創英角ﾎﾟｯﾌﾟ体</vt:lpstr>
      <vt:lpstr>ＭＳ Ｐゴシック</vt:lpstr>
      <vt:lpstr>Arial</vt:lpstr>
      <vt:lpstr>Calibri</vt:lpstr>
      <vt:lpstr>Calibri Light</vt:lpstr>
      <vt:lpstr>Office テーマ</vt:lpstr>
      <vt:lpstr>オリエンテーリング体験会 (N/Gクラス)開催のお知らせ</vt:lpstr>
      <vt:lpstr>オリエンテーリング体験会 (N/Gクラス)開催のお知らせ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yuto sakaizawa</dc:creator>
  <cp:lastModifiedBy>梶原裕希</cp:lastModifiedBy>
  <cp:revision>38</cp:revision>
  <dcterms:created xsi:type="dcterms:W3CDTF">2016-02-07T09:03:18Z</dcterms:created>
  <dcterms:modified xsi:type="dcterms:W3CDTF">2018-03-02T12:09:43Z</dcterms:modified>
</cp:coreProperties>
</file>