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0"/>
  </p:notesMasterIdLst>
  <p:handoutMasterIdLst>
    <p:handoutMasterId r:id="rId31"/>
  </p:handoutMasterIdLst>
  <p:sldIdLst>
    <p:sldId id="256" r:id="rId2"/>
    <p:sldId id="268" r:id="rId3"/>
    <p:sldId id="287" r:id="rId4"/>
    <p:sldId id="306" r:id="rId5"/>
    <p:sldId id="320" r:id="rId6"/>
    <p:sldId id="307" r:id="rId7"/>
    <p:sldId id="321" r:id="rId8"/>
    <p:sldId id="323" r:id="rId9"/>
    <p:sldId id="322" r:id="rId10"/>
    <p:sldId id="324" r:id="rId11"/>
    <p:sldId id="325" r:id="rId12"/>
    <p:sldId id="305"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45" autoAdjust="0"/>
    <p:restoredTop sz="95401" autoAdjust="0"/>
  </p:normalViewPr>
  <p:slideViewPr>
    <p:cSldViewPr snapToGrid="0">
      <p:cViewPr>
        <p:scale>
          <a:sx n="75" d="100"/>
          <a:sy n="75" d="100"/>
        </p:scale>
        <p:origin x="1842" y="402"/>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2018/6/25</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2018/6/25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10</a:t>
            </a:fld>
            <a:endParaRPr kumimoji="1" lang="ja-JP" altLang="en-US"/>
          </a:p>
        </p:txBody>
      </p:sp>
    </p:spTree>
    <p:extLst>
      <p:ext uri="{BB962C8B-B14F-4D97-AF65-F5344CB8AC3E}">
        <p14:creationId xmlns:p14="http://schemas.microsoft.com/office/powerpoint/2010/main" val="2269848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11</a:t>
            </a:fld>
            <a:endParaRPr kumimoji="1" lang="ja-JP" altLang="en-US"/>
          </a:p>
        </p:txBody>
      </p:sp>
    </p:spTree>
    <p:extLst>
      <p:ext uri="{BB962C8B-B14F-4D97-AF65-F5344CB8AC3E}">
        <p14:creationId xmlns:p14="http://schemas.microsoft.com/office/powerpoint/2010/main" val="3366483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13</a:t>
            </a:fld>
            <a:endParaRPr kumimoji="1" lang="ja-JP" altLang="en-US"/>
          </a:p>
        </p:txBody>
      </p:sp>
    </p:spTree>
    <p:extLst>
      <p:ext uri="{BB962C8B-B14F-4D97-AF65-F5344CB8AC3E}">
        <p14:creationId xmlns:p14="http://schemas.microsoft.com/office/powerpoint/2010/main" val="1116367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14</a:t>
            </a:fld>
            <a:endParaRPr kumimoji="1" lang="ja-JP" altLang="en-US"/>
          </a:p>
        </p:txBody>
      </p:sp>
    </p:spTree>
    <p:extLst>
      <p:ext uri="{BB962C8B-B14F-4D97-AF65-F5344CB8AC3E}">
        <p14:creationId xmlns:p14="http://schemas.microsoft.com/office/powerpoint/2010/main" val="1407591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15</a:t>
            </a:fld>
            <a:endParaRPr kumimoji="1" lang="ja-JP" altLang="en-US"/>
          </a:p>
        </p:txBody>
      </p:sp>
    </p:spTree>
    <p:extLst>
      <p:ext uri="{BB962C8B-B14F-4D97-AF65-F5344CB8AC3E}">
        <p14:creationId xmlns:p14="http://schemas.microsoft.com/office/powerpoint/2010/main" val="3505651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16</a:t>
            </a:fld>
            <a:endParaRPr kumimoji="1" lang="ja-JP" altLang="en-US"/>
          </a:p>
        </p:txBody>
      </p:sp>
    </p:spTree>
    <p:extLst>
      <p:ext uri="{BB962C8B-B14F-4D97-AF65-F5344CB8AC3E}">
        <p14:creationId xmlns:p14="http://schemas.microsoft.com/office/powerpoint/2010/main" val="383757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17</a:t>
            </a:fld>
            <a:endParaRPr kumimoji="1" lang="ja-JP" altLang="en-US"/>
          </a:p>
        </p:txBody>
      </p:sp>
    </p:spTree>
    <p:extLst>
      <p:ext uri="{BB962C8B-B14F-4D97-AF65-F5344CB8AC3E}">
        <p14:creationId xmlns:p14="http://schemas.microsoft.com/office/powerpoint/2010/main" val="1748904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18</a:t>
            </a:fld>
            <a:endParaRPr kumimoji="1" lang="ja-JP" altLang="en-US"/>
          </a:p>
        </p:txBody>
      </p:sp>
    </p:spTree>
    <p:extLst>
      <p:ext uri="{BB962C8B-B14F-4D97-AF65-F5344CB8AC3E}">
        <p14:creationId xmlns:p14="http://schemas.microsoft.com/office/powerpoint/2010/main" val="1147303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19</a:t>
            </a:fld>
            <a:endParaRPr kumimoji="1" lang="ja-JP" altLang="en-US"/>
          </a:p>
        </p:txBody>
      </p:sp>
    </p:spTree>
    <p:extLst>
      <p:ext uri="{BB962C8B-B14F-4D97-AF65-F5344CB8AC3E}">
        <p14:creationId xmlns:p14="http://schemas.microsoft.com/office/powerpoint/2010/main" val="792581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20</a:t>
            </a:fld>
            <a:endParaRPr kumimoji="1" lang="ja-JP" altLang="en-US"/>
          </a:p>
        </p:txBody>
      </p:sp>
    </p:spTree>
    <p:extLst>
      <p:ext uri="{BB962C8B-B14F-4D97-AF65-F5344CB8AC3E}">
        <p14:creationId xmlns:p14="http://schemas.microsoft.com/office/powerpoint/2010/main" val="356398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a:t>
            </a:fld>
            <a:endParaRPr kumimoji="1" lang="ja-JP" altLang="en-US"/>
          </a:p>
        </p:txBody>
      </p:sp>
    </p:spTree>
    <p:extLst>
      <p:ext uri="{BB962C8B-B14F-4D97-AF65-F5344CB8AC3E}">
        <p14:creationId xmlns:p14="http://schemas.microsoft.com/office/powerpoint/2010/main" val="2101736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21</a:t>
            </a:fld>
            <a:endParaRPr kumimoji="1" lang="ja-JP" altLang="en-US"/>
          </a:p>
        </p:txBody>
      </p:sp>
    </p:spTree>
    <p:extLst>
      <p:ext uri="{BB962C8B-B14F-4D97-AF65-F5344CB8AC3E}">
        <p14:creationId xmlns:p14="http://schemas.microsoft.com/office/powerpoint/2010/main" val="3694093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22</a:t>
            </a:fld>
            <a:endParaRPr kumimoji="1" lang="ja-JP" altLang="en-US"/>
          </a:p>
        </p:txBody>
      </p:sp>
    </p:spTree>
    <p:extLst>
      <p:ext uri="{BB962C8B-B14F-4D97-AF65-F5344CB8AC3E}">
        <p14:creationId xmlns:p14="http://schemas.microsoft.com/office/powerpoint/2010/main" val="1768917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23</a:t>
            </a:fld>
            <a:endParaRPr kumimoji="1" lang="ja-JP" altLang="en-US"/>
          </a:p>
        </p:txBody>
      </p:sp>
    </p:spTree>
    <p:extLst>
      <p:ext uri="{BB962C8B-B14F-4D97-AF65-F5344CB8AC3E}">
        <p14:creationId xmlns:p14="http://schemas.microsoft.com/office/powerpoint/2010/main" val="3077557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24</a:t>
            </a:fld>
            <a:endParaRPr kumimoji="1" lang="ja-JP" altLang="en-US"/>
          </a:p>
        </p:txBody>
      </p:sp>
    </p:spTree>
    <p:extLst>
      <p:ext uri="{BB962C8B-B14F-4D97-AF65-F5344CB8AC3E}">
        <p14:creationId xmlns:p14="http://schemas.microsoft.com/office/powerpoint/2010/main" val="3456277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25</a:t>
            </a:fld>
            <a:endParaRPr kumimoji="1" lang="ja-JP" altLang="en-US"/>
          </a:p>
        </p:txBody>
      </p:sp>
    </p:spTree>
    <p:extLst>
      <p:ext uri="{BB962C8B-B14F-4D97-AF65-F5344CB8AC3E}">
        <p14:creationId xmlns:p14="http://schemas.microsoft.com/office/powerpoint/2010/main" val="1548533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26</a:t>
            </a:fld>
            <a:endParaRPr kumimoji="1" lang="ja-JP" altLang="en-US"/>
          </a:p>
        </p:txBody>
      </p:sp>
    </p:spTree>
    <p:extLst>
      <p:ext uri="{BB962C8B-B14F-4D97-AF65-F5344CB8AC3E}">
        <p14:creationId xmlns:p14="http://schemas.microsoft.com/office/powerpoint/2010/main" val="146115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27</a:t>
            </a:fld>
            <a:endParaRPr kumimoji="1" lang="ja-JP" altLang="en-US"/>
          </a:p>
        </p:txBody>
      </p:sp>
    </p:spTree>
    <p:extLst>
      <p:ext uri="{BB962C8B-B14F-4D97-AF65-F5344CB8AC3E}">
        <p14:creationId xmlns:p14="http://schemas.microsoft.com/office/powerpoint/2010/main" val="2858923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28</a:t>
            </a:fld>
            <a:endParaRPr kumimoji="1" lang="ja-JP" altLang="en-US"/>
          </a:p>
        </p:txBody>
      </p:sp>
    </p:spTree>
    <p:extLst>
      <p:ext uri="{BB962C8B-B14F-4D97-AF65-F5344CB8AC3E}">
        <p14:creationId xmlns:p14="http://schemas.microsoft.com/office/powerpoint/2010/main" val="3040347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a:t>
            </a:fld>
            <a:endParaRPr kumimoji="1" lang="ja-JP" altLang="en-US"/>
          </a:p>
        </p:txBody>
      </p:sp>
    </p:spTree>
    <p:extLst>
      <p:ext uri="{BB962C8B-B14F-4D97-AF65-F5344CB8AC3E}">
        <p14:creationId xmlns:p14="http://schemas.microsoft.com/office/powerpoint/2010/main" val="2769749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4</a:t>
            </a:fld>
            <a:endParaRPr kumimoji="1" lang="ja-JP" altLang="en-US"/>
          </a:p>
        </p:txBody>
      </p:sp>
    </p:spTree>
    <p:extLst>
      <p:ext uri="{BB962C8B-B14F-4D97-AF65-F5344CB8AC3E}">
        <p14:creationId xmlns:p14="http://schemas.microsoft.com/office/powerpoint/2010/main" val="140688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5</a:t>
            </a:fld>
            <a:endParaRPr kumimoji="1" lang="ja-JP" altLang="en-US"/>
          </a:p>
        </p:txBody>
      </p:sp>
    </p:spTree>
    <p:extLst>
      <p:ext uri="{BB962C8B-B14F-4D97-AF65-F5344CB8AC3E}">
        <p14:creationId xmlns:p14="http://schemas.microsoft.com/office/powerpoint/2010/main" val="410939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6</a:t>
            </a:fld>
            <a:endParaRPr kumimoji="1" lang="ja-JP" altLang="en-US"/>
          </a:p>
        </p:txBody>
      </p:sp>
    </p:spTree>
    <p:extLst>
      <p:ext uri="{BB962C8B-B14F-4D97-AF65-F5344CB8AC3E}">
        <p14:creationId xmlns:p14="http://schemas.microsoft.com/office/powerpoint/2010/main" val="2451850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74750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700518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227964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6.png"/><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1.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5.png"/><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655869"/>
            <a:ext cx="8399721" cy="133515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l">
              <a:lnSpc>
                <a:spcPct val="150000"/>
              </a:lnSpc>
            </a:pPr>
            <a:r>
              <a:rPr lang="en-US" altLang="ja-JP" sz="2800" b="1" dirty="0">
                <a:solidFill>
                  <a:schemeClr val="bg1"/>
                </a:solidFill>
              </a:rPr>
              <a:t>Bayesian Data Analysis CHAPTER 17:</a:t>
            </a:r>
            <a:br>
              <a:rPr lang="en-US" altLang="ja-JP" sz="2800" b="1" dirty="0">
                <a:solidFill>
                  <a:schemeClr val="bg1"/>
                </a:solidFill>
              </a:rPr>
            </a:br>
            <a:r>
              <a:rPr lang="en-US" altLang="ja-JP" sz="2800" b="1" dirty="0">
                <a:solidFill>
                  <a:schemeClr val="bg1"/>
                </a:solidFill>
              </a:rPr>
              <a:t>Metric</a:t>
            </a:r>
            <a:r>
              <a:rPr lang="ja-JP" altLang="en-US" sz="2800" b="1" dirty="0">
                <a:solidFill>
                  <a:schemeClr val="bg1"/>
                </a:solidFill>
              </a:rPr>
              <a:t> </a:t>
            </a:r>
            <a:r>
              <a:rPr lang="en-US" altLang="ja-JP" sz="2800" b="1" dirty="0">
                <a:solidFill>
                  <a:schemeClr val="bg1"/>
                </a:solidFill>
              </a:rPr>
              <a:t>Predicted</a:t>
            </a:r>
            <a:r>
              <a:rPr lang="ja-JP" altLang="en-US" sz="2800" b="1" dirty="0">
                <a:solidFill>
                  <a:schemeClr val="bg1"/>
                </a:solidFill>
              </a:rPr>
              <a:t> </a:t>
            </a:r>
            <a:r>
              <a:rPr lang="en-US" altLang="ja-JP" sz="2800" b="1" dirty="0">
                <a:solidFill>
                  <a:schemeClr val="bg1"/>
                </a:solidFill>
              </a:rPr>
              <a:t>Variable</a:t>
            </a:r>
            <a:r>
              <a:rPr lang="ja-JP" altLang="en-US" sz="2800" b="1" dirty="0">
                <a:solidFill>
                  <a:schemeClr val="bg1"/>
                </a:solidFill>
              </a:rPr>
              <a:t> </a:t>
            </a:r>
            <a:r>
              <a:rPr lang="en-US" altLang="ja-JP" sz="2800" b="1" dirty="0">
                <a:solidFill>
                  <a:schemeClr val="bg1"/>
                </a:solidFill>
              </a:rPr>
              <a:t>with One Metric Predictor</a:t>
            </a:r>
            <a:endParaRPr lang="ja-JP" altLang="en-US" sz="2800" b="1" dirty="0">
              <a:solidFill>
                <a:schemeClr val="bg1"/>
              </a:solidFill>
            </a:endParaRP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913860" y="6032500"/>
            <a:ext cx="6858000" cy="700548"/>
          </a:xfrm>
          <a:ln>
            <a:noFill/>
          </a:ln>
          <a:effectLst/>
          <a:scene3d>
            <a:camera prst="orthographicFront">
              <a:rot lat="0" lon="0" rev="0"/>
            </a:camera>
            <a:lightRig rig="brightRoom" dir="t">
              <a:rot lat="0" lon="0" rev="600000"/>
            </a:lightRig>
          </a:scene3d>
          <a:sp3d prstMaterial="metal">
            <a:bevelT w="38100" h="57150" prst="angle"/>
          </a:sp3d>
        </p:spPr>
        <p:txBody>
          <a:bodyPr>
            <a:normAutofit/>
          </a:bodyPr>
          <a:lstStyle/>
          <a:p>
            <a:pPr algn="r">
              <a:lnSpc>
                <a:spcPct val="150000"/>
              </a:lnSpc>
            </a:pPr>
            <a:r>
              <a:rPr kumimoji="1" lang="en-US" altLang="ja-JP" sz="2400" b="1" dirty="0">
                <a:solidFill>
                  <a:schemeClr val="accent1">
                    <a:lumMod val="75000"/>
                  </a:schemeClr>
                </a:solidFill>
                <a:latin typeface="+mj-ea"/>
                <a:ea typeface="+mj-ea"/>
              </a:rPr>
              <a:t>M2 Yuki </a:t>
            </a:r>
            <a:r>
              <a:rPr kumimoji="1" lang="en-US" altLang="ja-JP" sz="2400" b="1" dirty="0" err="1">
                <a:solidFill>
                  <a:schemeClr val="accent1">
                    <a:lumMod val="75000"/>
                  </a:schemeClr>
                </a:solidFill>
                <a:latin typeface="+mj-ea"/>
                <a:ea typeface="+mj-ea"/>
              </a:rPr>
              <a:t>Kajihara</a:t>
            </a:r>
            <a:endParaRPr kumimoji="1" lang="ja-JP" altLang="en-US" sz="2400" b="1" dirty="0">
              <a:solidFill>
                <a:schemeClr val="accent1">
                  <a:lumMod val="75000"/>
                </a:schemeClr>
              </a:solidFill>
              <a:latin typeface="+mj-ea"/>
              <a:ea typeface="+mj-ea"/>
            </a:endParaRP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9" y="343904"/>
            <a:ext cx="4572000" cy="60341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en-US" altLang="ja-JP" sz="2000" b="1" dirty="0">
                <a:solidFill>
                  <a:schemeClr val="bg1"/>
                </a:solidFill>
              </a:rPr>
              <a:t>Student Seminar #9 (2018/06/26)</a:t>
            </a:r>
            <a:endParaRPr lang="ja-JP" altLang="en-US" sz="2000" b="1" dirty="0">
              <a:solidFill>
                <a:schemeClr val="bg1"/>
              </a:solidFill>
            </a:endParaRP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796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Mean centering</a:t>
            </a:r>
            <a:endParaRPr lang="en-US" altLang="ja-JP" sz="2000" dirty="0">
              <a:solidFill>
                <a:schemeClr val="tx2"/>
              </a:solidFill>
            </a:endParaRPr>
          </a:p>
          <a:p>
            <a:pPr>
              <a:lnSpc>
                <a:spcPct val="100000"/>
              </a:lnSpc>
            </a:pPr>
            <a:r>
              <a:rPr lang="en-US" altLang="ja-JP" sz="2000" dirty="0">
                <a:solidFill>
                  <a:schemeClr val="tx2"/>
                </a:solidFill>
              </a:rPr>
              <a:t>Slide the axis </a:t>
            </a:r>
          </a:p>
          <a:p>
            <a:pPr marL="0" indent="0">
              <a:lnSpc>
                <a:spcPct val="100000"/>
              </a:lnSpc>
              <a:buNone/>
            </a:pPr>
            <a:r>
              <a:rPr lang="en-US" altLang="ja-JP" sz="2000" dirty="0">
                <a:solidFill>
                  <a:schemeClr val="tx2"/>
                </a:solidFill>
              </a:rPr>
              <a:t>     so that zero falls under the mean</a:t>
            </a: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The Slope changes without any big </a:t>
            </a:r>
          </a:p>
          <a:p>
            <a:pPr marL="0" indent="0">
              <a:lnSpc>
                <a:spcPct val="100000"/>
              </a:lnSpc>
              <a:buNone/>
            </a:pPr>
            <a:r>
              <a:rPr lang="en-US" altLang="ja-JP" sz="2000" dirty="0">
                <a:solidFill>
                  <a:schemeClr val="tx2"/>
                </a:solidFill>
              </a:rPr>
              <a:t>         changes on the intercept</a:t>
            </a: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Solve parameter-correlation problem(???)</a:t>
            </a:r>
          </a:p>
          <a:p>
            <a:pPr>
              <a:lnSpc>
                <a:spcPct val="100000"/>
              </a:lnSpc>
              <a:buFont typeface="Wingdings" panose="05000000000000000000" pitchFamily="2" charset="2"/>
              <a:buChar char="n"/>
            </a:pPr>
            <a:r>
              <a:rPr lang="en-US" altLang="ja-JP" sz="2400" b="1" dirty="0">
                <a:solidFill>
                  <a:schemeClr val="tx2"/>
                </a:solidFill>
              </a:rPr>
              <a:t>Standardize data</a:t>
            </a:r>
          </a:p>
          <a:p>
            <a:pPr>
              <a:lnSpc>
                <a:spcPct val="100000"/>
              </a:lnSpc>
            </a:pPr>
            <a:r>
              <a:rPr lang="en-US" altLang="ja-JP" sz="2000" dirty="0">
                <a:solidFill>
                  <a:schemeClr val="tx2"/>
                </a:solidFill>
              </a:rPr>
              <a:t>Re-scaling the data relative to their mean(</a:t>
            </a:r>
            <a:r>
              <a:rPr lang="en-US" altLang="ja-JP" sz="2000" b="1" i="1" dirty="0">
                <a:solidFill>
                  <a:schemeClr val="tx2"/>
                </a:solidFill>
              </a:rPr>
              <a:t>M </a:t>
            </a:r>
            <a:r>
              <a:rPr lang="en-US" altLang="ja-JP" sz="2000" dirty="0">
                <a:solidFill>
                  <a:schemeClr val="tx2"/>
                </a:solidFill>
              </a:rPr>
              <a:t>) </a:t>
            </a:r>
          </a:p>
          <a:p>
            <a:pPr marL="0" indent="0">
              <a:lnSpc>
                <a:spcPct val="100000"/>
              </a:lnSpc>
              <a:buNone/>
            </a:pPr>
            <a:r>
              <a:rPr lang="en-US" altLang="ja-JP" sz="2000" dirty="0">
                <a:solidFill>
                  <a:schemeClr val="tx2"/>
                </a:solidFill>
              </a:rPr>
              <a:t>     and standard deviation(</a:t>
            </a:r>
            <a:r>
              <a:rPr lang="en-US" altLang="ja-JP" sz="2000" b="1" i="1" dirty="0">
                <a:solidFill>
                  <a:schemeClr val="tx2"/>
                </a:solidFill>
              </a:rPr>
              <a:t>SD </a:t>
            </a:r>
            <a:r>
              <a:rPr lang="en-US" altLang="ja-JP" sz="2000" dirty="0">
                <a:solidFill>
                  <a:schemeClr val="tx2"/>
                </a:solidFill>
              </a:rPr>
              <a:t>):</a:t>
            </a:r>
          </a:p>
          <a:p>
            <a:pPr>
              <a:lnSpc>
                <a:spcPct val="100000"/>
              </a:lnSpc>
            </a:pPr>
            <a:r>
              <a:rPr lang="en-US" altLang="ja-JP" sz="2000" dirty="0">
                <a:solidFill>
                  <a:schemeClr val="tx2"/>
                </a:solidFill>
              </a:rPr>
              <a:t>Linear Regression using standardized data</a:t>
            </a:r>
          </a:p>
          <a:p>
            <a:pPr marL="0" indent="0">
              <a:lnSpc>
                <a:spcPct val="100000"/>
              </a:lnSpc>
              <a:buNone/>
            </a:pPr>
            <a:endParaRPr lang="en-US" altLang="ja-JP" sz="2000" dirty="0">
              <a:solidFill>
                <a:schemeClr val="tx2"/>
              </a:solidFill>
            </a:endParaRPr>
          </a:p>
          <a:p>
            <a:pPr marL="0" indent="0">
              <a:lnSpc>
                <a:spcPct val="100000"/>
              </a:lnSpc>
              <a:buNone/>
            </a:pPr>
            <a:r>
              <a:rPr lang="en-US" altLang="ja-JP" sz="2000" dirty="0">
                <a:solidFill>
                  <a:schemeClr val="tx2"/>
                </a:solidFill>
              </a:rPr>
              <a:t>     </a:t>
            </a:r>
          </a:p>
          <a:p>
            <a:pPr>
              <a:lnSpc>
                <a:spcPct val="100000"/>
              </a:lnSpc>
            </a:pPr>
            <a:endParaRPr lang="en-US" altLang="ja-JP" sz="2000" b="1" dirty="0">
              <a:solidFill>
                <a:schemeClr val="tx2"/>
              </a:solidFill>
            </a:endParaRPr>
          </a:p>
        </p:txBody>
      </p:sp>
      <p:pic>
        <p:nvPicPr>
          <p:cNvPr id="9" name="図 8">
            <a:extLst>
              <a:ext uri="{FF2B5EF4-FFF2-40B4-BE49-F238E27FC236}">
                <a16:creationId xmlns:a16="http://schemas.microsoft.com/office/drawing/2014/main" id="{4C1B7146-4952-4071-837E-8F5F35CA41E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7688" r="3693" b="42983"/>
          <a:stretch/>
        </p:blipFill>
        <p:spPr>
          <a:xfrm>
            <a:off x="5859382" y="1416873"/>
            <a:ext cx="3176337" cy="3010532"/>
          </a:xfrm>
          <a:prstGeom prst="rect">
            <a:avLst/>
          </a:prstGeom>
        </p:spPr>
      </p:pic>
      <p:cxnSp>
        <p:nvCxnSpPr>
          <p:cNvPr id="10" name="直線コネクタ 9">
            <a:extLst>
              <a:ext uri="{FF2B5EF4-FFF2-40B4-BE49-F238E27FC236}">
                <a16:creationId xmlns:a16="http://schemas.microsoft.com/office/drawing/2014/main" id="{89EAA428-3E58-44B0-A3A2-486D66218EF1}"/>
              </a:ext>
            </a:extLst>
          </p:cNvPr>
          <p:cNvCxnSpPr>
            <a:cxnSpLocks/>
          </p:cNvCxnSpPr>
          <p:nvPr/>
        </p:nvCxnSpPr>
        <p:spPr>
          <a:xfrm flipV="1">
            <a:off x="8340247" y="1638683"/>
            <a:ext cx="0" cy="2496551"/>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418CFFF-6941-49BC-9BE9-6C3E9E6CEFE9}"/>
              </a:ext>
            </a:extLst>
          </p:cNvPr>
          <p:cNvSpPr txBox="1"/>
          <p:nvPr/>
        </p:nvSpPr>
        <p:spPr>
          <a:xfrm>
            <a:off x="8099389" y="4078536"/>
            <a:ext cx="481715" cy="400110"/>
          </a:xfrm>
          <a:prstGeom prst="rect">
            <a:avLst/>
          </a:prstGeom>
          <a:noFill/>
        </p:spPr>
        <p:txBody>
          <a:bodyPr wrap="square" rtlCol="0">
            <a:spAutoFit/>
          </a:bodyPr>
          <a:lstStyle/>
          <a:p>
            <a:pPr algn="ctr"/>
            <a:r>
              <a:rPr kumimoji="1" lang="en-US" altLang="ja-JP" sz="2000" b="1" dirty="0">
                <a:solidFill>
                  <a:schemeClr val="accent1"/>
                </a:solidFill>
              </a:rPr>
              <a:t>0</a:t>
            </a:r>
            <a:endParaRPr kumimoji="1" lang="ja-JP" altLang="en-US" sz="2000" b="1" dirty="0">
              <a:solidFill>
                <a:schemeClr val="accent1"/>
              </a:solidFill>
            </a:endParaRPr>
          </a:p>
        </p:txBody>
      </p:sp>
      <p:cxnSp>
        <p:nvCxnSpPr>
          <p:cNvPr id="14" name="直線コネクタ 13">
            <a:extLst>
              <a:ext uri="{FF2B5EF4-FFF2-40B4-BE49-F238E27FC236}">
                <a16:creationId xmlns:a16="http://schemas.microsoft.com/office/drawing/2014/main" id="{55BAF2F7-3380-471F-9D39-381CAC1E510C}"/>
              </a:ext>
            </a:extLst>
          </p:cNvPr>
          <p:cNvCxnSpPr/>
          <p:nvPr/>
        </p:nvCxnSpPr>
        <p:spPr>
          <a:xfrm flipV="1">
            <a:off x="6324603" y="2047756"/>
            <a:ext cx="2424468" cy="5895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2C3F8D3-6AB5-444F-806E-F03431A71DFD}"/>
              </a:ext>
            </a:extLst>
          </p:cNvPr>
          <p:cNvCxnSpPr>
            <a:cxnSpLocks/>
          </p:cNvCxnSpPr>
          <p:nvPr/>
        </p:nvCxnSpPr>
        <p:spPr>
          <a:xfrm flipV="1">
            <a:off x="6324603" y="1831188"/>
            <a:ext cx="2370469" cy="218974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8F77E60-79D3-4A1C-B21B-FC1913284DF8}"/>
              </a:ext>
            </a:extLst>
          </p:cNvPr>
          <p:cNvCxnSpPr>
            <a:cxnSpLocks/>
          </p:cNvCxnSpPr>
          <p:nvPr/>
        </p:nvCxnSpPr>
        <p:spPr>
          <a:xfrm flipV="1">
            <a:off x="6324603" y="1638683"/>
            <a:ext cx="0" cy="2496551"/>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BC562EB-B623-40F6-B9E5-6E3D7FACCF43}"/>
              </a:ext>
            </a:extLst>
          </p:cNvPr>
          <p:cNvSpPr txBox="1"/>
          <p:nvPr/>
        </p:nvSpPr>
        <p:spPr>
          <a:xfrm>
            <a:off x="6083745" y="4078536"/>
            <a:ext cx="481715" cy="400110"/>
          </a:xfrm>
          <a:prstGeom prst="rect">
            <a:avLst/>
          </a:prstGeom>
          <a:noFill/>
        </p:spPr>
        <p:txBody>
          <a:bodyPr wrap="square" rtlCol="0">
            <a:spAutoFit/>
          </a:bodyPr>
          <a:lstStyle/>
          <a:p>
            <a:pPr algn="ctr"/>
            <a:r>
              <a:rPr kumimoji="1" lang="en-US" altLang="ja-JP" sz="2000" b="1" dirty="0">
                <a:solidFill>
                  <a:schemeClr val="accent1"/>
                </a:solidFill>
              </a:rPr>
              <a:t>0</a:t>
            </a:r>
            <a:endParaRPr kumimoji="1" lang="ja-JP" altLang="en-US" sz="2000" b="1" dirty="0">
              <a:solidFill>
                <a:schemeClr val="accent1"/>
              </a:solidFill>
            </a:endParaRPr>
          </a:p>
        </p:txBody>
      </p:sp>
      <p:sp>
        <p:nvSpPr>
          <p:cNvPr id="5" name="矢印: 右 4">
            <a:extLst>
              <a:ext uri="{FF2B5EF4-FFF2-40B4-BE49-F238E27FC236}">
                <a16:creationId xmlns:a16="http://schemas.microsoft.com/office/drawing/2014/main" id="{DE48738E-D33C-4106-BE52-DE4FE5D3CF6A}"/>
              </a:ext>
            </a:extLst>
          </p:cNvPr>
          <p:cNvSpPr/>
          <p:nvPr/>
        </p:nvSpPr>
        <p:spPr>
          <a:xfrm>
            <a:off x="6972443" y="3708114"/>
            <a:ext cx="866273" cy="312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EF6AE49A-737E-479E-80A2-706EE6443849}"/>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4275315" y="4522051"/>
            <a:ext cx="3313383" cy="536237"/>
          </a:xfrm>
          <a:prstGeom prst="rect">
            <a:avLst/>
          </a:prstGeom>
        </p:spPr>
      </p:pic>
      <p:pic>
        <p:nvPicPr>
          <p:cNvPr id="21" name="図 20">
            <a:extLst>
              <a:ext uri="{FF2B5EF4-FFF2-40B4-BE49-F238E27FC236}">
                <a16:creationId xmlns:a16="http://schemas.microsoft.com/office/drawing/2014/main" id="{E64BAB90-B7FB-44E5-8595-13F67101465D}"/>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692393" y="5454962"/>
            <a:ext cx="4703928" cy="1257375"/>
          </a:xfrm>
          <a:prstGeom prst="rect">
            <a:avLst/>
          </a:prstGeom>
        </p:spPr>
      </p:pic>
      <p:sp>
        <p:nvSpPr>
          <p:cNvPr id="22" name="テキスト ボックス 21">
            <a:extLst>
              <a:ext uri="{FF2B5EF4-FFF2-40B4-BE49-F238E27FC236}">
                <a16:creationId xmlns:a16="http://schemas.microsoft.com/office/drawing/2014/main" id="{B3B7A69B-C981-4D83-AC2C-9B298E4EC815}"/>
              </a:ext>
            </a:extLst>
          </p:cNvPr>
          <p:cNvSpPr txBox="1"/>
          <p:nvPr/>
        </p:nvSpPr>
        <p:spPr>
          <a:xfrm>
            <a:off x="5665363" y="5519769"/>
            <a:ext cx="3478637" cy="878510"/>
          </a:xfrm>
          <a:prstGeom prst="rect">
            <a:avLst/>
          </a:prstGeom>
          <a:noFill/>
        </p:spPr>
        <p:txBody>
          <a:bodyPr wrap="square" rtlCol="0">
            <a:spAutoFit/>
          </a:bodyPr>
          <a:lstStyle/>
          <a:p>
            <a:pPr>
              <a:lnSpc>
                <a:spcPct val="150000"/>
              </a:lnSpc>
            </a:pPr>
            <a:r>
              <a:rPr lang="en-US" altLang="ja-JP" b="1" i="1" dirty="0">
                <a:solidFill>
                  <a:schemeClr val="tx2"/>
                </a:solidFill>
              </a:rPr>
              <a:t>ζ</a:t>
            </a:r>
            <a:r>
              <a:rPr lang="en-US" altLang="ja-JP" sz="1400" b="1" i="1" dirty="0">
                <a:solidFill>
                  <a:schemeClr val="tx2"/>
                </a:solidFill>
              </a:rPr>
              <a:t>0</a:t>
            </a:r>
            <a:r>
              <a:rPr lang="en-US" altLang="ja-JP" dirty="0">
                <a:solidFill>
                  <a:schemeClr val="tx2"/>
                </a:solidFill>
              </a:rPr>
              <a:t> :</a:t>
            </a:r>
            <a:r>
              <a:rPr lang="ja-JP" altLang="en-US" dirty="0">
                <a:solidFill>
                  <a:schemeClr val="tx2"/>
                </a:solidFill>
              </a:rPr>
              <a:t> </a:t>
            </a:r>
            <a:r>
              <a:rPr lang="en-US" altLang="ja-JP" dirty="0">
                <a:solidFill>
                  <a:schemeClr val="tx2"/>
                </a:solidFill>
              </a:rPr>
              <a:t>the slope with the data</a:t>
            </a:r>
          </a:p>
          <a:p>
            <a:pPr>
              <a:lnSpc>
                <a:spcPct val="150000"/>
              </a:lnSpc>
            </a:pPr>
            <a:r>
              <a:rPr lang="en-US" altLang="ja-JP" b="1" i="1" dirty="0">
                <a:solidFill>
                  <a:schemeClr val="tx2"/>
                </a:solidFill>
              </a:rPr>
              <a:t>ζ</a:t>
            </a:r>
            <a:r>
              <a:rPr kumimoji="1" lang="en-US" altLang="ja-JP" sz="1400" b="1" i="1" dirty="0">
                <a:solidFill>
                  <a:schemeClr val="tx2"/>
                </a:solidFill>
              </a:rPr>
              <a:t>1</a:t>
            </a:r>
            <a:r>
              <a:rPr kumimoji="1" lang="en-US" altLang="ja-JP" dirty="0">
                <a:solidFill>
                  <a:schemeClr val="tx2"/>
                </a:solidFill>
              </a:rPr>
              <a:t> :</a:t>
            </a:r>
            <a:r>
              <a:rPr lang="ja-JP" altLang="en-US" dirty="0">
                <a:solidFill>
                  <a:schemeClr val="tx2"/>
                </a:solidFill>
              </a:rPr>
              <a:t> </a:t>
            </a:r>
            <a:r>
              <a:rPr lang="en-US" altLang="ja-JP" dirty="0">
                <a:solidFill>
                  <a:schemeClr val="tx2"/>
                </a:solidFill>
              </a:rPr>
              <a:t>the intercept with the data</a:t>
            </a:r>
            <a:endParaRPr kumimoji="1" lang="ja-JP" altLang="en-US" dirty="0">
              <a:solidFill>
                <a:schemeClr val="tx2"/>
              </a:solidFill>
            </a:endParaRPr>
          </a:p>
        </p:txBody>
      </p:sp>
      <p:sp>
        <p:nvSpPr>
          <p:cNvPr id="23" name="正方形/長方形 22">
            <a:extLst>
              <a:ext uri="{FF2B5EF4-FFF2-40B4-BE49-F238E27FC236}">
                <a16:creationId xmlns:a16="http://schemas.microsoft.com/office/drawing/2014/main" id="{E766D4C0-3018-4D74-8BF5-404060AC0618}"/>
              </a:ext>
            </a:extLst>
          </p:cNvPr>
          <p:cNvSpPr/>
          <p:nvPr/>
        </p:nvSpPr>
        <p:spPr>
          <a:xfrm>
            <a:off x="1564105" y="5454962"/>
            <a:ext cx="252663" cy="2841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69759F1-4E4F-4D6E-BA67-627859D8C90C}"/>
              </a:ext>
            </a:extLst>
          </p:cNvPr>
          <p:cNvSpPr/>
          <p:nvPr/>
        </p:nvSpPr>
        <p:spPr>
          <a:xfrm>
            <a:off x="1875498" y="5454962"/>
            <a:ext cx="252663" cy="28410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1211D537-5241-4FC9-9317-839524D316E7}"/>
              </a:ext>
            </a:extLst>
          </p:cNvPr>
          <p:cNvSpPr/>
          <p:nvPr/>
        </p:nvSpPr>
        <p:spPr>
          <a:xfrm>
            <a:off x="5702688" y="5665159"/>
            <a:ext cx="283020" cy="3047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93A89B08-5E25-42FB-AE0C-C27E3967270A}"/>
              </a:ext>
            </a:extLst>
          </p:cNvPr>
          <p:cNvSpPr/>
          <p:nvPr/>
        </p:nvSpPr>
        <p:spPr>
          <a:xfrm>
            <a:off x="5702688" y="6084110"/>
            <a:ext cx="283020" cy="30477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451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Interpreting the posterior distribution</a:t>
            </a:r>
            <a:endParaRPr lang="en-US" altLang="ja-JP" sz="2000" dirty="0">
              <a:solidFill>
                <a:schemeClr val="tx2"/>
              </a:solidFill>
            </a:endParaRPr>
          </a:p>
          <a:p>
            <a:pPr>
              <a:lnSpc>
                <a:spcPct val="100000"/>
              </a:lnSpc>
            </a:pPr>
            <a:r>
              <a:rPr lang="en-US" altLang="ja-JP" sz="2000" dirty="0">
                <a:solidFill>
                  <a:schemeClr val="tx2"/>
                </a:solidFill>
              </a:rPr>
              <a:t>Determine what combinations of </a:t>
            </a:r>
            <a:r>
              <a:rPr lang="en-US" altLang="ja-JP" sz="2000" b="1" i="1" dirty="0">
                <a:solidFill>
                  <a:schemeClr val="tx2"/>
                </a:solidFill>
              </a:rPr>
              <a:t>β</a:t>
            </a:r>
            <a:r>
              <a:rPr lang="en-US" altLang="ja-JP" sz="1400" b="1" i="1" dirty="0">
                <a:solidFill>
                  <a:schemeClr val="tx2"/>
                </a:solidFill>
              </a:rPr>
              <a:t>0</a:t>
            </a:r>
            <a:r>
              <a:rPr lang="en-US" altLang="ja-JP" sz="2000" dirty="0">
                <a:solidFill>
                  <a:schemeClr val="tx2"/>
                </a:solidFill>
              </a:rPr>
              <a:t>, </a:t>
            </a:r>
            <a:r>
              <a:rPr lang="en-US" altLang="ja-JP" sz="2000" b="1" i="1" dirty="0">
                <a:solidFill>
                  <a:schemeClr val="tx2"/>
                </a:solidFill>
              </a:rPr>
              <a:t>β</a:t>
            </a:r>
            <a:r>
              <a:rPr lang="en-US" altLang="ja-JP" sz="1400" b="1" i="1" dirty="0">
                <a:solidFill>
                  <a:schemeClr val="tx2"/>
                </a:solidFill>
              </a:rPr>
              <a:t>1</a:t>
            </a:r>
            <a:r>
              <a:rPr lang="en-US" altLang="ja-JP" sz="2000" dirty="0">
                <a:solidFill>
                  <a:schemeClr val="tx2"/>
                </a:solidFill>
              </a:rPr>
              <a:t>, </a:t>
            </a:r>
            <a:r>
              <a:rPr lang="en-US" altLang="ja-JP" sz="2000" b="1" i="1" dirty="0">
                <a:solidFill>
                  <a:schemeClr val="tx2"/>
                </a:solidFill>
              </a:rPr>
              <a:t>σ</a:t>
            </a:r>
            <a:r>
              <a:rPr lang="en-US" altLang="ja-JP" sz="2000" dirty="0">
                <a:solidFill>
                  <a:schemeClr val="tx2"/>
                </a:solidFill>
              </a:rPr>
              <a:t>,</a:t>
            </a:r>
            <a:r>
              <a:rPr lang="ja-JP" altLang="en-US" sz="2000" dirty="0">
                <a:solidFill>
                  <a:schemeClr val="tx2"/>
                </a:solidFill>
              </a:rPr>
              <a:t> </a:t>
            </a:r>
            <a:r>
              <a:rPr lang="en-US" altLang="ja-JP" sz="2000" b="1" i="1" dirty="0">
                <a:solidFill>
                  <a:schemeClr val="tx2"/>
                </a:solidFill>
              </a:rPr>
              <a:t>v</a:t>
            </a:r>
            <a:r>
              <a:rPr lang="en-US" altLang="ja-JP" sz="2000" dirty="0">
                <a:solidFill>
                  <a:schemeClr val="tx2"/>
                </a:solidFill>
              </a:rPr>
              <a:t>  are credible, given the data</a:t>
            </a:r>
          </a:p>
          <a:p>
            <a:pPr marL="0" indent="0">
              <a:lnSpc>
                <a:spcPct val="100000"/>
              </a:lnSpc>
              <a:buNone/>
            </a:pPr>
            <a:r>
              <a:rPr lang="en-US" altLang="ja-JP" sz="2000" dirty="0">
                <a:solidFill>
                  <a:schemeClr val="tx2"/>
                </a:solidFill>
              </a:rPr>
              <a:t>     The answer (from Bayes’ rule) :</a:t>
            </a:r>
          </a:p>
        </p:txBody>
      </p:sp>
    </p:spTree>
    <p:extLst>
      <p:ext uri="{BB962C8B-B14F-4D97-AF65-F5344CB8AC3E}">
        <p14:creationId xmlns:p14="http://schemas.microsoft.com/office/powerpoint/2010/main" val="396750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3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a:t>
            </a:r>
            <a:r>
              <a:rPr lang="ja-JP" altLang="en-US" sz="2800" b="1" dirty="0"/>
              <a:t>目次</a:t>
            </a:r>
            <a:endParaRPr kumimoji="1" lang="ja-JP" altLang="en-US" sz="28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627336"/>
          </a:xfrm>
        </p:spPr>
        <p:txBody>
          <a:bodyPr>
            <a:normAutofit/>
          </a:bodyPr>
          <a:lstStyle/>
          <a:p>
            <a:pPr marL="0" indent="0">
              <a:buNone/>
            </a:pPr>
            <a:r>
              <a:rPr lang="en-US" altLang="ja-JP" sz="2000" b="1" dirty="0">
                <a:solidFill>
                  <a:schemeClr val="tx2"/>
                </a:solidFill>
              </a:rPr>
              <a:t>Overview of Chapter17</a:t>
            </a:r>
          </a:p>
          <a:p>
            <a:pPr marL="0" indent="0">
              <a:buNone/>
            </a:pPr>
            <a:r>
              <a:rPr lang="ja-JP" altLang="en-US" sz="2000" b="1" dirty="0">
                <a:solidFill>
                  <a:schemeClr val="tx2"/>
                </a:solidFill>
              </a:rPr>
              <a:t>コンピューテーショナルフォトグラフィとは？</a:t>
            </a:r>
            <a:endParaRPr lang="en-US" altLang="ja-JP" sz="2000" b="1" dirty="0">
              <a:solidFill>
                <a:schemeClr val="tx2"/>
              </a:solidFill>
            </a:endParaRPr>
          </a:p>
          <a:p>
            <a:pPr marL="0" indent="0">
              <a:buNone/>
            </a:pPr>
            <a:r>
              <a:rPr lang="ja-JP" altLang="en-US" sz="2000" b="1" dirty="0">
                <a:solidFill>
                  <a:schemeClr val="tx2"/>
                </a:solidFill>
              </a:rPr>
              <a:t>　</a:t>
            </a:r>
            <a:r>
              <a:rPr kumimoji="1" lang="ja-JP" altLang="en-US" sz="2000" dirty="0">
                <a:solidFill>
                  <a:schemeClr val="tx2"/>
                </a:solidFill>
              </a:rPr>
              <a:t>概要</a:t>
            </a:r>
            <a:endParaRPr kumimoji="1" lang="en-US" altLang="ja-JP" sz="2000" dirty="0">
              <a:solidFill>
                <a:schemeClr val="tx2"/>
              </a:solidFill>
            </a:endParaRPr>
          </a:p>
          <a:p>
            <a:pPr marL="0" indent="0">
              <a:buNone/>
            </a:pPr>
            <a:r>
              <a:rPr lang="ja-JP" altLang="en-US" sz="2000" dirty="0">
                <a:solidFill>
                  <a:schemeClr val="tx2"/>
                </a:solidFill>
              </a:rPr>
              <a:t>　従来の写真技術との比較</a:t>
            </a:r>
            <a:endParaRPr lang="en-US" altLang="ja-JP" sz="2000" dirty="0">
              <a:solidFill>
                <a:schemeClr val="tx2"/>
              </a:solidFill>
            </a:endParaRPr>
          </a:p>
          <a:p>
            <a:pPr marL="0" indent="0">
              <a:buNone/>
            </a:pPr>
            <a:r>
              <a:rPr lang="ja-JP" altLang="en-US" sz="2000" b="1" dirty="0">
                <a:solidFill>
                  <a:schemeClr val="tx2"/>
                </a:solidFill>
              </a:rPr>
              <a:t>ライトフィールドカメラとは？</a:t>
            </a:r>
            <a:endParaRPr lang="en-US" altLang="ja-JP" sz="2000" b="1" dirty="0">
              <a:solidFill>
                <a:schemeClr val="tx2"/>
              </a:solidFill>
            </a:endParaRPr>
          </a:p>
          <a:p>
            <a:pPr marL="0" indent="0">
              <a:buNone/>
            </a:pPr>
            <a:r>
              <a:rPr lang="ja-JP" altLang="en-US" sz="2000" b="1" dirty="0">
                <a:solidFill>
                  <a:schemeClr val="tx2"/>
                </a:solidFill>
              </a:rPr>
              <a:t>　</a:t>
            </a:r>
            <a:r>
              <a:rPr lang="ja-JP" altLang="en-US" sz="2000" dirty="0">
                <a:solidFill>
                  <a:schemeClr val="tx2"/>
                </a:solidFill>
              </a:rPr>
              <a:t>構造</a:t>
            </a:r>
            <a:endParaRPr lang="en-US" altLang="ja-JP" sz="2000" dirty="0">
              <a:solidFill>
                <a:schemeClr val="tx2"/>
              </a:solidFill>
            </a:endParaRPr>
          </a:p>
          <a:p>
            <a:pPr marL="0" indent="0">
              <a:buNone/>
            </a:pPr>
            <a:r>
              <a:rPr lang="ja-JP" altLang="en-US" sz="2000" dirty="0">
                <a:solidFill>
                  <a:schemeClr val="tx2"/>
                </a:solidFill>
              </a:rPr>
              <a:t>　画像の生成</a:t>
            </a:r>
            <a:endParaRPr lang="en-US" altLang="ja-JP" sz="2000" dirty="0">
              <a:solidFill>
                <a:schemeClr val="tx2"/>
              </a:solidFill>
            </a:endParaRPr>
          </a:p>
          <a:p>
            <a:pPr marL="0" indent="0">
              <a:buNone/>
            </a:pPr>
            <a:r>
              <a:rPr lang="ja-JP" altLang="en-US" sz="2000" dirty="0">
                <a:solidFill>
                  <a:schemeClr val="tx2"/>
                </a:solidFill>
              </a:rPr>
              <a:t>　多視点画像取得の原理</a:t>
            </a:r>
            <a:endParaRPr lang="en-US" altLang="ja-JP" sz="2000" dirty="0">
              <a:solidFill>
                <a:schemeClr val="tx2"/>
              </a:solidFill>
            </a:endParaRPr>
          </a:p>
          <a:p>
            <a:pPr marL="0" indent="0">
              <a:buNone/>
            </a:pPr>
            <a:r>
              <a:rPr lang="ja-JP" altLang="en-US" sz="2000" dirty="0">
                <a:solidFill>
                  <a:schemeClr val="tx2"/>
                </a:solidFill>
              </a:rPr>
              <a:t>　多視点画像の例</a:t>
            </a:r>
            <a:endParaRPr lang="en-US" altLang="ja-JP" sz="2000" dirty="0">
              <a:solidFill>
                <a:schemeClr val="tx2"/>
              </a:solidFill>
            </a:endParaRPr>
          </a:p>
          <a:p>
            <a:pPr marL="0" indent="0">
              <a:buNone/>
            </a:pPr>
            <a:r>
              <a:rPr lang="ja-JP" altLang="en-US" sz="2000" dirty="0">
                <a:solidFill>
                  <a:schemeClr val="tx2"/>
                </a:solidFill>
              </a:rPr>
              <a:t>　リフォーカスの原理</a:t>
            </a:r>
            <a:endParaRPr lang="en-US" altLang="ja-JP" sz="2000" dirty="0">
              <a:solidFill>
                <a:schemeClr val="tx2"/>
              </a:solidFill>
            </a:endParaRPr>
          </a:p>
          <a:p>
            <a:pPr marL="0" indent="0">
              <a:buNone/>
            </a:pPr>
            <a:r>
              <a:rPr lang="ja-JP" altLang="en-US" sz="2000" dirty="0">
                <a:solidFill>
                  <a:schemeClr val="tx2"/>
                </a:solidFill>
              </a:rPr>
              <a:t>　全焦点画像の例</a:t>
            </a:r>
            <a:endParaRPr lang="en-US" altLang="ja-JP" sz="2000" dirty="0">
              <a:solidFill>
                <a:schemeClr val="tx2"/>
              </a:solidFill>
            </a:endParaRPr>
          </a:p>
          <a:p>
            <a:pPr marL="0" indent="0">
              <a:buNone/>
            </a:pPr>
            <a:r>
              <a:rPr lang="ja-JP" altLang="en-US" sz="2000" b="1" dirty="0">
                <a:solidFill>
                  <a:schemeClr val="tx2"/>
                </a:solidFill>
              </a:rPr>
              <a:t>ライトフィールドカメラを用いた三次元計測手法</a:t>
            </a:r>
            <a:endParaRPr lang="en-US" altLang="ja-JP" sz="2000" dirty="0">
              <a:solidFill>
                <a:schemeClr val="tx2"/>
              </a:solidFill>
            </a:endParaRPr>
          </a:p>
          <a:p>
            <a:pPr marL="0" indent="0">
              <a:buNone/>
            </a:pPr>
            <a:r>
              <a:rPr lang="ja-JP" altLang="en-US" sz="2000" b="1" dirty="0">
                <a:solidFill>
                  <a:schemeClr val="tx2"/>
                </a:solidFill>
              </a:rPr>
              <a:t>今後の方針</a:t>
            </a:r>
            <a:endParaRPr lang="en-US" altLang="ja-JP" sz="20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7385382A-BA08-4CC3-966B-F55E1C4C7EE5}"/>
              </a:ext>
            </a:extLst>
          </p:cNvPr>
          <p:cNvSpPr txBox="1">
            <a:spLocks/>
          </p:cNvSpPr>
          <p:nvPr/>
        </p:nvSpPr>
        <p:spPr>
          <a:xfrm>
            <a:off x="7234711" y="1230664"/>
            <a:ext cx="857663" cy="5627336"/>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Wingdings" panose="05000000000000000000" pitchFamily="2" charset="2"/>
              <a:buNone/>
            </a:pPr>
            <a:r>
              <a:rPr lang="en-US" altLang="ja-JP" sz="2000" b="1" dirty="0">
                <a:solidFill>
                  <a:schemeClr val="tx2"/>
                </a:solidFill>
              </a:rPr>
              <a:t>1</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2</a:t>
            </a:r>
          </a:p>
          <a:p>
            <a:pPr marL="0" indent="0" algn="r">
              <a:buFont typeface="Wingdings" panose="05000000000000000000" pitchFamily="2" charset="2"/>
              <a:buNone/>
            </a:pPr>
            <a:r>
              <a:rPr lang="en-US" altLang="ja-JP" sz="2000" b="1" dirty="0">
                <a:solidFill>
                  <a:schemeClr val="tx2"/>
                </a:solidFill>
              </a:rPr>
              <a:t>3</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4</a:t>
            </a:r>
          </a:p>
          <a:p>
            <a:pPr marL="0" indent="0" algn="r">
              <a:buFont typeface="Wingdings" panose="05000000000000000000" pitchFamily="2" charset="2"/>
              <a:buNone/>
            </a:pPr>
            <a:r>
              <a:rPr lang="en-US" altLang="ja-JP" sz="2000" b="1" dirty="0">
                <a:solidFill>
                  <a:schemeClr val="tx2"/>
                </a:solidFill>
              </a:rPr>
              <a:t>5</a:t>
            </a:r>
          </a:p>
          <a:p>
            <a:pPr marL="0" indent="0" algn="r">
              <a:buFont typeface="Wingdings" panose="05000000000000000000" pitchFamily="2" charset="2"/>
              <a:buNone/>
            </a:pPr>
            <a:r>
              <a:rPr lang="en-US" altLang="ja-JP" sz="2000" b="1" dirty="0">
                <a:solidFill>
                  <a:schemeClr val="tx2"/>
                </a:solidFill>
              </a:rPr>
              <a:t>6</a:t>
            </a:r>
          </a:p>
          <a:p>
            <a:pPr marL="0" indent="0" algn="r">
              <a:buFont typeface="Wingdings" panose="05000000000000000000" pitchFamily="2" charset="2"/>
              <a:buNone/>
            </a:pPr>
            <a:r>
              <a:rPr lang="en-US" altLang="ja-JP" sz="2000" b="1" dirty="0">
                <a:solidFill>
                  <a:schemeClr val="tx2"/>
                </a:solidFill>
              </a:rPr>
              <a:t>7</a:t>
            </a:r>
          </a:p>
          <a:p>
            <a:pPr marL="0" indent="0" algn="r">
              <a:buFont typeface="Wingdings" panose="05000000000000000000" pitchFamily="2" charset="2"/>
              <a:buNone/>
            </a:pPr>
            <a:r>
              <a:rPr lang="en-US" altLang="ja-JP" sz="2000" b="1" dirty="0">
                <a:solidFill>
                  <a:schemeClr val="tx2"/>
                </a:solidFill>
              </a:rPr>
              <a:t>8</a:t>
            </a:r>
          </a:p>
          <a:p>
            <a:pPr marL="0" indent="0" algn="r">
              <a:buFont typeface="Wingdings" panose="05000000000000000000" pitchFamily="2" charset="2"/>
              <a:buNone/>
            </a:pPr>
            <a:r>
              <a:rPr lang="en-US" altLang="ja-JP" sz="2000" b="1" dirty="0">
                <a:solidFill>
                  <a:schemeClr val="tx2"/>
                </a:solidFill>
              </a:rPr>
              <a:t>9</a:t>
            </a:r>
          </a:p>
          <a:p>
            <a:pPr marL="0" indent="0" algn="r">
              <a:buFont typeface="Wingdings" panose="05000000000000000000" pitchFamily="2" charset="2"/>
              <a:buNone/>
            </a:pPr>
            <a:r>
              <a:rPr lang="en-US" altLang="ja-JP" sz="2000" b="1" dirty="0">
                <a:solidFill>
                  <a:schemeClr val="tx2"/>
                </a:solidFill>
              </a:rPr>
              <a:t>10</a:t>
            </a:r>
          </a:p>
          <a:p>
            <a:pPr marL="0" indent="0" algn="r">
              <a:buFont typeface="Wingdings" panose="05000000000000000000" pitchFamily="2" charset="2"/>
              <a:buNone/>
            </a:pPr>
            <a:r>
              <a:rPr lang="en-US" altLang="ja-JP" sz="2000" b="1" dirty="0">
                <a:solidFill>
                  <a:schemeClr val="tx2"/>
                </a:solidFill>
              </a:rPr>
              <a:t>11</a:t>
            </a:r>
          </a:p>
          <a:p>
            <a:pPr marL="0" indent="0">
              <a:buFont typeface="Wingdings" panose="05000000000000000000" pitchFamily="2" charset="2"/>
              <a:buNone/>
            </a:pPr>
            <a:endParaRPr lang="en-US" altLang="ja-JP" sz="1600" b="1" dirty="0">
              <a:solidFill>
                <a:schemeClr val="tx2"/>
              </a:solidFill>
            </a:endParaRPr>
          </a:p>
          <a:p>
            <a:pPr marL="0" indent="0">
              <a:buFont typeface="Wingdings" panose="05000000000000000000" pitchFamily="2" charset="2"/>
              <a:buNone/>
            </a:pPr>
            <a:endParaRPr lang="en-US" altLang="ja-JP" sz="1600" b="1" dirty="0"/>
          </a:p>
        </p:txBody>
      </p:sp>
    </p:spTree>
    <p:extLst>
      <p:ext uri="{BB962C8B-B14F-4D97-AF65-F5344CB8AC3E}">
        <p14:creationId xmlns:p14="http://schemas.microsoft.com/office/powerpoint/2010/main" val="4196918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Overview</a:t>
            </a:r>
            <a:r>
              <a:rPr kumimoji="1" lang="en-US" altLang="ja-JP" sz="2800" b="1" dirty="0"/>
              <a:t> of Chapter 17</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8"/>
            <a:ext cx="8369299" cy="186892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Purpose</a:t>
            </a:r>
            <a:endParaRPr lang="en-US" altLang="ja-JP" sz="2000" dirty="0">
              <a:solidFill>
                <a:schemeClr val="tx2"/>
              </a:solidFill>
            </a:endParaRPr>
          </a:p>
          <a:p>
            <a:pPr>
              <a:lnSpc>
                <a:spcPct val="100000"/>
              </a:lnSpc>
            </a:pPr>
            <a:r>
              <a:rPr lang="en-US" altLang="ja-JP" sz="2000" dirty="0">
                <a:solidFill>
                  <a:schemeClr val="tx2"/>
                </a:solidFill>
              </a:rPr>
              <a:t>Predict</a:t>
            </a:r>
            <a:r>
              <a:rPr lang="ja-JP" altLang="en-US" sz="2000" dirty="0">
                <a:solidFill>
                  <a:schemeClr val="tx2"/>
                </a:solidFill>
              </a:rPr>
              <a:t> </a:t>
            </a:r>
            <a:r>
              <a:rPr lang="en-US" altLang="ja-JP" sz="2000" b="1" u="sng" dirty="0">
                <a:solidFill>
                  <a:schemeClr val="tx2"/>
                </a:solidFill>
              </a:rPr>
              <a:t>one</a:t>
            </a:r>
            <a:r>
              <a:rPr lang="ja-JP" altLang="en-US" sz="2000" b="1" u="sng" dirty="0">
                <a:solidFill>
                  <a:schemeClr val="tx2"/>
                </a:solidFill>
              </a:rPr>
              <a:t> </a:t>
            </a:r>
            <a:r>
              <a:rPr lang="en-US" altLang="ja-JP" sz="2000" b="1" u="sng" dirty="0">
                <a:solidFill>
                  <a:schemeClr val="tx2"/>
                </a:solidFill>
              </a:rPr>
              <a:t>metric variable</a:t>
            </a:r>
            <a:r>
              <a:rPr lang="en-US" altLang="ja-JP" sz="2000" b="1" dirty="0">
                <a:solidFill>
                  <a:schemeClr val="tx2"/>
                </a:solidFill>
              </a:rPr>
              <a:t> </a:t>
            </a:r>
            <a:r>
              <a:rPr lang="en-US" altLang="ja-JP" sz="2000" dirty="0">
                <a:solidFill>
                  <a:schemeClr val="tx2"/>
                </a:solidFill>
              </a:rPr>
              <a:t>by </a:t>
            </a:r>
            <a:r>
              <a:rPr lang="en-US" altLang="ja-JP" sz="2000" b="1" u="sng" dirty="0">
                <a:solidFill>
                  <a:schemeClr val="tx2"/>
                </a:solidFill>
              </a:rPr>
              <a:t>one metric predictor</a:t>
            </a:r>
          </a:p>
          <a:p>
            <a:pPr marL="0" indent="0">
              <a:lnSpc>
                <a:spcPct val="100000"/>
              </a:lnSpc>
              <a:buNone/>
            </a:pPr>
            <a:r>
              <a:rPr lang="en-US" altLang="ja-JP" sz="2000" dirty="0">
                <a:solidFill>
                  <a:schemeClr val="tx2"/>
                </a:solidFill>
              </a:rPr>
              <a:t>     </a:t>
            </a:r>
          </a:p>
          <a:p>
            <a:pPr marL="0" indent="0">
              <a:lnSpc>
                <a:spcPct val="100000"/>
              </a:lnSpc>
              <a:buNone/>
            </a:pPr>
            <a:r>
              <a:rPr lang="en-US" altLang="ja-JP" sz="2000" dirty="0">
                <a:solidFill>
                  <a:schemeClr val="tx2"/>
                </a:solidFill>
              </a:rPr>
              <a:t>     ex.)           </a:t>
            </a:r>
          </a:p>
        </p:txBody>
      </p:sp>
      <p:grpSp>
        <p:nvGrpSpPr>
          <p:cNvPr id="3" name="グループ化 2">
            <a:extLst>
              <a:ext uri="{FF2B5EF4-FFF2-40B4-BE49-F238E27FC236}">
                <a16:creationId xmlns:a16="http://schemas.microsoft.com/office/drawing/2014/main" id="{062D7F9E-161C-44B5-86ED-45EF1D4CECF2}"/>
              </a:ext>
            </a:extLst>
          </p:cNvPr>
          <p:cNvGrpSpPr/>
          <p:nvPr/>
        </p:nvGrpSpPr>
        <p:grpSpPr>
          <a:xfrm>
            <a:off x="831810" y="3429000"/>
            <a:ext cx="7742347" cy="3290946"/>
            <a:chOff x="-16330" y="2964329"/>
            <a:chExt cx="9160330" cy="3893671"/>
          </a:xfrm>
        </p:grpSpPr>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テキスト ボックス 4">
            <a:extLst>
              <a:ext uri="{FF2B5EF4-FFF2-40B4-BE49-F238E27FC236}">
                <a16:creationId xmlns:a16="http://schemas.microsoft.com/office/drawing/2014/main" id="{7C8B253D-D7A9-4642-9CFE-FF549ECCA1D0}"/>
              </a:ext>
            </a:extLst>
          </p:cNvPr>
          <p:cNvSpPr txBox="1"/>
          <p:nvPr/>
        </p:nvSpPr>
        <p:spPr>
          <a:xfrm>
            <a:off x="4860830" y="1936949"/>
            <a:ext cx="818188" cy="461665"/>
          </a:xfrm>
          <a:prstGeom prst="rect">
            <a:avLst/>
          </a:prstGeom>
          <a:noFill/>
        </p:spPr>
        <p:txBody>
          <a:bodyPr wrap="square" rtlCol="0">
            <a:spAutoFit/>
          </a:bodyPr>
          <a:lstStyle/>
          <a:p>
            <a:pPr algn="ctr"/>
            <a:r>
              <a:rPr lang="en-US" altLang="ja-JP" sz="2400" dirty="0">
                <a:solidFill>
                  <a:schemeClr val="tx2"/>
                </a:solidFill>
              </a:rPr>
              <a:t>x</a:t>
            </a:r>
            <a:endParaRPr kumimoji="1" lang="ja-JP" altLang="en-US" sz="2400" dirty="0">
              <a:solidFill>
                <a:schemeClr val="tx2"/>
              </a:solidFill>
            </a:endParaRPr>
          </a:p>
        </p:txBody>
      </p:sp>
      <p:sp>
        <p:nvSpPr>
          <p:cNvPr id="74" name="テキスト ボックス 73">
            <a:extLst>
              <a:ext uri="{FF2B5EF4-FFF2-40B4-BE49-F238E27FC236}">
                <a16:creationId xmlns:a16="http://schemas.microsoft.com/office/drawing/2014/main" id="{C29011C9-4EAA-4308-B53E-B18468621FEF}"/>
              </a:ext>
            </a:extLst>
          </p:cNvPr>
          <p:cNvSpPr txBox="1"/>
          <p:nvPr/>
        </p:nvSpPr>
        <p:spPr>
          <a:xfrm>
            <a:off x="2251532" y="1936949"/>
            <a:ext cx="818188" cy="461665"/>
          </a:xfrm>
          <a:prstGeom prst="rect">
            <a:avLst/>
          </a:prstGeom>
          <a:noFill/>
        </p:spPr>
        <p:txBody>
          <a:bodyPr wrap="square" rtlCol="0">
            <a:spAutoFit/>
          </a:bodyPr>
          <a:lstStyle/>
          <a:p>
            <a:pPr algn="ctr"/>
            <a:r>
              <a:rPr lang="en-US" altLang="ja-JP" sz="2400" dirty="0">
                <a:solidFill>
                  <a:schemeClr val="tx2"/>
                </a:solidFill>
              </a:rPr>
              <a:t>y</a:t>
            </a:r>
            <a:endParaRPr kumimoji="1" lang="ja-JP" altLang="en-US" sz="2400" dirty="0">
              <a:solidFill>
                <a:schemeClr val="tx2"/>
              </a:solidFill>
            </a:endParaRPr>
          </a:p>
        </p:txBody>
      </p:sp>
      <p:sp>
        <p:nvSpPr>
          <p:cNvPr id="75" name="テキスト ボックス 74">
            <a:extLst>
              <a:ext uri="{FF2B5EF4-FFF2-40B4-BE49-F238E27FC236}">
                <a16:creationId xmlns:a16="http://schemas.microsoft.com/office/drawing/2014/main" id="{F81D98F9-EE43-417A-B19C-C2104561D57F}"/>
              </a:ext>
            </a:extLst>
          </p:cNvPr>
          <p:cNvSpPr txBox="1"/>
          <p:nvPr/>
        </p:nvSpPr>
        <p:spPr>
          <a:xfrm>
            <a:off x="1840629" y="2469744"/>
            <a:ext cx="1639994" cy="400110"/>
          </a:xfrm>
          <a:prstGeom prst="rect">
            <a:avLst/>
          </a:prstGeom>
          <a:noFill/>
        </p:spPr>
        <p:txBody>
          <a:bodyPr wrap="square" rtlCol="0">
            <a:spAutoFit/>
          </a:bodyPr>
          <a:lstStyle/>
          <a:p>
            <a:pPr algn="ctr"/>
            <a:r>
              <a:rPr kumimoji="1" lang="en-US" altLang="ja-JP" sz="2000" dirty="0">
                <a:solidFill>
                  <a:schemeClr val="tx2"/>
                </a:solidFill>
              </a:rPr>
              <a:t>weight</a:t>
            </a:r>
            <a:endParaRPr kumimoji="1" lang="ja-JP" altLang="en-US" sz="2000" dirty="0">
              <a:solidFill>
                <a:schemeClr val="tx2"/>
              </a:solidFill>
            </a:endParaRPr>
          </a:p>
        </p:txBody>
      </p:sp>
      <p:sp>
        <p:nvSpPr>
          <p:cNvPr id="76" name="テキスト ボックス 75">
            <a:extLst>
              <a:ext uri="{FF2B5EF4-FFF2-40B4-BE49-F238E27FC236}">
                <a16:creationId xmlns:a16="http://schemas.microsoft.com/office/drawing/2014/main" id="{0805C85C-C832-4818-B048-56EBBF4AE0A8}"/>
              </a:ext>
            </a:extLst>
          </p:cNvPr>
          <p:cNvSpPr txBox="1"/>
          <p:nvPr/>
        </p:nvSpPr>
        <p:spPr>
          <a:xfrm>
            <a:off x="4719568" y="2469744"/>
            <a:ext cx="1107018" cy="400110"/>
          </a:xfrm>
          <a:prstGeom prst="rect">
            <a:avLst/>
          </a:prstGeom>
          <a:noFill/>
        </p:spPr>
        <p:txBody>
          <a:bodyPr wrap="square" rtlCol="0">
            <a:spAutoFit/>
          </a:bodyPr>
          <a:lstStyle/>
          <a:p>
            <a:pPr algn="ctr"/>
            <a:r>
              <a:rPr kumimoji="1" lang="en-US" altLang="ja-JP" sz="2000" dirty="0">
                <a:solidFill>
                  <a:schemeClr val="tx2"/>
                </a:solidFill>
              </a:rPr>
              <a:t>height</a:t>
            </a:r>
            <a:endParaRPr kumimoji="1" lang="ja-JP" altLang="en-US" sz="2000" dirty="0">
              <a:solidFill>
                <a:schemeClr val="tx2"/>
              </a:solidFill>
            </a:endParaRPr>
          </a:p>
        </p:txBody>
      </p:sp>
    </p:spTree>
    <p:extLst>
      <p:ext uri="{BB962C8B-B14F-4D97-AF65-F5344CB8AC3E}">
        <p14:creationId xmlns:p14="http://schemas.microsoft.com/office/powerpoint/2010/main" val="245059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8"/>
            <a:ext cx="8369299" cy="4312002"/>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年代に出現、この数十年で急速に発展してきた分野</a:t>
            </a:r>
            <a:endParaRPr lang="en-US" altLang="ja-JP" sz="2000" dirty="0">
              <a:solidFill>
                <a:schemeClr val="tx2"/>
              </a:solidFill>
            </a:endParaRPr>
          </a:p>
          <a:p>
            <a:pPr>
              <a:lnSpc>
                <a:spcPct val="100000"/>
              </a:lnSpc>
            </a:pPr>
            <a:r>
              <a:rPr lang="ja-JP" altLang="en-US" sz="2000" dirty="0">
                <a:solidFill>
                  <a:schemeClr val="tx2"/>
                </a:solidFill>
              </a:rPr>
              <a:t>目的：従来の写真技術の制限をなくし、これまでのカメラからは得</a:t>
            </a:r>
            <a:endParaRPr lang="en-US" altLang="ja-JP" sz="2000" dirty="0">
              <a:solidFill>
                <a:schemeClr val="tx2"/>
              </a:solidFill>
            </a:endParaRPr>
          </a:p>
          <a:p>
            <a:pPr marL="0" indent="0">
              <a:lnSpc>
                <a:spcPct val="100000"/>
              </a:lnSpc>
              <a:buNone/>
            </a:pPr>
            <a:r>
              <a:rPr lang="ja-JP" altLang="en-US" sz="2000" dirty="0">
                <a:solidFill>
                  <a:schemeClr val="tx2"/>
                </a:solidFill>
              </a:rPr>
              <a:t>　　　　 ら</a:t>
            </a:r>
            <a:r>
              <a:rPr lang="ja-JP" altLang="en-US" sz="2000" dirty="0" err="1">
                <a:solidFill>
                  <a:schemeClr val="tx2"/>
                </a:solidFill>
              </a:rPr>
              <a:t>れ</a:t>
            </a:r>
            <a:r>
              <a:rPr lang="ja-JP" altLang="en-US" sz="2000" dirty="0">
                <a:solidFill>
                  <a:schemeClr val="tx2"/>
                </a:solidFill>
              </a:rPr>
              <a:t>なかった視覚情報を取得して画像生成を行う</a:t>
            </a:r>
            <a:endParaRPr lang="en-US" altLang="ja-JP" sz="2000" dirty="0">
              <a:solidFill>
                <a:schemeClr val="tx2"/>
              </a:solidFill>
            </a:endParaRPr>
          </a:p>
          <a:p>
            <a:pPr>
              <a:lnSpc>
                <a:spcPct val="100000"/>
              </a:lnSpc>
            </a:pPr>
            <a:r>
              <a:rPr lang="ja-JP" altLang="en-US" sz="2000" dirty="0">
                <a:solidFill>
                  <a:schemeClr val="tx2"/>
                </a:solidFill>
              </a:rPr>
              <a:t>特徴：</a:t>
            </a:r>
            <a:r>
              <a:rPr lang="ja-JP" altLang="en-US" sz="2000" b="1" dirty="0">
                <a:solidFill>
                  <a:schemeClr val="tx2"/>
                </a:solidFill>
              </a:rPr>
              <a:t>一回の撮影</a:t>
            </a:r>
            <a:r>
              <a:rPr lang="ja-JP" altLang="en-US" sz="2000" dirty="0">
                <a:solidFill>
                  <a:schemeClr val="tx2"/>
                </a:solidFill>
              </a:rPr>
              <a:t>で視点やピントの異なる複数の画像の取得が可能</a:t>
            </a:r>
            <a:endParaRPr lang="en-US" altLang="ja-JP" sz="2000" dirty="0">
              <a:solidFill>
                <a:schemeClr val="tx2"/>
              </a:solidFill>
            </a:endParaRPr>
          </a:p>
          <a:p>
            <a:pPr marL="0" indent="0">
              <a:lnSpc>
                <a:spcPct val="100000"/>
              </a:lnSpc>
              <a:buNone/>
            </a:pPr>
            <a:r>
              <a:rPr lang="ja-JP" altLang="en-US" sz="2000" b="1" dirty="0">
                <a:solidFill>
                  <a:schemeClr val="tx2"/>
                </a:solidFill>
              </a:rPr>
              <a:t>　　 　　</a:t>
            </a:r>
            <a:r>
              <a:rPr lang="ja-JP" altLang="en-US" sz="2000" dirty="0">
                <a:solidFill>
                  <a:schemeClr val="tx2"/>
                </a:solidFill>
              </a:rPr>
              <a:t>画像処理、コンピュータービジョン、</a:t>
            </a:r>
            <a:r>
              <a:rPr lang="en-US" altLang="ja-JP" sz="2000" dirty="0">
                <a:solidFill>
                  <a:schemeClr val="tx2"/>
                </a:solidFill>
              </a:rPr>
              <a:t>CG</a:t>
            </a:r>
            <a:r>
              <a:rPr lang="ja-JP" altLang="en-US" sz="2000" dirty="0">
                <a:solidFill>
                  <a:schemeClr val="tx2"/>
                </a:solidFill>
              </a:rPr>
              <a:t>分野で注目</a:t>
            </a:r>
            <a:r>
              <a:rPr lang="ja-JP" altLang="en-US" sz="2000" b="1" dirty="0">
                <a:solidFill>
                  <a:schemeClr val="tx2"/>
                </a:solidFill>
              </a:rPr>
              <a:t>　　</a:t>
            </a:r>
            <a:endParaRPr kumimoji="1" lang="en-US" altLang="ja-JP" sz="2000" b="1" dirty="0">
              <a:solidFill>
                <a:schemeClr val="tx2"/>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運動競技, スポーツ, 建物, 写真 が含まれている画像&#10;&#10;非常に高い精度で生成された説明">
            <a:extLst>
              <a:ext uri="{FF2B5EF4-FFF2-40B4-BE49-F238E27FC236}">
                <a16:creationId xmlns:a16="http://schemas.microsoft.com/office/drawing/2014/main" id="{F2E4BD2F-EA4F-41D1-A52E-15CE9BD1C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66" y="4399282"/>
            <a:ext cx="3066927" cy="2326256"/>
          </a:xfrm>
          <a:prstGeom prst="rect">
            <a:avLst/>
          </a:prstGeom>
        </p:spPr>
      </p:pic>
      <p:pic>
        <p:nvPicPr>
          <p:cNvPr id="20" name="図 19" descr="室内, 猫, 並べられている, 眠っている が含まれている画像&#10;&#10;非常に高い精度で生成された説明">
            <a:extLst>
              <a:ext uri="{FF2B5EF4-FFF2-40B4-BE49-F238E27FC236}">
                <a16:creationId xmlns:a16="http://schemas.microsoft.com/office/drawing/2014/main" id="{936338FF-F85B-49EF-8A2D-D73632BA9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320" y="5562410"/>
            <a:ext cx="1467612" cy="978408"/>
          </a:xfrm>
          <a:prstGeom prst="rect">
            <a:avLst/>
          </a:prstGeom>
        </p:spPr>
      </p:pic>
      <p:sp>
        <p:nvSpPr>
          <p:cNvPr id="21" name="コンテンツ プレースホルダー 2">
            <a:extLst>
              <a:ext uri="{FF2B5EF4-FFF2-40B4-BE49-F238E27FC236}">
                <a16:creationId xmlns:a16="http://schemas.microsoft.com/office/drawing/2014/main" id="{442C5404-799A-42EE-A68D-A3B6F1A32AC1}"/>
              </a:ext>
            </a:extLst>
          </p:cNvPr>
          <p:cNvSpPr txBox="1">
            <a:spLocks/>
          </p:cNvSpPr>
          <p:nvPr/>
        </p:nvSpPr>
        <p:spPr>
          <a:xfrm>
            <a:off x="1173766"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多視点画像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351AFAA1-15BF-4561-9A75-E8497AA0A5CC}"/>
              </a:ext>
            </a:extLst>
          </p:cNvPr>
          <p:cNvSpPr txBox="1">
            <a:spLocks/>
          </p:cNvSpPr>
          <p:nvPr/>
        </p:nvSpPr>
        <p:spPr>
          <a:xfrm>
            <a:off x="4886663"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全焦点画像</a:t>
            </a:r>
            <a:endParaRPr lang="en-US" altLang="ja-JP" sz="1800" b="1" dirty="0">
              <a:solidFill>
                <a:schemeClr val="tx2"/>
              </a:solidFill>
            </a:endParaRPr>
          </a:p>
        </p:txBody>
      </p:sp>
      <p:pic>
        <p:nvPicPr>
          <p:cNvPr id="24" name="図 23" descr="室内, 食べ物, 座っている, 猫 が含まれている画像&#10;&#10;高い精度で生成された説明">
            <a:extLst>
              <a:ext uri="{FF2B5EF4-FFF2-40B4-BE49-F238E27FC236}">
                <a16:creationId xmlns:a16="http://schemas.microsoft.com/office/drawing/2014/main" id="{A56176C6-5E8D-4681-B553-3AA7009B9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63" y="4450106"/>
            <a:ext cx="1467612" cy="978408"/>
          </a:xfrm>
          <a:prstGeom prst="rect">
            <a:avLst/>
          </a:prstGeom>
        </p:spPr>
      </p:pic>
      <p:pic>
        <p:nvPicPr>
          <p:cNvPr id="25" name="図 24" descr="猫, 室内, 並べられている, 哺乳動物 が含まれている画像&#10;&#10;非常に高い精度で生成された説明">
            <a:extLst>
              <a:ext uri="{FF2B5EF4-FFF2-40B4-BE49-F238E27FC236}">
                <a16:creationId xmlns:a16="http://schemas.microsoft.com/office/drawing/2014/main" id="{8833B0EE-DA2C-416A-9E37-0DB6CEADD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977" y="4440481"/>
            <a:ext cx="1467612" cy="978408"/>
          </a:xfrm>
          <a:prstGeom prst="rect">
            <a:avLst/>
          </a:prstGeom>
        </p:spPr>
      </p:pic>
    </p:spTree>
    <p:extLst>
      <p:ext uri="{BB962C8B-B14F-4D97-AF65-F5344CB8AC3E}">
        <p14:creationId xmlns:p14="http://schemas.microsoft.com/office/powerpoint/2010/main" val="328814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590420"/>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5134362"/>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a:t>
            </a:r>
            <a:endParaRPr lang="en-US" altLang="ja-JP" sz="2000"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pPr marL="0" indent="0">
              <a:buNone/>
            </a:pPr>
            <a:r>
              <a:rPr lang="ja-JP" altLang="en-US" sz="2000" b="1" dirty="0">
                <a:solidFill>
                  <a:schemeClr val="tx2"/>
                </a:solidFill>
              </a:rPr>
              <a:t>　</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861384"/>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5042580"/>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右中かっこ 31">
            <a:extLst>
              <a:ext uri="{FF2B5EF4-FFF2-40B4-BE49-F238E27FC236}">
                <a16:creationId xmlns:a16="http://schemas.microsoft.com/office/drawing/2014/main" id="{600D6144-8915-4DDB-B0C1-30E774FE4A65}"/>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01B83B11-6BE6-4DCD-BA27-7741F2B44F27}"/>
              </a:ext>
            </a:extLst>
          </p:cNvPr>
          <p:cNvSpPr/>
          <p:nvPr/>
        </p:nvSpPr>
        <p:spPr>
          <a:xfrm>
            <a:off x="4788048" y="4180571"/>
            <a:ext cx="3501958"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a:t>従来の写真技術のカバー範囲</a:t>
            </a:r>
          </a:p>
        </p:txBody>
      </p:sp>
    </p:spTree>
    <p:extLst>
      <p:ext uri="{BB962C8B-B14F-4D97-AF65-F5344CB8AC3E}">
        <p14:creationId xmlns:p14="http://schemas.microsoft.com/office/powerpoint/2010/main" val="335118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矢印: 右 129">
            <a:extLst>
              <a:ext uri="{FF2B5EF4-FFF2-40B4-BE49-F238E27FC236}">
                <a16:creationId xmlns:a16="http://schemas.microsoft.com/office/drawing/2014/main" id="{FFC602F8-C460-4B50-8E1D-7FE47A5B8E7F}"/>
              </a:ext>
            </a:extLst>
          </p:cNvPr>
          <p:cNvSpPr/>
          <p:nvPr/>
        </p:nvSpPr>
        <p:spPr>
          <a:xfrm>
            <a:off x="1113179" y="3445556"/>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972C267F-B602-406D-840E-30D4EA37C273}"/>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EE0FFF5C-A4FA-47B4-A16F-F64780591295}"/>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1F3ED82-FFE4-44D3-9C06-95FC698DE219}"/>
              </a:ext>
            </a:extLst>
          </p:cNvPr>
          <p:cNvCxnSpPr>
            <a:cxnSpLocks/>
            <a:stCxn id="85" idx="0"/>
            <a:endCxn id="125"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ABE00E8-8387-472C-B987-247C336EB86E}"/>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C0C2D9A-619D-4245-B4FE-B4866C0D37D5}"/>
              </a:ext>
            </a:extLst>
          </p:cNvPr>
          <p:cNvGrpSpPr/>
          <p:nvPr/>
        </p:nvGrpSpPr>
        <p:grpSpPr>
          <a:xfrm>
            <a:off x="1526947" y="4590420"/>
            <a:ext cx="3372483" cy="1975556"/>
            <a:chOff x="1128889" y="2968977"/>
            <a:chExt cx="3372483" cy="1975556"/>
          </a:xfrm>
        </p:grpSpPr>
        <p:sp>
          <p:nvSpPr>
            <p:cNvPr id="84" name="円弧 83">
              <a:extLst>
                <a:ext uri="{FF2B5EF4-FFF2-40B4-BE49-F238E27FC236}">
                  <a16:creationId xmlns:a16="http://schemas.microsoft.com/office/drawing/2014/main" id="{F810BE75-878C-4F75-88F5-04CB6748F212}"/>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円弧 84">
              <a:extLst>
                <a:ext uri="{FF2B5EF4-FFF2-40B4-BE49-F238E27FC236}">
                  <a16:creationId xmlns:a16="http://schemas.microsoft.com/office/drawing/2014/main" id="{3343744B-9647-46E2-8635-F4E726DB0FF7}"/>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6" name="コンテンツ プレースホルダー 2">
            <a:extLst>
              <a:ext uri="{FF2B5EF4-FFF2-40B4-BE49-F238E27FC236}">
                <a16:creationId xmlns:a16="http://schemas.microsoft.com/office/drawing/2014/main" id="{BCFBD10C-247E-4873-B95A-EBB0EC322F24}"/>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87" name="コンテンツ プレースホルダー 2">
            <a:extLst>
              <a:ext uri="{FF2B5EF4-FFF2-40B4-BE49-F238E27FC236}">
                <a16:creationId xmlns:a16="http://schemas.microsoft.com/office/drawing/2014/main" id="{92D038CF-75AE-40A1-BF2C-226F054453F0}"/>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88" name="コンテンツ プレースホルダー 2">
            <a:extLst>
              <a:ext uri="{FF2B5EF4-FFF2-40B4-BE49-F238E27FC236}">
                <a16:creationId xmlns:a16="http://schemas.microsoft.com/office/drawing/2014/main" id="{B47569D3-E0D7-4DB0-9162-F1FEC7277636}"/>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89" name="グループ化 88">
            <a:extLst>
              <a:ext uri="{FF2B5EF4-FFF2-40B4-BE49-F238E27FC236}">
                <a16:creationId xmlns:a16="http://schemas.microsoft.com/office/drawing/2014/main" id="{9FC687EE-23D8-49CC-94CE-05976CB9A129}"/>
              </a:ext>
            </a:extLst>
          </p:cNvPr>
          <p:cNvGrpSpPr/>
          <p:nvPr/>
        </p:nvGrpSpPr>
        <p:grpSpPr>
          <a:xfrm>
            <a:off x="6705509" y="5134362"/>
            <a:ext cx="1269648" cy="952236"/>
            <a:chOff x="7309480" y="2677685"/>
            <a:chExt cx="720000" cy="540000"/>
          </a:xfrm>
        </p:grpSpPr>
        <p:sp>
          <p:nvSpPr>
            <p:cNvPr id="90" name="正方形/長方形 89">
              <a:extLst>
                <a:ext uri="{FF2B5EF4-FFF2-40B4-BE49-F238E27FC236}">
                  <a16:creationId xmlns:a16="http://schemas.microsoft.com/office/drawing/2014/main" id="{F0128F73-FAA4-49D4-8878-DB5CA463C38C}"/>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91" name="グループ化 90">
              <a:extLst>
                <a:ext uri="{FF2B5EF4-FFF2-40B4-BE49-F238E27FC236}">
                  <a16:creationId xmlns:a16="http://schemas.microsoft.com/office/drawing/2014/main" id="{8666E531-EDAB-4332-8FE0-53B1098567DD}"/>
                </a:ext>
              </a:extLst>
            </p:cNvPr>
            <p:cNvGrpSpPr>
              <a:grpSpLocks noChangeAspect="1"/>
            </p:cNvGrpSpPr>
            <p:nvPr/>
          </p:nvGrpSpPr>
          <p:grpSpPr>
            <a:xfrm>
              <a:off x="7624867" y="2768616"/>
              <a:ext cx="89225" cy="401152"/>
              <a:chOff x="1242270" y="2856135"/>
              <a:chExt cx="311150" cy="1398919"/>
            </a:xfrm>
          </p:grpSpPr>
          <p:sp>
            <p:nvSpPr>
              <p:cNvPr id="92" name="正方形/長方形 91">
                <a:extLst>
                  <a:ext uri="{FF2B5EF4-FFF2-40B4-BE49-F238E27FC236}">
                    <a16:creationId xmlns:a16="http://schemas.microsoft.com/office/drawing/2014/main" id="{43D04EF3-83EC-40E4-9B38-D4F323994225}"/>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涙形 92">
                <a:extLst>
                  <a:ext uri="{FF2B5EF4-FFF2-40B4-BE49-F238E27FC236}">
                    <a16:creationId xmlns:a16="http://schemas.microsoft.com/office/drawing/2014/main" id="{84059D26-9343-4859-85D4-1DAAA117EF48}"/>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316CB1E5-46C2-4641-B962-09C1BA611EB4}"/>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涙形 94">
                <a:extLst>
                  <a:ext uri="{FF2B5EF4-FFF2-40B4-BE49-F238E27FC236}">
                    <a16:creationId xmlns:a16="http://schemas.microsoft.com/office/drawing/2014/main" id="{7196D09D-A042-4135-9394-BB1D95CEB68B}"/>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a:extLst>
              <a:ext uri="{FF2B5EF4-FFF2-40B4-BE49-F238E27FC236}">
                <a16:creationId xmlns:a16="http://schemas.microsoft.com/office/drawing/2014/main" id="{4BD1D82C-939F-441D-9EDE-963E3CE90183}"/>
              </a:ext>
            </a:extLst>
          </p:cNvPr>
          <p:cNvGrpSpPr/>
          <p:nvPr/>
        </p:nvGrpSpPr>
        <p:grpSpPr>
          <a:xfrm>
            <a:off x="4788048" y="4861384"/>
            <a:ext cx="237276" cy="1430344"/>
            <a:chOff x="6810585" y="2721795"/>
            <a:chExt cx="158045" cy="1656372"/>
          </a:xfrm>
        </p:grpSpPr>
        <p:sp>
          <p:nvSpPr>
            <p:cNvPr id="97" name="正方形/長方形 96">
              <a:extLst>
                <a:ext uri="{FF2B5EF4-FFF2-40B4-BE49-F238E27FC236}">
                  <a16:creationId xmlns:a16="http://schemas.microsoft.com/office/drawing/2014/main" id="{5A5077F5-8BEA-4A45-9B8B-1811642D967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01E1BB6B-C4D8-446E-850F-22D553BCBC74}"/>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3106877E-8871-40FF-A8AB-C414A6A29AAA}"/>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951F0B70-36BA-4DFD-9F33-07BADA40D6A3}"/>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7569408A-9419-469D-B5BE-668DC480EB25}"/>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BE26EFD3-B11A-44DD-9621-F3B0C480A47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121CAC23-0A85-4112-89E8-90B184F604C7}"/>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0695BD81-56A1-4B10-8327-22C1D28658DB}"/>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F84E28B-0172-4F13-89D8-3C476CE7B3C0}"/>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C2C3B2E4-B6F4-46BD-B456-F1D981D2513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B1F5BD41-6FD3-4D7E-9620-4EC195227651}"/>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a:extLst>
                <a:ext uri="{FF2B5EF4-FFF2-40B4-BE49-F238E27FC236}">
                  <a16:creationId xmlns:a16="http://schemas.microsoft.com/office/drawing/2014/main" id="{569E99AD-AAED-47BC-84C8-7BDA4DD847B5}"/>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625548FF-2C4F-484C-B79F-DDB5B9BEEAE9}"/>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C7A564CA-1E00-43EE-B920-A161A4D57A4A}"/>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FD4A111F-8993-479F-AD9B-1ECB9111821B}"/>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A79C401E-78D8-40F3-989F-9B88B59DA3D5}"/>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C74538B8-01A5-4B32-B217-B4F289CE49A3}"/>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32ECC3-F02A-4A79-9EB3-E57BC4A20ECB}"/>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F5A4770E-B82C-485F-8A78-8BAB58554E6A}"/>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37788DAD-2F1A-4984-94B1-8DA148430E49}"/>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9744D6D1-6A34-4B8A-BFC7-2FD2076396DC}"/>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8" name="コンテンツ プレースホルダー 2">
            <a:extLst>
              <a:ext uri="{FF2B5EF4-FFF2-40B4-BE49-F238E27FC236}">
                <a16:creationId xmlns:a16="http://schemas.microsoft.com/office/drawing/2014/main" id="{04BAFF57-734F-4577-89B0-822E9EB330F4}"/>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9" name="直線コネクタ 118">
            <a:extLst>
              <a:ext uri="{FF2B5EF4-FFF2-40B4-BE49-F238E27FC236}">
                <a16:creationId xmlns:a16="http://schemas.microsoft.com/office/drawing/2014/main" id="{004542DD-28B9-4525-BAEC-0818AE88376A}"/>
              </a:ext>
            </a:extLst>
          </p:cNvPr>
          <p:cNvCxnSpPr>
            <a:stCxn id="85" idx="0"/>
            <a:endCxn id="107"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FB667EE-9E0F-4705-8719-889EACA39943}"/>
              </a:ext>
            </a:extLst>
          </p:cNvPr>
          <p:cNvCxnSpPr>
            <a:stCxn id="85" idx="2"/>
            <a:endCxn id="107"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0911AC2-8D39-4EBA-9489-8250E37A180E}"/>
              </a:ext>
            </a:extLst>
          </p:cNvPr>
          <p:cNvCxnSpPr>
            <a:cxnSpLocks/>
            <a:endCxn id="107"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112920AD-96E7-4E24-820A-528DFB8B5095}"/>
              </a:ext>
            </a:extLst>
          </p:cNvPr>
          <p:cNvCxnSpPr>
            <a:cxnSpLocks/>
            <a:endCxn id="107"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23" name="グループ化 122">
            <a:extLst>
              <a:ext uri="{FF2B5EF4-FFF2-40B4-BE49-F238E27FC236}">
                <a16:creationId xmlns:a16="http://schemas.microsoft.com/office/drawing/2014/main" id="{280BF6EC-E7CB-4B24-99A9-404121704333}"/>
              </a:ext>
            </a:extLst>
          </p:cNvPr>
          <p:cNvGrpSpPr/>
          <p:nvPr/>
        </p:nvGrpSpPr>
        <p:grpSpPr>
          <a:xfrm>
            <a:off x="1180062" y="5042580"/>
            <a:ext cx="286544" cy="1215614"/>
            <a:chOff x="1365800" y="4646917"/>
            <a:chExt cx="286544" cy="1215614"/>
          </a:xfrm>
        </p:grpSpPr>
        <p:sp>
          <p:nvSpPr>
            <p:cNvPr id="124" name="正方形/長方形 123">
              <a:extLst>
                <a:ext uri="{FF2B5EF4-FFF2-40B4-BE49-F238E27FC236}">
                  <a16:creationId xmlns:a16="http://schemas.microsoft.com/office/drawing/2014/main" id="{E52985B0-40E3-45B2-9E36-94B08ECFEC8A}"/>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涙形 124">
              <a:extLst>
                <a:ext uri="{FF2B5EF4-FFF2-40B4-BE49-F238E27FC236}">
                  <a16:creationId xmlns:a16="http://schemas.microsoft.com/office/drawing/2014/main" id="{B48FC6AC-361D-492A-B517-A3E5C90C1AEE}"/>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F41C851C-9EB6-42EE-B825-8AB8D4425D3A}"/>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14F48F10-0E9D-4323-AEE0-5E78F20493A6}"/>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8" name="矢印: 右 127">
            <a:extLst>
              <a:ext uri="{FF2B5EF4-FFF2-40B4-BE49-F238E27FC236}">
                <a16:creationId xmlns:a16="http://schemas.microsoft.com/office/drawing/2014/main" id="{D9D2334A-D06B-471E-8E0F-4C315E486F1D}"/>
              </a:ext>
            </a:extLst>
          </p:cNvPr>
          <p:cNvSpPr/>
          <p:nvPr/>
        </p:nvSpPr>
        <p:spPr>
          <a:xfrm>
            <a:off x="4788048" y="4180571"/>
            <a:ext cx="3501958" cy="718753"/>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b="1" dirty="0"/>
              <a:t>従来の写真技術のカバー範囲</a:t>
            </a:r>
          </a:p>
        </p:txBody>
      </p:sp>
      <p:sp>
        <p:nvSpPr>
          <p:cNvPr id="129" name="右中かっこ 128">
            <a:extLst>
              <a:ext uri="{FF2B5EF4-FFF2-40B4-BE49-F238E27FC236}">
                <a16:creationId xmlns:a16="http://schemas.microsoft.com/office/drawing/2014/main" id="{47E264BD-A043-41DD-861B-30FB374C8559}"/>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5467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74" name="矢印: 右 73">
            <a:extLst>
              <a:ext uri="{FF2B5EF4-FFF2-40B4-BE49-F238E27FC236}">
                <a16:creationId xmlns:a16="http://schemas.microsoft.com/office/drawing/2014/main" id="{C1C93642-8877-4CB8-A779-A8300A19E93A}"/>
              </a:ext>
            </a:extLst>
          </p:cNvPr>
          <p:cNvSpPr/>
          <p:nvPr/>
        </p:nvSpPr>
        <p:spPr>
          <a:xfrm rot="5400000">
            <a:off x="4238038" y="4035050"/>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E0E7AAB3-7568-4972-9F7F-92E3F0B43185}"/>
              </a:ext>
            </a:extLst>
          </p:cNvPr>
          <p:cNvSpPr/>
          <p:nvPr/>
        </p:nvSpPr>
        <p:spPr>
          <a:xfrm>
            <a:off x="381000" y="5180037"/>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空間の全光線情報を一回で記録できるライトフィールドカメラを用い、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166DCA22-6167-4091-907F-FFC4704EF051}"/>
              </a:ext>
            </a:extLst>
          </p:cNvPr>
          <p:cNvSpPr/>
          <p:nvPr/>
        </p:nvSpPr>
        <p:spPr>
          <a:xfrm>
            <a:off x="381000" y="4751301"/>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
        <p:nvSpPr>
          <p:cNvPr id="12" name="正方形/長方形 11">
            <a:extLst>
              <a:ext uri="{FF2B5EF4-FFF2-40B4-BE49-F238E27FC236}">
                <a16:creationId xmlns:a16="http://schemas.microsoft.com/office/drawing/2014/main" id="{12D7B8CA-F7F5-4F31-B0FD-E75D6DB44897}"/>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243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61652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a:t>
            </a:r>
            <a:r>
              <a:rPr lang="ja-JP" altLang="en-US" sz="2800" b="1" dirty="0"/>
              <a:t>目次</a:t>
            </a:r>
            <a:endParaRPr kumimoji="1" lang="ja-JP" altLang="en-US" sz="28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627336"/>
          </a:xfrm>
        </p:spPr>
        <p:txBody>
          <a:bodyPr>
            <a:normAutofit/>
          </a:bodyPr>
          <a:lstStyle/>
          <a:p>
            <a:pPr marL="0" indent="0">
              <a:buNone/>
            </a:pPr>
            <a:r>
              <a:rPr lang="en-US" altLang="ja-JP" sz="2000" b="1" dirty="0">
                <a:solidFill>
                  <a:schemeClr val="tx2"/>
                </a:solidFill>
              </a:rPr>
              <a:t>Overview of Chapter17</a:t>
            </a:r>
          </a:p>
          <a:p>
            <a:pPr marL="0" indent="0">
              <a:buNone/>
            </a:pPr>
            <a:r>
              <a:rPr lang="ja-JP" altLang="en-US" sz="2000" b="1" dirty="0">
                <a:solidFill>
                  <a:schemeClr val="tx2"/>
                </a:solidFill>
              </a:rPr>
              <a:t>コンピューテーショナルフォトグラフィとは？</a:t>
            </a:r>
            <a:endParaRPr lang="en-US" altLang="ja-JP" sz="2000" b="1" dirty="0">
              <a:solidFill>
                <a:schemeClr val="tx2"/>
              </a:solidFill>
            </a:endParaRPr>
          </a:p>
          <a:p>
            <a:pPr marL="0" indent="0">
              <a:buNone/>
            </a:pPr>
            <a:r>
              <a:rPr lang="ja-JP" altLang="en-US" sz="2000" b="1" dirty="0">
                <a:solidFill>
                  <a:schemeClr val="tx2"/>
                </a:solidFill>
              </a:rPr>
              <a:t>　</a:t>
            </a:r>
            <a:r>
              <a:rPr kumimoji="1" lang="ja-JP" altLang="en-US" sz="2000" dirty="0">
                <a:solidFill>
                  <a:schemeClr val="tx2"/>
                </a:solidFill>
              </a:rPr>
              <a:t>概要</a:t>
            </a:r>
            <a:endParaRPr kumimoji="1" lang="en-US" altLang="ja-JP" sz="2000" dirty="0">
              <a:solidFill>
                <a:schemeClr val="tx2"/>
              </a:solidFill>
            </a:endParaRPr>
          </a:p>
          <a:p>
            <a:pPr marL="0" indent="0">
              <a:buNone/>
            </a:pPr>
            <a:r>
              <a:rPr lang="ja-JP" altLang="en-US" sz="2000" dirty="0">
                <a:solidFill>
                  <a:schemeClr val="tx2"/>
                </a:solidFill>
              </a:rPr>
              <a:t>　従来の写真技術との比較</a:t>
            </a:r>
            <a:endParaRPr lang="en-US" altLang="ja-JP" sz="2000" dirty="0">
              <a:solidFill>
                <a:schemeClr val="tx2"/>
              </a:solidFill>
            </a:endParaRPr>
          </a:p>
          <a:p>
            <a:pPr marL="0" indent="0">
              <a:buNone/>
            </a:pPr>
            <a:r>
              <a:rPr lang="ja-JP" altLang="en-US" sz="2000" b="1" dirty="0">
                <a:solidFill>
                  <a:schemeClr val="tx2"/>
                </a:solidFill>
              </a:rPr>
              <a:t>ライトフィールドカメラとは？</a:t>
            </a:r>
            <a:endParaRPr lang="en-US" altLang="ja-JP" sz="2000" b="1" dirty="0">
              <a:solidFill>
                <a:schemeClr val="tx2"/>
              </a:solidFill>
            </a:endParaRPr>
          </a:p>
          <a:p>
            <a:pPr marL="0" indent="0">
              <a:buNone/>
            </a:pPr>
            <a:r>
              <a:rPr lang="ja-JP" altLang="en-US" sz="2000" b="1" dirty="0">
                <a:solidFill>
                  <a:schemeClr val="tx2"/>
                </a:solidFill>
              </a:rPr>
              <a:t>　</a:t>
            </a:r>
            <a:r>
              <a:rPr lang="ja-JP" altLang="en-US" sz="2000" dirty="0">
                <a:solidFill>
                  <a:schemeClr val="tx2"/>
                </a:solidFill>
              </a:rPr>
              <a:t>構造</a:t>
            </a:r>
            <a:endParaRPr lang="en-US" altLang="ja-JP" sz="2000" dirty="0">
              <a:solidFill>
                <a:schemeClr val="tx2"/>
              </a:solidFill>
            </a:endParaRPr>
          </a:p>
          <a:p>
            <a:pPr marL="0" indent="0">
              <a:buNone/>
            </a:pPr>
            <a:r>
              <a:rPr lang="ja-JP" altLang="en-US" sz="2000" dirty="0">
                <a:solidFill>
                  <a:schemeClr val="tx2"/>
                </a:solidFill>
              </a:rPr>
              <a:t>　画像の生成</a:t>
            </a:r>
            <a:endParaRPr lang="en-US" altLang="ja-JP" sz="2000" dirty="0">
              <a:solidFill>
                <a:schemeClr val="tx2"/>
              </a:solidFill>
            </a:endParaRPr>
          </a:p>
          <a:p>
            <a:pPr marL="0" indent="0">
              <a:buNone/>
            </a:pPr>
            <a:r>
              <a:rPr lang="ja-JP" altLang="en-US" sz="2000" dirty="0">
                <a:solidFill>
                  <a:schemeClr val="tx2"/>
                </a:solidFill>
              </a:rPr>
              <a:t>　多視点画像取得の原理</a:t>
            </a:r>
            <a:endParaRPr lang="en-US" altLang="ja-JP" sz="2000" dirty="0">
              <a:solidFill>
                <a:schemeClr val="tx2"/>
              </a:solidFill>
            </a:endParaRPr>
          </a:p>
          <a:p>
            <a:pPr marL="0" indent="0">
              <a:buNone/>
            </a:pPr>
            <a:r>
              <a:rPr lang="ja-JP" altLang="en-US" sz="2000" dirty="0">
                <a:solidFill>
                  <a:schemeClr val="tx2"/>
                </a:solidFill>
              </a:rPr>
              <a:t>　多視点画像の例</a:t>
            </a:r>
            <a:endParaRPr lang="en-US" altLang="ja-JP" sz="2000" dirty="0">
              <a:solidFill>
                <a:schemeClr val="tx2"/>
              </a:solidFill>
            </a:endParaRPr>
          </a:p>
          <a:p>
            <a:pPr marL="0" indent="0">
              <a:buNone/>
            </a:pPr>
            <a:r>
              <a:rPr lang="ja-JP" altLang="en-US" sz="2000" dirty="0">
                <a:solidFill>
                  <a:schemeClr val="tx2"/>
                </a:solidFill>
              </a:rPr>
              <a:t>　リフォーカスの原理</a:t>
            </a:r>
            <a:endParaRPr lang="en-US" altLang="ja-JP" sz="2000" dirty="0">
              <a:solidFill>
                <a:schemeClr val="tx2"/>
              </a:solidFill>
            </a:endParaRPr>
          </a:p>
          <a:p>
            <a:pPr marL="0" indent="0">
              <a:buNone/>
            </a:pPr>
            <a:r>
              <a:rPr lang="ja-JP" altLang="en-US" sz="2000" dirty="0">
                <a:solidFill>
                  <a:schemeClr val="tx2"/>
                </a:solidFill>
              </a:rPr>
              <a:t>　全焦点画像の例</a:t>
            </a:r>
            <a:endParaRPr lang="en-US" altLang="ja-JP" sz="2000" dirty="0">
              <a:solidFill>
                <a:schemeClr val="tx2"/>
              </a:solidFill>
            </a:endParaRPr>
          </a:p>
          <a:p>
            <a:pPr marL="0" indent="0">
              <a:buNone/>
            </a:pPr>
            <a:r>
              <a:rPr lang="ja-JP" altLang="en-US" sz="2000" b="1" dirty="0">
                <a:solidFill>
                  <a:schemeClr val="tx2"/>
                </a:solidFill>
              </a:rPr>
              <a:t>ライトフィールドカメラを用いた三次元計測手法</a:t>
            </a:r>
            <a:endParaRPr lang="en-US" altLang="ja-JP" sz="2000" dirty="0">
              <a:solidFill>
                <a:schemeClr val="tx2"/>
              </a:solidFill>
            </a:endParaRPr>
          </a:p>
          <a:p>
            <a:pPr marL="0" indent="0">
              <a:buNone/>
            </a:pPr>
            <a:r>
              <a:rPr lang="ja-JP" altLang="en-US" sz="2000" b="1" dirty="0">
                <a:solidFill>
                  <a:schemeClr val="tx2"/>
                </a:solidFill>
              </a:rPr>
              <a:t>今後の方針</a:t>
            </a:r>
            <a:endParaRPr lang="en-US" altLang="ja-JP" sz="20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7385382A-BA08-4CC3-966B-F55E1C4C7EE5}"/>
              </a:ext>
            </a:extLst>
          </p:cNvPr>
          <p:cNvSpPr txBox="1">
            <a:spLocks/>
          </p:cNvSpPr>
          <p:nvPr/>
        </p:nvSpPr>
        <p:spPr>
          <a:xfrm>
            <a:off x="7234711" y="1230664"/>
            <a:ext cx="857663" cy="5627336"/>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Wingdings" panose="05000000000000000000" pitchFamily="2" charset="2"/>
              <a:buNone/>
            </a:pPr>
            <a:r>
              <a:rPr lang="en-US" altLang="ja-JP" sz="2000" b="1" dirty="0">
                <a:solidFill>
                  <a:schemeClr val="tx2"/>
                </a:solidFill>
              </a:rPr>
              <a:t>1</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2</a:t>
            </a:r>
          </a:p>
          <a:p>
            <a:pPr marL="0" indent="0" algn="r">
              <a:buFont typeface="Wingdings" panose="05000000000000000000" pitchFamily="2" charset="2"/>
              <a:buNone/>
            </a:pPr>
            <a:r>
              <a:rPr lang="en-US" altLang="ja-JP" sz="2000" b="1" dirty="0">
                <a:solidFill>
                  <a:schemeClr val="tx2"/>
                </a:solidFill>
              </a:rPr>
              <a:t>3</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4</a:t>
            </a:r>
          </a:p>
          <a:p>
            <a:pPr marL="0" indent="0" algn="r">
              <a:buFont typeface="Wingdings" panose="05000000000000000000" pitchFamily="2" charset="2"/>
              <a:buNone/>
            </a:pPr>
            <a:r>
              <a:rPr lang="en-US" altLang="ja-JP" sz="2000" b="1" dirty="0">
                <a:solidFill>
                  <a:schemeClr val="tx2"/>
                </a:solidFill>
              </a:rPr>
              <a:t>5</a:t>
            </a:r>
          </a:p>
          <a:p>
            <a:pPr marL="0" indent="0" algn="r">
              <a:buFont typeface="Wingdings" panose="05000000000000000000" pitchFamily="2" charset="2"/>
              <a:buNone/>
            </a:pPr>
            <a:r>
              <a:rPr lang="en-US" altLang="ja-JP" sz="2000" b="1" dirty="0">
                <a:solidFill>
                  <a:schemeClr val="tx2"/>
                </a:solidFill>
              </a:rPr>
              <a:t>6</a:t>
            </a:r>
          </a:p>
          <a:p>
            <a:pPr marL="0" indent="0" algn="r">
              <a:buFont typeface="Wingdings" panose="05000000000000000000" pitchFamily="2" charset="2"/>
              <a:buNone/>
            </a:pPr>
            <a:r>
              <a:rPr lang="en-US" altLang="ja-JP" sz="2000" b="1" dirty="0">
                <a:solidFill>
                  <a:schemeClr val="tx2"/>
                </a:solidFill>
              </a:rPr>
              <a:t>7</a:t>
            </a:r>
          </a:p>
          <a:p>
            <a:pPr marL="0" indent="0" algn="r">
              <a:buFont typeface="Wingdings" panose="05000000000000000000" pitchFamily="2" charset="2"/>
              <a:buNone/>
            </a:pPr>
            <a:r>
              <a:rPr lang="en-US" altLang="ja-JP" sz="2000" b="1" dirty="0">
                <a:solidFill>
                  <a:schemeClr val="tx2"/>
                </a:solidFill>
              </a:rPr>
              <a:t>8</a:t>
            </a:r>
          </a:p>
          <a:p>
            <a:pPr marL="0" indent="0" algn="r">
              <a:buFont typeface="Wingdings" panose="05000000000000000000" pitchFamily="2" charset="2"/>
              <a:buNone/>
            </a:pPr>
            <a:r>
              <a:rPr lang="en-US" altLang="ja-JP" sz="2000" b="1" dirty="0">
                <a:solidFill>
                  <a:schemeClr val="tx2"/>
                </a:solidFill>
              </a:rPr>
              <a:t>9</a:t>
            </a:r>
          </a:p>
          <a:p>
            <a:pPr marL="0" indent="0" algn="r">
              <a:buFont typeface="Wingdings" panose="05000000000000000000" pitchFamily="2" charset="2"/>
              <a:buNone/>
            </a:pPr>
            <a:r>
              <a:rPr lang="en-US" altLang="ja-JP" sz="2000" b="1" dirty="0">
                <a:solidFill>
                  <a:schemeClr val="tx2"/>
                </a:solidFill>
              </a:rPr>
              <a:t>10</a:t>
            </a:r>
          </a:p>
          <a:p>
            <a:pPr marL="0" indent="0" algn="r">
              <a:buFont typeface="Wingdings" panose="05000000000000000000" pitchFamily="2" charset="2"/>
              <a:buNone/>
            </a:pPr>
            <a:r>
              <a:rPr lang="en-US" altLang="ja-JP" sz="2000" b="1" dirty="0">
                <a:solidFill>
                  <a:schemeClr val="tx2"/>
                </a:solidFill>
              </a:rPr>
              <a:t>11</a:t>
            </a:r>
          </a:p>
          <a:p>
            <a:pPr marL="0" indent="0">
              <a:buFont typeface="Wingdings" panose="05000000000000000000" pitchFamily="2" charset="2"/>
              <a:buNone/>
            </a:pPr>
            <a:endParaRPr lang="en-US" altLang="ja-JP" sz="1600" b="1" dirty="0">
              <a:solidFill>
                <a:schemeClr val="tx2"/>
              </a:solidFill>
            </a:endParaRPr>
          </a:p>
          <a:p>
            <a:pPr marL="0" indent="0">
              <a:buFont typeface="Wingdings" panose="05000000000000000000" pitchFamily="2" charset="2"/>
              <a:buNone/>
            </a:pPr>
            <a:endParaRPr lang="en-US" altLang="ja-JP" sz="1600" b="1" dirty="0"/>
          </a:p>
        </p:txBody>
      </p:sp>
    </p:spTree>
    <p:extLst>
      <p:ext uri="{BB962C8B-B14F-4D97-AF65-F5344CB8AC3E}">
        <p14:creationId xmlns:p14="http://schemas.microsoft.com/office/powerpoint/2010/main" val="1350402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3277334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8" idx="6"/>
            </p:cNvCxnSpPr>
            <p:nvPr/>
          </p:nvCxnSpPr>
          <p:spPr>
            <a:xfrm>
              <a:off x="1062197" y="5231214"/>
              <a:ext cx="4068657" cy="944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473839"/>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画像の生成</a:t>
            </a:r>
            <a:endParaRPr lang="en-US" altLang="ja-JP" sz="2400" b="1" dirty="0">
              <a:solidFill>
                <a:schemeClr val="tx2"/>
              </a:solidFill>
            </a:endParaRPr>
          </a:p>
          <a:p>
            <a:pPr>
              <a:lnSpc>
                <a:spcPct val="100000"/>
              </a:lnSpc>
            </a:pPr>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マイクロレンズごとにカバーする画素の値を平均し、物体に焦点を</a:t>
            </a:r>
            <a:endParaRPr lang="en-US" altLang="ja-JP" sz="2000" dirty="0">
              <a:solidFill>
                <a:schemeClr val="tx2"/>
              </a:solidFill>
            </a:endParaRPr>
          </a:p>
          <a:p>
            <a:pPr marL="0" indent="0">
              <a:lnSpc>
                <a:spcPct val="100000"/>
              </a:lnSpc>
              <a:buNone/>
            </a:pPr>
            <a:r>
              <a:rPr lang="ja-JP" altLang="en-US" sz="2000" dirty="0">
                <a:solidFill>
                  <a:schemeClr val="tx2"/>
                </a:solidFill>
              </a:rPr>
              <a:t>　 合わせた画像を生成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cxnSp>
        <p:nvCxnSpPr>
          <p:cNvPr id="93" name="直線矢印コネクタ 92">
            <a:extLst>
              <a:ext uri="{FF2B5EF4-FFF2-40B4-BE49-F238E27FC236}">
                <a16:creationId xmlns:a16="http://schemas.microsoft.com/office/drawing/2014/main" id="{8B2A588A-99F1-42CE-A750-981CFC782E40}"/>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BE08D4A3-8DCE-4C1F-B6ED-EEDE63264D7E}"/>
              </a:ext>
            </a:extLst>
          </p:cNvPr>
          <p:cNvCxnSpPr/>
          <p:nvPr/>
        </p:nvCxnSpPr>
        <p:spPr>
          <a:xfrm flipH="1">
            <a:off x="8398006" y="446984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E62EAF89-5A66-4A32-A80C-591658A4D5C1}"/>
              </a:ext>
            </a:extLst>
          </p:cNvPr>
          <p:cNvCxnSpPr/>
          <p:nvPr/>
        </p:nvCxnSpPr>
        <p:spPr>
          <a:xfrm flipH="1">
            <a:off x="8398006" y="4390305"/>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3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一度の撮影で少しずつ視点の違った複数の画像を取得可能</a:t>
            </a:r>
            <a:endParaRPr lang="en-US" altLang="ja-JP" sz="2000"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とすると、視差を持つ</a:t>
            </a:r>
            <a:r>
              <a:rPr lang="en-US" altLang="ja-JP" sz="2000" dirty="0">
                <a:solidFill>
                  <a:schemeClr val="tx2"/>
                </a:solidFill>
              </a:rPr>
              <a:t>N</a:t>
            </a:r>
            <a:r>
              <a:rPr lang="ja-JP" altLang="en-US" sz="2000" dirty="0">
                <a:solidFill>
                  <a:schemeClr val="tx2"/>
                </a:solidFill>
              </a:rPr>
              <a:t>組の多視</a:t>
            </a:r>
            <a:endParaRPr lang="en-US" altLang="ja-JP" sz="2000" dirty="0">
              <a:solidFill>
                <a:schemeClr val="tx2"/>
              </a:solidFill>
            </a:endParaRPr>
          </a:p>
          <a:p>
            <a:pPr marL="0" indent="0">
              <a:lnSpc>
                <a:spcPct val="100000"/>
              </a:lnSpc>
              <a:buNone/>
            </a:pPr>
            <a:r>
              <a:rPr lang="en-US" altLang="ja-JP" sz="2000" dirty="0">
                <a:solidFill>
                  <a:schemeClr val="tx2"/>
                </a:solidFill>
              </a:rPr>
              <a:t>     </a:t>
            </a:r>
            <a:r>
              <a:rPr lang="ja-JP" altLang="en-US" sz="2000" dirty="0">
                <a:solidFill>
                  <a:schemeClr val="tx2"/>
                </a:solidFill>
              </a:rPr>
              <a:t>点画像が得られる</a:t>
            </a:r>
            <a:endParaRPr lang="en-US" altLang="ja-JP" sz="2000"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p:cNvCxnSpPr>
          <p:nvPr/>
        </p:nvCxnSpPr>
        <p:spPr>
          <a:xfrm>
            <a:off x="896678" y="5295893"/>
            <a:ext cx="4130509" cy="80483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1"/>
            <a:ext cx="4130509" cy="10902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cxnSp>
        <p:nvCxnSpPr>
          <p:cNvPr id="104" name="直線矢印コネクタ 103">
            <a:extLst>
              <a:ext uri="{FF2B5EF4-FFF2-40B4-BE49-F238E27FC236}">
                <a16:creationId xmlns:a16="http://schemas.microsoft.com/office/drawing/2014/main" id="{2DD6234D-3598-4991-9948-CE275570AB6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9DECB256-4FBD-4A62-99A1-30EADF9526B1}"/>
              </a:ext>
            </a:extLst>
          </p:cNvPr>
          <p:cNvCxnSpPr/>
          <p:nvPr/>
        </p:nvCxnSpPr>
        <p:spPr>
          <a:xfrm flipH="1">
            <a:off x="8398006" y="47828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8A0F7A90-4262-4EFC-A4EA-18E428192430}"/>
              </a:ext>
            </a:extLst>
          </p:cNvPr>
          <p:cNvCxnSpPr/>
          <p:nvPr/>
        </p:nvCxnSpPr>
        <p:spPr>
          <a:xfrm flipH="1">
            <a:off x="8398006" y="502506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D5622119-C3B4-40F9-AECC-97541D0E6E38}"/>
              </a:ext>
            </a:extLst>
          </p:cNvPr>
          <p:cNvCxnSpPr/>
          <p:nvPr/>
        </p:nvCxnSpPr>
        <p:spPr>
          <a:xfrm flipH="1">
            <a:off x="8398006" y="525623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28317F78-B662-417B-9509-B7BE7847B512}"/>
              </a:ext>
            </a:extLst>
          </p:cNvPr>
          <p:cNvCxnSpPr/>
          <p:nvPr/>
        </p:nvCxnSpPr>
        <p:spPr>
          <a:xfrm flipH="1">
            <a:off x="8398006" y="549278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30F30CE-9233-48FB-9D86-B8C3026E820B}"/>
              </a:ext>
            </a:extLst>
          </p:cNvPr>
          <p:cNvCxnSpPr/>
          <p:nvPr/>
        </p:nvCxnSpPr>
        <p:spPr>
          <a:xfrm flipH="1">
            <a:off x="8398006" y="5726439"/>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8363A98B-4B3B-4482-8D3A-9589DF0AFD69}"/>
              </a:ext>
            </a:extLst>
          </p:cNvPr>
          <p:cNvCxnSpPr/>
          <p:nvPr/>
        </p:nvCxnSpPr>
        <p:spPr>
          <a:xfrm flipH="1">
            <a:off x="8398006" y="595825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41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7</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90825"/>
            <a:ext cx="5238750" cy="261610"/>
          </a:xfrm>
          <a:prstGeom prst="rect">
            <a:avLst/>
          </a:prstGeom>
        </p:spPr>
        <p:txBody>
          <a:bodyPr wrap="square">
            <a:spAutoFit/>
          </a:bodyPr>
          <a:lstStyle/>
          <a:p>
            <a:pPr algn="r"/>
            <a:r>
              <a:rPr lang="ja-JP" altLang="en-US" sz="1050" dirty="0">
                <a:solidFill>
                  <a:schemeClr val="tx2"/>
                </a:solidFill>
              </a:rPr>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742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一度の撮影でピントの異なる複数の画像を生成可能</a:t>
            </a:r>
            <a:endParaRPr lang="en-US" altLang="ja-JP" sz="2000"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6" idx="6"/>
          </p:cNvCxnSpPr>
          <p:nvPr/>
        </p:nvCxnSpPr>
        <p:spPr>
          <a:xfrm>
            <a:off x="896678" y="5287162"/>
            <a:ext cx="4130509" cy="7987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54E23EA-B087-4030-9499-BD9EF1355D8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563660DD-CD0D-440F-9505-1063E5BFEC44}"/>
              </a:ext>
            </a:extLst>
          </p:cNvPr>
          <p:cNvCxnSpPr/>
          <p:nvPr/>
        </p:nvCxnSpPr>
        <p:spPr>
          <a:xfrm flipH="1">
            <a:off x="8398006" y="51589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FB9230F-4C7C-4697-A9CA-1BFC78BF988F}"/>
              </a:ext>
            </a:extLst>
          </p:cNvPr>
          <p:cNvCxnSpPr/>
          <p:nvPr/>
        </p:nvCxnSpPr>
        <p:spPr>
          <a:xfrm flipH="1">
            <a:off x="8398006" y="5795521"/>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490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787265" y="6593527"/>
            <a:ext cx="2356735" cy="253916"/>
          </a:xfrm>
          <a:prstGeom prst="rect">
            <a:avLst/>
          </a:prstGeom>
        </p:spPr>
        <p:txBody>
          <a:bodyPr wrap="none">
            <a:spAutoFit/>
          </a:bodyPr>
          <a:lstStyle/>
          <a:p>
            <a:pPr algn="r"/>
            <a:r>
              <a:rPr lang="ja-JP" altLang="en-US" sz="1050" dirty="0">
                <a:solidFill>
                  <a:schemeClr val="tx2"/>
                </a:solidFill>
              </a:rPr>
              <a:t>https://zigsow.jp/review/403/288828</a:t>
            </a: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ピントが異なる全ての画像から各画素にピントを合わせた画像を生成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3816798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3302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・ピントの異なる画像：カメラと物体の間の距離の計算に利用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cxnSp>
        <p:nvCxnSpPr>
          <p:cNvPr id="35" name="直線矢印コネクタ 34">
            <a:extLst>
              <a:ext uri="{FF2B5EF4-FFF2-40B4-BE49-F238E27FC236}">
                <a16:creationId xmlns:a16="http://schemas.microsoft.com/office/drawing/2014/main" id="{4D3D8E59-A2B8-4C2F-8EB1-CE673AF3EB5C}"/>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75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今後の方針</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ライトフィールドカメラの画像処理を行っている先行研究</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a:t>
            </a:r>
            <a:r>
              <a:rPr lang="en-US" altLang="ja-JP" sz="2000" dirty="0">
                <a:solidFill>
                  <a:schemeClr val="tx2"/>
                </a:solidFill>
              </a:rPr>
              <a:t>3</a:t>
            </a:r>
            <a:r>
              <a:rPr lang="ja-JP" altLang="en-US" sz="2000" dirty="0">
                <a:solidFill>
                  <a:schemeClr val="tx2"/>
                </a:solidFill>
              </a:rPr>
              <a:t>次元物体認識手法の適用・精度評価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45789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Overview</a:t>
            </a:r>
            <a:r>
              <a:rPr kumimoji="1" lang="en-US" altLang="ja-JP" sz="2800" b="1" dirty="0"/>
              <a:t> of Chapter 17</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2674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Purpose</a:t>
            </a:r>
            <a:endParaRPr lang="en-US" altLang="ja-JP" sz="2400" dirty="0">
              <a:solidFill>
                <a:schemeClr val="tx2"/>
              </a:solidFill>
            </a:endParaRPr>
          </a:p>
          <a:p>
            <a:pPr>
              <a:lnSpc>
                <a:spcPct val="100000"/>
              </a:lnSpc>
            </a:pPr>
            <a:r>
              <a:rPr lang="en-US" altLang="ja-JP" sz="2000" dirty="0">
                <a:solidFill>
                  <a:schemeClr val="tx2"/>
                </a:solidFill>
              </a:rPr>
              <a:t>Predict</a:t>
            </a:r>
            <a:r>
              <a:rPr lang="ja-JP" altLang="en-US" sz="2000" dirty="0">
                <a:solidFill>
                  <a:schemeClr val="tx2"/>
                </a:solidFill>
              </a:rPr>
              <a:t> </a:t>
            </a:r>
            <a:r>
              <a:rPr lang="en-US" altLang="ja-JP" sz="2000" b="1" u="sng" dirty="0">
                <a:solidFill>
                  <a:schemeClr val="tx2"/>
                </a:solidFill>
              </a:rPr>
              <a:t>one</a:t>
            </a:r>
            <a:r>
              <a:rPr lang="ja-JP" altLang="en-US" sz="2000" b="1" u="sng" dirty="0">
                <a:solidFill>
                  <a:schemeClr val="tx2"/>
                </a:solidFill>
              </a:rPr>
              <a:t> </a:t>
            </a:r>
            <a:r>
              <a:rPr lang="en-US" altLang="ja-JP" sz="2000" b="1" u="sng" dirty="0">
                <a:solidFill>
                  <a:schemeClr val="tx2"/>
                </a:solidFill>
              </a:rPr>
              <a:t>metric variable</a:t>
            </a:r>
            <a:r>
              <a:rPr lang="en-US" altLang="ja-JP" sz="2000" b="1" dirty="0">
                <a:solidFill>
                  <a:schemeClr val="tx2"/>
                </a:solidFill>
              </a:rPr>
              <a:t> </a:t>
            </a:r>
            <a:r>
              <a:rPr lang="en-US" altLang="ja-JP" sz="2000" dirty="0">
                <a:solidFill>
                  <a:schemeClr val="tx2"/>
                </a:solidFill>
              </a:rPr>
              <a:t>from </a:t>
            </a:r>
            <a:r>
              <a:rPr lang="en-US" altLang="ja-JP" sz="2000" b="1" u="sng" dirty="0">
                <a:solidFill>
                  <a:schemeClr val="tx2"/>
                </a:solidFill>
              </a:rPr>
              <a:t>one metric predictor</a:t>
            </a:r>
          </a:p>
          <a:p>
            <a:pPr marL="0" indent="0">
              <a:lnSpc>
                <a:spcPct val="100000"/>
              </a:lnSpc>
              <a:buNone/>
            </a:pPr>
            <a:r>
              <a:rPr lang="en-US" altLang="ja-JP" sz="2000" dirty="0">
                <a:solidFill>
                  <a:schemeClr val="tx2"/>
                </a:solidFill>
              </a:rPr>
              <a:t>     </a:t>
            </a:r>
          </a:p>
          <a:p>
            <a:pPr marL="0" indent="0">
              <a:lnSpc>
                <a:spcPct val="100000"/>
              </a:lnSpc>
              <a:buNone/>
            </a:pPr>
            <a:r>
              <a:rPr lang="en-US" altLang="ja-JP" sz="2000" dirty="0">
                <a:solidFill>
                  <a:schemeClr val="tx2"/>
                </a:solidFill>
              </a:rPr>
              <a:t>     ex.)</a:t>
            </a:r>
            <a:endParaRPr lang="en-US" altLang="ja-JP" sz="2400" b="1"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Content  </a:t>
            </a:r>
            <a:r>
              <a:rPr lang="en-US" altLang="ja-JP" sz="2400" dirty="0">
                <a:solidFill>
                  <a:schemeClr val="tx2"/>
                </a:solidFill>
              </a:rPr>
              <a:t>         </a:t>
            </a:r>
          </a:p>
        </p:txBody>
      </p:sp>
      <p:sp>
        <p:nvSpPr>
          <p:cNvPr id="5" name="テキスト ボックス 4">
            <a:extLst>
              <a:ext uri="{FF2B5EF4-FFF2-40B4-BE49-F238E27FC236}">
                <a16:creationId xmlns:a16="http://schemas.microsoft.com/office/drawing/2014/main" id="{7C8B253D-D7A9-4642-9CFE-FF549ECCA1D0}"/>
              </a:ext>
            </a:extLst>
          </p:cNvPr>
          <p:cNvSpPr txBox="1"/>
          <p:nvPr/>
        </p:nvSpPr>
        <p:spPr>
          <a:xfrm>
            <a:off x="5108526" y="1936949"/>
            <a:ext cx="818188" cy="461665"/>
          </a:xfrm>
          <a:prstGeom prst="rect">
            <a:avLst/>
          </a:prstGeom>
          <a:noFill/>
        </p:spPr>
        <p:txBody>
          <a:bodyPr wrap="square" rtlCol="0">
            <a:spAutoFit/>
          </a:bodyPr>
          <a:lstStyle/>
          <a:p>
            <a:pPr algn="ctr"/>
            <a:r>
              <a:rPr lang="en-US" altLang="ja-JP" sz="2400" b="1" i="1" dirty="0">
                <a:solidFill>
                  <a:schemeClr val="tx2"/>
                </a:solidFill>
              </a:rPr>
              <a:t>x</a:t>
            </a:r>
            <a:endParaRPr kumimoji="1" lang="ja-JP" altLang="en-US" sz="2400" b="1" i="1" dirty="0">
              <a:solidFill>
                <a:schemeClr val="tx2"/>
              </a:solidFill>
            </a:endParaRPr>
          </a:p>
        </p:txBody>
      </p:sp>
      <p:sp>
        <p:nvSpPr>
          <p:cNvPr id="74" name="テキスト ボックス 73">
            <a:extLst>
              <a:ext uri="{FF2B5EF4-FFF2-40B4-BE49-F238E27FC236}">
                <a16:creationId xmlns:a16="http://schemas.microsoft.com/office/drawing/2014/main" id="{C29011C9-4EAA-4308-B53E-B18468621FEF}"/>
              </a:ext>
            </a:extLst>
          </p:cNvPr>
          <p:cNvSpPr txBox="1"/>
          <p:nvPr/>
        </p:nvSpPr>
        <p:spPr>
          <a:xfrm>
            <a:off x="2251532" y="1936949"/>
            <a:ext cx="818188" cy="461665"/>
          </a:xfrm>
          <a:prstGeom prst="rect">
            <a:avLst/>
          </a:prstGeom>
          <a:noFill/>
        </p:spPr>
        <p:txBody>
          <a:bodyPr wrap="square" rtlCol="0">
            <a:spAutoFit/>
          </a:bodyPr>
          <a:lstStyle/>
          <a:p>
            <a:pPr algn="ctr"/>
            <a:r>
              <a:rPr lang="en-US" altLang="ja-JP" sz="2400" b="1" i="1" dirty="0">
                <a:solidFill>
                  <a:schemeClr val="tx2"/>
                </a:solidFill>
              </a:rPr>
              <a:t>y</a:t>
            </a:r>
            <a:endParaRPr kumimoji="1" lang="ja-JP" altLang="en-US" sz="2400" b="1" i="1" dirty="0">
              <a:solidFill>
                <a:schemeClr val="tx2"/>
              </a:solidFill>
            </a:endParaRPr>
          </a:p>
        </p:txBody>
      </p:sp>
      <p:sp>
        <p:nvSpPr>
          <p:cNvPr id="75" name="テキスト ボックス 74">
            <a:extLst>
              <a:ext uri="{FF2B5EF4-FFF2-40B4-BE49-F238E27FC236}">
                <a16:creationId xmlns:a16="http://schemas.microsoft.com/office/drawing/2014/main" id="{F81D98F9-EE43-417A-B19C-C2104561D57F}"/>
              </a:ext>
            </a:extLst>
          </p:cNvPr>
          <p:cNvSpPr txBox="1"/>
          <p:nvPr/>
        </p:nvSpPr>
        <p:spPr>
          <a:xfrm>
            <a:off x="1840629" y="2469744"/>
            <a:ext cx="1639994" cy="400110"/>
          </a:xfrm>
          <a:prstGeom prst="rect">
            <a:avLst/>
          </a:prstGeom>
          <a:noFill/>
        </p:spPr>
        <p:txBody>
          <a:bodyPr wrap="square" rtlCol="0">
            <a:spAutoFit/>
          </a:bodyPr>
          <a:lstStyle/>
          <a:p>
            <a:pPr algn="ctr"/>
            <a:r>
              <a:rPr kumimoji="1" lang="en-US" altLang="ja-JP" sz="2000" dirty="0">
                <a:solidFill>
                  <a:schemeClr val="tx2"/>
                </a:solidFill>
              </a:rPr>
              <a:t>weight</a:t>
            </a:r>
            <a:endParaRPr kumimoji="1" lang="ja-JP" altLang="en-US" sz="2000" dirty="0">
              <a:solidFill>
                <a:schemeClr val="tx2"/>
              </a:solidFill>
            </a:endParaRPr>
          </a:p>
        </p:txBody>
      </p:sp>
      <p:sp>
        <p:nvSpPr>
          <p:cNvPr id="76" name="テキスト ボックス 75">
            <a:extLst>
              <a:ext uri="{FF2B5EF4-FFF2-40B4-BE49-F238E27FC236}">
                <a16:creationId xmlns:a16="http://schemas.microsoft.com/office/drawing/2014/main" id="{0805C85C-C832-4818-B048-56EBBF4AE0A8}"/>
              </a:ext>
            </a:extLst>
          </p:cNvPr>
          <p:cNvSpPr txBox="1"/>
          <p:nvPr/>
        </p:nvSpPr>
        <p:spPr>
          <a:xfrm>
            <a:off x="4967264" y="2469744"/>
            <a:ext cx="1107018" cy="400110"/>
          </a:xfrm>
          <a:prstGeom prst="rect">
            <a:avLst/>
          </a:prstGeom>
          <a:noFill/>
        </p:spPr>
        <p:txBody>
          <a:bodyPr wrap="square" rtlCol="0">
            <a:spAutoFit/>
          </a:bodyPr>
          <a:lstStyle/>
          <a:p>
            <a:pPr algn="ctr"/>
            <a:r>
              <a:rPr kumimoji="1" lang="en-US" altLang="ja-JP" sz="2000" dirty="0">
                <a:solidFill>
                  <a:schemeClr val="tx2"/>
                </a:solidFill>
              </a:rPr>
              <a:t>height</a:t>
            </a:r>
            <a:endParaRPr kumimoji="1" lang="ja-JP" altLang="en-US" sz="2000" dirty="0">
              <a:solidFill>
                <a:schemeClr val="tx2"/>
              </a:solidFill>
            </a:endParaRPr>
          </a:p>
        </p:txBody>
      </p:sp>
    </p:spTree>
    <p:extLst>
      <p:ext uri="{BB962C8B-B14F-4D97-AF65-F5344CB8AC3E}">
        <p14:creationId xmlns:p14="http://schemas.microsoft.com/office/powerpoint/2010/main" val="2334691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17.1 Simple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Step</a:t>
            </a:r>
            <a:endParaRPr lang="en-US" altLang="ja-JP" sz="2400" dirty="0">
              <a:solidFill>
                <a:schemeClr val="tx2"/>
              </a:solidFill>
            </a:endParaRPr>
          </a:p>
          <a:p>
            <a:pPr>
              <a:lnSpc>
                <a:spcPct val="100000"/>
              </a:lnSpc>
            </a:pPr>
            <a:r>
              <a:rPr lang="en-US" altLang="ja-JP" sz="2000" dirty="0">
                <a:solidFill>
                  <a:schemeClr val="tx2"/>
                </a:solidFill>
              </a:rPr>
              <a:t>Generate any random </a:t>
            </a:r>
            <a:r>
              <a:rPr lang="en-US" altLang="ja-JP" sz="2000" b="1" i="1" dirty="0">
                <a:solidFill>
                  <a:schemeClr val="tx2"/>
                </a:solidFill>
              </a:rPr>
              <a:t>x</a:t>
            </a:r>
          </a:p>
          <a:p>
            <a:pPr>
              <a:lnSpc>
                <a:spcPct val="100000"/>
              </a:lnSpc>
            </a:pPr>
            <a:r>
              <a:rPr lang="en-US" altLang="ja-JP" sz="2000" dirty="0">
                <a:solidFill>
                  <a:schemeClr val="tx2"/>
                </a:solidFill>
              </a:rPr>
              <a:t>Compute the mean predicted value of </a:t>
            </a:r>
            <a:r>
              <a:rPr lang="en-US" altLang="ja-JP" sz="2000" b="1" i="1" dirty="0">
                <a:solidFill>
                  <a:schemeClr val="tx2"/>
                </a:solidFill>
              </a:rPr>
              <a:t>y </a:t>
            </a:r>
            <a:r>
              <a:rPr lang="en-US" altLang="ja-JP" sz="2000" dirty="0">
                <a:solidFill>
                  <a:schemeClr val="tx2"/>
                </a:solidFill>
              </a:rPr>
              <a:t> by </a:t>
            </a:r>
            <a:r>
              <a:rPr lang="ja-JP" altLang="en-US" sz="2000" dirty="0">
                <a:solidFill>
                  <a:schemeClr val="tx2"/>
                </a:solidFill>
              </a:rPr>
              <a:t> </a:t>
            </a:r>
            <a:r>
              <a:rPr lang="en-US" altLang="ja-JP" sz="2000" b="1" i="1" u="sng" dirty="0">
                <a:solidFill>
                  <a:schemeClr val="tx2"/>
                </a:solidFill>
              </a:rPr>
              <a:t>μ = β</a:t>
            </a:r>
            <a:r>
              <a:rPr lang="en-US" altLang="ja-JP" sz="1400" b="1" i="1" u="sng" dirty="0">
                <a:solidFill>
                  <a:schemeClr val="tx2"/>
                </a:solidFill>
              </a:rPr>
              <a:t>0</a:t>
            </a:r>
            <a:r>
              <a:rPr lang="en-US" altLang="ja-JP" sz="2000" b="1" i="1" u="sng" dirty="0">
                <a:solidFill>
                  <a:schemeClr val="tx2"/>
                </a:solidFill>
              </a:rPr>
              <a:t> + β</a:t>
            </a:r>
            <a:r>
              <a:rPr lang="en-US" altLang="ja-JP" sz="1400" b="1" i="1" u="sng" dirty="0">
                <a:solidFill>
                  <a:schemeClr val="tx2"/>
                </a:solidFill>
              </a:rPr>
              <a:t>1 </a:t>
            </a:r>
            <a:r>
              <a:rPr lang="en-US" altLang="ja-JP" sz="2000" b="1" i="1" u="sng" dirty="0">
                <a:solidFill>
                  <a:schemeClr val="tx2"/>
                </a:solidFill>
              </a:rPr>
              <a:t>x </a:t>
            </a:r>
          </a:p>
          <a:p>
            <a:pPr>
              <a:lnSpc>
                <a:spcPct val="100000"/>
              </a:lnSpc>
            </a:pPr>
            <a:r>
              <a:rPr lang="en-US" altLang="ja-JP" sz="2000" dirty="0">
                <a:solidFill>
                  <a:schemeClr val="tx2"/>
                </a:solidFill>
              </a:rPr>
              <a:t>Generate random variable for datum </a:t>
            </a:r>
            <a:r>
              <a:rPr lang="en-US" altLang="ja-JP" sz="2000" b="1" i="1" dirty="0">
                <a:solidFill>
                  <a:schemeClr val="tx2"/>
                </a:solidFill>
              </a:rPr>
              <a:t>y  </a:t>
            </a:r>
            <a:r>
              <a:rPr lang="en-US" altLang="ja-JP" sz="2000" dirty="0">
                <a:solidFill>
                  <a:schemeClr val="tx2"/>
                </a:solidFill>
              </a:rPr>
              <a:t>from a</a:t>
            </a:r>
            <a:r>
              <a:rPr lang="en-US" altLang="ja-JP" sz="2000" b="1" i="1" dirty="0">
                <a:solidFill>
                  <a:schemeClr val="tx2"/>
                </a:solidFill>
              </a:rPr>
              <a:t> </a:t>
            </a:r>
            <a:r>
              <a:rPr lang="en-US" altLang="ja-JP" sz="2000" dirty="0">
                <a:solidFill>
                  <a:schemeClr val="tx2"/>
                </a:solidFill>
              </a:rPr>
              <a:t>normal distribution</a:t>
            </a:r>
          </a:p>
          <a:p>
            <a:pPr marL="0" indent="0">
              <a:lnSpc>
                <a:spcPct val="100000"/>
              </a:lnSpc>
              <a:buNone/>
            </a:pPr>
            <a:r>
              <a:rPr lang="en-US" altLang="ja-JP" sz="2000" dirty="0">
                <a:solidFill>
                  <a:schemeClr val="tx2"/>
                </a:solidFill>
              </a:rPr>
              <a:t>     ( </a:t>
            </a:r>
            <a:r>
              <a:rPr lang="en-US" altLang="ja-JP" sz="2000" b="1" i="1" dirty="0">
                <a:solidFill>
                  <a:schemeClr val="tx2"/>
                </a:solidFill>
              </a:rPr>
              <a:t>μ</a:t>
            </a:r>
            <a:r>
              <a:rPr lang="en-US" altLang="ja-JP" sz="2000" dirty="0">
                <a:solidFill>
                  <a:schemeClr val="tx2"/>
                </a:solidFill>
              </a:rPr>
              <a:t> : mean, </a:t>
            </a:r>
            <a:r>
              <a:rPr lang="en-US" altLang="ja-JP" sz="2000" b="1" i="1" dirty="0">
                <a:solidFill>
                  <a:schemeClr val="tx2"/>
                </a:solidFill>
              </a:rPr>
              <a:t>σ</a:t>
            </a:r>
            <a:r>
              <a:rPr lang="en-US" altLang="ja-JP" sz="2000" dirty="0">
                <a:solidFill>
                  <a:schemeClr val="tx2"/>
                </a:solidFill>
              </a:rPr>
              <a:t> : standard deviation)</a:t>
            </a:r>
            <a:endParaRPr lang="en-US" altLang="ja-JP" sz="24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Figure  </a:t>
            </a:r>
            <a:r>
              <a:rPr lang="en-US" altLang="ja-JP" sz="2400" dirty="0">
                <a:solidFill>
                  <a:schemeClr val="tx2"/>
                </a:solidFill>
              </a:rPr>
              <a:t>         </a:t>
            </a:r>
          </a:p>
        </p:txBody>
      </p:sp>
      <p:pic>
        <p:nvPicPr>
          <p:cNvPr id="3" name="図 2">
            <a:extLst>
              <a:ext uri="{FF2B5EF4-FFF2-40B4-BE49-F238E27FC236}">
                <a16:creationId xmlns:a16="http://schemas.microsoft.com/office/drawing/2014/main" id="{74DEEEF1-A502-4948-B46D-CF227D7D559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98438" y="3777350"/>
            <a:ext cx="5906133" cy="2928250"/>
          </a:xfrm>
          <a:prstGeom prst="rect">
            <a:avLst/>
          </a:prstGeom>
        </p:spPr>
      </p:pic>
      <p:sp>
        <p:nvSpPr>
          <p:cNvPr id="9" name="正方形/長方形 8">
            <a:extLst>
              <a:ext uri="{FF2B5EF4-FFF2-40B4-BE49-F238E27FC236}">
                <a16:creationId xmlns:a16="http://schemas.microsoft.com/office/drawing/2014/main" id="{3BE60AFC-3F2D-4BA7-87D3-F04644FD065E}"/>
              </a:ext>
            </a:extLst>
          </p:cNvPr>
          <p:cNvSpPr/>
          <p:nvPr/>
        </p:nvSpPr>
        <p:spPr>
          <a:xfrm>
            <a:off x="792456" y="4052852"/>
            <a:ext cx="2476500" cy="2220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B1C57ED-B2EB-4847-8024-21E5B8A32D1C}"/>
              </a:ext>
            </a:extLst>
          </p:cNvPr>
          <p:cNvSpPr/>
          <p:nvPr/>
        </p:nvSpPr>
        <p:spPr>
          <a:xfrm>
            <a:off x="3713774" y="4052852"/>
            <a:ext cx="2476500" cy="222094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6D5A812-7446-4FC3-8D17-7AFD550A36DB}"/>
              </a:ext>
            </a:extLst>
          </p:cNvPr>
          <p:cNvSpPr txBox="1"/>
          <p:nvPr/>
        </p:nvSpPr>
        <p:spPr>
          <a:xfrm>
            <a:off x="6322009" y="4056750"/>
            <a:ext cx="2821991" cy="2308324"/>
          </a:xfrm>
          <a:prstGeom prst="rect">
            <a:avLst/>
          </a:prstGeom>
          <a:noFill/>
        </p:spPr>
        <p:txBody>
          <a:bodyPr wrap="square" rtlCol="0">
            <a:spAutoFit/>
          </a:bodyPr>
          <a:lstStyle/>
          <a:p>
            <a:r>
              <a:rPr lang="en-US" altLang="ja-JP" dirty="0">
                <a:solidFill>
                  <a:schemeClr val="tx2"/>
                </a:solidFill>
              </a:rPr>
              <a:t>Generate x from</a:t>
            </a:r>
            <a:endParaRPr kumimoji="1" lang="en-US" altLang="ja-JP" dirty="0">
              <a:solidFill>
                <a:schemeClr val="tx2"/>
              </a:solidFill>
            </a:endParaRPr>
          </a:p>
          <a:p>
            <a:r>
              <a:rPr lang="en-US" altLang="ja-JP" dirty="0">
                <a:solidFill>
                  <a:srgbClr val="FF0000"/>
                </a:solidFill>
              </a:rPr>
              <a:t>Left : </a:t>
            </a:r>
          </a:p>
          <a:p>
            <a:r>
              <a:rPr kumimoji="1" lang="en-US" altLang="ja-JP" dirty="0">
                <a:solidFill>
                  <a:srgbClr val="FF0000"/>
                </a:solidFill>
              </a:rPr>
              <a:t> </a:t>
            </a:r>
            <a:r>
              <a:rPr kumimoji="1" lang="en-US" altLang="ja-JP" b="1" dirty="0">
                <a:solidFill>
                  <a:srgbClr val="FF0000"/>
                </a:solidFill>
              </a:rPr>
              <a:t>a uniform distribution</a:t>
            </a:r>
            <a:endParaRPr lang="en-US" altLang="ja-JP" dirty="0">
              <a:solidFill>
                <a:schemeClr val="tx2"/>
              </a:solidFill>
            </a:endParaRPr>
          </a:p>
          <a:p>
            <a:r>
              <a:rPr kumimoji="1" lang="en-US" altLang="ja-JP" dirty="0">
                <a:solidFill>
                  <a:srgbClr val="00B050"/>
                </a:solidFill>
              </a:rPr>
              <a:t>Right : </a:t>
            </a:r>
          </a:p>
          <a:p>
            <a:r>
              <a:rPr lang="en-US" altLang="ja-JP" dirty="0">
                <a:solidFill>
                  <a:srgbClr val="00B050"/>
                </a:solidFill>
              </a:rPr>
              <a:t> </a:t>
            </a:r>
            <a:r>
              <a:rPr lang="en-US" altLang="ja-JP" b="1" dirty="0">
                <a:solidFill>
                  <a:srgbClr val="00B050"/>
                </a:solidFill>
              </a:rPr>
              <a:t>a bimodal distribution</a:t>
            </a:r>
          </a:p>
          <a:p>
            <a:endParaRPr lang="en-US" altLang="ja-JP" b="1" dirty="0">
              <a:solidFill>
                <a:srgbClr val="00B050"/>
              </a:solidFill>
            </a:endParaRPr>
          </a:p>
          <a:p>
            <a:r>
              <a:rPr lang="en-US" altLang="ja-JP" dirty="0">
                <a:solidFill>
                  <a:schemeClr val="tx2"/>
                </a:solidFill>
              </a:rPr>
              <a:t>Both shows data from</a:t>
            </a:r>
          </a:p>
          <a:p>
            <a:r>
              <a:rPr lang="en-US" altLang="ja-JP" b="1" dirty="0">
                <a:solidFill>
                  <a:schemeClr val="tx2"/>
                </a:solidFill>
              </a:rPr>
              <a:t>the same model</a:t>
            </a:r>
          </a:p>
        </p:txBody>
      </p:sp>
    </p:spTree>
    <p:extLst>
      <p:ext uri="{BB962C8B-B14F-4D97-AF65-F5344CB8AC3E}">
        <p14:creationId xmlns:p14="http://schemas.microsoft.com/office/powerpoint/2010/main" val="25560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17.1 Simple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Assumption</a:t>
            </a:r>
            <a:endParaRPr lang="en-US" altLang="ja-JP" sz="2400" dirty="0">
              <a:solidFill>
                <a:schemeClr val="tx2"/>
              </a:solidFill>
            </a:endParaRPr>
          </a:p>
          <a:p>
            <a:pPr>
              <a:lnSpc>
                <a:spcPct val="100000"/>
              </a:lnSpc>
            </a:pPr>
            <a:r>
              <a:rPr lang="en-US" altLang="ja-JP" sz="2000" b="1" i="1" dirty="0">
                <a:solidFill>
                  <a:schemeClr val="tx2"/>
                </a:solidFill>
              </a:rPr>
              <a:t>Homogeneity of variance</a:t>
            </a:r>
          </a:p>
          <a:p>
            <a:pPr marL="0" indent="0">
              <a:lnSpc>
                <a:spcPct val="100000"/>
              </a:lnSpc>
              <a:buNone/>
            </a:pPr>
            <a:r>
              <a:rPr lang="en-US" altLang="ja-JP" sz="2000" dirty="0">
                <a:solidFill>
                  <a:schemeClr val="tx2"/>
                </a:solidFill>
              </a:rPr>
              <a:t>     At every value of x, the variance of y is the same</a:t>
            </a:r>
          </a:p>
          <a:p>
            <a:pPr marL="0" indent="0">
              <a:lnSpc>
                <a:spcPct val="100000"/>
              </a:lnSpc>
              <a:buNone/>
            </a:pPr>
            <a:endParaRPr lang="en-US" altLang="ja-JP" sz="2000" b="1" dirty="0">
              <a:solidFill>
                <a:schemeClr val="tx2"/>
              </a:solidFill>
            </a:endParaRPr>
          </a:p>
          <a:p>
            <a:pPr marL="0" indent="0">
              <a:lnSpc>
                <a:spcPct val="100000"/>
              </a:lnSpc>
              <a:buNone/>
            </a:pPr>
            <a:endParaRPr lang="en-US" altLang="ja-JP" sz="2000" b="1"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Figure</a:t>
            </a:r>
          </a:p>
          <a:p>
            <a:pPr>
              <a:lnSpc>
                <a:spcPct val="100000"/>
              </a:lnSpc>
              <a:buFont typeface="Wingdings" panose="05000000000000000000" pitchFamily="2" charset="2"/>
              <a:buChar char="n"/>
            </a:pPr>
            <a:r>
              <a:rPr lang="en-US" altLang="ja-JP" sz="2000" dirty="0">
                <a:solidFill>
                  <a:schemeClr val="tx2"/>
                </a:solidFill>
              </a:rPr>
              <a:t>       </a:t>
            </a:r>
          </a:p>
        </p:txBody>
      </p:sp>
      <p:pic>
        <p:nvPicPr>
          <p:cNvPr id="3" name="図 2">
            <a:extLst>
              <a:ext uri="{FF2B5EF4-FFF2-40B4-BE49-F238E27FC236}">
                <a16:creationId xmlns:a16="http://schemas.microsoft.com/office/drawing/2014/main" id="{74DEEEF1-A502-4948-B46D-CF227D7D559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98438" y="3777350"/>
            <a:ext cx="5906133" cy="2928250"/>
          </a:xfrm>
          <a:prstGeom prst="rect">
            <a:avLst/>
          </a:prstGeom>
        </p:spPr>
      </p:pic>
      <p:sp>
        <p:nvSpPr>
          <p:cNvPr id="9" name="正方形/長方形 8">
            <a:extLst>
              <a:ext uri="{FF2B5EF4-FFF2-40B4-BE49-F238E27FC236}">
                <a16:creationId xmlns:a16="http://schemas.microsoft.com/office/drawing/2014/main" id="{3BE60AFC-3F2D-4BA7-87D3-F04644FD065E}"/>
              </a:ext>
            </a:extLst>
          </p:cNvPr>
          <p:cNvSpPr/>
          <p:nvPr/>
        </p:nvSpPr>
        <p:spPr>
          <a:xfrm>
            <a:off x="792456" y="4052852"/>
            <a:ext cx="2476500" cy="2220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B1C57ED-B2EB-4847-8024-21E5B8A32D1C}"/>
              </a:ext>
            </a:extLst>
          </p:cNvPr>
          <p:cNvSpPr/>
          <p:nvPr/>
        </p:nvSpPr>
        <p:spPr>
          <a:xfrm>
            <a:off x="3713774" y="4052852"/>
            <a:ext cx="2476500" cy="222094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6D5A812-7446-4FC3-8D17-7AFD550A36DB}"/>
              </a:ext>
            </a:extLst>
          </p:cNvPr>
          <p:cNvSpPr txBox="1"/>
          <p:nvPr/>
        </p:nvSpPr>
        <p:spPr>
          <a:xfrm>
            <a:off x="6322009" y="4056750"/>
            <a:ext cx="2821991" cy="2308324"/>
          </a:xfrm>
          <a:prstGeom prst="rect">
            <a:avLst/>
          </a:prstGeom>
          <a:noFill/>
        </p:spPr>
        <p:txBody>
          <a:bodyPr wrap="square" rtlCol="0">
            <a:spAutoFit/>
          </a:bodyPr>
          <a:lstStyle/>
          <a:p>
            <a:r>
              <a:rPr lang="en-US" altLang="ja-JP" dirty="0">
                <a:solidFill>
                  <a:schemeClr val="tx2"/>
                </a:solidFill>
              </a:rPr>
              <a:t>Both assumes</a:t>
            </a:r>
          </a:p>
          <a:p>
            <a:r>
              <a:rPr lang="en-US" altLang="ja-JP" b="1" i="1" dirty="0">
                <a:solidFill>
                  <a:schemeClr val="tx2"/>
                </a:solidFill>
              </a:rPr>
              <a:t>Homogeneity of variance</a:t>
            </a:r>
            <a:endParaRPr lang="en-US" altLang="ja-JP" b="1" dirty="0">
              <a:solidFill>
                <a:schemeClr val="tx2"/>
              </a:solidFill>
            </a:endParaRPr>
          </a:p>
          <a:p>
            <a:endParaRPr lang="en-US" altLang="ja-JP" dirty="0">
              <a:solidFill>
                <a:schemeClr val="tx2"/>
              </a:solidFill>
            </a:endParaRPr>
          </a:p>
          <a:p>
            <a:r>
              <a:rPr lang="en-US" altLang="ja-JP" dirty="0">
                <a:solidFill>
                  <a:schemeClr val="tx2"/>
                </a:solidFill>
              </a:rPr>
              <a:t>But hard to see it</a:t>
            </a:r>
            <a:endParaRPr lang="en-US" altLang="ja-JP" i="1" dirty="0">
              <a:solidFill>
                <a:schemeClr val="tx2"/>
              </a:solidFill>
            </a:endParaRPr>
          </a:p>
          <a:p>
            <a:r>
              <a:rPr lang="en-US" altLang="ja-JP" dirty="0">
                <a:solidFill>
                  <a:schemeClr val="tx2"/>
                </a:solidFill>
              </a:rPr>
              <a:t>on </a:t>
            </a:r>
            <a:r>
              <a:rPr lang="en-US" altLang="ja-JP" b="1" dirty="0">
                <a:solidFill>
                  <a:srgbClr val="00B050"/>
                </a:solidFill>
              </a:rPr>
              <a:t>the right figure</a:t>
            </a:r>
          </a:p>
          <a:p>
            <a:r>
              <a:rPr lang="en-US" altLang="ja-JP" dirty="0">
                <a:solidFill>
                  <a:schemeClr val="tx2"/>
                </a:solidFill>
              </a:rPr>
              <a:t>because there is an area</a:t>
            </a:r>
          </a:p>
          <a:p>
            <a:r>
              <a:rPr lang="en-US" altLang="ja-JP" dirty="0">
                <a:solidFill>
                  <a:schemeClr val="tx2"/>
                </a:solidFill>
              </a:rPr>
              <a:t>w</a:t>
            </a:r>
            <a:r>
              <a:rPr kumimoji="1" lang="en-US" altLang="ja-JP" dirty="0">
                <a:solidFill>
                  <a:schemeClr val="tx2"/>
                </a:solidFill>
              </a:rPr>
              <a:t>hich x is sparse </a:t>
            </a:r>
          </a:p>
          <a:p>
            <a:endParaRPr lang="en-US" altLang="ja-JP" dirty="0">
              <a:solidFill>
                <a:schemeClr val="tx2"/>
              </a:solidFill>
            </a:endParaRPr>
          </a:p>
        </p:txBody>
      </p:sp>
      <p:cxnSp>
        <p:nvCxnSpPr>
          <p:cNvPr id="5" name="直線コネクタ 4">
            <a:extLst>
              <a:ext uri="{FF2B5EF4-FFF2-40B4-BE49-F238E27FC236}">
                <a16:creationId xmlns:a16="http://schemas.microsoft.com/office/drawing/2014/main" id="{ABFA8E24-43E4-47AB-B919-60483F29D287}"/>
              </a:ext>
            </a:extLst>
          </p:cNvPr>
          <p:cNvCxnSpPr>
            <a:cxnSpLocks/>
          </p:cNvCxnSpPr>
          <p:nvPr/>
        </p:nvCxnSpPr>
        <p:spPr>
          <a:xfrm flipV="1">
            <a:off x="1088219" y="4366098"/>
            <a:ext cx="2189456" cy="18288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A13379A-A472-4A69-93D3-A96D929C8251}"/>
              </a:ext>
            </a:extLst>
          </p:cNvPr>
          <p:cNvCxnSpPr>
            <a:cxnSpLocks/>
          </p:cNvCxnSpPr>
          <p:nvPr/>
        </p:nvCxnSpPr>
        <p:spPr>
          <a:xfrm flipV="1">
            <a:off x="792456" y="4107642"/>
            <a:ext cx="2189456" cy="18288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B3CF9D1-0654-4C2D-B293-BE51811DB73C}"/>
              </a:ext>
            </a:extLst>
          </p:cNvPr>
          <p:cNvCxnSpPr>
            <a:cxnSpLocks/>
          </p:cNvCxnSpPr>
          <p:nvPr/>
        </p:nvCxnSpPr>
        <p:spPr>
          <a:xfrm flipV="1">
            <a:off x="4000818" y="4366098"/>
            <a:ext cx="2189456" cy="182880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9A1DC0E-3B0D-4497-9475-EEACB7D73231}"/>
              </a:ext>
            </a:extLst>
          </p:cNvPr>
          <p:cNvCxnSpPr>
            <a:cxnSpLocks/>
          </p:cNvCxnSpPr>
          <p:nvPr/>
        </p:nvCxnSpPr>
        <p:spPr>
          <a:xfrm flipV="1">
            <a:off x="3705055" y="4107642"/>
            <a:ext cx="2189456" cy="182880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EA98D22-0753-401A-9A8D-6DFA4A77A07A}"/>
              </a:ext>
            </a:extLst>
          </p:cNvPr>
          <p:cNvSpPr txBox="1"/>
          <p:nvPr/>
        </p:nvSpPr>
        <p:spPr>
          <a:xfrm>
            <a:off x="393700" y="2463800"/>
            <a:ext cx="8140700" cy="866006"/>
          </a:xfrm>
          <a:prstGeom prst="rect">
            <a:avLst/>
          </a:prstGeom>
          <a:noFill/>
        </p:spPr>
        <p:txBody>
          <a:bodyPr wrap="square" rtlCol="0">
            <a:spAutoFit/>
          </a:bodyPr>
          <a:lstStyle/>
          <a:p>
            <a:pPr marL="285750" indent="-285750">
              <a:spcBef>
                <a:spcPts val="750"/>
              </a:spcBef>
              <a:buFont typeface="Wingdings" panose="05000000000000000000" pitchFamily="2" charset="2"/>
              <a:buChar char="n"/>
            </a:pPr>
            <a:r>
              <a:rPr kumimoji="1" lang="en-US" altLang="ja-JP" sz="2400" b="1" dirty="0">
                <a:solidFill>
                  <a:schemeClr val="tx2"/>
                </a:solidFill>
              </a:rPr>
              <a:t>Note</a:t>
            </a:r>
            <a:endParaRPr lang="en-US" altLang="ja-JP" sz="2400" b="1" dirty="0">
              <a:solidFill>
                <a:schemeClr val="tx2"/>
              </a:solidFill>
            </a:endParaRPr>
          </a:p>
          <a:p>
            <a:pPr marL="342900" indent="-342900">
              <a:lnSpc>
                <a:spcPct val="150000"/>
              </a:lnSpc>
              <a:buFont typeface="Wingdings" panose="05000000000000000000" pitchFamily="2" charset="2"/>
              <a:buChar char="ü"/>
            </a:pPr>
            <a:r>
              <a:rPr lang="en-US" altLang="ja-JP" sz="2000" dirty="0">
                <a:solidFill>
                  <a:schemeClr val="tx2"/>
                </a:solidFill>
              </a:rPr>
              <a:t>Simple Linear Regression describes </a:t>
            </a:r>
            <a:r>
              <a:rPr lang="en-US" altLang="ja-JP" sz="2000" b="1" dirty="0">
                <a:solidFill>
                  <a:schemeClr val="tx2"/>
                </a:solidFill>
              </a:rPr>
              <a:t>tendencies</a:t>
            </a:r>
            <a:r>
              <a:rPr lang="en-US" altLang="ja-JP" sz="2000" dirty="0">
                <a:solidFill>
                  <a:schemeClr val="tx2"/>
                </a:solidFill>
              </a:rPr>
              <a:t>, not </a:t>
            </a:r>
            <a:r>
              <a:rPr lang="en-US" altLang="ja-JP" sz="2000" b="1" dirty="0">
                <a:solidFill>
                  <a:schemeClr val="tx2"/>
                </a:solidFill>
              </a:rPr>
              <a:t>causality</a:t>
            </a:r>
            <a:endParaRPr lang="en-US" altLang="ja-JP" sz="2400" b="1" dirty="0">
              <a:solidFill>
                <a:schemeClr val="tx2"/>
              </a:solidFill>
            </a:endParaRPr>
          </a:p>
        </p:txBody>
      </p:sp>
      <p:sp>
        <p:nvSpPr>
          <p:cNvPr id="19" name="矢印: 上下 18">
            <a:extLst>
              <a:ext uri="{FF2B5EF4-FFF2-40B4-BE49-F238E27FC236}">
                <a16:creationId xmlns:a16="http://schemas.microsoft.com/office/drawing/2014/main" id="{AEB1A85E-30FD-40BE-ACE4-53FDFAEAEA5B}"/>
              </a:ext>
            </a:extLst>
          </p:cNvPr>
          <p:cNvSpPr/>
          <p:nvPr/>
        </p:nvSpPr>
        <p:spPr>
          <a:xfrm>
            <a:off x="1945005" y="4971199"/>
            <a:ext cx="45719" cy="479426"/>
          </a:xfrm>
          <a:prstGeom prst="upDownArrow">
            <a:avLst>
              <a:gd name="adj1" fmla="val 50000"/>
              <a:gd name="adj2" fmla="val 124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上下 19">
            <a:extLst>
              <a:ext uri="{FF2B5EF4-FFF2-40B4-BE49-F238E27FC236}">
                <a16:creationId xmlns:a16="http://schemas.microsoft.com/office/drawing/2014/main" id="{067F6C2D-D103-4D43-B28B-26FE7EACD0D7}"/>
              </a:ext>
            </a:extLst>
          </p:cNvPr>
          <p:cNvSpPr/>
          <p:nvPr/>
        </p:nvSpPr>
        <p:spPr>
          <a:xfrm>
            <a:off x="2465998" y="4524149"/>
            <a:ext cx="45719" cy="479426"/>
          </a:xfrm>
          <a:prstGeom prst="upDownArrow">
            <a:avLst>
              <a:gd name="adj1" fmla="val 50000"/>
              <a:gd name="adj2" fmla="val 124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上下 20">
            <a:extLst>
              <a:ext uri="{FF2B5EF4-FFF2-40B4-BE49-F238E27FC236}">
                <a16:creationId xmlns:a16="http://schemas.microsoft.com/office/drawing/2014/main" id="{2349075A-4029-4A70-AA60-2D945342174B}"/>
              </a:ext>
            </a:extLst>
          </p:cNvPr>
          <p:cNvSpPr/>
          <p:nvPr/>
        </p:nvSpPr>
        <p:spPr>
          <a:xfrm>
            <a:off x="1268046" y="5528691"/>
            <a:ext cx="45719" cy="479426"/>
          </a:xfrm>
          <a:prstGeom prst="upDownArrow">
            <a:avLst>
              <a:gd name="adj1" fmla="val 50000"/>
              <a:gd name="adj2" fmla="val 124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上下 21">
            <a:extLst>
              <a:ext uri="{FF2B5EF4-FFF2-40B4-BE49-F238E27FC236}">
                <a16:creationId xmlns:a16="http://schemas.microsoft.com/office/drawing/2014/main" id="{AA576404-D787-47D7-83D5-ABAC5FE8D55F}"/>
              </a:ext>
            </a:extLst>
          </p:cNvPr>
          <p:cNvSpPr/>
          <p:nvPr/>
        </p:nvSpPr>
        <p:spPr>
          <a:xfrm>
            <a:off x="4876704" y="4952149"/>
            <a:ext cx="45719" cy="479426"/>
          </a:xfrm>
          <a:prstGeom prst="upDownArrow">
            <a:avLst>
              <a:gd name="adj1" fmla="val 50000"/>
              <a:gd name="adj2" fmla="val 12405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下 22">
            <a:extLst>
              <a:ext uri="{FF2B5EF4-FFF2-40B4-BE49-F238E27FC236}">
                <a16:creationId xmlns:a16="http://schemas.microsoft.com/office/drawing/2014/main" id="{862BE141-AEEA-42DA-B57C-877A4FA65E5B}"/>
              </a:ext>
            </a:extLst>
          </p:cNvPr>
          <p:cNvSpPr/>
          <p:nvPr/>
        </p:nvSpPr>
        <p:spPr>
          <a:xfrm>
            <a:off x="5397697" y="4524149"/>
            <a:ext cx="45719" cy="479426"/>
          </a:xfrm>
          <a:prstGeom prst="upDownArrow">
            <a:avLst>
              <a:gd name="adj1" fmla="val 50000"/>
              <a:gd name="adj2" fmla="val 12405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上下 23">
            <a:extLst>
              <a:ext uri="{FF2B5EF4-FFF2-40B4-BE49-F238E27FC236}">
                <a16:creationId xmlns:a16="http://schemas.microsoft.com/office/drawing/2014/main" id="{51F1390D-8BE5-49AD-8422-022410075C45}"/>
              </a:ext>
            </a:extLst>
          </p:cNvPr>
          <p:cNvSpPr/>
          <p:nvPr/>
        </p:nvSpPr>
        <p:spPr>
          <a:xfrm>
            <a:off x="4199745" y="5515991"/>
            <a:ext cx="45719" cy="479426"/>
          </a:xfrm>
          <a:prstGeom prst="upDownArrow">
            <a:avLst>
              <a:gd name="adj1" fmla="val 50000"/>
              <a:gd name="adj2" fmla="val 12405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3497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Object</a:t>
            </a:r>
            <a:endParaRPr lang="en-US" altLang="ja-JP" sz="2000" dirty="0">
              <a:solidFill>
                <a:schemeClr val="tx2"/>
              </a:solidFill>
            </a:endParaRPr>
          </a:p>
          <a:p>
            <a:pPr>
              <a:lnSpc>
                <a:spcPct val="100000"/>
              </a:lnSpc>
            </a:pPr>
            <a:r>
              <a:rPr lang="en-US" altLang="ja-JP" sz="2000" dirty="0">
                <a:solidFill>
                  <a:schemeClr val="tx2"/>
                </a:solidFill>
              </a:rPr>
              <a:t>Data which have </a:t>
            </a:r>
            <a:r>
              <a:rPr lang="en-US" altLang="ja-JP" sz="2000" b="1" dirty="0">
                <a:solidFill>
                  <a:schemeClr val="tx2"/>
                </a:solidFill>
              </a:rPr>
              <a:t>outliers</a:t>
            </a:r>
            <a:endParaRPr lang="en-US" altLang="ja-JP" sz="2000" b="1" u="sng"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Premise</a:t>
            </a:r>
          </a:p>
          <a:p>
            <a:pPr>
              <a:lnSpc>
                <a:spcPct val="100000"/>
              </a:lnSpc>
            </a:pPr>
            <a:r>
              <a:rPr lang="en-US" altLang="ja-JP" sz="2000" dirty="0">
                <a:solidFill>
                  <a:schemeClr val="tx2"/>
                </a:solidFill>
              </a:rPr>
              <a:t>The datum </a:t>
            </a:r>
            <a:r>
              <a:rPr lang="en-US" altLang="ja-JP" sz="2000" b="1" i="1" dirty="0" err="1">
                <a:solidFill>
                  <a:schemeClr val="tx2"/>
                </a:solidFill>
              </a:rPr>
              <a:t>y</a:t>
            </a:r>
            <a:r>
              <a:rPr lang="en-US" altLang="ja-JP" sz="1400" b="1" i="1" dirty="0" err="1">
                <a:solidFill>
                  <a:schemeClr val="tx2"/>
                </a:solidFill>
              </a:rPr>
              <a:t>i</a:t>
            </a:r>
            <a:r>
              <a:rPr lang="en-US" altLang="ja-JP" sz="1400" b="1" i="1" dirty="0">
                <a:solidFill>
                  <a:schemeClr val="tx2"/>
                </a:solidFill>
              </a:rPr>
              <a:t> </a:t>
            </a:r>
            <a:r>
              <a:rPr lang="en-US" altLang="ja-JP" sz="2000" b="1" i="1" dirty="0">
                <a:solidFill>
                  <a:schemeClr val="tx2"/>
                </a:solidFill>
              </a:rPr>
              <a:t> </a:t>
            </a:r>
            <a:r>
              <a:rPr lang="en-US" altLang="ja-JP" sz="2000" dirty="0">
                <a:solidFill>
                  <a:schemeClr val="tx2"/>
                </a:solidFill>
              </a:rPr>
              <a:t>is a </a:t>
            </a:r>
            <a:r>
              <a:rPr lang="en-US" altLang="ja-JP" sz="2000" b="1" dirty="0">
                <a:solidFill>
                  <a:schemeClr val="tx2"/>
                </a:solidFill>
              </a:rPr>
              <a:t>t-distributed</a:t>
            </a:r>
            <a:r>
              <a:rPr lang="en-US" altLang="ja-JP" sz="2000" dirty="0">
                <a:solidFill>
                  <a:schemeClr val="tx2"/>
                </a:solidFill>
              </a:rPr>
              <a:t> random value </a:t>
            </a:r>
          </a:p>
          <a:p>
            <a:pPr marL="0" indent="0">
              <a:lnSpc>
                <a:spcPct val="100000"/>
              </a:lnSpc>
              <a:buNone/>
            </a:pPr>
            <a:r>
              <a:rPr lang="en-US" altLang="ja-JP" sz="2000" dirty="0">
                <a:solidFill>
                  <a:schemeClr val="tx2"/>
                </a:solidFill>
              </a:rPr>
              <a:t>     around the central tendency  </a:t>
            </a:r>
            <a:r>
              <a:rPr lang="en-US" altLang="ja-JP" sz="2000" b="1" i="1" u="sng" dirty="0" err="1">
                <a:solidFill>
                  <a:schemeClr val="tx2"/>
                </a:solidFill>
              </a:rPr>
              <a:t>μ</a:t>
            </a:r>
            <a:r>
              <a:rPr lang="en-US" altLang="ja-JP" sz="1400" b="1" i="1" u="sng" dirty="0" err="1">
                <a:solidFill>
                  <a:schemeClr val="tx2"/>
                </a:solidFill>
              </a:rPr>
              <a:t>i</a:t>
            </a:r>
            <a:r>
              <a:rPr lang="en-US" altLang="ja-JP" sz="2000" b="1" i="1" u="sng" dirty="0">
                <a:solidFill>
                  <a:schemeClr val="tx2"/>
                </a:solidFill>
              </a:rPr>
              <a:t> = β</a:t>
            </a:r>
            <a:r>
              <a:rPr lang="en-US" altLang="ja-JP" sz="1400" b="1" i="1" u="sng" dirty="0">
                <a:solidFill>
                  <a:schemeClr val="tx2"/>
                </a:solidFill>
              </a:rPr>
              <a:t>0</a:t>
            </a:r>
            <a:r>
              <a:rPr lang="en-US" altLang="ja-JP" sz="2000" b="1" i="1" u="sng" dirty="0">
                <a:solidFill>
                  <a:schemeClr val="tx2"/>
                </a:solidFill>
              </a:rPr>
              <a:t> + β</a:t>
            </a:r>
            <a:r>
              <a:rPr lang="en-US" altLang="ja-JP" sz="1400" b="1" i="1" u="sng" dirty="0">
                <a:solidFill>
                  <a:schemeClr val="tx2"/>
                </a:solidFill>
              </a:rPr>
              <a:t>1 </a:t>
            </a:r>
            <a:r>
              <a:rPr lang="en-US" altLang="ja-JP" sz="2000" b="1" i="1" u="sng" dirty="0">
                <a:solidFill>
                  <a:schemeClr val="tx2"/>
                </a:solidFill>
              </a:rPr>
              <a:t>x</a:t>
            </a:r>
            <a:r>
              <a:rPr lang="en-US" altLang="ja-JP" sz="1400" b="1" i="1" u="sng" dirty="0">
                <a:solidFill>
                  <a:schemeClr val="tx2"/>
                </a:solidFill>
              </a:rPr>
              <a:t>i</a:t>
            </a:r>
            <a:endParaRPr lang="en-US" altLang="ja-JP" sz="14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Diagram</a:t>
            </a:r>
            <a:r>
              <a:rPr lang="en-US" altLang="ja-JP" sz="2000" dirty="0">
                <a:solidFill>
                  <a:schemeClr val="tx2"/>
                </a:solidFill>
              </a:rPr>
              <a:t>        </a:t>
            </a:r>
          </a:p>
        </p:txBody>
      </p:sp>
      <p:pic>
        <p:nvPicPr>
          <p:cNvPr id="3" name="図 2">
            <a:extLst>
              <a:ext uri="{FF2B5EF4-FFF2-40B4-BE49-F238E27FC236}">
                <a16:creationId xmlns:a16="http://schemas.microsoft.com/office/drawing/2014/main" id="{348D2E4A-4DE1-44E6-9C4B-5250EB46A79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054330" y="3690221"/>
            <a:ext cx="3035339" cy="3072401"/>
          </a:xfrm>
          <a:prstGeom prst="rect">
            <a:avLst/>
          </a:prstGeom>
        </p:spPr>
      </p:pic>
    </p:spTree>
    <p:extLst>
      <p:ext uri="{BB962C8B-B14F-4D97-AF65-F5344CB8AC3E}">
        <p14:creationId xmlns:p14="http://schemas.microsoft.com/office/powerpoint/2010/main" val="113240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Goal</a:t>
            </a:r>
            <a:endParaRPr lang="en-US" altLang="ja-JP" sz="2000" dirty="0">
              <a:solidFill>
                <a:schemeClr val="tx2"/>
              </a:solidFill>
            </a:endParaRPr>
          </a:p>
          <a:p>
            <a:pPr>
              <a:lnSpc>
                <a:spcPct val="100000"/>
              </a:lnSpc>
            </a:pPr>
            <a:r>
              <a:rPr lang="en-US" altLang="ja-JP" sz="2000" dirty="0">
                <a:solidFill>
                  <a:schemeClr val="tx2"/>
                </a:solidFill>
              </a:rPr>
              <a:t>Determine what combinations of </a:t>
            </a:r>
            <a:r>
              <a:rPr lang="en-US" altLang="ja-JP" sz="2000" b="1" i="1" dirty="0">
                <a:solidFill>
                  <a:schemeClr val="tx2"/>
                </a:solidFill>
              </a:rPr>
              <a:t>β</a:t>
            </a:r>
            <a:r>
              <a:rPr lang="en-US" altLang="ja-JP" sz="1400" b="1" i="1" dirty="0">
                <a:solidFill>
                  <a:schemeClr val="tx2"/>
                </a:solidFill>
              </a:rPr>
              <a:t>0</a:t>
            </a:r>
            <a:r>
              <a:rPr lang="en-US" altLang="ja-JP" sz="2000" dirty="0">
                <a:solidFill>
                  <a:schemeClr val="tx2"/>
                </a:solidFill>
              </a:rPr>
              <a:t>, </a:t>
            </a:r>
            <a:r>
              <a:rPr lang="en-US" altLang="ja-JP" sz="2000" b="1" i="1" dirty="0">
                <a:solidFill>
                  <a:schemeClr val="tx2"/>
                </a:solidFill>
              </a:rPr>
              <a:t>β</a:t>
            </a:r>
            <a:r>
              <a:rPr lang="en-US" altLang="ja-JP" sz="1400" b="1" i="1" dirty="0">
                <a:solidFill>
                  <a:schemeClr val="tx2"/>
                </a:solidFill>
              </a:rPr>
              <a:t>1</a:t>
            </a:r>
            <a:r>
              <a:rPr lang="en-US" altLang="ja-JP" sz="2000" dirty="0">
                <a:solidFill>
                  <a:schemeClr val="tx2"/>
                </a:solidFill>
              </a:rPr>
              <a:t>, </a:t>
            </a:r>
            <a:r>
              <a:rPr lang="en-US" altLang="ja-JP" sz="2000" b="1" i="1" dirty="0">
                <a:solidFill>
                  <a:schemeClr val="tx2"/>
                </a:solidFill>
              </a:rPr>
              <a:t>σ</a:t>
            </a:r>
            <a:r>
              <a:rPr lang="en-US" altLang="ja-JP" sz="2000" dirty="0">
                <a:solidFill>
                  <a:schemeClr val="tx2"/>
                </a:solidFill>
              </a:rPr>
              <a:t>,</a:t>
            </a:r>
            <a:r>
              <a:rPr lang="ja-JP" altLang="en-US" sz="2000" dirty="0">
                <a:solidFill>
                  <a:schemeClr val="tx2"/>
                </a:solidFill>
              </a:rPr>
              <a:t> </a:t>
            </a:r>
            <a:r>
              <a:rPr lang="en-US" altLang="ja-JP" sz="2000" b="1" i="1" dirty="0">
                <a:solidFill>
                  <a:schemeClr val="tx2"/>
                </a:solidFill>
              </a:rPr>
              <a:t>v</a:t>
            </a:r>
            <a:r>
              <a:rPr lang="en-US" altLang="ja-JP" sz="2000" dirty="0">
                <a:solidFill>
                  <a:schemeClr val="tx2"/>
                </a:solidFill>
              </a:rPr>
              <a:t>  are credible, given the data</a:t>
            </a:r>
          </a:p>
          <a:p>
            <a:pPr marL="0" indent="0">
              <a:lnSpc>
                <a:spcPct val="100000"/>
              </a:lnSpc>
              <a:buNone/>
            </a:pPr>
            <a:r>
              <a:rPr lang="en-US" altLang="ja-JP" sz="2000" dirty="0">
                <a:solidFill>
                  <a:schemeClr val="tx2"/>
                </a:solidFill>
              </a:rPr>
              <a:t>     The answer (from Bayes’ rule) :</a:t>
            </a:r>
          </a:p>
          <a:p>
            <a:pPr marL="0" indent="0">
              <a:lnSpc>
                <a:spcPct val="100000"/>
              </a:lnSpc>
              <a:buNone/>
            </a:pPr>
            <a:endParaRPr lang="en-US" altLang="ja-JP" sz="2000" dirty="0">
              <a:solidFill>
                <a:schemeClr val="tx2"/>
              </a:solidFill>
            </a:endParaRPr>
          </a:p>
          <a:p>
            <a:pPr>
              <a:lnSpc>
                <a:spcPct val="100000"/>
              </a:lnSpc>
            </a:pPr>
            <a:endParaRPr lang="en-US" altLang="ja-JP" sz="2000" dirty="0">
              <a:solidFill>
                <a:schemeClr val="tx2"/>
              </a:solidFill>
            </a:endParaRPr>
          </a:p>
          <a:p>
            <a:pPr marL="0" indent="0">
              <a:lnSpc>
                <a:spcPct val="100000"/>
              </a:lnSpc>
              <a:buNone/>
            </a:pPr>
            <a:r>
              <a:rPr lang="ja-JP" altLang="en-US" sz="2000" dirty="0">
                <a:solidFill>
                  <a:schemeClr val="tx2"/>
                </a:solidFill>
              </a:rPr>
              <a:t>     → </a:t>
            </a:r>
            <a:r>
              <a:rPr lang="en-US" altLang="ja-JP" sz="2000" dirty="0">
                <a:solidFill>
                  <a:schemeClr val="tx2"/>
                </a:solidFill>
              </a:rPr>
              <a:t>Complicated…</a:t>
            </a:r>
          </a:p>
          <a:p>
            <a:pPr marL="0" indent="0">
              <a:lnSpc>
                <a:spcPct val="100000"/>
              </a:lnSpc>
              <a:buNone/>
            </a:pPr>
            <a:r>
              <a:rPr lang="en-US" altLang="ja-JP" sz="2000" dirty="0">
                <a:solidFill>
                  <a:schemeClr val="tx2"/>
                </a:solidFill>
              </a:rPr>
              <a:t>         Use JAGS or Stan!</a:t>
            </a:r>
          </a:p>
          <a:p>
            <a:pPr>
              <a:lnSpc>
                <a:spcPct val="100000"/>
              </a:lnSpc>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What we have to do</a:t>
            </a:r>
          </a:p>
          <a:p>
            <a:pPr>
              <a:lnSpc>
                <a:spcPct val="100000"/>
              </a:lnSpc>
            </a:pPr>
            <a:r>
              <a:rPr lang="en-US" altLang="ja-JP" sz="2000" dirty="0">
                <a:solidFill>
                  <a:schemeClr val="tx2"/>
                </a:solidFill>
              </a:rPr>
              <a:t>Specify sensible priors</a:t>
            </a:r>
          </a:p>
          <a:p>
            <a:pPr>
              <a:lnSpc>
                <a:spcPct val="100000"/>
              </a:lnSpc>
            </a:pPr>
            <a:r>
              <a:rPr lang="en-US" altLang="ja-JP" sz="2000" dirty="0">
                <a:solidFill>
                  <a:schemeClr val="tx2"/>
                </a:solidFill>
              </a:rPr>
              <a:t>Make sure that the MCMC process generates a trustworthy sample</a:t>
            </a:r>
          </a:p>
          <a:p>
            <a:pPr marL="0" indent="0">
              <a:lnSpc>
                <a:spcPct val="100000"/>
              </a:lnSpc>
              <a:buNone/>
            </a:pPr>
            <a:r>
              <a:rPr lang="en-US" altLang="ja-JP" sz="2000" dirty="0">
                <a:solidFill>
                  <a:schemeClr val="tx2"/>
                </a:solidFill>
              </a:rPr>
              <a:t>     that is converged and well mixed</a:t>
            </a: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Talk about it later</a:t>
            </a:r>
          </a:p>
          <a:p>
            <a:pPr>
              <a:lnSpc>
                <a:spcPct val="100000"/>
              </a:lnSpc>
            </a:pPr>
            <a:endParaRPr lang="en-US" altLang="ja-JP" sz="2000" b="1" dirty="0">
              <a:solidFill>
                <a:schemeClr val="tx2"/>
              </a:solidFill>
            </a:endParaRPr>
          </a:p>
        </p:txBody>
      </p:sp>
      <p:pic>
        <p:nvPicPr>
          <p:cNvPr id="5" name="図 4">
            <a:extLst>
              <a:ext uri="{FF2B5EF4-FFF2-40B4-BE49-F238E27FC236}">
                <a16:creationId xmlns:a16="http://schemas.microsoft.com/office/drawing/2014/main" id="{44DD95EF-21F3-43E2-A642-8BD7FECC003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3158" y="2518850"/>
            <a:ext cx="6737684" cy="720697"/>
          </a:xfrm>
          <a:prstGeom prst="rect">
            <a:avLst/>
          </a:prstGeom>
        </p:spPr>
      </p:pic>
    </p:spTree>
    <p:extLst>
      <p:ext uri="{BB962C8B-B14F-4D97-AF65-F5344CB8AC3E}">
        <p14:creationId xmlns:p14="http://schemas.microsoft.com/office/powerpoint/2010/main" val="379427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Figure</a:t>
            </a:r>
            <a:endParaRPr lang="en-US" altLang="ja-JP" sz="2000" dirty="0">
              <a:solidFill>
                <a:schemeClr val="tx2"/>
              </a:solidFill>
            </a:endParaRPr>
          </a:p>
        </p:txBody>
      </p:sp>
      <p:pic>
        <p:nvPicPr>
          <p:cNvPr id="3" name="図 2">
            <a:extLst>
              <a:ext uri="{FF2B5EF4-FFF2-40B4-BE49-F238E27FC236}">
                <a16:creationId xmlns:a16="http://schemas.microsoft.com/office/drawing/2014/main" id="{5CA2C96A-6E7F-4900-AAC0-376C08C244E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190066" y="2126661"/>
            <a:ext cx="2997307" cy="4415389"/>
          </a:xfrm>
          <a:prstGeom prst="rect">
            <a:avLst/>
          </a:prstGeom>
        </p:spPr>
      </p:pic>
      <p:pic>
        <p:nvPicPr>
          <p:cNvPr id="10" name="図 9">
            <a:extLst>
              <a:ext uri="{FF2B5EF4-FFF2-40B4-BE49-F238E27FC236}">
                <a16:creationId xmlns:a16="http://schemas.microsoft.com/office/drawing/2014/main" id="{78760AFB-6C3F-4A2C-94D6-7E87EB68E06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4956629" y="2144444"/>
            <a:ext cx="3045995" cy="4379821"/>
          </a:xfrm>
          <a:prstGeom prst="rect">
            <a:avLst/>
          </a:prstGeom>
        </p:spPr>
      </p:pic>
      <p:sp>
        <p:nvSpPr>
          <p:cNvPr id="12" name="テキスト ボックス 11">
            <a:extLst>
              <a:ext uri="{FF2B5EF4-FFF2-40B4-BE49-F238E27FC236}">
                <a16:creationId xmlns:a16="http://schemas.microsoft.com/office/drawing/2014/main" id="{C1BA4121-6CAC-4EFE-80BA-BF2E3A499CC3}"/>
              </a:ext>
            </a:extLst>
          </p:cNvPr>
          <p:cNvSpPr txBox="1"/>
          <p:nvPr/>
        </p:nvSpPr>
        <p:spPr>
          <a:xfrm>
            <a:off x="1997039" y="1613358"/>
            <a:ext cx="1639994" cy="400110"/>
          </a:xfrm>
          <a:prstGeom prst="rect">
            <a:avLst/>
          </a:prstGeom>
          <a:noFill/>
        </p:spPr>
        <p:txBody>
          <a:bodyPr wrap="square" rtlCol="0">
            <a:spAutoFit/>
          </a:bodyPr>
          <a:lstStyle/>
          <a:p>
            <a:pPr algn="ctr"/>
            <a:r>
              <a:rPr lang="en-US" altLang="ja-JP" sz="2000" b="1" dirty="0">
                <a:solidFill>
                  <a:schemeClr val="tx2"/>
                </a:solidFill>
              </a:rPr>
              <a:t>N = 30</a:t>
            </a:r>
            <a:endParaRPr kumimoji="1" lang="ja-JP" altLang="en-US" sz="2000" b="1" dirty="0">
              <a:solidFill>
                <a:schemeClr val="tx2"/>
              </a:solidFill>
            </a:endParaRPr>
          </a:p>
        </p:txBody>
      </p:sp>
      <p:sp>
        <p:nvSpPr>
          <p:cNvPr id="13" name="テキスト ボックス 12">
            <a:extLst>
              <a:ext uri="{FF2B5EF4-FFF2-40B4-BE49-F238E27FC236}">
                <a16:creationId xmlns:a16="http://schemas.microsoft.com/office/drawing/2014/main" id="{A92B78BB-E242-43D8-B73C-69EE6B0FA703}"/>
              </a:ext>
            </a:extLst>
          </p:cNvPr>
          <p:cNvSpPr txBox="1"/>
          <p:nvPr/>
        </p:nvSpPr>
        <p:spPr>
          <a:xfrm>
            <a:off x="5811049" y="1613358"/>
            <a:ext cx="1639994" cy="400110"/>
          </a:xfrm>
          <a:prstGeom prst="rect">
            <a:avLst/>
          </a:prstGeom>
          <a:noFill/>
        </p:spPr>
        <p:txBody>
          <a:bodyPr wrap="square" rtlCol="0">
            <a:spAutoFit/>
          </a:bodyPr>
          <a:lstStyle/>
          <a:p>
            <a:pPr algn="ctr"/>
            <a:r>
              <a:rPr kumimoji="1" lang="en-US" altLang="ja-JP" sz="2000" b="1" dirty="0">
                <a:solidFill>
                  <a:schemeClr val="tx2"/>
                </a:solidFill>
              </a:rPr>
              <a:t>N = 300</a:t>
            </a:r>
            <a:endParaRPr kumimoji="1" lang="ja-JP" altLang="en-US" sz="2000" b="1" dirty="0">
              <a:solidFill>
                <a:schemeClr val="tx2"/>
              </a:solidFill>
            </a:endParaRPr>
          </a:p>
        </p:txBody>
      </p:sp>
      <p:sp>
        <p:nvSpPr>
          <p:cNvPr id="14" name="テキスト ボックス 13">
            <a:extLst>
              <a:ext uri="{FF2B5EF4-FFF2-40B4-BE49-F238E27FC236}">
                <a16:creationId xmlns:a16="http://schemas.microsoft.com/office/drawing/2014/main" id="{A0FDA84C-302E-4EFF-950F-7FAC8F8E3510}"/>
              </a:ext>
            </a:extLst>
          </p:cNvPr>
          <p:cNvSpPr txBox="1"/>
          <p:nvPr/>
        </p:nvSpPr>
        <p:spPr>
          <a:xfrm>
            <a:off x="1997039" y="3980660"/>
            <a:ext cx="1639994" cy="400110"/>
          </a:xfrm>
          <a:prstGeom prst="rect">
            <a:avLst/>
          </a:prstGeom>
          <a:noFill/>
        </p:spPr>
        <p:txBody>
          <a:bodyPr wrap="square" rtlCol="0">
            <a:spAutoFit/>
          </a:bodyPr>
          <a:lstStyle/>
          <a:p>
            <a:pPr algn="ctr"/>
            <a:r>
              <a:rPr lang="en-US" altLang="ja-JP" sz="2000" b="1" dirty="0">
                <a:solidFill>
                  <a:schemeClr val="tx2"/>
                </a:solidFill>
              </a:rPr>
              <a:t>height</a:t>
            </a:r>
            <a:endParaRPr kumimoji="1" lang="ja-JP" altLang="en-US" sz="2000" b="1" dirty="0">
              <a:solidFill>
                <a:schemeClr val="tx2"/>
              </a:solidFill>
            </a:endParaRPr>
          </a:p>
        </p:txBody>
      </p:sp>
      <p:sp>
        <p:nvSpPr>
          <p:cNvPr id="15" name="テキスト ボックス 14">
            <a:extLst>
              <a:ext uri="{FF2B5EF4-FFF2-40B4-BE49-F238E27FC236}">
                <a16:creationId xmlns:a16="http://schemas.microsoft.com/office/drawing/2014/main" id="{1E1B2704-DA34-421D-A2EC-496D4BAC6233}"/>
              </a:ext>
            </a:extLst>
          </p:cNvPr>
          <p:cNvSpPr txBox="1"/>
          <p:nvPr/>
        </p:nvSpPr>
        <p:spPr>
          <a:xfrm>
            <a:off x="5811049" y="3980660"/>
            <a:ext cx="1639994" cy="400110"/>
          </a:xfrm>
          <a:prstGeom prst="rect">
            <a:avLst/>
          </a:prstGeom>
          <a:noFill/>
        </p:spPr>
        <p:txBody>
          <a:bodyPr wrap="square" rtlCol="0">
            <a:spAutoFit/>
          </a:bodyPr>
          <a:lstStyle/>
          <a:p>
            <a:pPr algn="ctr"/>
            <a:r>
              <a:rPr lang="en-US" altLang="ja-JP" sz="2000" b="1" dirty="0">
                <a:solidFill>
                  <a:schemeClr val="tx2"/>
                </a:solidFill>
              </a:rPr>
              <a:t>height</a:t>
            </a:r>
            <a:endParaRPr kumimoji="1" lang="ja-JP" altLang="en-US" sz="2000" b="1" dirty="0">
              <a:solidFill>
                <a:schemeClr val="tx2"/>
              </a:solidFill>
            </a:endParaRPr>
          </a:p>
        </p:txBody>
      </p:sp>
      <p:sp>
        <p:nvSpPr>
          <p:cNvPr id="16" name="テキスト ボックス 15">
            <a:extLst>
              <a:ext uri="{FF2B5EF4-FFF2-40B4-BE49-F238E27FC236}">
                <a16:creationId xmlns:a16="http://schemas.microsoft.com/office/drawing/2014/main" id="{52771A3A-70CE-41D1-97AD-45A854F6D19F}"/>
              </a:ext>
            </a:extLst>
          </p:cNvPr>
          <p:cNvSpPr txBox="1"/>
          <p:nvPr/>
        </p:nvSpPr>
        <p:spPr>
          <a:xfrm rot="16200000">
            <a:off x="408256" y="3160663"/>
            <a:ext cx="1639994" cy="400110"/>
          </a:xfrm>
          <a:prstGeom prst="rect">
            <a:avLst/>
          </a:prstGeom>
          <a:noFill/>
        </p:spPr>
        <p:txBody>
          <a:bodyPr wrap="square" rtlCol="0">
            <a:spAutoFit/>
          </a:bodyPr>
          <a:lstStyle/>
          <a:p>
            <a:pPr algn="ctr"/>
            <a:r>
              <a:rPr lang="en-US" altLang="ja-JP" sz="2000" b="1" dirty="0">
                <a:solidFill>
                  <a:schemeClr val="tx2"/>
                </a:solidFill>
              </a:rPr>
              <a:t>weight</a:t>
            </a:r>
            <a:endParaRPr kumimoji="1" lang="ja-JP" altLang="en-US" sz="2000" b="1" dirty="0">
              <a:solidFill>
                <a:schemeClr val="tx2"/>
              </a:solidFill>
            </a:endParaRPr>
          </a:p>
        </p:txBody>
      </p:sp>
      <p:sp>
        <p:nvSpPr>
          <p:cNvPr id="17" name="テキスト ボックス 16">
            <a:extLst>
              <a:ext uri="{FF2B5EF4-FFF2-40B4-BE49-F238E27FC236}">
                <a16:creationId xmlns:a16="http://schemas.microsoft.com/office/drawing/2014/main" id="{CA3B0212-2732-4563-B296-8E9C5CA3D9F3}"/>
              </a:ext>
            </a:extLst>
          </p:cNvPr>
          <p:cNvSpPr txBox="1"/>
          <p:nvPr/>
        </p:nvSpPr>
        <p:spPr>
          <a:xfrm rot="16200000">
            <a:off x="4239416" y="3160663"/>
            <a:ext cx="1639994" cy="400110"/>
          </a:xfrm>
          <a:prstGeom prst="rect">
            <a:avLst/>
          </a:prstGeom>
          <a:noFill/>
        </p:spPr>
        <p:txBody>
          <a:bodyPr wrap="square" rtlCol="0">
            <a:spAutoFit/>
          </a:bodyPr>
          <a:lstStyle/>
          <a:p>
            <a:pPr algn="ctr"/>
            <a:r>
              <a:rPr lang="en-US" altLang="ja-JP" sz="2000" b="1" dirty="0">
                <a:solidFill>
                  <a:schemeClr val="tx2"/>
                </a:solidFill>
              </a:rPr>
              <a:t>weight</a:t>
            </a:r>
            <a:endParaRPr kumimoji="1" lang="ja-JP" altLang="en-US" sz="2000" b="1" dirty="0">
              <a:solidFill>
                <a:schemeClr val="tx2"/>
              </a:solidFill>
            </a:endParaRPr>
          </a:p>
        </p:txBody>
      </p:sp>
    </p:spTree>
    <p:extLst>
      <p:ext uri="{BB962C8B-B14F-4D97-AF65-F5344CB8AC3E}">
        <p14:creationId xmlns:p14="http://schemas.microsoft.com/office/powerpoint/2010/main" val="353187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Problem with using raw data</a:t>
            </a:r>
            <a:endParaRPr lang="en-US" altLang="ja-JP" sz="2000" dirty="0">
              <a:solidFill>
                <a:schemeClr val="tx2"/>
              </a:solidFill>
            </a:endParaRPr>
          </a:p>
          <a:p>
            <a:pPr>
              <a:lnSpc>
                <a:spcPct val="100000"/>
              </a:lnSpc>
            </a:pPr>
            <a:r>
              <a:rPr lang="en-US" altLang="ja-JP" sz="2000" dirty="0">
                <a:solidFill>
                  <a:schemeClr val="tx2"/>
                </a:solidFill>
              </a:rPr>
              <a:t>Parameter-correlation problem</a:t>
            </a:r>
          </a:p>
          <a:p>
            <a:pPr marL="0" indent="0">
              <a:lnSpc>
                <a:spcPct val="100000"/>
              </a:lnSpc>
              <a:buNone/>
            </a:pPr>
            <a:r>
              <a:rPr lang="en-US" altLang="ja-JP" sz="2000" dirty="0">
                <a:solidFill>
                  <a:schemeClr val="tx2"/>
                </a:solidFill>
              </a:rPr>
              <a:t>     The credible slopes and intercepts trade off</a:t>
            </a:r>
          </a:p>
          <a:p>
            <a:pPr marL="0" indent="0">
              <a:lnSpc>
                <a:spcPct val="100000"/>
              </a:lnSpc>
              <a:buNone/>
            </a:pPr>
            <a:r>
              <a:rPr lang="en-US" altLang="ja-JP" sz="2000" dirty="0">
                <a:solidFill>
                  <a:schemeClr val="tx2"/>
                </a:solidFill>
              </a:rPr>
              <a:t>     </a:t>
            </a:r>
            <a:r>
              <a:rPr lang="en-US" altLang="ja-JP" sz="2000" dirty="0">
                <a:solidFill>
                  <a:srgbClr val="FF0000"/>
                </a:solidFill>
              </a:rPr>
              <a:t>When the slope is small, the intercept is big </a:t>
            </a:r>
          </a:p>
          <a:p>
            <a:pPr marL="0" indent="0">
              <a:lnSpc>
                <a:spcPct val="100000"/>
              </a:lnSpc>
              <a:buNone/>
            </a:pPr>
            <a:r>
              <a:rPr lang="en-US" altLang="ja-JP" sz="2000" dirty="0">
                <a:solidFill>
                  <a:schemeClr val="tx2"/>
                </a:solidFill>
              </a:rPr>
              <a:t>     </a:t>
            </a:r>
            <a:r>
              <a:rPr lang="en-US" altLang="ja-JP" sz="2000" dirty="0">
                <a:solidFill>
                  <a:srgbClr val="00B050"/>
                </a:solidFill>
              </a:rPr>
              <a:t>When the slope is big, the intercept is small</a:t>
            </a:r>
            <a:endParaRPr lang="en-US" altLang="ja-JP" sz="2000" dirty="0">
              <a:solidFill>
                <a:schemeClr val="tx2"/>
              </a:solidFill>
            </a:endParaRP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MCMC sampling is difficult</a:t>
            </a:r>
          </a:p>
          <a:p>
            <a:pPr marL="0" indent="0">
              <a:lnSpc>
                <a:spcPct val="100000"/>
              </a:lnSpc>
              <a:buNone/>
            </a:pPr>
            <a:r>
              <a:rPr lang="en-US" altLang="ja-JP" sz="2000" dirty="0">
                <a:solidFill>
                  <a:schemeClr val="tx2"/>
                </a:solidFill>
              </a:rPr>
              <a:t>         Two parameter values change slowly</a:t>
            </a: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Ways to make the sampling more efficient</a:t>
            </a:r>
          </a:p>
          <a:p>
            <a:pPr>
              <a:lnSpc>
                <a:spcPct val="100000"/>
              </a:lnSpc>
            </a:pPr>
            <a:r>
              <a:rPr lang="en-US" altLang="ja-JP" sz="2000" dirty="0">
                <a:solidFill>
                  <a:schemeClr val="tx2"/>
                </a:solidFill>
              </a:rPr>
              <a:t>Change the sampling algorithm </a:t>
            </a:r>
            <a:r>
              <a:rPr lang="ja-JP" altLang="en-US" sz="2000" dirty="0">
                <a:solidFill>
                  <a:schemeClr val="tx2"/>
                </a:solidFill>
              </a:rPr>
              <a:t>→</a:t>
            </a:r>
            <a:r>
              <a:rPr lang="en-US" altLang="ja-JP" sz="2000" dirty="0">
                <a:solidFill>
                  <a:schemeClr val="tx2"/>
                </a:solidFill>
              </a:rPr>
              <a:t> Stan : HMC</a:t>
            </a:r>
          </a:p>
          <a:p>
            <a:pPr>
              <a:lnSpc>
                <a:spcPct val="100000"/>
              </a:lnSpc>
            </a:pPr>
            <a:r>
              <a:rPr lang="en-US" altLang="ja-JP" sz="2000" dirty="0">
                <a:solidFill>
                  <a:schemeClr val="tx2"/>
                </a:solidFill>
              </a:rPr>
              <a:t>Transform the data </a:t>
            </a:r>
            <a:r>
              <a:rPr lang="ja-JP" altLang="en-US" sz="2000" dirty="0">
                <a:solidFill>
                  <a:schemeClr val="tx2"/>
                </a:solidFill>
              </a:rPr>
              <a:t>→ </a:t>
            </a:r>
            <a:r>
              <a:rPr lang="en-US" altLang="ja-JP" sz="2000" b="1" dirty="0">
                <a:solidFill>
                  <a:schemeClr val="tx2"/>
                </a:solidFill>
              </a:rPr>
              <a:t>JAGS : Standardization</a:t>
            </a:r>
          </a:p>
        </p:txBody>
      </p:sp>
      <p:pic>
        <p:nvPicPr>
          <p:cNvPr id="16" name="図 15">
            <a:extLst>
              <a:ext uri="{FF2B5EF4-FFF2-40B4-BE49-F238E27FC236}">
                <a16:creationId xmlns:a16="http://schemas.microsoft.com/office/drawing/2014/main" id="{CA223A06-0F63-4AC9-82FA-B787A5E08E4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7688" r="3693" b="42983"/>
          <a:stretch/>
        </p:blipFill>
        <p:spPr>
          <a:xfrm>
            <a:off x="5859382" y="1416873"/>
            <a:ext cx="3176337" cy="3010532"/>
          </a:xfrm>
          <a:prstGeom prst="rect">
            <a:avLst/>
          </a:prstGeom>
        </p:spPr>
      </p:pic>
      <p:cxnSp>
        <p:nvCxnSpPr>
          <p:cNvPr id="19" name="直線コネクタ 18">
            <a:extLst>
              <a:ext uri="{FF2B5EF4-FFF2-40B4-BE49-F238E27FC236}">
                <a16:creationId xmlns:a16="http://schemas.microsoft.com/office/drawing/2014/main" id="{C5F7D39F-E7DC-40C5-9B0C-41D0A7144874}"/>
              </a:ext>
            </a:extLst>
          </p:cNvPr>
          <p:cNvCxnSpPr/>
          <p:nvPr/>
        </p:nvCxnSpPr>
        <p:spPr>
          <a:xfrm flipV="1">
            <a:off x="6324603" y="2047756"/>
            <a:ext cx="2424468" cy="5895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7ACE105-6357-49B3-BA9B-27C6C7E36BAC}"/>
              </a:ext>
            </a:extLst>
          </p:cNvPr>
          <p:cNvCxnSpPr>
            <a:cxnSpLocks/>
          </p:cNvCxnSpPr>
          <p:nvPr/>
        </p:nvCxnSpPr>
        <p:spPr>
          <a:xfrm flipV="1">
            <a:off x="6324603" y="1831188"/>
            <a:ext cx="2370469" cy="218974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9DEBADB-DCD0-4ED6-9E7E-B2216853714A}"/>
              </a:ext>
            </a:extLst>
          </p:cNvPr>
          <p:cNvCxnSpPr>
            <a:cxnSpLocks/>
          </p:cNvCxnSpPr>
          <p:nvPr/>
        </p:nvCxnSpPr>
        <p:spPr>
          <a:xfrm flipV="1">
            <a:off x="6324603" y="1638683"/>
            <a:ext cx="0" cy="2496551"/>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C733686-BEF9-44BC-B7B5-9B814C2AEDBF}"/>
              </a:ext>
            </a:extLst>
          </p:cNvPr>
          <p:cNvSpPr txBox="1"/>
          <p:nvPr/>
        </p:nvSpPr>
        <p:spPr>
          <a:xfrm>
            <a:off x="6083745" y="4078536"/>
            <a:ext cx="481715" cy="400110"/>
          </a:xfrm>
          <a:prstGeom prst="rect">
            <a:avLst/>
          </a:prstGeom>
          <a:noFill/>
        </p:spPr>
        <p:txBody>
          <a:bodyPr wrap="square" rtlCol="0">
            <a:spAutoFit/>
          </a:bodyPr>
          <a:lstStyle/>
          <a:p>
            <a:pPr algn="ctr"/>
            <a:r>
              <a:rPr kumimoji="1" lang="en-US" altLang="ja-JP" sz="2000" b="1" dirty="0">
                <a:solidFill>
                  <a:schemeClr val="accent1"/>
                </a:solidFill>
              </a:rPr>
              <a:t>0</a:t>
            </a:r>
            <a:endParaRPr kumimoji="1" lang="ja-JP" altLang="en-US" sz="2000" b="1" dirty="0">
              <a:solidFill>
                <a:schemeClr val="accent1"/>
              </a:solidFill>
            </a:endParaRPr>
          </a:p>
        </p:txBody>
      </p:sp>
    </p:spTree>
    <p:extLst>
      <p:ext uri="{BB962C8B-B14F-4D97-AF65-F5344CB8AC3E}">
        <p14:creationId xmlns:p14="http://schemas.microsoft.com/office/powerpoint/2010/main" val="39894778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4079</TotalTime>
  <Words>1033</Words>
  <Application>Microsoft Office PowerPoint</Application>
  <PresentationFormat>画面に合わせる (4:3)</PresentationFormat>
  <Paragraphs>401</Paragraphs>
  <Slides>28</Slides>
  <Notes>27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Meiryo UI</vt:lpstr>
      <vt:lpstr>メイリオ</vt:lpstr>
      <vt:lpstr>游ゴシック</vt:lpstr>
      <vt:lpstr>Arial</vt:lpstr>
      <vt:lpstr>Segoe UI Emoji</vt:lpstr>
      <vt:lpstr>Wingdings</vt:lpstr>
      <vt:lpstr>Office テーマ</vt:lpstr>
      <vt:lpstr>Bayesian Data Analysis CHAPTER 17: Metric Predicted Variable with One Metric Predictor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KAJIHARA-PC</cp:lastModifiedBy>
  <cp:revision>1216</cp:revision>
  <dcterms:created xsi:type="dcterms:W3CDTF">2018-02-06T09:58:42Z</dcterms:created>
  <dcterms:modified xsi:type="dcterms:W3CDTF">2018-06-25T10:24:48Z</dcterms:modified>
</cp:coreProperties>
</file>